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11"/>
  </p:notesMasterIdLst>
  <p:sldIdLst>
    <p:sldId id="256" r:id="rId2"/>
    <p:sldId id="257" r:id="rId3"/>
    <p:sldId id="264" r:id="rId4"/>
    <p:sldId id="265" r:id="rId5"/>
    <p:sldId id="266" r:id="rId6"/>
    <p:sldId id="267" r:id="rId7"/>
    <p:sldId id="268" r:id="rId8"/>
    <p:sldId id="269" r:id="rId9"/>
    <p:sldId id="270" r:id="rId10"/>
  </p:sldIdLst>
  <p:sldSz cx="9144000" cy="5143500" type="screen16x9"/>
  <p:notesSz cx="6858000" cy="9144000"/>
  <p:embeddedFontLst>
    <p:embeddedFont>
      <p:font typeface="Oswald" pitchFamily="2" charset="77"/>
      <p:regular r:id="rId12"/>
      <p:bold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E4A72C0-3DB0-4DFA-97BC-D4E6DF3FC7F3}">
  <a:tblStyle styleId="{3E4A72C0-3DB0-4DFA-97BC-D4E6DF3FC7F3}" styleName="Table_0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6E6E6"/>
          </a:solidFill>
        </a:fill>
      </a:tcStyle>
    </a:wholeTbl>
    <a:band1H>
      <a:tcTxStyle/>
      <a:tcStyle>
        <a:tcBdr/>
        <a:fill>
          <a:solidFill>
            <a:srgbClr val="CACAC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ACAC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000000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000000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000000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000000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38"/>
  </p:normalViewPr>
  <p:slideViewPr>
    <p:cSldViewPr snapToGrid="0">
      <p:cViewPr>
        <p:scale>
          <a:sx n="142" d="100"/>
          <a:sy n="142" d="100"/>
        </p:scale>
        <p:origin x="1000" y="6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ba04b60f42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ba04b60f42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54111ca19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54111ca19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/>
          <p:nvPr/>
        </p:nvSpPr>
        <p:spPr>
          <a:xfrm>
            <a:off x="0" y="2496725"/>
            <a:ext cx="9144000" cy="2646900"/>
          </a:xfrm>
          <a:prstGeom prst="rect">
            <a:avLst/>
          </a:prstGeom>
          <a:solidFill>
            <a:srgbClr val="F3F3F3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  <a:reflection endPos="1000" dist="381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0" name="Google Shape;100;p25"/>
          <p:cNvSpPr txBox="1"/>
          <p:nvPr/>
        </p:nvSpPr>
        <p:spPr>
          <a:xfrm>
            <a:off x="4034750" y="1546400"/>
            <a:ext cx="1011300" cy="30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101" name="Google Shape;101;p25"/>
          <p:cNvSpPr txBox="1"/>
          <p:nvPr/>
        </p:nvSpPr>
        <p:spPr>
          <a:xfrm>
            <a:off x="2532425" y="1342425"/>
            <a:ext cx="1856700" cy="30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25"/>
          <p:cNvSpPr txBox="1"/>
          <p:nvPr/>
        </p:nvSpPr>
        <p:spPr>
          <a:xfrm>
            <a:off x="4753700" y="2496725"/>
            <a:ext cx="2086800" cy="26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i="1">
              <a:solidFill>
                <a:srgbClr val="33333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25"/>
          <p:cNvSpPr txBox="1"/>
          <p:nvPr/>
        </p:nvSpPr>
        <p:spPr>
          <a:xfrm>
            <a:off x="7057200" y="2496725"/>
            <a:ext cx="2086800" cy="26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i="1">
              <a:solidFill>
                <a:srgbClr val="33333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25"/>
          <p:cNvSpPr txBox="1"/>
          <p:nvPr/>
        </p:nvSpPr>
        <p:spPr>
          <a:xfrm>
            <a:off x="2078975" y="2103800"/>
            <a:ext cx="4098900" cy="30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5" name="Google Shape;10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99550" y="2908799"/>
            <a:ext cx="4712952" cy="131445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25"/>
          <p:cNvSpPr txBox="1"/>
          <p:nvPr/>
        </p:nvSpPr>
        <p:spPr>
          <a:xfrm>
            <a:off x="0" y="0"/>
            <a:ext cx="9144000" cy="245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     //</a:t>
            </a:r>
            <a:r>
              <a:rPr lang="en-US" sz="2400" dirty="0" err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Developers</a:t>
            </a:r>
            <a:r>
              <a:rPr lang="en-US" sz="2400" dirty="0" err="1">
                <a:solidFill>
                  <a:srgbClr val="FF0000"/>
                </a:solidFill>
                <a:latin typeface="Oswald"/>
                <a:ea typeface="Oswald"/>
                <a:cs typeface="Oswald"/>
                <a:sym typeface="Oswald"/>
              </a:rPr>
              <a:t>_Institute</a:t>
            </a:r>
            <a:r>
              <a:rPr lang="en-US" sz="2400" dirty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_                  </a:t>
            </a:r>
            <a:r>
              <a:rPr lang="en-US" sz="3000" dirty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lang="en-US" sz="2400" dirty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TLV Coding Bootcamp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lvl="0" indent="45720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&lt;/Sales Trends in Food Delivery&gt;</a:t>
            </a:r>
          </a:p>
        </p:txBody>
      </p:sp>
      <p:sp>
        <p:nvSpPr>
          <p:cNvPr id="107" name="Google Shape;107;p25"/>
          <p:cNvSpPr txBox="1"/>
          <p:nvPr/>
        </p:nvSpPr>
        <p:spPr>
          <a:xfrm>
            <a:off x="-4525" y="4789500"/>
            <a:ext cx="9144000" cy="48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Azerbaijan 🇦🇿- México 🇲🇽 - Cameroon 🇨🇲 - Senegal 🇸🇳 - Burkina Faso 🇧🇫 - Mali 🇲🇱 - Ghana 🇬🇭 - Togo 🇹🇬 - Mauritius 🇲🇺 - Morocco 🇲🇦 - India 🇮🇳 - Georgia 🇬🇪 - Israël 🇮🇱</a:t>
            </a:r>
            <a:endParaRPr sz="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</p:txBody>
      </p:sp>
      <p:pic>
        <p:nvPicPr>
          <p:cNvPr id="108" name="Google Shape;108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8116" y="728800"/>
            <a:ext cx="2264217" cy="245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5"/>
          <p:cNvSpPr txBox="1"/>
          <p:nvPr/>
        </p:nvSpPr>
        <p:spPr>
          <a:xfrm>
            <a:off x="257125" y="3132000"/>
            <a:ext cx="2446200" cy="9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 b="1" dirty="0">
                <a:solidFill>
                  <a:srgbClr val="FFFFFF"/>
                </a:solidFill>
                <a:highlight>
                  <a:srgbClr val="222529"/>
                </a:highlight>
              </a:rPr>
              <a:t>Developers Institute ranked for </a:t>
            </a:r>
            <a:r>
              <a:rPr lang="en" sz="1150" b="1" dirty="0">
                <a:solidFill>
                  <a:srgbClr val="FF0000"/>
                </a:solidFill>
                <a:highlight>
                  <a:srgbClr val="222529"/>
                </a:highlight>
              </a:rPr>
              <a:t>Best Coding Bootcamp Worldwide</a:t>
            </a:r>
            <a:r>
              <a:rPr lang="en" sz="1150" b="1" dirty="0">
                <a:solidFill>
                  <a:srgbClr val="FFFFFF"/>
                </a:solidFill>
                <a:highlight>
                  <a:srgbClr val="222529"/>
                </a:highlight>
              </a:rPr>
              <a:t> for 2023</a:t>
            </a:r>
            <a:endParaRPr b="1" dirty="0">
              <a:solidFill>
                <a:srgbClr val="FFFFFF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0D9AF6-AB86-45A6-ABC1-07104D7BD02C}"/>
              </a:ext>
            </a:extLst>
          </p:cNvPr>
          <p:cNvSpPr txBox="1"/>
          <p:nvPr/>
        </p:nvSpPr>
        <p:spPr>
          <a:xfrm>
            <a:off x="5046050" y="2065322"/>
            <a:ext cx="17944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L" sz="2000" dirty="0">
                <a:solidFill>
                  <a:schemeClr val="tx1"/>
                </a:solidFill>
                <a:latin typeface="Oswald" pitchFamily="2" charset="77"/>
              </a:rPr>
              <a:t>Ilya Gelfgat</a:t>
            </a:r>
            <a:r>
              <a:rPr lang="en-IL" sz="2000" dirty="0">
                <a:latin typeface="Oswald" pitchFamily="2" charset="77"/>
              </a:rPr>
              <a:t>I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/>
              <a:t>Sales Trends in Food Delivery</a:t>
            </a:r>
          </a:p>
        </p:txBody>
      </p:sp>
      <p:sp>
        <p:nvSpPr>
          <p:cNvPr id="115" name="Google Shape;115;p2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dirty="0">
                <a:solidFill>
                  <a:schemeClr val="tx1"/>
                </a:solidFill>
                <a:effectLst/>
                <a:latin typeface="+mn-lt"/>
              </a:rPr>
              <a:t>This project focuses on analyzing data from a food delivery app to extract valuable insights into sales trends, restaurant performance, and customer behavior.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000" b="0" i="0" u="none" strike="noStrike" dirty="0">
              <a:solidFill>
                <a:schemeClr val="tx1"/>
              </a:solidFill>
              <a:effectLst/>
              <a:latin typeface="+mn-l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tx1"/>
                </a:solidFill>
                <a:latin typeface="+mn-lt"/>
              </a:rPr>
              <a:t>Motivation: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tx1"/>
                </a:solidFill>
                <a:latin typeface="+mn-lt"/>
              </a:rPr>
              <a:t>G</a:t>
            </a:r>
            <a:r>
              <a:rPr lang="en-US" sz="2000" b="0" i="0" u="none" strike="noStrike" dirty="0">
                <a:solidFill>
                  <a:schemeClr val="tx1"/>
                </a:solidFill>
                <a:effectLst/>
                <a:latin typeface="+mn-lt"/>
              </a:rPr>
              <a:t>rowing significance of food delivery services and the need for businesses to understand the factors influencing their success</a:t>
            </a:r>
            <a:endParaRPr sz="2000" dirty="0">
              <a:solidFill>
                <a:schemeClr val="tx1"/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4DD35-456C-1CA1-6F0A-B65F362EA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6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Project Overview</a:t>
            </a:r>
            <a:endParaRPr lang="en-IL" sz="2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F25BB-4EF0-8919-3F3F-FAD732448B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sz="2000" b="0" i="0" u="none" strike="noStrike" dirty="0">
                <a:solidFill>
                  <a:schemeClr val="tx1"/>
                </a:solidFill>
                <a:effectLst/>
                <a:latin typeface="+mn-lt"/>
              </a:rPr>
              <a:t>The project involves working with a dataset from Kaggle, containing information about orders, users, restaurants, menus and food items</a:t>
            </a:r>
          </a:p>
          <a:p>
            <a:pPr marL="114300" indent="0">
              <a:buNone/>
            </a:pPr>
            <a:r>
              <a:rPr lang="en-US" sz="2000" dirty="0">
                <a:solidFill>
                  <a:schemeClr val="tx1"/>
                </a:solidFill>
                <a:latin typeface="+mn-lt"/>
              </a:rPr>
              <a:t>P</a:t>
            </a:r>
            <a:r>
              <a:rPr lang="en-US" sz="2000" b="0" i="0" u="none" strike="noStrike" dirty="0">
                <a:solidFill>
                  <a:schemeClr val="tx1"/>
                </a:solidFill>
                <a:effectLst/>
                <a:latin typeface="+mn-lt"/>
              </a:rPr>
              <a:t>rimary goals:</a:t>
            </a:r>
          </a:p>
          <a:p>
            <a:pPr marL="114300" indent="0">
              <a:buNone/>
            </a:pPr>
            <a:r>
              <a:rPr lang="en-US" sz="2000" b="0" i="0" u="none" strike="noStrike" dirty="0">
                <a:solidFill>
                  <a:schemeClr val="tx1"/>
                </a:solidFill>
                <a:effectLst/>
                <a:latin typeface="+mn-lt"/>
              </a:rPr>
              <a:t>- 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E</a:t>
            </a:r>
            <a:r>
              <a:rPr lang="en-US" sz="2000" b="0" i="0" u="none" strike="noStrike" dirty="0">
                <a:solidFill>
                  <a:schemeClr val="tx1"/>
                </a:solidFill>
                <a:effectLst/>
                <a:latin typeface="+mn-lt"/>
              </a:rPr>
              <a:t>xplore the relationships between various factors, such as price, sales, customer demographics, restaurant rating</a:t>
            </a:r>
          </a:p>
          <a:p>
            <a:pPr marL="114300" indent="0">
              <a:buNone/>
            </a:pPr>
            <a:r>
              <a:rPr lang="en-US" sz="2000" dirty="0">
                <a:solidFill>
                  <a:schemeClr val="tx1"/>
                </a:solidFill>
                <a:latin typeface="+mn-lt"/>
              </a:rPr>
              <a:t>- I</a:t>
            </a:r>
            <a:r>
              <a:rPr lang="en-US" sz="2000" b="0" i="0" u="none" strike="noStrike" dirty="0">
                <a:solidFill>
                  <a:schemeClr val="tx1"/>
                </a:solidFill>
                <a:effectLst/>
                <a:latin typeface="+mn-lt"/>
              </a:rPr>
              <a:t>dentify patterns that can help improve business strategies and optimize sales performance.</a:t>
            </a:r>
          </a:p>
        </p:txBody>
      </p:sp>
    </p:spTree>
    <p:extLst>
      <p:ext uri="{BB962C8B-B14F-4D97-AF65-F5344CB8AC3E}">
        <p14:creationId xmlns:p14="http://schemas.microsoft.com/office/powerpoint/2010/main" val="2977573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B748C-394E-8FC3-F833-BA37CB384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6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Solution and Benefits</a:t>
            </a:r>
            <a:endParaRPr lang="en-IL" sz="2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023A1B-A72E-CE8E-DACB-05E5D869B7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408669"/>
            <a:ext cx="8520600" cy="3160205"/>
          </a:xfrm>
        </p:spPr>
        <p:txBody>
          <a:bodyPr/>
          <a:lstStyle/>
          <a:p>
            <a:pPr marL="114300" indent="0">
              <a:buNone/>
            </a:pPr>
            <a:r>
              <a:rPr lang="en-US" sz="2000" b="0" i="0" u="none" strike="noStrike" dirty="0">
                <a:solidFill>
                  <a:schemeClr val="tx1"/>
                </a:solidFill>
                <a:effectLst/>
                <a:latin typeface="+mn-lt"/>
              </a:rPr>
              <a:t>I provided insights into </a:t>
            </a:r>
            <a:r>
              <a:rPr lang="en-US" sz="2000" b="0" i="0" u="sng" strike="noStrike" dirty="0">
                <a:solidFill>
                  <a:schemeClr val="tx1"/>
                </a:solidFill>
                <a:effectLst/>
                <a:latin typeface="+mn-lt"/>
              </a:rPr>
              <a:t>sales trends </a:t>
            </a:r>
            <a:r>
              <a:rPr lang="en-US" sz="2000" b="0" i="0" u="none" strike="noStrike" dirty="0">
                <a:solidFill>
                  <a:schemeClr val="tx1"/>
                </a:solidFill>
                <a:effectLst/>
                <a:latin typeface="+mn-lt"/>
              </a:rPr>
              <a:t>and </a:t>
            </a:r>
            <a:r>
              <a:rPr lang="en-US" sz="2000" b="0" i="0" u="sng" strike="noStrike" dirty="0">
                <a:solidFill>
                  <a:schemeClr val="tx1"/>
                </a:solidFill>
                <a:effectLst/>
                <a:latin typeface="+mn-lt"/>
              </a:rPr>
              <a:t>pricing effects </a:t>
            </a:r>
            <a:r>
              <a:rPr lang="en-US" sz="2000" b="0" i="0" u="none" strike="noStrike" dirty="0">
                <a:solidFill>
                  <a:schemeClr val="tx1"/>
                </a:solidFill>
                <a:effectLst/>
                <a:latin typeface="+mn-lt"/>
              </a:rPr>
              <a:t>using statistical analysis and a Tableau dashboard</a:t>
            </a:r>
          </a:p>
          <a:p>
            <a:pPr marL="114300" indent="0">
              <a:buNone/>
            </a:pPr>
            <a:r>
              <a:rPr lang="en-US" sz="2000" b="0" i="0" u="none" strike="noStrike" dirty="0">
                <a:solidFill>
                  <a:schemeClr val="tx1"/>
                </a:solidFill>
                <a:effectLst/>
                <a:latin typeface="+mn-lt"/>
              </a:rPr>
              <a:t>Solutions:</a:t>
            </a:r>
          </a:p>
          <a:p>
            <a:r>
              <a:rPr lang="en-US" sz="2000" b="0" i="0" u="none" strike="noStrike" dirty="0">
                <a:solidFill>
                  <a:schemeClr val="tx1"/>
                </a:solidFill>
                <a:effectLst/>
                <a:latin typeface="+mn-lt"/>
              </a:rPr>
              <a:t> S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ales vary depending on the day of the week</a:t>
            </a:r>
          </a:p>
          <a:p>
            <a:r>
              <a:rPr lang="en-US" sz="2000" dirty="0">
                <a:solidFill>
                  <a:schemeClr val="tx1"/>
                </a:solidFill>
                <a:latin typeface="+mn-lt"/>
              </a:rPr>
              <a:t> H</a:t>
            </a:r>
            <a:r>
              <a:rPr lang="en-US" sz="2000" b="0" i="0" u="none" strike="noStrike" dirty="0">
                <a:solidFill>
                  <a:schemeClr val="tx1"/>
                </a:solidFill>
                <a:effectLst/>
                <a:latin typeface="+mn-lt"/>
              </a:rPr>
              <a:t>igher prices can reduce sales. </a:t>
            </a:r>
          </a:p>
          <a:p>
            <a:pPr marL="114300" indent="0">
              <a:buNone/>
            </a:pPr>
            <a:r>
              <a:rPr lang="en-US" sz="2000" b="0" i="0" u="none" strike="noStrike" dirty="0">
                <a:solidFill>
                  <a:schemeClr val="tx1"/>
                </a:solidFill>
                <a:effectLst/>
                <a:latin typeface="+mn-lt"/>
              </a:rPr>
              <a:t>This information can help businesses optimize their pricing and marketing strategies, leading to improved decision-making and increased sales.</a:t>
            </a:r>
            <a:endParaRPr lang="en-IL" sz="20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974906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5233A-171A-B71F-51EB-1C344C470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</p:spPr>
        <p:txBody>
          <a:bodyPr wrap="square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600" b="0" i="0" u="none" strike="noStrike" dirty="0">
                <a:effectLst/>
              </a:rPr>
              <a:t>Potential Users</a:t>
            </a:r>
            <a:endParaRPr lang="en-IL" sz="26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72BAD7-AA8C-E65C-4064-54E19E5840DF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311700" y="1208225"/>
            <a:ext cx="4069800" cy="3264408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US" sz="2000" b="0" i="0" u="none" strike="noStrike" cap="none" dirty="0">
                <a:solidFill>
                  <a:schemeClr val="dk1"/>
                </a:solidFill>
              </a:rPr>
              <a:t>R</a:t>
            </a:r>
            <a:r>
              <a:rPr lang="en-US" sz="2000" b="0" i="0" u="none" strike="noStrike" cap="none" dirty="0">
                <a:solidFill>
                  <a:schemeClr val="dk1"/>
                </a:solidFill>
                <a:effectLst/>
              </a:rPr>
              <a:t>estaurant owners</a:t>
            </a:r>
          </a:p>
          <a:p>
            <a:pPr>
              <a:spcAft>
                <a:spcPts val="600"/>
              </a:spcAft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US" sz="2000" b="0" i="0" u="none" strike="noStrike" cap="none" dirty="0">
                <a:solidFill>
                  <a:schemeClr val="dk1"/>
                </a:solidFill>
              </a:rPr>
              <a:t>D</a:t>
            </a:r>
            <a:r>
              <a:rPr lang="en-US" sz="2000" b="0" i="0" u="none" strike="noStrike" cap="none" dirty="0">
                <a:solidFill>
                  <a:schemeClr val="dk1"/>
                </a:solidFill>
                <a:effectLst/>
              </a:rPr>
              <a:t>ata analysts</a:t>
            </a:r>
          </a:p>
          <a:p>
            <a:pPr>
              <a:spcAft>
                <a:spcPts val="600"/>
              </a:spcAft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US" sz="2000" b="0" i="0" u="none" strike="noStrike" cap="none" dirty="0">
                <a:solidFill>
                  <a:schemeClr val="dk1"/>
                </a:solidFill>
              </a:rPr>
              <a:t>B</a:t>
            </a:r>
            <a:r>
              <a:rPr lang="en-US" sz="2000" b="0" i="0" u="none" strike="noStrike" cap="none" dirty="0">
                <a:solidFill>
                  <a:schemeClr val="dk1"/>
                </a:solidFill>
                <a:effectLst/>
              </a:rPr>
              <a:t>usiness decision-makers</a:t>
            </a:r>
          </a:p>
          <a:p>
            <a:pPr marL="114300" indent="0">
              <a:spcAft>
                <a:spcPts val="600"/>
              </a:spcAft>
              <a:buClr>
                <a:srgbClr val="000000"/>
              </a:buClr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</a:rPr>
              <a:t>(W</a:t>
            </a:r>
            <a:r>
              <a:rPr lang="en-US" sz="2000" b="0" i="0" u="none" strike="noStrike" cap="none" dirty="0">
                <a:solidFill>
                  <a:schemeClr val="dk1"/>
                </a:solidFill>
                <a:effectLst/>
              </a:rPr>
              <a:t>ithin the food delivery industry</a:t>
            </a:r>
            <a:r>
              <a:rPr lang="en-US" sz="2000" b="0" i="0" u="none" strike="noStrike" cap="none" dirty="0">
                <a:solidFill>
                  <a:schemeClr val="dk1"/>
                </a:solidFill>
              </a:rPr>
              <a:t>)</a:t>
            </a:r>
          </a:p>
        </p:txBody>
      </p:sp>
      <p:pic>
        <p:nvPicPr>
          <p:cNvPr id="1026" name="Picture 2" descr="Appetite for convenience: How the surge in online food delivery could be  harming our health">
            <a:extLst>
              <a:ext uri="{FF2B5EF4-FFF2-40B4-BE49-F238E27FC236}">
                <a16:creationId xmlns:a16="http://schemas.microsoft.com/office/drawing/2014/main" id="{C62BB7AF-3632-05F7-BDDB-047F7F3F8A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80" r="10500" b="-2"/>
          <a:stretch/>
        </p:blipFill>
        <p:spPr bwMode="auto">
          <a:xfrm>
            <a:off x="4762500" y="1208225"/>
            <a:ext cx="4069800" cy="326440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2795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7E26F-A07F-A2F9-2A34-4B770FF35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955" y="167248"/>
            <a:ext cx="3949945" cy="500018"/>
          </a:xfrm>
        </p:spPr>
        <p:txBody>
          <a:bodyPr/>
          <a:lstStyle/>
          <a:p>
            <a:r>
              <a:rPr lang="en-US" sz="26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Demonstration</a:t>
            </a:r>
            <a:endParaRPr lang="en-IL" sz="2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44F360-C37F-110B-50B4-60520D78BE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233" y="1227376"/>
            <a:ext cx="6819900" cy="13081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29A1F68-E4A8-BB72-E8E0-C8143ECB34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5008" y="3082812"/>
            <a:ext cx="6356350" cy="159803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18E424D-42A8-61F9-3417-9074DE81DE45}"/>
              </a:ext>
            </a:extLst>
          </p:cNvPr>
          <p:cNvSpPr txBox="1"/>
          <p:nvPr/>
        </p:nvSpPr>
        <p:spPr>
          <a:xfrm>
            <a:off x="732422" y="2571750"/>
            <a:ext cx="762949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0" i="0" dirty="0">
                <a:solidFill>
                  <a:schemeClr val="tx1"/>
                </a:solidFill>
                <a:effectLst/>
                <a:latin typeface="+mj-lt"/>
              </a:rPr>
              <a:t>No linear relationship between price and sales amount</a:t>
            </a:r>
            <a:endParaRPr lang="en-US" sz="1300" dirty="0"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3BEE0C-870A-8B6A-072B-688A6862D89D}"/>
              </a:ext>
            </a:extLst>
          </p:cNvPr>
          <p:cNvSpPr txBox="1"/>
          <p:nvPr/>
        </p:nvSpPr>
        <p:spPr>
          <a:xfrm>
            <a:off x="783233" y="4680844"/>
            <a:ext cx="799045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chemeClr val="tx1"/>
                </a:solidFill>
              </a:rPr>
              <a:t>On average, sales amounts tend to be higher for lower-priced items</a:t>
            </a:r>
            <a:endParaRPr lang="en-IL" sz="1300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A6E0A7-F2A2-50A4-E109-A574B1264215}"/>
              </a:ext>
            </a:extLst>
          </p:cNvPr>
          <p:cNvSpPr txBox="1"/>
          <p:nvPr/>
        </p:nvSpPr>
        <p:spPr>
          <a:xfrm>
            <a:off x="2255648" y="870918"/>
            <a:ext cx="35141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Does price affect sales amount?</a:t>
            </a:r>
          </a:p>
        </p:txBody>
      </p:sp>
    </p:spTree>
    <p:extLst>
      <p:ext uri="{BB962C8B-B14F-4D97-AF65-F5344CB8AC3E}">
        <p14:creationId xmlns:p14="http://schemas.microsoft.com/office/powerpoint/2010/main" val="28822803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5E750-FF2E-7E9A-8474-61622946E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250" y="450150"/>
            <a:ext cx="6367800" cy="645482"/>
          </a:xfrm>
        </p:spPr>
        <p:txBody>
          <a:bodyPr/>
          <a:lstStyle/>
          <a:p>
            <a:r>
              <a:rPr lang="en-US" sz="2600" b="0" i="0" u="none" strike="noStrike" dirty="0">
                <a:solidFill>
                  <a:schemeClr val="tx1"/>
                </a:solidFill>
                <a:effectLst/>
                <a:latin typeface="+mj-lt"/>
              </a:rPr>
              <a:t>Challenges Faced</a:t>
            </a:r>
            <a:endParaRPr lang="en-IL" sz="2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5B546B-7C5E-93C7-203A-ECA8D02532AA}"/>
              </a:ext>
            </a:extLst>
          </p:cNvPr>
          <p:cNvSpPr txBox="1"/>
          <p:nvPr/>
        </p:nvSpPr>
        <p:spPr>
          <a:xfrm>
            <a:off x="659027" y="1383957"/>
            <a:ext cx="6367800" cy="2266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chemeClr val="tx1"/>
                </a:solidFill>
                <a:effectLst/>
                <a:latin typeface="+mn-lt"/>
              </a:rPr>
              <a:t>Developing a unique and impactful project idea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chemeClr val="tx1"/>
                </a:solidFill>
                <a:effectLst/>
                <a:latin typeface="+mn-lt"/>
              </a:rPr>
              <a:t>Finding Real and Large Datasets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chemeClr val="tx1"/>
                </a:solidFill>
                <a:effectLst/>
                <a:latin typeface="+mn-lt"/>
              </a:rPr>
              <a:t>Conducting Interesting Analysis</a:t>
            </a:r>
          </a:p>
        </p:txBody>
      </p:sp>
    </p:spTree>
    <p:extLst>
      <p:ext uri="{BB962C8B-B14F-4D97-AF65-F5344CB8AC3E}">
        <p14:creationId xmlns:p14="http://schemas.microsoft.com/office/powerpoint/2010/main" val="41882411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5E750-FF2E-7E9A-8474-61622946E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250" y="450150"/>
            <a:ext cx="6367800" cy="645482"/>
          </a:xfrm>
        </p:spPr>
        <p:txBody>
          <a:bodyPr/>
          <a:lstStyle/>
          <a:p>
            <a:r>
              <a:rPr lang="en-US" sz="2600" b="0" i="0" u="none" strike="noStrike" dirty="0">
                <a:solidFill>
                  <a:schemeClr val="tx1"/>
                </a:solidFill>
                <a:effectLst/>
                <a:latin typeface="+mj-lt"/>
              </a:rPr>
              <a:t>Solutions to Challenges</a:t>
            </a:r>
            <a:endParaRPr lang="en-IL" sz="2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5B546B-7C5E-93C7-203A-ECA8D02532AA}"/>
              </a:ext>
            </a:extLst>
          </p:cNvPr>
          <p:cNvSpPr txBox="1"/>
          <p:nvPr/>
        </p:nvSpPr>
        <p:spPr>
          <a:xfrm>
            <a:off x="659027" y="1383957"/>
            <a:ext cx="6367800" cy="3036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+mn-lt"/>
              </a:rPr>
              <a:t>M</a:t>
            </a:r>
            <a:r>
              <a:rPr lang="en-US" sz="2000" b="0" i="0" u="none" strike="noStrike" dirty="0">
                <a:solidFill>
                  <a:schemeClr val="tx1"/>
                </a:solidFill>
                <a:effectLst/>
                <a:latin typeface="+mn-lt"/>
              </a:rPr>
              <a:t>y background 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chemeClr val="tx1"/>
                </a:solidFill>
                <a:effectLst/>
                <a:latin typeface="+mn-lt"/>
              </a:rPr>
              <a:t>YouTube channels about analytics</a:t>
            </a:r>
            <a:endParaRPr lang="en-US" sz="2000" dirty="0">
              <a:solidFill>
                <a:schemeClr val="tx1"/>
              </a:solidFill>
              <a:latin typeface="+mn-lt"/>
            </a:endParaRP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+mn-lt"/>
              </a:rPr>
              <a:t>A</a:t>
            </a:r>
            <a:r>
              <a:rPr lang="en-US" sz="2000" b="0" i="0" u="none" strike="noStrike" dirty="0">
                <a:solidFill>
                  <a:schemeClr val="tx1"/>
                </a:solidFill>
                <a:effectLst/>
                <a:latin typeface="+mn-lt"/>
              </a:rPr>
              <a:t>rticles in Google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chemeClr val="tx1"/>
                </a:solidFill>
                <a:effectLst/>
                <a:latin typeface="+mn-lt"/>
              </a:rPr>
              <a:t>ChatGPT</a:t>
            </a:r>
          </a:p>
        </p:txBody>
      </p:sp>
    </p:spTree>
    <p:extLst>
      <p:ext uri="{BB962C8B-B14F-4D97-AF65-F5344CB8AC3E}">
        <p14:creationId xmlns:p14="http://schemas.microsoft.com/office/powerpoint/2010/main" val="10921060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5E750-FF2E-7E9A-8474-61622946E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250" y="450150"/>
            <a:ext cx="6367800" cy="645482"/>
          </a:xfrm>
        </p:spPr>
        <p:txBody>
          <a:bodyPr/>
          <a:lstStyle/>
          <a:p>
            <a:r>
              <a:rPr lang="en-US" sz="2600" b="0" i="0" u="none" strike="noStrike" dirty="0">
                <a:solidFill>
                  <a:schemeClr val="tx1"/>
                </a:solidFill>
                <a:effectLst/>
                <a:latin typeface="+mj-lt"/>
              </a:rPr>
              <a:t>Future Steps</a:t>
            </a:r>
            <a:endParaRPr lang="en-IL" sz="2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5B546B-7C5E-93C7-203A-ECA8D02532AA}"/>
              </a:ext>
            </a:extLst>
          </p:cNvPr>
          <p:cNvSpPr txBox="1"/>
          <p:nvPr/>
        </p:nvSpPr>
        <p:spPr>
          <a:xfrm>
            <a:off x="490250" y="1581181"/>
            <a:ext cx="6367800" cy="2266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chemeClr val="tx1"/>
                </a:solidFill>
                <a:effectLst/>
                <a:latin typeface="+mn-lt"/>
              </a:rPr>
              <a:t>Additional datasets (e.g. Delivery time)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chemeClr val="tx1"/>
                </a:solidFill>
                <a:effectLst/>
                <a:latin typeface="+mn-lt"/>
              </a:rPr>
              <a:t>Improve Tableau dashboard</a:t>
            </a:r>
            <a:endParaRPr lang="en-US" sz="2000" dirty="0">
              <a:solidFill>
                <a:schemeClr val="tx1"/>
              </a:solidFill>
              <a:latin typeface="+mn-lt"/>
            </a:endParaRP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+mn-lt"/>
              </a:rPr>
              <a:t>Conduct deeper statistical analysis</a:t>
            </a:r>
          </a:p>
        </p:txBody>
      </p:sp>
    </p:spTree>
    <p:extLst>
      <p:ext uri="{BB962C8B-B14F-4D97-AF65-F5344CB8AC3E}">
        <p14:creationId xmlns:p14="http://schemas.microsoft.com/office/powerpoint/2010/main" val="240056653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</TotalTime>
  <Words>328</Words>
  <Application>Microsoft Macintosh PowerPoint</Application>
  <PresentationFormat>On-screen Show (16:9)</PresentationFormat>
  <Paragraphs>45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Oswald</vt:lpstr>
      <vt:lpstr>Arial</vt:lpstr>
      <vt:lpstr>Menlo</vt:lpstr>
      <vt:lpstr>Calibri</vt:lpstr>
      <vt:lpstr>Courier New</vt:lpstr>
      <vt:lpstr>Simple Dark</vt:lpstr>
      <vt:lpstr>PowerPoint Presentation</vt:lpstr>
      <vt:lpstr>Sales Trends in Food Delivery</vt:lpstr>
      <vt:lpstr>Project Overview</vt:lpstr>
      <vt:lpstr>Solution and Benefits</vt:lpstr>
      <vt:lpstr>Potential Users</vt:lpstr>
      <vt:lpstr>Demonstration</vt:lpstr>
      <vt:lpstr>Challenges Faced</vt:lpstr>
      <vt:lpstr>Solutions to Challenges</vt:lpstr>
      <vt:lpstr>Future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Ilya Gelfgat</cp:lastModifiedBy>
  <cp:revision>2</cp:revision>
  <dcterms:modified xsi:type="dcterms:W3CDTF">2024-09-04T22:24:51Z</dcterms:modified>
</cp:coreProperties>
</file>