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Lato"/>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Lato-regular.fntdata"/><Relationship Id="rId21" Type="http://schemas.openxmlformats.org/officeDocument/2006/relationships/font" Target="fonts/ProximaNova-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b4dca98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b4dca98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b4dca98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b4dca98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b4dca98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b4dca98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b4dca98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b4dca98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b4dca98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b4dca98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4dca98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4dca98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b4dca9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b4dca9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6b4dca98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b4dca98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b4dca98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b4dca98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b4dca98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b4dca98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0cc64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0cc64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GreenDaze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Juniette Fiore, Nicole Andujar, and Izzy Geller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CIM413/613</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Path</a:t>
            </a:r>
            <a:endParaRPr/>
          </a:p>
        </p:txBody>
      </p:sp>
      <p:pic>
        <p:nvPicPr>
          <p:cNvPr id="121" name="Google Shape;121;p22"/>
          <p:cNvPicPr preferRelativeResize="0"/>
          <p:nvPr/>
        </p:nvPicPr>
        <p:blipFill>
          <a:blip r:embed="rId3">
            <a:alphaModFix/>
          </a:blip>
          <a:stretch>
            <a:fillRect/>
          </a:stretch>
        </p:blipFill>
        <p:spPr>
          <a:xfrm>
            <a:off x="5334297" y="-42300"/>
            <a:ext cx="3747107" cy="5143501"/>
          </a:xfrm>
          <a:prstGeom prst="rect">
            <a:avLst/>
          </a:prstGeom>
          <a:noFill/>
          <a:ln>
            <a:noFill/>
          </a:ln>
        </p:spPr>
      </p:pic>
      <p:sp>
        <p:nvSpPr>
          <p:cNvPr id="122" name="Google Shape;122;p22"/>
          <p:cNvSpPr txBox="1"/>
          <p:nvPr>
            <p:ph idx="1" type="body"/>
          </p:nvPr>
        </p:nvSpPr>
        <p:spPr>
          <a:xfrm>
            <a:off x="311700" y="1152475"/>
            <a:ext cx="47253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For this project, we created a Multi-page view app that requires Navigation controller screens, segues and the buttons on each page take you to their respective settings so the user can create notifications and alerts as they wish.</a:t>
            </a:r>
            <a:endParaRPr sz="1200">
              <a:solidFill>
                <a:srgbClr val="000000"/>
              </a:solidFill>
              <a:latin typeface="Lato"/>
              <a:ea typeface="Lato"/>
              <a:cs typeface="Lato"/>
              <a:sym typeface="Lato"/>
            </a:endParaRPr>
          </a:p>
          <a:p>
            <a:pPr indent="0" lvl="0" marL="0" rtl="0" algn="l">
              <a:spcBef>
                <a:spcPts val="1600"/>
              </a:spcBef>
              <a:spcAft>
                <a:spcPts val="1600"/>
              </a:spcAft>
              <a:buNone/>
            </a:pPr>
            <a:r>
              <a:rPr lang="en" sz="1200">
                <a:solidFill>
                  <a:srgbClr val="000000"/>
                </a:solidFill>
                <a:latin typeface="Lato"/>
                <a:ea typeface="Lato"/>
                <a:cs typeface="Lato"/>
                <a:sym typeface="Lato"/>
              </a:rPr>
              <a:t>This image to the left here shows our logic paths where we created the navigation from screen to screen.  When the user creates a notification alert, it takes them back to the selection screen where  they make their behavior change and as they save their log, it takes them back to the home screen.</a:t>
            </a:r>
            <a:endParaRPr sz="120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Issues</a:t>
            </a:r>
            <a:endParaRPr/>
          </a:p>
        </p:txBody>
      </p:sp>
      <p:sp>
        <p:nvSpPr>
          <p:cNvPr id="128" name="Google Shape;128;p23"/>
          <p:cNvSpPr txBox="1"/>
          <p:nvPr>
            <p:ph idx="1" type="body"/>
          </p:nvPr>
        </p:nvSpPr>
        <p:spPr>
          <a:xfrm>
            <a:off x="311700" y="1152475"/>
            <a:ext cx="85206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It was hard to implement the right progress bar. We didn’t want to create 4 progress bars on the top, next to the achievements. </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This was a tough one to create but since we had already implemented the images of the progress under the tree, we decided to take it out altogether so we would have everything functioning properly.</a:t>
            </a:r>
            <a:endParaRPr sz="1200">
              <a:solidFill>
                <a:srgbClr val="000000"/>
              </a:solidFill>
              <a:latin typeface="Lato"/>
              <a:ea typeface="Lato"/>
              <a:cs typeface="Lato"/>
              <a:sym typeface="Lato"/>
            </a:endParaRPr>
          </a:p>
          <a:p>
            <a:pPr indent="0" lvl="0" marL="0" rtl="0" algn="l">
              <a:spcBef>
                <a:spcPts val="1600"/>
              </a:spcBef>
              <a:spcAft>
                <a:spcPts val="1600"/>
              </a:spcAft>
              <a:buNone/>
            </a:pPr>
            <a:r>
              <a:t/>
            </a:r>
            <a:endParaRPr sz="1200">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181000" y="194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Demonstration</a:t>
            </a:r>
            <a:endParaRPr/>
          </a:p>
        </p:txBody>
      </p:sp>
      <p:sp>
        <p:nvSpPr>
          <p:cNvPr id="134" name="Google Shape;134;p24"/>
          <p:cNvSpPr txBox="1"/>
          <p:nvPr/>
        </p:nvSpPr>
        <p:spPr>
          <a:xfrm>
            <a:off x="2941300" y="797150"/>
            <a:ext cx="3000000" cy="3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https://vimeo.com/333481802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Lato"/>
                <a:ea typeface="Lato"/>
                <a:cs typeface="Lato"/>
                <a:sym typeface="Lato"/>
              </a:rPr>
              <a:t>GreenDaze is an application used to remind users to maintain their healthy habits to maintain a healthy earth. The motivation is to promote environmentally-friendly habits and show users that they can contribute to the well-being of the planet by upkeeping small changes to their routine.</a:t>
            </a:r>
            <a:endParaRPr sz="1500">
              <a:solidFill>
                <a:srgbClr val="000000"/>
              </a:solidFill>
              <a:latin typeface="Lato"/>
              <a:ea typeface="Lato"/>
              <a:cs typeface="Lato"/>
              <a:sym typeface="Lato"/>
            </a:endParaRPr>
          </a:p>
          <a:p>
            <a:pPr indent="0" lvl="0" marL="0" rtl="0" algn="l">
              <a:spcBef>
                <a:spcPts val="0"/>
              </a:spcBef>
              <a:spcAft>
                <a:spcPts val="0"/>
              </a:spcAft>
              <a:buNone/>
            </a:pPr>
            <a:r>
              <a:t/>
            </a:r>
            <a:endParaRPr sz="1500">
              <a:solidFill>
                <a:srgbClr val="000000"/>
              </a:solidFill>
              <a:latin typeface="Lato"/>
              <a:ea typeface="Lato"/>
              <a:cs typeface="Lato"/>
              <a:sym typeface="Lato"/>
            </a:endParaRPr>
          </a:p>
          <a:p>
            <a:pPr indent="0" lvl="0" marL="0" rtl="0" algn="l">
              <a:spcBef>
                <a:spcPts val="0"/>
              </a:spcBef>
              <a:spcAft>
                <a:spcPts val="0"/>
              </a:spcAft>
              <a:buNone/>
            </a:pPr>
            <a:r>
              <a:rPr lang="en" sz="1500">
                <a:solidFill>
                  <a:srgbClr val="000000"/>
                </a:solidFill>
                <a:latin typeface="Lato"/>
                <a:ea typeface="Lato"/>
                <a:cs typeface="Lato"/>
                <a:sym typeface="Lato"/>
              </a:rPr>
              <a:t>The target users are people who would like to improve their behaviors regarding environmental awareness.</a:t>
            </a:r>
            <a:endParaRPr sz="150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Interface Guidelines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For the Human Interface Guidelines, we are including some </a:t>
            </a:r>
            <a:r>
              <a:rPr b="1" lang="en" sz="1200">
                <a:solidFill>
                  <a:srgbClr val="000000"/>
                </a:solidFill>
                <a:latin typeface="Lato"/>
                <a:ea typeface="Lato"/>
                <a:cs typeface="Lato"/>
                <a:sym typeface="Lato"/>
              </a:rPr>
              <a:t>Controls</a:t>
            </a:r>
            <a:r>
              <a:rPr lang="en" sz="1200">
                <a:solidFill>
                  <a:srgbClr val="000000"/>
                </a:solidFill>
                <a:latin typeface="Lato"/>
                <a:ea typeface="Lato"/>
                <a:cs typeface="Lato"/>
                <a:sym typeface="Lato"/>
              </a:rPr>
              <a:t> such as: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highlight>
                  <a:srgbClr val="FAFAFA"/>
                </a:highlight>
                <a:latin typeface="Lato"/>
                <a:ea typeface="Lato"/>
                <a:cs typeface="Lato"/>
                <a:sym typeface="Lato"/>
              </a:rPr>
              <a:t>Buttons, switches, text fields, and progress indicators</a:t>
            </a:r>
            <a:endParaRPr sz="1200">
              <a:solidFill>
                <a:srgbClr val="000000"/>
              </a:solidFill>
              <a:latin typeface="Lato"/>
              <a:ea typeface="Lato"/>
              <a:cs typeface="Lato"/>
              <a:sym typeface="Lato"/>
            </a:endParaRPr>
          </a:p>
          <a:p>
            <a:pPr indent="0" lvl="0" marL="0" rtl="0" algn="l">
              <a:spcBef>
                <a:spcPts val="0"/>
              </a:spcBef>
              <a:spcAft>
                <a:spcPts val="0"/>
              </a:spcAft>
              <a:buNone/>
            </a:pPr>
            <a:r>
              <a:t/>
            </a:r>
            <a:endParaRPr sz="1200">
              <a:solidFill>
                <a:srgbClr val="1155CC"/>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Another thing we are including are </a:t>
            </a:r>
            <a:r>
              <a:rPr b="1" lang="en" sz="1200">
                <a:solidFill>
                  <a:srgbClr val="000000"/>
                </a:solidFill>
                <a:latin typeface="Lato"/>
                <a:ea typeface="Lato"/>
                <a:cs typeface="Lato"/>
                <a:sym typeface="Lato"/>
              </a:rPr>
              <a:t>Bars</a:t>
            </a:r>
            <a:r>
              <a:rPr lang="en" sz="1200">
                <a:solidFill>
                  <a:srgbClr val="000000"/>
                </a:solidFill>
                <a:latin typeface="Lato"/>
                <a:ea typeface="Lato"/>
                <a:cs typeface="Lato"/>
                <a:sym typeface="Lato"/>
              </a:rPr>
              <a:t> which will tell people where they are in the navigation of the app. Some pages will contain images as buttons (Recycle, Reuse, Transportation, and Water Usage) and they will initiate the action to go to the next page.</a:t>
            </a:r>
            <a:endParaRPr sz="1200">
              <a:solidFill>
                <a:srgbClr val="333333"/>
              </a:solidFill>
              <a:highlight>
                <a:srgbClr val="FAFAFA"/>
              </a:highlight>
              <a:latin typeface="Lato"/>
              <a:ea typeface="Lato"/>
              <a:cs typeface="Lato"/>
              <a:sym typeface="Lato"/>
            </a:endParaRPr>
          </a:p>
          <a:p>
            <a:pPr indent="0" lvl="0" marL="0" rtl="0" algn="l">
              <a:spcBef>
                <a:spcPts val="0"/>
              </a:spcBef>
              <a:spcAft>
                <a:spcPts val="0"/>
              </a:spcAft>
              <a:buNone/>
            </a:pPr>
            <a:r>
              <a:t/>
            </a:r>
            <a:endParaRPr sz="1200">
              <a:solidFill>
                <a:srgbClr val="333333"/>
              </a:solidFill>
              <a:highlight>
                <a:srgbClr val="FAFAFA"/>
              </a:highlight>
              <a:latin typeface="Lato"/>
              <a:ea typeface="Lato"/>
              <a:cs typeface="Lato"/>
              <a:sym typeface="Lato"/>
            </a:endParaRPr>
          </a:p>
          <a:p>
            <a:pPr indent="0" lvl="0" marL="0" rtl="0" algn="l">
              <a:spcBef>
                <a:spcPts val="0"/>
              </a:spcBef>
              <a:spcAft>
                <a:spcPts val="0"/>
              </a:spcAft>
              <a:buNone/>
            </a:pPr>
            <a:r>
              <a:rPr lang="en" sz="1200">
                <a:solidFill>
                  <a:srgbClr val="333333"/>
                </a:solidFill>
                <a:highlight>
                  <a:srgbClr val="FAFAFA"/>
                </a:highlight>
                <a:latin typeface="Lato"/>
                <a:ea typeface="Lato"/>
                <a:cs typeface="Lato"/>
                <a:sym typeface="Lato"/>
              </a:rPr>
              <a:t>We are also including several navigation </a:t>
            </a:r>
            <a:r>
              <a:rPr b="1" lang="en" sz="1200">
                <a:solidFill>
                  <a:srgbClr val="333333"/>
                </a:solidFill>
                <a:highlight>
                  <a:srgbClr val="FAFAFA"/>
                </a:highlight>
                <a:latin typeface="Lato"/>
                <a:ea typeface="Lato"/>
                <a:cs typeface="Lato"/>
                <a:sym typeface="Lato"/>
              </a:rPr>
              <a:t>Views. </a:t>
            </a:r>
            <a:r>
              <a:rPr lang="en" sz="1200">
                <a:solidFill>
                  <a:srgbClr val="333333"/>
                </a:solidFill>
                <a:highlight>
                  <a:srgbClr val="FAFAFA"/>
                </a:highlight>
                <a:latin typeface="Lato"/>
                <a:ea typeface="Lato"/>
                <a:cs typeface="Lato"/>
                <a:sym typeface="Lato"/>
              </a:rPr>
              <a:t>These views contain the primary content people see in the app, such as text, graphics, animations, and interactive elements. Some views in the Greed Daze app will enable behaviors such as scrolling, insertion of information, with </a:t>
            </a:r>
            <a:r>
              <a:rPr lang="en" sz="1200">
                <a:solidFill>
                  <a:srgbClr val="000000"/>
                </a:solidFill>
                <a:latin typeface="Lato"/>
                <a:ea typeface="Lato"/>
                <a:cs typeface="Lato"/>
                <a:sym typeface="Lato"/>
              </a:rPr>
              <a:t>Labels, Drop Down Menu, and Selection.</a:t>
            </a:r>
            <a:endParaRPr sz="1200">
              <a:solidFill>
                <a:srgbClr val="000000"/>
              </a:solidFill>
              <a:latin typeface="Lato"/>
              <a:ea typeface="Lato"/>
              <a:cs typeface="Lato"/>
              <a:sym typeface="Lato"/>
            </a:endParaRPr>
          </a:p>
          <a:p>
            <a:pPr indent="0" lvl="0" marL="0" rtl="0" algn="l">
              <a:spcBef>
                <a:spcPts val="0"/>
              </a:spcBef>
              <a:spcAft>
                <a:spcPts val="0"/>
              </a:spcAft>
              <a:buNone/>
            </a:pPr>
            <a:r>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Alerts will also be included to notify the user when they have saved their notification settings to track the progress of their new desired behavior in any and all of the sections of the app. </a:t>
            </a:r>
            <a:endParaRPr sz="1500">
              <a:solidFill>
                <a:srgbClr val="FF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The home screen contains four buttons (Recycle, Reuse, Transportation, and Water Usage). </a:t>
            </a:r>
            <a:br>
              <a:rPr lang="en" sz="1200">
                <a:solidFill>
                  <a:srgbClr val="000000"/>
                </a:solidFill>
                <a:latin typeface="Lato"/>
                <a:ea typeface="Lato"/>
                <a:cs typeface="Lato"/>
                <a:sym typeface="Lato"/>
              </a:rPr>
            </a:br>
            <a:r>
              <a:rPr lang="en" sz="1200">
                <a:solidFill>
                  <a:srgbClr val="000000"/>
                </a:solidFill>
                <a:latin typeface="Lato"/>
                <a:ea typeface="Lato"/>
                <a:cs typeface="Lato"/>
                <a:sym typeface="Lato"/>
              </a:rPr>
              <a:t>Each button segues to pages where the user can check off items/tasks they complete using check marks.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The user can also set goals and notifications.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Each of these screens was made with a table with an array of options.</a:t>
            </a:r>
            <a:endParaRPr sz="1200">
              <a:solidFill>
                <a:srgbClr val="000000"/>
              </a:solidFill>
              <a:latin typeface="Lato"/>
              <a:ea typeface="Lato"/>
              <a:cs typeface="Lato"/>
              <a:sym typeface="Lato"/>
            </a:endParaRPr>
          </a:p>
          <a:p>
            <a:pPr indent="0" lvl="0" marL="0" rtl="0" algn="l">
              <a:spcBef>
                <a:spcPts val="0"/>
              </a:spcBef>
              <a:spcAft>
                <a:spcPts val="0"/>
              </a:spcAft>
              <a:buNone/>
            </a:pPr>
            <a:r>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The home screen has fifth button that leads to the Achievements page.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This page shows the user’s progress and achievements. It contains a tree with grayscale leaves which appear in their full color when the user completes actions. Each leaf represents the completion of a goal in a specified category.</a:t>
            </a:r>
            <a:endParaRPr sz="1200">
              <a:solidFill>
                <a:srgbClr val="000000"/>
              </a:solidFill>
              <a:latin typeface="Lato"/>
              <a:ea typeface="Lato"/>
              <a:cs typeface="Lato"/>
              <a:sym typeface="Lato"/>
            </a:endParaRPr>
          </a:p>
          <a:p>
            <a:pPr indent="0" lvl="0" marL="0" rtl="0" algn="l">
              <a:spcBef>
                <a:spcPts val="0"/>
              </a:spcBef>
              <a:spcAft>
                <a:spcPts val="0"/>
              </a:spcAft>
              <a:buNone/>
            </a:pPr>
            <a:r>
              <a:t/>
            </a:r>
            <a:endParaRPr sz="1200">
              <a:solidFill>
                <a:srgbClr val="000000"/>
              </a:solidFill>
              <a:latin typeface="Lato"/>
              <a:ea typeface="Lato"/>
              <a:cs typeface="Lato"/>
              <a:sym typeface="Lato"/>
            </a:endParaRPr>
          </a:p>
          <a:p>
            <a:pPr indent="0" lvl="0" marL="0" rtl="0" algn="l">
              <a:spcBef>
                <a:spcPts val="0"/>
              </a:spcBef>
              <a:spcAft>
                <a:spcPts val="0"/>
              </a:spcAft>
              <a:buNone/>
            </a:pPr>
            <a:r>
              <a:rPr lang="en" sz="1200">
                <a:solidFill>
                  <a:srgbClr val="000000"/>
                </a:solidFill>
                <a:latin typeface="Lato"/>
                <a:ea typeface="Lato"/>
                <a:cs typeface="Lato"/>
                <a:sym typeface="Lato"/>
              </a:rPr>
              <a:t>At the roots of the tree, there are four progress trackers that show how far the user is to reaching their goal within each category (Recycle, Reuse, Transportation, and Water Usage).</a:t>
            </a:r>
            <a:endParaRPr sz="1200">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Sketches / Screenshots</a:t>
            </a:r>
            <a:endParaRPr/>
          </a:p>
        </p:txBody>
      </p:sp>
      <p:sp>
        <p:nvSpPr>
          <p:cNvPr id="81" name="Google Shape;81;p17"/>
          <p:cNvSpPr txBox="1"/>
          <p:nvPr>
            <p:ph idx="1" type="body"/>
          </p:nvPr>
        </p:nvSpPr>
        <p:spPr>
          <a:xfrm>
            <a:off x="311700" y="1152475"/>
            <a:ext cx="29475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This is the first screen of the app that you will see. </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It shows you:</a:t>
            </a:r>
            <a:endParaRPr sz="1200">
              <a:solidFill>
                <a:srgbClr val="000000"/>
              </a:solidFill>
              <a:latin typeface="Lato"/>
              <a:ea typeface="Lato"/>
              <a:cs typeface="Lato"/>
              <a:sym typeface="Lato"/>
            </a:endParaRPr>
          </a:p>
          <a:p>
            <a:pPr indent="-304800" lvl="0" marL="457200" rtl="0" algn="l">
              <a:spcBef>
                <a:spcPts val="1600"/>
              </a:spcBef>
              <a:spcAft>
                <a:spcPts val="0"/>
              </a:spcAft>
              <a:buClr>
                <a:srgbClr val="000000"/>
              </a:buClr>
              <a:buSzPts val="1200"/>
              <a:buFont typeface="Lato"/>
              <a:buChar char="●"/>
            </a:pPr>
            <a:r>
              <a:rPr lang="en" sz="1200">
                <a:solidFill>
                  <a:srgbClr val="000000"/>
                </a:solidFill>
                <a:latin typeface="Lato"/>
                <a:ea typeface="Lato"/>
                <a:cs typeface="Lato"/>
                <a:sym typeface="Lato"/>
              </a:rPr>
              <a:t>Achievement icon</a:t>
            </a:r>
            <a:endParaRPr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Progress Bar</a:t>
            </a:r>
            <a:endParaRPr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 the 4 places you can go to work with the app: </a:t>
            </a:r>
            <a:endParaRPr sz="1200">
              <a:solidFill>
                <a:srgbClr val="000000"/>
              </a:solidFill>
              <a:latin typeface="Lato"/>
              <a:ea typeface="Lato"/>
              <a:cs typeface="Lato"/>
              <a:sym typeface="Lato"/>
            </a:endParaRPr>
          </a:p>
          <a:p>
            <a:pPr indent="-304800" lvl="1" marL="9144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Recycle</a:t>
            </a:r>
            <a:endParaRPr sz="1200">
              <a:solidFill>
                <a:srgbClr val="000000"/>
              </a:solidFill>
              <a:latin typeface="Lato"/>
              <a:ea typeface="Lato"/>
              <a:cs typeface="Lato"/>
              <a:sym typeface="Lato"/>
            </a:endParaRPr>
          </a:p>
          <a:p>
            <a:pPr indent="-304800" lvl="1" marL="9144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Reuse</a:t>
            </a:r>
            <a:endParaRPr sz="1200">
              <a:solidFill>
                <a:srgbClr val="000000"/>
              </a:solidFill>
              <a:latin typeface="Lato"/>
              <a:ea typeface="Lato"/>
              <a:cs typeface="Lato"/>
              <a:sym typeface="Lato"/>
            </a:endParaRPr>
          </a:p>
          <a:p>
            <a:pPr indent="-304800" lvl="1" marL="9144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Transportation</a:t>
            </a:r>
            <a:endParaRPr sz="1200">
              <a:solidFill>
                <a:srgbClr val="000000"/>
              </a:solidFill>
              <a:latin typeface="Lato"/>
              <a:ea typeface="Lato"/>
              <a:cs typeface="Lato"/>
              <a:sym typeface="Lato"/>
            </a:endParaRPr>
          </a:p>
          <a:p>
            <a:pPr indent="-304800" lvl="1" marL="9144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Water Usage</a:t>
            </a:r>
            <a:endParaRPr sz="1200">
              <a:solidFill>
                <a:srgbClr val="000000"/>
              </a:solidFill>
              <a:latin typeface="Lato"/>
              <a:ea typeface="Lato"/>
              <a:cs typeface="Lato"/>
              <a:sym typeface="Lato"/>
            </a:endParaRPr>
          </a:p>
        </p:txBody>
      </p:sp>
      <p:pic>
        <p:nvPicPr>
          <p:cNvPr id="82" name="Google Shape;82;p17"/>
          <p:cNvPicPr preferRelativeResize="0"/>
          <p:nvPr/>
        </p:nvPicPr>
        <p:blipFill rotWithShape="1">
          <a:blip r:embed="rId3">
            <a:alphaModFix/>
          </a:blip>
          <a:srcRect b="12737" l="12497" r="18111" t="6851"/>
          <a:stretch/>
        </p:blipFill>
        <p:spPr>
          <a:xfrm>
            <a:off x="3786200" y="1176025"/>
            <a:ext cx="2416200" cy="3747025"/>
          </a:xfrm>
          <a:prstGeom prst="rect">
            <a:avLst/>
          </a:prstGeom>
          <a:noFill/>
          <a:ln>
            <a:noFill/>
          </a:ln>
        </p:spPr>
      </p:pic>
      <p:pic>
        <p:nvPicPr>
          <p:cNvPr id="83" name="Google Shape;83;p17"/>
          <p:cNvPicPr preferRelativeResize="0"/>
          <p:nvPr/>
        </p:nvPicPr>
        <p:blipFill rotWithShape="1">
          <a:blip r:embed="rId4">
            <a:alphaModFix/>
          </a:blip>
          <a:srcRect b="436" l="0" r="0" t="436"/>
          <a:stretch/>
        </p:blipFill>
        <p:spPr>
          <a:xfrm>
            <a:off x="6512625" y="196300"/>
            <a:ext cx="2372500" cy="475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Sketches / Screenshots</a:t>
            </a:r>
            <a:endParaRPr/>
          </a:p>
        </p:txBody>
      </p:sp>
      <p:pic>
        <p:nvPicPr>
          <p:cNvPr id="89" name="Google Shape;89;p18"/>
          <p:cNvPicPr preferRelativeResize="0"/>
          <p:nvPr/>
        </p:nvPicPr>
        <p:blipFill rotWithShape="1">
          <a:blip r:embed="rId3">
            <a:alphaModFix/>
          </a:blip>
          <a:srcRect b="12618" l="4643" r="6578" t="7215"/>
          <a:stretch/>
        </p:blipFill>
        <p:spPr>
          <a:xfrm>
            <a:off x="3566025" y="1581100"/>
            <a:ext cx="2769350" cy="3341950"/>
          </a:xfrm>
          <a:prstGeom prst="rect">
            <a:avLst/>
          </a:prstGeom>
          <a:noFill/>
          <a:ln>
            <a:noFill/>
          </a:ln>
        </p:spPr>
      </p:pic>
      <p:sp>
        <p:nvSpPr>
          <p:cNvPr id="90" name="Google Shape;90;p18"/>
          <p:cNvSpPr txBox="1"/>
          <p:nvPr>
            <p:ph idx="1" type="body"/>
          </p:nvPr>
        </p:nvSpPr>
        <p:spPr>
          <a:xfrm>
            <a:off x="311700" y="1152475"/>
            <a:ext cx="29475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This is the first button to click on is the RECYCLE button. </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Here you can make selections of what you want to log as your Recycling activity.</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This page will allow the user to create NOTIFICATIONS of when they would like to be reminded to Log their activity.</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The user can then SAVE the log to be able to track their progress.</a:t>
            </a:r>
            <a:endParaRPr sz="1200">
              <a:solidFill>
                <a:srgbClr val="000000"/>
              </a:solidFill>
              <a:latin typeface="Lato"/>
              <a:ea typeface="Lato"/>
              <a:cs typeface="Lato"/>
              <a:sym typeface="Lato"/>
            </a:endParaRPr>
          </a:p>
          <a:p>
            <a:pPr indent="0" lvl="0" marL="0" rtl="0" algn="l">
              <a:spcBef>
                <a:spcPts val="1600"/>
              </a:spcBef>
              <a:spcAft>
                <a:spcPts val="1600"/>
              </a:spcAft>
              <a:buNone/>
            </a:pPr>
            <a:r>
              <a:rPr lang="en" sz="1200">
                <a:solidFill>
                  <a:srgbClr val="000000"/>
                </a:solidFill>
                <a:latin typeface="Lato"/>
                <a:ea typeface="Lato"/>
                <a:cs typeface="Lato"/>
                <a:sym typeface="Lato"/>
              </a:rPr>
              <a:t>All other buttons have the same Logging options as well as creating Notifications and saving the log.</a:t>
            </a:r>
            <a:endParaRPr sz="1200">
              <a:solidFill>
                <a:srgbClr val="000000"/>
              </a:solidFill>
              <a:latin typeface="Lato"/>
              <a:ea typeface="Lato"/>
              <a:cs typeface="Lato"/>
              <a:sym typeface="Lato"/>
            </a:endParaRPr>
          </a:p>
        </p:txBody>
      </p:sp>
      <p:pic>
        <p:nvPicPr>
          <p:cNvPr id="91" name="Google Shape;91;p18"/>
          <p:cNvPicPr preferRelativeResize="0"/>
          <p:nvPr/>
        </p:nvPicPr>
        <p:blipFill rotWithShape="1">
          <a:blip r:embed="rId4">
            <a:alphaModFix/>
          </a:blip>
          <a:srcRect b="0" l="2624" r="2633" t="0"/>
          <a:stretch/>
        </p:blipFill>
        <p:spPr>
          <a:xfrm>
            <a:off x="6511525" y="220450"/>
            <a:ext cx="2374700" cy="4702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Sketches / Screenshots</a:t>
            </a:r>
            <a:endParaRPr/>
          </a:p>
        </p:txBody>
      </p:sp>
      <p:pic>
        <p:nvPicPr>
          <p:cNvPr id="97" name="Google Shape;97;p19"/>
          <p:cNvPicPr preferRelativeResize="0"/>
          <p:nvPr/>
        </p:nvPicPr>
        <p:blipFill rotWithShape="1">
          <a:blip r:embed="rId3">
            <a:alphaModFix/>
          </a:blip>
          <a:srcRect b="4324" l="15546" r="16504" t="5965"/>
          <a:stretch/>
        </p:blipFill>
        <p:spPr>
          <a:xfrm>
            <a:off x="4127600" y="1115475"/>
            <a:ext cx="2163475" cy="3807575"/>
          </a:xfrm>
          <a:prstGeom prst="rect">
            <a:avLst/>
          </a:prstGeom>
          <a:noFill/>
          <a:ln>
            <a:noFill/>
          </a:ln>
        </p:spPr>
      </p:pic>
      <p:pic>
        <p:nvPicPr>
          <p:cNvPr id="98" name="Google Shape;98;p19"/>
          <p:cNvPicPr preferRelativeResize="0"/>
          <p:nvPr/>
        </p:nvPicPr>
        <p:blipFill rotWithShape="1">
          <a:blip r:embed="rId4">
            <a:alphaModFix/>
          </a:blip>
          <a:srcRect b="367" l="0" r="0" t="367"/>
          <a:stretch/>
        </p:blipFill>
        <p:spPr>
          <a:xfrm>
            <a:off x="6511525" y="220450"/>
            <a:ext cx="2374700" cy="4702599"/>
          </a:xfrm>
          <a:prstGeom prst="rect">
            <a:avLst/>
          </a:prstGeom>
          <a:noFill/>
          <a:ln>
            <a:noFill/>
          </a:ln>
        </p:spPr>
      </p:pic>
      <p:sp>
        <p:nvSpPr>
          <p:cNvPr id="99" name="Google Shape;99;p19"/>
          <p:cNvSpPr txBox="1"/>
          <p:nvPr>
            <p:ph idx="1" type="body"/>
          </p:nvPr>
        </p:nvSpPr>
        <p:spPr>
          <a:xfrm>
            <a:off x="311700" y="1152475"/>
            <a:ext cx="29475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When you click on NOTIFICATION, the app will take you to the Recycle SETTINGS.</a:t>
            </a:r>
            <a:r>
              <a:rPr lang="en" sz="1200">
                <a:solidFill>
                  <a:srgbClr val="000000"/>
                </a:solidFill>
                <a:latin typeface="Lato"/>
                <a:ea typeface="Lato"/>
                <a:cs typeface="Lato"/>
                <a:sym typeface="Lato"/>
              </a:rPr>
              <a:t> </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Here you can select to track this goal.</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The user can select how many times a day, week or month they want to track the goal. </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Also, they can set an alert to remind them to track the goal each day of the week at a time of the users choice.</a:t>
            </a:r>
            <a:endParaRPr sz="1200">
              <a:solidFill>
                <a:srgbClr val="000000"/>
              </a:solidFill>
              <a:latin typeface="Lato"/>
              <a:ea typeface="Lato"/>
              <a:cs typeface="Lato"/>
              <a:sym typeface="Lato"/>
            </a:endParaRPr>
          </a:p>
          <a:p>
            <a:pPr indent="0" lvl="0" marL="0" rtl="0" algn="l">
              <a:spcBef>
                <a:spcPts val="1600"/>
              </a:spcBef>
              <a:spcAft>
                <a:spcPts val="1600"/>
              </a:spcAft>
              <a:buNone/>
            </a:pPr>
            <a:r>
              <a:t/>
            </a:r>
            <a:endParaRPr sz="120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Sketches / Screenshots</a:t>
            </a:r>
            <a:endParaRPr/>
          </a:p>
        </p:txBody>
      </p:sp>
      <p:pic>
        <p:nvPicPr>
          <p:cNvPr id="105" name="Google Shape;105;p20"/>
          <p:cNvPicPr preferRelativeResize="0"/>
          <p:nvPr/>
        </p:nvPicPr>
        <p:blipFill rotWithShape="1">
          <a:blip r:embed="rId3">
            <a:alphaModFix/>
          </a:blip>
          <a:srcRect b="4930" l="13945" r="13459" t="3603"/>
          <a:stretch/>
        </p:blipFill>
        <p:spPr>
          <a:xfrm>
            <a:off x="4127600" y="1122175"/>
            <a:ext cx="2266635" cy="3807575"/>
          </a:xfrm>
          <a:prstGeom prst="rect">
            <a:avLst/>
          </a:prstGeom>
          <a:noFill/>
          <a:ln>
            <a:noFill/>
          </a:ln>
        </p:spPr>
      </p:pic>
      <p:pic>
        <p:nvPicPr>
          <p:cNvPr id="106" name="Google Shape;106;p20"/>
          <p:cNvPicPr preferRelativeResize="0"/>
          <p:nvPr/>
        </p:nvPicPr>
        <p:blipFill rotWithShape="1">
          <a:blip r:embed="rId4">
            <a:alphaModFix/>
          </a:blip>
          <a:srcRect b="670" l="0" r="0" t="670"/>
          <a:stretch/>
        </p:blipFill>
        <p:spPr>
          <a:xfrm>
            <a:off x="6505150" y="227151"/>
            <a:ext cx="2392330" cy="4702600"/>
          </a:xfrm>
          <a:prstGeom prst="rect">
            <a:avLst/>
          </a:prstGeom>
          <a:noFill/>
          <a:ln>
            <a:noFill/>
          </a:ln>
        </p:spPr>
      </p:pic>
      <p:sp>
        <p:nvSpPr>
          <p:cNvPr id="107" name="Google Shape;107;p20"/>
          <p:cNvSpPr txBox="1"/>
          <p:nvPr>
            <p:ph idx="1" type="body"/>
          </p:nvPr>
        </p:nvSpPr>
        <p:spPr>
          <a:xfrm>
            <a:off x="311700" y="1152475"/>
            <a:ext cx="29475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When you go back to the home page and select the ACHIEVEMENTS icon, it will take you to the Achievements Page.</a:t>
            </a:r>
            <a:endParaRPr sz="1200">
              <a:solidFill>
                <a:srgbClr val="000000"/>
              </a:solidFill>
              <a:latin typeface="Lato"/>
              <a:ea typeface="Lato"/>
              <a:cs typeface="Lato"/>
              <a:sym typeface="Lato"/>
            </a:endParaRPr>
          </a:p>
          <a:p>
            <a:pPr indent="0" lvl="0" marL="0" rtl="0" algn="l">
              <a:spcBef>
                <a:spcPts val="1600"/>
              </a:spcBef>
              <a:spcAft>
                <a:spcPts val="0"/>
              </a:spcAft>
              <a:buNone/>
            </a:pPr>
            <a:r>
              <a:rPr lang="en" sz="1200">
                <a:solidFill>
                  <a:srgbClr val="000000"/>
                </a:solidFill>
                <a:latin typeface="Lato"/>
                <a:ea typeface="Lato"/>
                <a:cs typeface="Lato"/>
                <a:sym typeface="Lato"/>
              </a:rPr>
              <a:t>This page shows your tracked progress as a visual on the Tree. Each leaf will change color as you complete your set goals for the time you selected. </a:t>
            </a:r>
            <a:endParaRPr sz="1200">
              <a:solidFill>
                <a:srgbClr val="000000"/>
              </a:solidFill>
              <a:latin typeface="Lato"/>
              <a:ea typeface="Lato"/>
              <a:cs typeface="Lato"/>
              <a:sym typeface="Lato"/>
            </a:endParaRPr>
          </a:p>
          <a:p>
            <a:pPr indent="0" lvl="0" marL="0" rtl="0" algn="l">
              <a:spcBef>
                <a:spcPts val="1600"/>
              </a:spcBef>
              <a:spcAft>
                <a:spcPts val="1600"/>
              </a:spcAft>
              <a:buNone/>
            </a:pPr>
            <a:r>
              <a:rPr lang="en" sz="1200">
                <a:solidFill>
                  <a:srgbClr val="000000"/>
                </a:solidFill>
                <a:latin typeface="Lato"/>
                <a:ea typeface="Lato"/>
                <a:cs typeface="Lato"/>
                <a:sym typeface="Lato"/>
              </a:rPr>
              <a:t>The bottom buttons will show you the percentage of your progress and if you click them, they will take you back to the page where you set those goals if you want to  update your selections.</a:t>
            </a:r>
            <a:endParaRPr sz="120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Sketches / Screenshots</a:t>
            </a:r>
            <a:endParaRPr/>
          </a:p>
        </p:txBody>
      </p:sp>
      <p:pic>
        <p:nvPicPr>
          <p:cNvPr id="113" name="Google Shape;113;p21"/>
          <p:cNvPicPr preferRelativeResize="0"/>
          <p:nvPr/>
        </p:nvPicPr>
        <p:blipFill rotWithShape="1">
          <a:blip r:embed="rId3">
            <a:alphaModFix/>
          </a:blip>
          <a:srcRect b="4930" l="13945" r="13459" t="3603"/>
          <a:stretch/>
        </p:blipFill>
        <p:spPr>
          <a:xfrm>
            <a:off x="4127600" y="1122175"/>
            <a:ext cx="2266635" cy="3807575"/>
          </a:xfrm>
          <a:prstGeom prst="rect">
            <a:avLst/>
          </a:prstGeom>
          <a:noFill/>
          <a:ln>
            <a:noFill/>
          </a:ln>
        </p:spPr>
      </p:pic>
      <p:pic>
        <p:nvPicPr>
          <p:cNvPr id="114" name="Google Shape;114;p21"/>
          <p:cNvPicPr preferRelativeResize="0"/>
          <p:nvPr/>
        </p:nvPicPr>
        <p:blipFill rotWithShape="1">
          <a:blip r:embed="rId4">
            <a:alphaModFix/>
          </a:blip>
          <a:srcRect b="0" l="0" r="0" t="0"/>
          <a:stretch/>
        </p:blipFill>
        <p:spPr>
          <a:xfrm>
            <a:off x="6505150" y="227151"/>
            <a:ext cx="2392330" cy="4702599"/>
          </a:xfrm>
          <a:prstGeom prst="rect">
            <a:avLst/>
          </a:prstGeom>
          <a:noFill/>
          <a:ln>
            <a:noFill/>
          </a:ln>
        </p:spPr>
      </p:pic>
      <p:sp>
        <p:nvSpPr>
          <p:cNvPr id="115" name="Google Shape;115;p21"/>
          <p:cNvSpPr txBox="1"/>
          <p:nvPr>
            <p:ph idx="1" type="body"/>
          </p:nvPr>
        </p:nvSpPr>
        <p:spPr>
          <a:xfrm>
            <a:off x="311700" y="1152475"/>
            <a:ext cx="2947500" cy="352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Lato"/>
                <a:ea typeface="Lato"/>
                <a:cs typeface="Lato"/>
                <a:sym typeface="Lato"/>
              </a:rPr>
              <a:t>Here we can see the ALERT that comes up when a user completes an achievement and is awarded a leaf on the tree. </a:t>
            </a:r>
            <a:endParaRPr sz="120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