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30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79D313-229B-4FE9-AABB-9A75A7652B33}">
          <p14:sldIdLst>
            <p14:sldId id="256"/>
            <p14:sldId id="257"/>
          </p14:sldIdLst>
        </p14:section>
        <p14:section name="JS Introduction" id="{C159A7C4-587D-4DA5-A31F-A6CBB69407FE}">
          <p14:sldIdLst>
            <p14:sldId id="258"/>
            <p14:sldId id="259"/>
            <p14:sldId id="260"/>
            <p14:sldId id="261"/>
            <p14:sldId id="307"/>
            <p14:sldId id="262"/>
            <p14:sldId id="263"/>
          </p14:sldIdLst>
        </p14:section>
        <p14:section name="Operators" id="{53A312A5-1A1C-4305-B2A4-514881B1DC83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Conditions: If-else" id="{CED3496F-0812-4326-8117-556DD48F4557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Function Variables" id="{229473BA-9B6E-4D10-9D2C-5FF63E3B1856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Objects/Arrays/Strings" id="{BC4C7ABD-B388-4262-A26A-AD176B9C9DE8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Live Exercises" id="{C2C10156-5975-4AEB-88D2-BE83EE2EBF1D}">
          <p14:sldIdLst>
            <p14:sldId id="297"/>
          </p14:sldIdLst>
        </p14:section>
        <p14:section name="Summary" id="{76AC655A-8724-4D7F-93EA-B3FFEFC08345}">
          <p14:sldIdLst>
            <p14:sldId id="298"/>
            <p14:sldId id="299"/>
            <p14:sldId id="300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3" d="100"/>
          <a:sy n="103" d="100"/>
        </p:scale>
        <p:origin x="138" y="2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60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303696"/>
            <a:ext cx="10962447" cy="88242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234465"/>
                </a:solidFill>
              </a:rPr>
              <a:t>Syntax, Conditions, Loops, Functions Etc.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2" y="255684"/>
            <a:ext cx="12094581" cy="882424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  <a:r>
              <a:rPr lang="bg-BG" dirty="0"/>
              <a:t> </a:t>
            </a:r>
            <a:r>
              <a:rPr lang="en-US" dirty="0"/>
              <a:t>Syntax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281395"/>
            <a:ext cx="2499752" cy="24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Operators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8449040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000" dirty="0"/>
              <a:t>Take numerical values (either literals or variables)                 as their operands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Addition (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Subtraction 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Multiplication (</a:t>
            </a:r>
            <a:r>
              <a:rPr lang="en-GB" sz="2800" b="1" dirty="0">
                <a:solidFill>
                  <a:schemeClr val="bg1"/>
                </a:solidFill>
              </a:rPr>
              <a:t>*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Division (</a:t>
            </a:r>
            <a:r>
              <a:rPr lang="en-GB" sz="2800" b="1" dirty="0">
                <a:solidFill>
                  <a:schemeClr val="bg1"/>
                </a:solidFill>
              </a:rPr>
              <a:t>/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Remainder (</a:t>
            </a:r>
            <a:r>
              <a:rPr lang="en-GB" sz="2800" b="1" dirty="0">
                <a:solidFill>
                  <a:schemeClr val="bg1"/>
                </a:solidFill>
              </a:rPr>
              <a:t>%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Exponentiation (</a:t>
            </a:r>
            <a:r>
              <a:rPr lang="en-GB" sz="2800" b="1" dirty="0">
                <a:solidFill>
                  <a:schemeClr val="bg1"/>
                </a:solidFill>
              </a:rPr>
              <a:t>**</a:t>
            </a:r>
            <a:r>
              <a:rPr lang="en-GB" sz="2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077230" y="2986616"/>
            <a:ext cx="467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20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10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75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3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0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**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baseline="300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= 759375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sz="3600" dirty="0"/>
              <a:t>Write a program to print the value of the following expression: </a:t>
            </a:r>
            <a:r>
              <a:rPr lang="en-US" b="1" dirty="0">
                <a:solidFill>
                  <a:schemeClr val="bg1"/>
                </a:solidFill>
              </a:rPr>
              <a:t>(30 + 25) + ((35 - 14) * 2)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Sample </a:t>
            </a:r>
            <a:r>
              <a:rPr lang="en-US" sz="3400" dirty="0" smtClean="0"/>
              <a:t>solution</a:t>
            </a:r>
            <a:endParaRPr lang="en-US" sz="3400" baseline="300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Expression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3339000"/>
            <a:ext cx="7528093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nn-NO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n-NO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((</a:t>
            </a:r>
            <a:r>
              <a:rPr lang="nn-NO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nn-NO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</a:t>
            </a:r>
            <a:r>
              <a:rPr lang="nn-NO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nn-NO" b="1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Assign</a:t>
            </a:r>
            <a:r>
              <a:rPr lang="en-US" sz="32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69656"/>
              </p:ext>
            </p:extLst>
          </p:nvPr>
        </p:nvGraphicFramePr>
        <p:xfrm>
          <a:off x="2676000" y="1269000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0"/>
            <a:ext cx="6768659" cy="385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!==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5.5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1.5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4212776"/>
            <a:ext cx="2640669" cy="26406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/>
              <a:t>When we say that a value is 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in JavaScript, what we mean is that the value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boolean context</a:t>
            </a:r>
          </a:p>
          <a:p>
            <a:r>
              <a:rPr lang="en-US" sz="3200" dirty="0"/>
              <a:t>There are only </a:t>
            </a:r>
            <a:r>
              <a:rPr lang="en-US" sz="3200" b="1" dirty="0">
                <a:solidFill>
                  <a:schemeClr val="bg1"/>
                </a:solidFill>
              </a:rPr>
              <a:t>six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7081" y="3770147"/>
            <a:ext cx="4913741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Truthy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5962" y="3481799"/>
            <a:ext cx="521783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 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({}); 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NaN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([]); 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000" dirty="0"/>
              <a:t>&amp;&amp; (</a:t>
            </a:r>
            <a:r>
              <a:rPr lang="en-US" sz="3000" b="1" dirty="0">
                <a:solidFill>
                  <a:schemeClr val="bg1"/>
                </a:solidFill>
              </a:rPr>
              <a:t>logical AND</a:t>
            </a:r>
            <a:r>
              <a:rPr lang="en-US" sz="3000" dirty="0"/>
              <a:t>) -  returns the leftmost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 value</a:t>
            </a:r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|| (</a:t>
            </a:r>
            <a:r>
              <a:rPr lang="en-US" sz="3000" b="1" dirty="0">
                <a:solidFill>
                  <a:schemeClr val="bg1"/>
                </a:solidFill>
              </a:rPr>
              <a:t>logical OR</a:t>
            </a:r>
            <a:r>
              <a:rPr lang="en-US" sz="3000" dirty="0"/>
              <a:t>) - returns the leftmost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66000" y="17190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null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'no'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'yes'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66000" y="4374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'hi'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5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undefined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000" y="248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nn-NO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nn-NO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nn-NO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nn-NO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nn-NO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6000" y="2589525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nn-NO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nn-NO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(typeof 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  <a:r>
              <a:rPr lang="nn-NO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number</a:t>
            </a:r>
            <a:endParaRPr lang="nn-NO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5999" y="3685852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string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85999" y="477534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object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46088" indent="-446088">
              <a:buFontTx/>
              <a:buAutoNum type="arabicPeriod"/>
            </a:pPr>
            <a:r>
              <a:rPr lang="en-US" sz="3200" dirty="0"/>
              <a:t>JavaScript Introduction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Variables and Operators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Conditions: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Loops: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, …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Objects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Arrays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Strings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ка 2" descr="Лупа">
            <a:extLst>
              <a:ext uri="{FF2B5EF4-FFF2-40B4-BE49-F238E27FC236}">
                <a16:creationId xmlns:a16="http://schemas.microsoft.com/office/drawing/2014/main" id="{29189150-6E3E-450E-9FF5-2B93B8A60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52400" y="1134000"/>
            <a:ext cx="2887200" cy="288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Conditional Statements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JavaScript implements the classical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3200" dirty="0">
                <a:solidFill>
                  <a:schemeClr val="bg1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/>
              <a:t>statements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Conditions: If-else Statement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41413" y="2667000"/>
            <a:ext cx="6165513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09885A"/>
                </a:solidFill>
                <a:effectLst/>
              </a:rPr>
              <a:t>5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/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AF00DB"/>
                </a:solidFill>
                <a:effectLst/>
              </a:rPr>
              <a:t>if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>
                <a:solidFill>
                  <a:srgbClr val="001080"/>
                </a:solidFill>
                <a:effectLst/>
              </a:rPr>
              <a:t>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% </a:t>
            </a:r>
            <a:r>
              <a:rPr lang="en-US" sz="2400" dirty="0">
                <a:solidFill>
                  <a:srgbClr val="09885A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 == 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   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"Even number"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 </a:t>
            </a:r>
            <a:r>
              <a:rPr lang="en-US" sz="2400" dirty="0">
                <a:solidFill>
                  <a:srgbClr val="AF00DB"/>
                </a:solidFill>
                <a:effectLst/>
              </a:rPr>
              <a:t>else</a:t>
            </a:r>
            <a:r>
              <a:rPr lang="en-US" sz="2400" dirty="0">
                <a:solidFill>
                  <a:srgbClr val="000000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   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"Odd number"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736000" y="2667000"/>
            <a:ext cx="2667292" cy="533400"/>
          </a:xfrm>
          <a:prstGeom prst="wedgeRoundRectCallout">
            <a:avLst>
              <a:gd name="adj1" fmla="val -51089"/>
              <a:gd name="adj2" fmla="val 1169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Boolean expressions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582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066800"/>
            <a:ext cx="10058400" cy="527604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Write a program to print </a:t>
            </a:r>
            <a:r>
              <a:rPr lang="en-US" sz="3200" b="1" dirty="0">
                <a:solidFill>
                  <a:schemeClr val="bg1"/>
                </a:solidFill>
              </a:rPr>
              <a:t>bigger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numbers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Bigger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2200" y="1956028"/>
            <a:ext cx="8001000" cy="3911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biggerNumber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267F99"/>
                </a:solidFill>
                <a:effectLst/>
              </a:rPr>
              <a:t>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]);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secondNumber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267F99"/>
                </a:solidFill>
                <a:effectLst/>
              </a:rPr>
              <a:t>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]);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/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AF00DB"/>
                </a:solidFill>
                <a:effectLst/>
              </a:rPr>
              <a:t>if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&gt;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secondNumber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 </a:t>
            </a:r>
            <a:r>
              <a:rPr lang="en-US" sz="2400" dirty="0">
                <a:solidFill>
                  <a:srgbClr val="AF00DB"/>
                </a:solidFill>
                <a:effectLst/>
              </a:rPr>
              <a:t>else</a:t>
            </a:r>
            <a:r>
              <a:rPr lang="en-US" sz="2400" dirty="0">
                <a:solidFill>
                  <a:srgbClr val="000000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secondNumber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8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Selects a statement from a list depending on the value of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200" dirty="0"/>
              <a:t> expression 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Switch-case Statement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438400"/>
            <a:ext cx="6778456" cy="29880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</a:rPr>
              <a:t>day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09885A"/>
                </a:solidFill>
                <a:effectLst/>
              </a:rPr>
              <a:t>3;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AF00DB"/>
                </a:solidFill>
                <a:effectLst/>
              </a:rPr>
              <a:t>switch</a:t>
            </a:r>
            <a:r>
              <a:rPr lang="en-US" sz="2000" dirty="0">
                <a:solidFill>
                  <a:srgbClr val="000000"/>
                </a:solidFill>
                <a:effectLst/>
              </a:rPr>
              <a:t> (</a:t>
            </a:r>
            <a:r>
              <a:rPr lang="en-US" sz="2000" dirty="0">
                <a:solidFill>
                  <a:srgbClr val="001080"/>
                </a:solidFill>
                <a:effectLst/>
              </a:rPr>
              <a:t>day</a:t>
            </a:r>
            <a:r>
              <a:rPr lang="en-US" sz="20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000" dirty="0">
                <a:solidFill>
                  <a:srgbClr val="AF00DB"/>
                </a:solidFill>
                <a:effectLst/>
              </a:rPr>
              <a:t>case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</a:rPr>
              <a:t>'Monday'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AF00DB"/>
                </a:solidFill>
                <a:effectLst/>
              </a:rPr>
              <a:t>break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000" dirty="0">
                <a:solidFill>
                  <a:srgbClr val="AF00DB"/>
                </a:solidFill>
                <a:effectLst/>
              </a:rPr>
              <a:t>case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</a:rPr>
              <a:t>'Tuesday'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AF00DB"/>
                </a:solidFill>
                <a:effectLst/>
              </a:rPr>
              <a:t>break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000" dirty="0">
                <a:solidFill>
                  <a:srgbClr val="AF00DB"/>
                </a:solidFill>
                <a:effectLst/>
              </a:rPr>
              <a:t>case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</a:rPr>
              <a:t>'Wednesday'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AF00DB"/>
                </a:solidFill>
                <a:effectLst/>
              </a:rPr>
              <a:t>break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  // TODO: Add the other cases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000" dirty="0">
                <a:solidFill>
                  <a:srgbClr val="AF00DB"/>
                </a:solidFill>
                <a:effectLst/>
              </a:rPr>
              <a:t>case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7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</a:rPr>
              <a:t>'Sunday'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AF00DB"/>
                </a:solidFill>
                <a:effectLst/>
              </a:rPr>
              <a:t>break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000" dirty="0">
                <a:solidFill>
                  <a:srgbClr val="AF00DB"/>
                </a:solidFill>
                <a:effectLst/>
              </a:rPr>
              <a:t>default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</a:rPr>
              <a:t>'Error!'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AF00DB"/>
                </a:solidFill>
                <a:effectLst/>
              </a:rPr>
              <a:t>break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23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77" y="1775012"/>
            <a:ext cx="182880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For/while/do-while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0" y="1143000"/>
            <a:ext cx="10515600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do-while</a:t>
            </a:r>
            <a:r>
              <a:rPr lang="en-US" sz="3200" dirty="0"/>
              <a:t> loops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Loops: for, While, Do-while, …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66000" y="1989868"/>
            <a:ext cx="7315200" cy="833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rgbClr val="AF00DB"/>
                </a:solidFill>
                <a:effectLst/>
              </a:rPr>
              <a:t>for</a:t>
            </a:r>
            <a:r>
              <a:rPr lang="nn-NO" sz="2000" dirty="0">
                <a:solidFill>
                  <a:srgbClr val="000000"/>
                </a:solidFill>
                <a:effectLst/>
              </a:rPr>
              <a:t> (</a:t>
            </a:r>
            <a:r>
              <a:rPr lang="nn-NO" sz="2000" dirty="0">
                <a:solidFill>
                  <a:srgbClr val="0000FF"/>
                </a:solidFill>
                <a:effectLst/>
              </a:rPr>
              <a:t>let</a:t>
            </a:r>
            <a:r>
              <a:rPr lang="nn-NO" sz="2000" dirty="0">
                <a:solidFill>
                  <a:srgbClr val="000000"/>
                </a:solidFill>
                <a:effectLst/>
              </a:rPr>
              <a:t> </a:t>
            </a:r>
            <a:r>
              <a:rPr lang="nn-NO" sz="2000" dirty="0">
                <a:solidFill>
                  <a:srgbClr val="001080"/>
                </a:solidFill>
                <a:effectLst/>
              </a:rPr>
              <a:t>i</a:t>
            </a:r>
            <a:r>
              <a:rPr lang="nn-NO" sz="2000" dirty="0">
                <a:solidFill>
                  <a:srgbClr val="000000"/>
                </a:solidFill>
                <a:effectLst/>
              </a:rPr>
              <a:t> = </a:t>
            </a:r>
            <a:r>
              <a:rPr lang="nn-NO" sz="2000" dirty="0">
                <a:solidFill>
                  <a:srgbClr val="09885A"/>
                </a:solidFill>
                <a:effectLst/>
              </a:rPr>
              <a:t>0</a:t>
            </a:r>
            <a:r>
              <a:rPr lang="nn-NO" sz="2000" dirty="0">
                <a:solidFill>
                  <a:srgbClr val="000000"/>
                </a:solidFill>
                <a:effectLst/>
              </a:rPr>
              <a:t>; </a:t>
            </a:r>
            <a:r>
              <a:rPr lang="nn-NO" sz="2000" dirty="0">
                <a:solidFill>
                  <a:srgbClr val="001080"/>
                </a:solidFill>
                <a:effectLst/>
              </a:rPr>
              <a:t>i</a:t>
            </a:r>
            <a:r>
              <a:rPr lang="nn-NO" sz="2000" dirty="0">
                <a:solidFill>
                  <a:srgbClr val="000000"/>
                </a:solidFill>
                <a:effectLst/>
              </a:rPr>
              <a:t> &lt;= </a:t>
            </a:r>
            <a:r>
              <a:rPr lang="nn-NO" sz="2000" dirty="0">
                <a:solidFill>
                  <a:srgbClr val="09885A"/>
                </a:solidFill>
                <a:effectLst/>
              </a:rPr>
              <a:t>10</a:t>
            </a:r>
            <a:r>
              <a:rPr lang="nn-NO" sz="2000" dirty="0">
                <a:solidFill>
                  <a:srgbClr val="000000"/>
                </a:solidFill>
                <a:effectLst/>
              </a:rPr>
              <a:t>; </a:t>
            </a:r>
            <a:r>
              <a:rPr lang="nn-NO" sz="2000" dirty="0">
                <a:solidFill>
                  <a:srgbClr val="001080"/>
                </a:solidFill>
                <a:effectLst/>
              </a:rPr>
              <a:t>i</a:t>
            </a:r>
            <a:r>
              <a:rPr lang="nn-NO" sz="2000" dirty="0">
                <a:solidFill>
                  <a:srgbClr val="000000"/>
                </a:solidFill>
                <a:effectLst/>
              </a:rPr>
              <a:t>++)</a:t>
            </a:r>
          </a:p>
          <a:p>
            <a:r>
              <a:rPr lang="nn-NO" sz="2000" dirty="0">
                <a:solidFill>
                  <a:srgbClr val="267F99"/>
                </a:solidFill>
                <a:effectLst/>
              </a:rPr>
              <a:t>console</a:t>
            </a:r>
            <a:r>
              <a:rPr lang="nn-NO" sz="2000" dirty="0">
                <a:solidFill>
                  <a:srgbClr val="000000"/>
                </a:solidFill>
                <a:effectLst/>
              </a:rPr>
              <a:t>.</a:t>
            </a:r>
            <a:r>
              <a:rPr lang="nn-NO" sz="2000" dirty="0">
                <a:solidFill>
                  <a:srgbClr val="795E26"/>
                </a:solidFill>
                <a:effectLst/>
              </a:rPr>
              <a:t>log</a:t>
            </a:r>
            <a:r>
              <a:rPr lang="nn-NO" sz="2000" dirty="0">
                <a:solidFill>
                  <a:srgbClr val="000000"/>
                </a:solidFill>
                <a:effectLst/>
              </a:rPr>
              <a:t>(</a:t>
            </a:r>
            <a:r>
              <a:rPr lang="nn-NO" sz="2000" dirty="0">
                <a:solidFill>
                  <a:srgbClr val="001080"/>
                </a:solidFill>
                <a:effectLst/>
              </a:rPr>
              <a:t>i</a:t>
            </a:r>
            <a:r>
              <a:rPr lang="nn-NO" sz="2000" dirty="0">
                <a:solidFill>
                  <a:srgbClr val="000000"/>
                </a:solidFill>
                <a:effectLst/>
              </a:rPr>
              <a:t>); </a:t>
            </a:r>
            <a:r>
              <a:rPr lang="nn-NO" sz="2000" dirty="0">
                <a:solidFill>
                  <a:srgbClr val="008000"/>
                </a:solidFill>
                <a:effectLst/>
              </a:rPr>
              <a:t>// 0 1 2 3 4 … 10</a:t>
            </a:r>
            <a:endParaRPr lang="nn-NO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82341" y="3204587"/>
            <a:ext cx="7315200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09885A"/>
                </a:solidFill>
                <a:effectLst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AF00DB"/>
                </a:solidFill>
                <a:effectLst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</a:rPr>
              <a:t> (</a:t>
            </a:r>
            <a:r>
              <a:rPr lang="en-US" sz="2000" dirty="0">
                <a:solidFill>
                  <a:srgbClr val="001080"/>
                </a:solidFill>
                <a:effectLst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</a:rPr>
              <a:t> &lt; </a:t>
            </a:r>
            <a:r>
              <a:rPr lang="en-US" sz="2000" dirty="0">
                <a:solidFill>
                  <a:srgbClr val="09885A"/>
                </a:solidFill>
                <a:effectLst/>
              </a:rPr>
              <a:t>1024</a:t>
            </a:r>
            <a:r>
              <a:rPr lang="en-US" sz="200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</a:rPr>
              <a:t> *= 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008000"/>
                </a:solidFill>
                <a:effectLst/>
              </a:rPr>
              <a:t>// 2 4 8 16 … 1024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82341" y="4582286"/>
            <a:ext cx="7315200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A31515"/>
                </a:solidFill>
                <a:effectLst/>
              </a:rPr>
              <a:t>"ha"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AF00DB"/>
                </a:solidFill>
                <a:effectLst/>
              </a:rPr>
              <a:t>do</a:t>
            </a:r>
            <a:r>
              <a:rPr lang="en-US" sz="2000" dirty="0">
                <a:solidFill>
                  <a:srgbClr val="000000"/>
                </a:solidFill>
                <a:effectLst/>
              </a:rPr>
              <a:t> {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001080"/>
                </a:solidFill>
                <a:effectLst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001080"/>
                </a:solidFill>
                <a:effectLst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>
                <a:solidFill>
                  <a:srgbClr val="001080"/>
                </a:solidFill>
                <a:effectLst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</a:rPr>
              <a:t>; }</a:t>
            </a:r>
          </a:p>
          <a:p>
            <a:r>
              <a:rPr lang="en-US" sz="2000" dirty="0">
                <a:solidFill>
                  <a:srgbClr val="AF00DB"/>
                </a:solidFill>
                <a:effectLst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</a:rPr>
              <a:t> (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</a:rPr>
              <a:t> &lt; </a:t>
            </a:r>
            <a:r>
              <a:rPr lang="en-US" sz="2000" dirty="0">
                <a:solidFill>
                  <a:srgbClr val="09885A"/>
                </a:solidFill>
                <a:effectLst/>
              </a:rPr>
              <a:t>10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008000"/>
                </a:solidFill>
                <a:effectLst/>
              </a:rPr>
              <a:t>// ha </a:t>
            </a:r>
            <a:r>
              <a:rPr lang="en-US" sz="2000" dirty="0" err="1">
                <a:solidFill>
                  <a:srgbClr val="008000"/>
                </a:solidFill>
                <a:effectLst/>
              </a:rPr>
              <a:t>haha</a:t>
            </a:r>
            <a:r>
              <a:rPr lang="en-US" sz="2000" dirty="0">
                <a:solidFill>
                  <a:srgbClr val="008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8000"/>
                </a:solidFill>
                <a:effectLst/>
              </a:rPr>
              <a:t>hahahaha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582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to print </a:t>
            </a:r>
            <a:r>
              <a:rPr lang="en-US" sz="3200" b="1" dirty="0">
                <a:solidFill>
                  <a:schemeClr val="bg1"/>
                </a:solidFill>
              </a:rPr>
              <a:t>first 20 </a:t>
            </a:r>
            <a:r>
              <a:rPr lang="en-US" sz="3200" b="1" dirty="0" smtClean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Use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do-while</a:t>
            </a:r>
            <a:r>
              <a:rPr lang="en-US" sz="2800" dirty="0"/>
              <a:t> </a:t>
            </a:r>
            <a:r>
              <a:rPr lang="en-US" sz="2800" dirty="0" smtClean="0"/>
              <a:t>loop</a:t>
            </a:r>
            <a:endParaRPr lang="en-US" sz="2800" baseline="30000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Print First 20 Numbers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06500" y="2709000"/>
            <a:ext cx="6578999" cy="2434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printFirstTwentyNumbers</a:t>
            </a:r>
            <a:r>
              <a:rPr lang="en-US" sz="240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AF00DB"/>
                </a:solidFill>
                <a:effectLst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 &lt;= </a:t>
            </a:r>
            <a:r>
              <a:rPr lang="en-US" sz="2400" dirty="0">
                <a:solidFill>
                  <a:srgbClr val="09885A"/>
                </a:solidFill>
                <a:effectLst/>
              </a:rPr>
              <a:t>20</a:t>
            </a:r>
            <a:r>
              <a:rPr lang="en-US" sz="2400" dirty="0">
                <a:solidFill>
                  <a:srgbClr val="000000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400" dirty="0" err="1">
                <a:solidFill>
                  <a:srgbClr val="795E26"/>
                </a:solidFill>
                <a:effectLst/>
              </a:rPr>
              <a:t>printFirstTwentyNumbers</a:t>
            </a:r>
            <a:r>
              <a:rPr lang="en-US" sz="2400" dirty="0">
                <a:solidFill>
                  <a:srgbClr val="000000"/>
                </a:solidFill>
                <a:effectLst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8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Subprogram Designed to Perform a Particular Task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hold a piece of code (script)</a:t>
            </a:r>
          </a:p>
          <a:p>
            <a:pPr lvl="1"/>
            <a:r>
              <a:rPr lang="en-US" sz="3200" dirty="0"/>
              <a:t>Can take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return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6000" y="2484000"/>
            <a:ext cx="8225502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795E26"/>
                </a:solidFill>
                <a:effectLst/>
              </a:rPr>
              <a:t>multiply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01080"/>
                </a:solidFill>
                <a:effectLst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AF00DB"/>
                </a:solidFill>
                <a:effectLst/>
              </a:rPr>
              <a:t>  return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</a:rPr>
              <a:t> * </a:t>
            </a:r>
            <a:r>
              <a:rPr lang="en-US" sz="2400" dirty="0">
                <a:solidFill>
                  <a:srgbClr val="001080"/>
                </a:solidFill>
                <a:effectLst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795E26"/>
                </a:solidFill>
                <a:effectLst/>
              </a:rPr>
              <a:t>multiply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9885A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3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6 == 2 * 3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795E26"/>
                </a:solidFill>
                <a:effectLst/>
              </a:rPr>
              <a:t>multiply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9885A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NaN</a:t>
            </a:r>
            <a:r>
              <a:rPr lang="en-US" sz="2400" dirty="0">
                <a:solidFill>
                  <a:srgbClr val="008000"/>
                </a:solidFill>
                <a:effectLst/>
              </a:rPr>
              <a:t> == 2 * undefined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795E26"/>
                </a:solidFill>
                <a:effectLst/>
              </a:rPr>
              <a:t>multiply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9885A"/>
                </a:solidFill>
                <a:effectLst/>
              </a:rPr>
              <a:t>5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6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7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30 == 5 * 6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5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065421" y="1121144"/>
            <a:ext cx="9927138" cy="53858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86657" y="5485882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let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walk</a:t>
            </a:r>
            <a:r>
              <a:rPr lang="en-US" dirty="0">
                <a:solidFill>
                  <a:srgbClr val="000000"/>
                </a:solidFill>
                <a:effectLst/>
              </a:rPr>
              <a:t> = () </a:t>
            </a:r>
            <a:r>
              <a:rPr lang="en-US" dirty="0">
                <a:solidFill>
                  <a:srgbClr val="0000FF"/>
                </a:solidFill>
                <a:effectLst/>
              </a:rPr>
              <a:t>=&gt;</a:t>
            </a:r>
            <a:r>
              <a:rPr lang="en-US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"walking"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659" y="1808450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walk</a:t>
            </a:r>
            <a:r>
              <a:rPr lang="en-US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"walking"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86658" y="3647425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let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walk</a:t>
            </a:r>
            <a:r>
              <a:rPr lang="en-US" dirty="0">
                <a:solidFill>
                  <a:srgbClr val="000000"/>
                </a:solidFill>
                <a:effectLst/>
              </a:rPr>
              <a:t> = </a:t>
            </a:r>
            <a:r>
              <a:rPr lang="en-US" dirty="0">
                <a:solidFill>
                  <a:srgbClr val="0000FF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 (){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"walking"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5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</a:t>
            </a:r>
            <a:r>
              <a:rPr lang="en-US" sz="3200" dirty="0" err="1" smtClean="0"/>
              <a:t>istantialize</a:t>
            </a:r>
            <a:r>
              <a:rPr lang="en-US" sz="3200" dirty="0" smtClean="0"/>
              <a:t> </a:t>
            </a:r>
            <a:r>
              <a:rPr lang="en-US" sz="3200" dirty="0"/>
              <a:t>parameters with no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The unused parameters are ignored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7000" y="1726248"/>
            <a:ext cx="5181600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foo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1080"/>
                </a:solidFill>
                <a:effectLst/>
              </a:rPr>
              <a:t>a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</a:rPr>
              <a:t>b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</a:rPr>
              <a:t>c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</a:rPr>
              <a:t>d</a:t>
            </a:r>
            <a:r>
              <a:rPr lang="en-US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1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b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2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c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3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d</a:t>
            </a:r>
            <a:r>
              <a:rPr lang="en-US" dirty="0">
                <a:solidFill>
                  <a:srgbClr val="000000"/>
                </a:solidFill>
                <a:effectLst/>
              </a:rPr>
              <a:t>); </a:t>
            </a:r>
            <a:r>
              <a:rPr lang="en-US" dirty="0">
                <a:solidFill>
                  <a:srgbClr val="008000"/>
                </a:solidFill>
                <a:effectLst/>
              </a:rPr>
              <a:t>// undefined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rgbClr val="795E26"/>
                </a:solidFill>
                <a:effectLst/>
              </a:rPr>
              <a:t>foo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9885A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7000" y="4517148"/>
            <a:ext cx="5181600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foo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1080"/>
                </a:solidFill>
                <a:effectLst/>
              </a:rPr>
              <a:t>a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</a:rPr>
              <a:t>b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</a:rPr>
              <a:t>c</a:t>
            </a:r>
            <a:r>
              <a:rPr lang="en-US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1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b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2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c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3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rgbClr val="795E26"/>
                </a:solidFill>
                <a:effectLst/>
              </a:rPr>
              <a:t>foo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9885A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6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7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75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983405"/>
            <a:ext cx="9994234" cy="56843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Arguments -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which looks like array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Through arguments you can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that 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passed in the function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arrow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functions</a:t>
            </a:r>
            <a:r>
              <a:rPr lang="en-US" sz="3000" dirty="0"/>
              <a:t> you </a:t>
            </a:r>
            <a:r>
              <a:rPr lang="en-US" sz="3000" b="1" dirty="0">
                <a:solidFill>
                  <a:schemeClr val="bg1"/>
                </a:solidFill>
              </a:rPr>
              <a:t>don't</a:t>
            </a:r>
            <a:r>
              <a:rPr lang="en-US" sz="3000" dirty="0"/>
              <a:t> have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to arguments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000" dirty="0"/>
              <a:t>Changing the arguments object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a good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11883" y="3760679"/>
            <a:ext cx="8984117" cy="2926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795E26"/>
                </a:solidFill>
                <a:effectLst/>
              </a:rPr>
              <a:t>foo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a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,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b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,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c</a:t>
            </a:r>
            <a:r>
              <a:rPr lang="en-US" sz="22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00FF"/>
                </a:solidFill>
                <a:effectLst/>
              </a:rPr>
              <a:t>arguments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>
                <a:solidFill>
                  <a:srgbClr val="09885A"/>
                </a:solidFill>
                <a:effectLst/>
              </a:rPr>
              <a:t>0</a:t>
            </a:r>
            <a:r>
              <a:rPr lang="en-US" sz="2200" dirty="0">
                <a:solidFill>
                  <a:srgbClr val="000000"/>
                </a:solidFill>
                <a:effectLst/>
              </a:rPr>
              <a:t>]); </a:t>
            </a:r>
            <a:r>
              <a:rPr lang="en-US" sz="2200" dirty="0">
                <a:solidFill>
                  <a:srgbClr val="008000"/>
                </a:solidFill>
                <a:effectLst/>
              </a:rPr>
              <a:t>// 1</a:t>
            </a:r>
            <a:endParaRPr lang="en-US" sz="2200" dirty="0">
              <a:solidFill>
                <a:srgbClr val="000000"/>
              </a:solidFill>
              <a:effectLst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00FF"/>
                </a:solidFill>
                <a:effectLst/>
              </a:rPr>
              <a:t>arguments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>
                <a:solidFill>
                  <a:srgbClr val="09885A"/>
                </a:solidFill>
                <a:effectLst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</a:rPr>
              <a:t>]); </a:t>
            </a:r>
            <a:r>
              <a:rPr lang="en-US" sz="2200" dirty="0">
                <a:solidFill>
                  <a:srgbClr val="008000"/>
                </a:solidFill>
                <a:effectLst/>
              </a:rPr>
              <a:t>// 7</a:t>
            </a:r>
            <a:endParaRPr lang="en-US" sz="2200" dirty="0">
              <a:solidFill>
                <a:srgbClr val="000000"/>
              </a:solidFill>
              <a:effectLst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00FF"/>
                </a:solidFill>
                <a:effectLst/>
              </a:rPr>
              <a:t>arguments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>
                <a:solidFill>
                  <a:srgbClr val="09885A"/>
                </a:solidFill>
                <a:effectLst/>
              </a:rPr>
              <a:t>3</a:t>
            </a:r>
            <a:r>
              <a:rPr lang="en-US" sz="2200" dirty="0">
                <a:solidFill>
                  <a:srgbClr val="000000"/>
                </a:solidFill>
                <a:effectLst/>
              </a:rPr>
              <a:t>] + </a:t>
            </a:r>
            <a:r>
              <a:rPr lang="en-US" sz="2200" dirty="0">
                <a:solidFill>
                  <a:srgbClr val="0000FF"/>
                </a:solidFill>
                <a:effectLst/>
              </a:rPr>
              <a:t>arguments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>
                <a:solidFill>
                  <a:srgbClr val="09885A"/>
                </a:solidFill>
                <a:effectLst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</a:rPr>
              <a:t>]); </a:t>
            </a:r>
            <a:r>
              <a:rPr lang="en-US" sz="2200" dirty="0">
                <a:solidFill>
                  <a:srgbClr val="008000"/>
                </a:solidFill>
                <a:effectLst/>
              </a:rPr>
              <a:t>// 13</a:t>
            </a:r>
            <a:endParaRPr lang="en-US" sz="2200" dirty="0">
              <a:solidFill>
                <a:srgbClr val="000000"/>
              </a:solidFill>
              <a:effectLst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00FF"/>
                </a:solidFill>
                <a:effectLst/>
              </a:rPr>
              <a:t>arguments</a:t>
            </a:r>
            <a:r>
              <a:rPr lang="en-US" sz="2200" dirty="0">
                <a:solidFill>
                  <a:srgbClr val="000000"/>
                </a:solidFill>
                <a:effectLst/>
              </a:rPr>
              <a:t>); </a:t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008000"/>
                </a:solidFill>
                <a:effectLst/>
              </a:rPr>
              <a:t>//[Arguments] { '0': 1, '1': 2, '2': 3, '3': 6, '4': 7 }</a:t>
            </a:r>
            <a:endParaRPr lang="en-US" sz="2200" dirty="0">
              <a:solidFill>
                <a:srgbClr val="000000"/>
              </a:solidFill>
              <a:effectLst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200" dirty="0">
                <a:solidFill>
                  <a:srgbClr val="795E26"/>
                </a:solidFill>
                <a:effectLst/>
              </a:rPr>
              <a:t>foo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9885A"/>
                </a:solidFill>
                <a:effectLst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</a:rPr>
              <a:t>,</a:t>
            </a:r>
            <a:r>
              <a:rPr lang="en-US" sz="2200" dirty="0">
                <a:solidFill>
                  <a:srgbClr val="09885A"/>
                </a:solidFill>
                <a:effectLst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</a:rPr>
              <a:t>,</a:t>
            </a:r>
            <a:r>
              <a:rPr lang="en-US" sz="2200" dirty="0">
                <a:solidFill>
                  <a:srgbClr val="09885A"/>
                </a:solidFill>
                <a:effectLst/>
              </a:rPr>
              <a:t>3</a:t>
            </a:r>
            <a:r>
              <a:rPr lang="en-US" sz="2200" dirty="0">
                <a:solidFill>
                  <a:srgbClr val="000000"/>
                </a:solidFill>
                <a:effectLst/>
              </a:rPr>
              <a:t>,</a:t>
            </a:r>
            <a:r>
              <a:rPr lang="en-US" sz="2200" dirty="0">
                <a:solidFill>
                  <a:srgbClr val="09885A"/>
                </a:solidFill>
                <a:effectLst/>
              </a:rPr>
              <a:t>6</a:t>
            </a:r>
            <a:r>
              <a:rPr lang="en-US" sz="2200" dirty="0">
                <a:solidFill>
                  <a:srgbClr val="000000"/>
                </a:solidFill>
                <a:effectLst/>
              </a:rPr>
              <a:t>,</a:t>
            </a:r>
            <a:r>
              <a:rPr lang="en-US" sz="2200" dirty="0">
                <a:solidFill>
                  <a:srgbClr val="09885A"/>
                </a:solidFill>
                <a:effectLst/>
              </a:rPr>
              <a:t>7</a:t>
            </a:r>
            <a:r>
              <a:rPr lang="en-US" sz="22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</a:t>
            </a:r>
            <a:br>
              <a:rPr lang="en-US" sz="3199" dirty="0"/>
            </a:b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hypotenuse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outer function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inner function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8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905000"/>
            <a:ext cx="2667000" cy="17526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{…} […] “…”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475999" y="1719000"/>
            <a:ext cx="3285001" cy="1938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{…}; […];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'…'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Objects, Arrays,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/>
              <a:t> in JavaScript hold key-value </a:t>
            </a:r>
            <a:r>
              <a:rPr lang="en-US" sz="3200" dirty="0" smtClean="0"/>
              <a:t>pairs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38400" y="1828801"/>
            <a:ext cx="8534400" cy="4219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{ </a:t>
            </a:r>
            <a:r>
              <a:rPr lang="en-US" sz="2000" dirty="0">
                <a:solidFill>
                  <a:srgbClr val="001080"/>
                </a:solidFill>
                <a:effectLst/>
              </a:rPr>
              <a:t>name :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A31515"/>
                </a:solidFill>
                <a:effectLst/>
              </a:rPr>
              <a:t>"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SoftUni</a:t>
            </a:r>
            <a:r>
              <a:rPr lang="en-US" sz="2000" dirty="0">
                <a:solidFill>
                  <a:srgbClr val="A31515"/>
                </a:solidFill>
                <a:effectLst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01080"/>
                </a:solidFill>
                <a:effectLst/>
              </a:rPr>
              <a:t>age :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 };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// Object {name: "</a:t>
            </a:r>
            <a:r>
              <a:rPr lang="en-US" sz="2000" dirty="0" err="1">
                <a:solidFill>
                  <a:srgbClr val="008000"/>
                </a:solidFill>
                <a:effectLst/>
              </a:rPr>
              <a:t>SoftUni</a:t>
            </a:r>
            <a:r>
              <a:rPr lang="en-US" sz="2000" dirty="0">
                <a:solidFill>
                  <a:srgbClr val="008000"/>
                </a:solidFill>
                <a:effectLst/>
              </a:rPr>
              <a:t>", age: 2}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[</a:t>
            </a:r>
            <a:r>
              <a:rPr lang="en-US" sz="2000" dirty="0">
                <a:solidFill>
                  <a:srgbClr val="A31515"/>
                </a:solidFill>
                <a:effectLst/>
              </a:rPr>
              <a:t>'site'</a:t>
            </a:r>
            <a:r>
              <a:rPr lang="en-US" sz="2000" dirty="0">
                <a:solidFill>
                  <a:srgbClr val="000000"/>
                </a:solidFill>
                <a:effectLst/>
              </a:rPr>
              <a:t>] = </a:t>
            </a:r>
            <a:r>
              <a:rPr lang="en-US" sz="2000" dirty="0">
                <a:solidFill>
                  <a:srgbClr val="A31515"/>
                </a:solidFill>
                <a:effectLst/>
              </a:rPr>
              <a:t>"http://www.softuni.bg"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age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09885A"/>
                </a:solidFill>
                <a:effectLst/>
              </a:rPr>
              <a:t>10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[</a:t>
            </a:r>
            <a:r>
              <a:rPr lang="en-US" sz="2000" dirty="0">
                <a:solidFill>
                  <a:srgbClr val="A31515"/>
                </a:solidFill>
                <a:effectLst/>
              </a:rPr>
              <a:t>'name'</a:t>
            </a:r>
            <a:r>
              <a:rPr lang="en-US" sz="2000" dirty="0">
                <a:solidFill>
                  <a:srgbClr val="000000"/>
                </a:solidFill>
                <a:effectLst/>
              </a:rPr>
              <a:t>] = </a:t>
            </a:r>
            <a:r>
              <a:rPr lang="en-US" sz="2000" dirty="0">
                <a:solidFill>
                  <a:srgbClr val="A31515"/>
                </a:solidFill>
                <a:effectLst/>
              </a:rPr>
              <a:t>"Software University"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// Object {name: "Software University", age: 10, site: "http://www.softuni.bg"}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delete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001080"/>
                </a:solidFill>
                <a:effectLst/>
              </a:rPr>
              <a:t>name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delete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site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// Object {age: 10}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JavaScript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/>
              <a:t> can be stored as text in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 format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2200" y="1915953"/>
            <a:ext cx="66294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{ </a:t>
            </a:r>
            <a:r>
              <a:rPr lang="en-US" sz="2000" dirty="0">
                <a:solidFill>
                  <a:srgbClr val="001080"/>
                </a:solidFill>
                <a:effectLst/>
              </a:rPr>
              <a:t>name :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A31515"/>
                </a:solidFill>
                <a:effectLst/>
              </a:rPr>
              <a:t>"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SoftUni</a:t>
            </a:r>
            <a:r>
              <a:rPr lang="en-US" sz="2000" dirty="0">
                <a:solidFill>
                  <a:srgbClr val="A31515"/>
                </a:solidFill>
                <a:effectLst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01080"/>
                </a:solidFill>
                <a:effectLst/>
              </a:rPr>
              <a:t>age :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 }</a:t>
            </a: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 err="1">
                <a:solidFill>
                  <a:srgbClr val="267F99"/>
                </a:solidFill>
                <a:effectLst/>
              </a:rPr>
              <a:t>JSON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795E26"/>
                </a:solidFill>
                <a:effectLst/>
              </a:rPr>
              <a:t>stringify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0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// { "name":"</a:t>
            </a:r>
            <a:r>
              <a:rPr lang="en-US" sz="2000" dirty="0" err="1">
                <a:solidFill>
                  <a:srgbClr val="008000"/>
                </a:solidFill>
                <a:effectLst/>
              </a:rPr>
              <a:t>SoftUni</a:t>
            </a:r>
            <a:r>
              <a:rPr lang="en-US" sz="2000" dirty="0">
                <a:solidFill>
                  <a:srgbClr val="008000"/>
                </a:solidFill>
                <a:effectLst/>
              </a:rPr>
              <a:t>", "age":2 }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79304" y="3759169"/>
            <a:ext cx="6612297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A31515"/>
                </a:solidFill>
                <a:effectLst/>
              </a:rPr>
              <a:t>'{"name":"Nakov","age":24}'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 err="1">
                <a:solidFill>
                  <a:srgbClr val="267F99"/>
                </a:solidFill>
                <a:effectLst/>
              </a:rPr>
              <a:t>JSON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795E26"/>
                </a:solidFill>
                <a:effectLst/>
              </a:rPr>
              <a:t>parse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0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// Object { name: "</a:t>
            </a:r>
            <a:r>
              <a:rPr lang="en-US" sz="2000" dirty="0" err="1">
                <a:solidFill>
                  <a:srgbClr val="008000"/>
                </a:solidFill>
                <a:effectLst/>
              </a:rPr>
              <a:t>Nakov</a:t>
            </a:r>
            <a:r>
              <a:rPr lang="en-US" sz="2000" dirty="0">
                <a:solidFill>
                  <a:srgbClr val="008000"/>
                </a:solidFill>
                <a:effectLst/>
              </a:rPr>
              <a:t>", age: 24 }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53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66000" y="1119673"/>
            <a:ext cx="10129234" cy="5548059"/>
          </a:xfrm>
        </p:spPr>
        <p:txBody>
          <a:bodyPr/>
          <a:lstStyle/>
          <a:p>
            <a:r>
              <a:rPr lang="en-US" dirty="0"/>
              <a:t>Arrays can hold mixed </a:t>
            </a:r>
            <a:r>
              <a:rPr lang="en-US" dirty="0" smtClean="0"/>
              <a:t>types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000" y="1944000"/>
            <a:ext cx="7239000" cy="3295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8000"/>
                </a:solidFill>
                <a:effectLst/>
              </a:rPr>
              <a:t>// Array holding numbers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</a:rPr>
              <a:t>numbers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000" dirty="0">
                <a:solidFill>
                  <a:srgbClr val="09885A"/>
                </a:solidFill>
                <a:effectLst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9885A"/>
                </a:solidFill>
                <a:effectLst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9885A"/>
                </a:solidFill>
                <a:effectLst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9885A"/>
                </a:solidFill>
                <a:effectLst/>
              </a:rPr>
              <a:t>5</a:t>
            </a:r>
            <a:r>
              <a:rPr lang="en-US" sz="2000" dirty="0">
                <a:solidFill>
                  <a:srgbClr val="000000"/>
                </a:solidFill>
                <a:effectLst/>
              </a:rPr>
              <a:t>];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/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8000"/>
                </a:solidFill>
                <a:effectLst/>
              </a:rPr>
              <a:t>// Array holding strings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weekDays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000" dirty="0">
                <a:solidFill>
                  <a:srgbClr val="A31515"/>
                </a:solidFill>
                <a:effectLst/>
              </a:rPr>
              <a:t>'Monday'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'Tuesday'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'Wednesday'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sz="2000" dirty="0">
                <a:solidFill>
                  <a:srgbClr val="A31515"/>
                </a:solidFill>
                <a:effectLst/>
              </a:rPr>
              <a:t>'Thursday'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'Friday'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'Saturday'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'Sunday'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/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8000"/>
                </a:solidFill>
                <a:effectLst/>
              </a:rPr>
              <a:t>// Array of mixed data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 err="1">
                <a:solidFill>
                  <a:srgbClr val="0000FF"/>
                </a:solidFill>
                <a:effectLst/>
              </a:rPr>
              <a:t>var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mixedArr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000" dirty="0">
                <a:solidFill>
                  <a:srgbClr val="09885A"/>
                </a:solidFill>
                <a:effectLst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267F99"/>
                </a:solidFill>
                <a:effectLst/>
              </a:rPr>
              <a:t>Date</a:t>
            </a:r>
            <a:r>
              <a:rPr lang="en-US" sz="2000" dirty="0">
                <a:solidFill>
                  <a:srgbClr val="000000"/>
                </a:solidFill>
                <a:effectLst/>
              </a:rPr>
              <a:t>(),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'hello'</a:t>
            </a:r>
            <a:r>
              <a:rPr lang="en-US" sz="2000" dirty="0">
                <a:solidFill>
                  <a:srgbClr val="000000"/>
                </a:solidFill>
                <a:effectLst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tx1"/>
                </a:solidFill>
                <a:effectLst/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15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25515" y="1066800"/>
            <a:ext cx="1016489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to print all of the elements in </a:t>
            </a:r>
            <a:r>
              <a:rPr lang="en-US" sz="3200" dirty="0" smtClean="0"/>
              <a:t>array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Create random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like </a:t>
            </a:r>
            <a:r>
              <a:rPr lang="en-US" sz="2800" dirty="0" smtClean="0"/>
              <a:t>this</a:t>
            </a:r>
            <a:endParaRPr lang="bg-BG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Put your solution in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endParaRPr lang="en-US" sz="2800" b="1" baseline="30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baseline="300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Print the Elements in Array 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91989" y="5409000"/>
            <a:ext cx="5635456" cy="9567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40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3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4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5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rgbClr val="795E26"/>
                </a:solidFill>
                <a:effectLst/>
              </a:rPr>
              <a:t>solve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B1805D-B254-4662-9D7E-356DFCD96878}"/>
              </a:ext>
            </a:extLst>
          </p:cNvPr>
          <p:cNvSpPr txBox="1">
            <a:spLocks/>
          </p:cNvSpPr>
          <p:nvPr/>
        </p:nvSpPr>
        <p:spPr>
          <a:xfrm>
            <a:off x="2791989" y="3204000"/>
            <a:ext cx="5635456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795E26"/>
                </a:solidFill>
                <a:effectLst/>
              </a:rPr>
              <a:t>solve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AF00DB"/>
                </a:solidFill>
                <a:effectLst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</a:rPr>
              <a:t>of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3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 all elements of an array of </a:t>
            </a:r>
            <a:r>
              <a:rPr lang="en-US" sz="3200" dirty="0" smtClean="0"/>
              <a:t>strings</a:t>
            </a:r>
            <a:endParaRPr lang="bg-BG" sz="3200" dirty="0"/>
          </a:p>
          <a:p>
            <a:pPr marL="0" indent="0">
              <a:spcBef>
                <a:spcPts val="0"/>
              </a:spcBef>
              <a:buNone/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 marL="0" indent="0">
              <a:spcBef>
                <a:spcPts val="0"/>
              </a:spcBef>
              <a:buNone/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Arrays </a:t>
            </a:r>
            <a:r>
              <a:rPr lang="en-US" noProof="1"/>
              <a:t>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981200" y="1828801"/>
            <a:ext cx="96774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rgbClr val="0000FF"/>
                </a:solidFill>
                <a:effectLst/>
              </a:rPr>
              <a:t>let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</a:rPr>
              <a:t>'Sofia'</a:t>
            </a:r>
            <a:r>
              <a:rPr lang="en-US" sz="2200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dirty="0">
                <a:solidFill>
                  <a:srgbClr val="A31515"/>
                </a:solidFill>
                <a:effectLst/>
              </a:rPr>
              <a:t>'Washington'</a:t>
            </a:r>
            <a:r>
              <a:rPr lang="en-US" sz="2200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dirty="0">
                <a:solidFill>
                  <a:srgbClr val="A31515"/>
                </a:solidFill>
                <a:effectLst/>
              </a:rPr>
              <a:t>'London'</a:t>
            </a:r>
            <a:r>
              <a:rPr lang="en-US" sz="2200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dirty="0">
                <a:solidFill>
                  <a:srgbClr val="A31515"/>
                </a:solidFill>
                <a:effectLst/>
              </a:rPr>
              <a:t>'Paris'</a:t>
            </a:r>
            <a:r>
              <a:rPr lang="en-US" sz="22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/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AF00DB"/>
                </a:solidFill>
                <a:effectLst/>
              </a:rPr>
              <a:t>for</a:t>
            </a:r>
            <a:r>
              <a:rPr lang="en-US" sz="2200" dirty="0">
                <a:solidFill>
                  <a:srgbClr val="000000"/>
                </a:solidFill>
                <a:effectLst/>
              </a:rPr>
              <a:t> (</a:t>
            </a:r>
            <a:r>
              <a:rPr lang="en-US" sz="2200" dirty="0">
                <a:solidFill>
                  <a:srgbClr val="0000FF"/>
                </a:solidFill>
                <a:effectLst/>
              </a:rPr>
              <a:t>let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00FF"/>
                </a:solidFill>
                <a:effectLst/>
              </a:rPr>
              <a:t>of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</a:t>
            </a:r>
            <a:r>
              <a:rPr lang="en-US" sz="22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/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AF00DB"/>
                </a:solidFill>
                <a:effectLst/>
              </a:rPr>
              <a:t>for</a:t>
            </a:r>
            <a:r>
              <a:rPr lang="en-US" sz="2200" dirty="0">
                <a:solidFill>
                  <a:srgbClr val="000000"/>
                </a:solidFill>
                <a:effectLst/>
              </a:rPr>
              <a:t> (</a:t>
            </a:r>
            <a:r>
              <a:rPr lang="en-US" sz="2200" dirty="0">
                <a:solidFill>
                  <a:srgbClr val="0000FF"/>
                </a:solidFill>
                <a:effectLst/>
              </a:rPr>
              <a:t>let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00FF"/>
                </a:solidFill>
                <a:effectLst/>
              </a:rPr>
              <a:t>in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]);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/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AF00DB"/>
                </a:solidFill>
                <a:effectLst/>
              </a:rPr>
              <a:t>for</a:t>
            </a:r>
            <a:r>
              <a:rPr lang="en-US" sz="2200" dirty="0">
                <a:solidFill>
                  <a:srgbClr val="000000"/>
                </a:solidFill>
                <a:effectLst/>
              </a:rPr>
              <a:t> (</a:t>
            </a:r>
            <a:r>
              <a:rPr lang="en-US" sz="2200" dirty="0">
                <a:solidFill>
                  <a:srgbClr val="0000FF"/>
                </a:solidFill>
                <a:effectLst/>
              </a:rPr>
              <a:t>let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 = </a:t>
            </a:r>
            <a:r>
              <a:rPr lang="en-US" sz="2200" dirty="0">
                <a:solidFill>
                  <a:srgbClr val="09885A"/>
                </a:solidFill>
                <a:effectLst/>
              </a:rPr>
              <a:t>0</a:t>
            </a:r>
            <a:r>
              <a:rPr lang="en-US" sz="2200" dirty="0">
                <a:solidFill>
                  <a:srgbClr val="000000"/>
                </a:solidFill>
                <a:effectLst/>
              </a:rPr>
              <a:t>;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 &lt;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sz="2200" dirty="0">
                <a:solidFill>
                  <a:srgbClr val="000000"/>
                </a:solidFill>
                <a:effectLst/>
              </a:rPr>
              <a:t>;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++)</a:t>
            </a:r>
          </a:p>
          <a:p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]);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162800" y="3384522"/>
            <a:ext cx="3959514" cy="825076"/>
          </a:xfrm>
          <a:prstGeom prst="wedgeRoundRectCallout">
            <a:avLst>
              <a:gd name="adj1" fmla="val -69382"/>
              <a:gd name="adj2" fmla="val -206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This is not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FFFFFF"/>
                </a:solidFill>
              </a:rPr>
              <a:t>! It goes through the array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162800" y="2474697"/>
            <a:ext cx="2848200" cy="549303"/>
          </a:xfrm>
          <a:prstGeom prst="wedgeRoundRectCallout">
            <a:avLst>
              <a:gd name="adj1" fmla="val -66970"/>
              <a:gd name="adj2" fmla="val 3260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Works like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076000" y="5207873"/>
            <a:ext cx="2815914" cy="536998"/>
          </a:xfrm>
          <a:prstGeom prst="wedgeRoundRectCallout">
            <a:avLst>
              <a:gd name="adj1" fmla="val -62911"/>
              <a:gd name="adj2" fmla="val -432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Traditional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</a:rPr>
              <a:t>-loop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851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48190" y="1371600"/>
            <a:ext cx="9448800" cy="3911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40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3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4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'|'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result: 1|2|3|4|5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push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9885A"/>
                </a:solidFill>
                <a:effectLst/>
              </a:rPr>
              <a:t>5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'|'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result: 1|2|3|4|5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tail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pop</a:t>
            </a:r>
            <a:r>
              <a:rPr lang="en-US" sz="2400" dirty="0">
                <a:solidFill>
                  <a:srgbClr val="000000"/>
                </a:solidFill>
                <a:effectLst/>
              </a:rPr>
              <a:t>();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tail = 5;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'|'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result: 1|2|3|4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unshift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'|'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result: 0|1|2|3|4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shift</a:t>
            </a:r>
            <a:r>
              <a:rPr lang="en-US" sz="2400" dirty="0">
                <a:solidFill>
                  <a:srgbClr val="000000"/>
                </a:solidFill>
                <a:effectLst/>
              </a:rPr>
              <a:t>();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head = 0;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'|'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result: 1|2|3|4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06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7809059" cy="5201066"/>
          </a:xfrm>
        </p:spPr>
        <p:txBody>
          <a:bodyPr>
            <a:normAutofit/>
          </a:bodyPr>
          <a:lstStyle/>
          <a:p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/>
            <a:r>
              <a:rPr lang="en-US" dirty="0"/>
              <a:t>Executes commands (</a:t>
            </a:r>
            <a:r>
              <a:rPr lang="en-US" b="1" dirty="0">
                <a:solidFill>
                  <a:schemeClr val="bg1"/>
                </a:solidFill>
              </a:rPr>
              <a:t>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work in interactive mode</a:t>
            </a:r>
          </a:p>
          <a:p>
            <a:pPr lvl="1"/>
            <a:r>
              <a:rPr lang="en-US" dirty="0"/>
              <a:t>No compilation, just execute commands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000" y="1944000"/>
            <a:ext cx="3604878" cy="4038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dirty="0"/>
              <a:t> method creates a new array with the results of calling a provided function on every element in the </a:t>
            </a:r>
            <a:r>
              <a:rPr lang="en-US"/>
              <a:t>calling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Map() Method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50653" y="3159000"/>
            <a:ext cx="9003147" cy="23724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 numbers = [</a:t>
            </a:r>
            <a:r>
              <a:rPr lang="en-US" sz="2000" dirty="0">
                <a:solidFill>
                  <a:srgbClr val="09885A"/>
                </a:solidFill>
                <a:effectLst/>
              </a:rPr>
              <a:t>6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9885A"/>
                </a:solidFill>
                <a:effectLst/>
              </a:rPr>
              <a:t>42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9885A"/>
                </a:solidFill>
                <a:effectLst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9885A"/>
                </a:solidFill>
                <a:effectLst/>
              </a:rPr>
              <a:t>81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9885A"/>
                </a:solidFill>
                <a:effectLst/>
              </a:rPr>
              <a:t>56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9885A"/>
                </a:solidFill>
                <a:effectLst/>
              </a:rPr>
              <a:t>33</a:t>
            </a:r>
            <a:r>
              <a:rPr lang="en-US" sz="20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/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8000"/>
                </a:solidFill>
                <a:effectLst/>
              </a:rPr>
              <a:t>// Multiply every value by two.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multipliedNumbers</a:t>
            </a:r>
            <a:r>
              <a:rPr lang="en-US" sz="20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numbers.map</a:t>
            </a:r>
            <a:r>
              <a:rPr lang="en-US" sz="2000" dirty="0">
                <a:solidFill>
                  <a:srgbClr val="000000"/>
                </a:solidFill>
                <a:effectLst/>
              </a:rPr>
              <a:t>(number </a:t>
            </a:r>
            <a:r>
              <a:rPr lang="en-US" sz="20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000" dirty="0">
                <a:solidFill>
                  <a:srgbClr val="000000"/>
                </a:solidFill>
                <a:effectLst/>
              </a:rPr>
              <a:t> number * 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/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console.log(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multipliedNumbers</a:t>
            </a:r>
            <a:r>
              <a:rPr lang="en-US" sz="2000" dirty="0">
                <a:solidFill>
                  <a:srgbClr val="000000"/>
                </a:solidFill>
                <a:effectLst/>
              </a:rPr>
              <a:t>); </a:t>
            </a:r>
            <a:r>
              <a:rPr lang="en-US" sz="2000" dirty="0">
                <a:solidFill>
                  <a:srgbClr val="008000"/>
                </a:solidFill>
                <a:effectLst/>
              </a:rPr>
              <a:t>// [ 12, 84, 8, 162, 112, 66 ]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console.log(numbers); </a:t>
            </a:r>
            <a:r>
              <a:rPr lang="en-US" sz="2000" dirty="0">
                <a:solidFill>
                  <a:srgbClr val="008000"/>
                </a:solidFill>
                <a:effectLst/>
              </a:rPr>
              <a:t>// [ 6, 42, 4, 81, 56, 33 ]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90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Map() Method</a:t>
            </a:r>
            <a:endParaRPr lang="en-US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9F63358-D025-428B-86EA-359B9795C223}"/>
              </a:ext>
            </a:extLst>
          </p:cNvPr>
          <p:cNvSpPr/>
          <p:nvPr/>
        </p:nvSpPr>
        <p:spPr bwMode="auto">
          <a:xfrm>
            <a:off x="2066260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5BF717D6-6D56-4B0E-9D3C-C51D45887793}"/>
              </a:ext>
            </a:extLst>
          </p:cNvPr>
          <p:cNvSpPr/>
          <p:nvPr/>
        </p:nvSpPr>
        <p:spPr bwMode="auto">
          <a:xfrm>
            <a:off x="3416260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2D1ED339-40CC-450F-9103-A99488C6019F}"/>
              </a:ext>
            </a:extLst>
          </p:cNvPr>
          <p:cNvSpPr/>
          <p:nvPr/>
        </p:nvSpPr>
        <p:spPr bwMode="auto">
          <a:xfrm>
            <a:off x="4766260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2F6535FD-801E-424A-B4DC-4777F325910F}"/>
              </a:ext>
            </a:extLst>
          </p:cNvPr>
          <p:cNvSpPr/>
          <p:nvPr/>
        </p:nvSpPr>
        <p:spPr bwMode="auto">
          <a:xfrm>
            <a:off x="6116260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E76D0DF3-C3C7-4699-936F-43979706B7AC}"/>
              </a:ext>
            </a:extLst>
          </p:cNvPr>
          <p:cNvSpPr/>
          <p:nvPr/>
        </p:nvSpPr>
        <p:spPr bwMode="auto">
          <a:xfrm>
            <a:off x="8817737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1FF1F709-3325-4DEF-8B05-5E5EDA078D98}"/>
              </a:ext>
            </a:extLst>
          </p:cNvPr>
          <p:cNvSpPr/>
          <p:nvPr/>
        </p:nvSpPr>
        <p:spPr bwMode="auto">
          <a:xfrm>
            <a:off x="7466260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</a:p>
        </p:txBody>
      </p:sp>
      <p:cxnSp>
        <p:nvCxnSpPr>
          <p:cNvPr id="15" name="Съединител &quot;права стрелка&quot; 14">
            <a:extLst>
              <a:ext uri="{FF2B5EF4-FFF2-40B4-BE49-F238E27FC236}">
                <a16:creationId xmlns:a16="http://schemas.microsoft.com/office/drawing/2014/main" id="{8061FEEE-741A-466A-9312-AA003EA18E16}"/>
              </a:ext>
            </a:extLst>
          </p:cNvPr>
          <p:cNvCxnSpPr/>
          <p:nvPr/>
        </p:nvCxnSpPr>
        <p:spPr>
          <a:xfrm>
            <a:off x="2606260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>
            <a:extLst>
              <a:ext uri="{FF2B5EF4-FFF2-40B4-BE49-F238E27FC236}">
                <a16:creationId xmlns:a16="http://schemas.microsoft.com/office/drawing/2014/main" id="{65549BDE-5522-44A1-A10B-90B4B58CD092}"/>
              </a:ext>
            </a:extLst>
          </p:cNvPr>
          <p:cNvCxnSpPr/>
          <p:nvPr/>
        </p:nvCxnSpPr>
        <p:spPr>
          <a:xfrm>
            <a:off x="3956256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43135C04-0171-4E5A-83C4-37592BDA86EA}"/>
              </a:ext>
            </a:extLst>
          </p:cNvPr>
          <p:cNvCxnSpPr/>
          <p:nvPr/>
        </p:nvCxnSpPr>
        <p:spPr>
          <a:xfrm>
            <a:off x="5309157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BDE51BB6-D0D6-4705-9A95-AC75313663D8}"/>
              </a:ext>
            </a:extLst>
          </p:cNvPr>
          <p:cNvCxnSpPr/>
          <p:nvPr/>
        </p:nvCxnSpPr>
        <p:spPr>
          <a:xfrm>
            <a:off x="6611260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>
            <a:extLst>
              <a:ext uri="{FF2B5EF4-FFF2-40B4-BE49-F238E27FC236}">
                <a16:creationId xmlns:a16="http://schemas.microsoft.com/office/drawing/2014/main" id="{18ED3FE6-DF0E-4503-929A-1D8613F7CBCC}"/>
              </a:ext>
            </a:extLst>
          </p:cNvPr>
          <p:cNvCxnSpPr/>
          <p:nvPr/>
        </p:nvCxnSpPr>
        <p:spPr>
          <a:xfrm>
            <a:off x="8013293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AC7131A5-C985-499B-840B-CED29D91D563}"/>
              </a:ext>
            </a:extLst>
          </p:cNvPr>
          <p:cNvCxnSpPr/>
          <p:nvPr/>
        </p:nvCxnSpPr>
        <p:spPr>
          <a:xfrm>
            <a:off x="9357737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Правоъгълник 20">
            <a:extLst>
              <a:ext uri="{FF2B5EF4-FFF2-40B4-BE49-F238E27FC236}">
                <a16:creationId xmlns:a16="http://schemas.microsoft.com/office/drawing/2014/main" id="{B0FD48BA-F268-4405-B799-E1AA8C27FB68}"/>
              </a:ext>
            </a:extLst>
          </p:cNvPr>
          <p:cNvSpPr/>
          <p:nvPr/>
        </p:nvSpPr>
        <p:spPr bwMode="auto">
          <a:xfrm>
            <a:off x="2066267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Правоъгълник 21">
            <a:extLst>
              <a:ext uri="{FF2B5EF4-FFF2-40B4-BE49-F238E27FC236}">
                <a16:creationId xmlns:a16="http://schemas.microsoft.com/office/drawing/2014/main" id="{8004EE84-C142-4618-98F8-5F2BFC1CB507}"/>
              </a:ext>
            </a:extLst>
          </p:cNvPr>
          <p:cNvSpPr/>
          <p:nvPr/>
        </p:nvSpPr>
        <p:spPr bwMode="auto">
          <a:xfrm>
            <a:off x="3416267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4BD9BC17-BC13-4798-B572-49952F0DBB1E}"/>
              </a:ext>
            </a:extLst>
          </p:cNvPr>
          <p:cNvSpPr/>
          <p:nvPr/>
        </p:nvSpPr>
        <p:spPr bwMode="auto">
          <a:xfrm>
            <a:off x="4765234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Правоъгълник 23">
            <a:extLst>
              <a:ext uri="{FF2B5EF4-FFF2-40B4-BE49-F238E27FC236}">
                <a16:creationId xmlns:a16="http://schemas.microsoft.com/office/drawing/2014/main" id="{1D26838E-8EF1-40FE-A4DD-1AADCB191B07}"/>
              </a:ext>
            </a:extLst>
          </p:cNvPr>
          <p:cNvSpPr/>
          <p:nvPr/>
        </p:nvSpPr>
        <p:spPr bwMode="auto">
          <a:xfrm>
            <a:off x="6116274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Правоъгълник 24">
            <a:extLst>
              <a:ext uri="{FF2B5EF4-FFF2-40B4-BE49-F238E27FC236}">
                <a16:creationId xmlns:a16="http://schemas.microsoft.com/office/drawing/2014/main" id="{10AD5902-5F6E-4F43-9437-0764EE8DD1E6}"/>
              </a:ext>
            </a:extLst>
          </p:cNvPr>
          <p:cNvSpPr/>
          <p:nvPr/>
        </p:nvSpPr>
        <p:spPr bwMode="auto">
          <a:xfrm>
            <a:off x="7466274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Правоъгълник 25">
            <a:extLst>
              <a:ext uri="{FF2B5EF4-FFF2-40B4-BE49-F238E27FC236}">
                <a16:creationId xmlns:a16="http://schemas.microsoft.com/office/drawing/2014/main" id="{AB1E0C5E-AEEB-4394-AB74-9BD527299F78}"/>
              </a:ext>
            </a:extLst>
          </p:cNvPr>
          <p:cNvSpPr/>
          <p:nvPr/>
        </p:nvSpPr>
        <p:spPr bwMode="auto">
          <a:xfrm>
            <a:off x="8817751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28" name="Съединител &quot;права стрелка&quot; 27">
            <a:extLst>
              <a:ext uri="{FF2B5EF4-FFF2-40B4-BE49-F238E27FC236}">
                <a16:creationId xmlns:a16="http://schemas.microsoft.com/office/drawing/2014/main" id="{18BB482C-CBA8-497C-8CF4-44B49BF6E235}"/>
              </a:ext>
            </a:extLst>
          </p:cNvPr>
          <p:cNvCxnSpPr/>
          <p:nvPr/>
        </p:nvCxnSpPr>
        <p:spPr>
          <a:xfrm>
            <a:off x="2606260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C0834E7E-5CA2-45FB-9515-1CA5D828E79C}"/>
              </a:ext>
            </a:extLst>
          </p:cNvPr>
          <p:cNvCxnSpPr/>
          <p:nvPr/>
        </p:nvCxnSpPr>
        <p:spPr>
          <a:xfrm>
            <a:off x="3956256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1A4D717D-2597-496A-82F4-A240F95E2E4E}"/>
              </a:ext>
            </a:extLst>
          </p:cNvPr>
          <p:cNvCxnSpPr/>
          <p:nvPr/>
        </p:nvCxnSpPr>
        <p:spPr>
          <a:xfrm>
            <a:off x="5309157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>
            <a:extLst>
              <a:ext uri="{FF2B5EF4-FFF2-40B4-BE49-F238E27FC236}">
                <a16:creationId xmlns:a16="http://schemas.microsoft.com/office/drawing/2014/main" id="{F7F70EE4-6BD5-457C-9DDE-8C2333A5CDAA}"/>
              </a:ext>
            </a:extLst>
          </p:cNvPr>
          <p:cNvCxnSpPr/>
          <p:nvPr/>
        </p:nvCxnSpPr>
        <p:spPr>
          <a:xfrm>
            <a:off x="6611260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Съединител &quot;права стрелка&quot; 31">
            <a:extLst>
              <a:ext uri="{FF2B5EF4-FFF2-40B4-BE49-F238E27FC236}">
                <a16:creationId xmlns:a16="http://schemas.microsoft.com/office/drawing/2014/main" id="{EE9DD81E-F0C9-45B7-9458-18647F471D70}"/>
              </a:ext>
            </a:extLst>
          </p:cNvPr>
          <p:cNvCxnSpPr/>
          <p:nvPr/>
        </p:nvCxnSpPr>
        <p:spPr>
          <a:xfrm>
            <a:off x="8013293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>
            <a:extLst>
              <a:ext uri="{FF2B5EF4-FFF2-40B4-BE49-F238E27FC236}">
                <a16:creationId xmlns:a16="http://schemas.microsoft.com/office/drawing/2014/main" id="{E75BAF84-A5D4-4334-9D83-7604072AEA7A}"/>
              </a:ext>
            </a:extLst>
          </p:cNvPr>
          <p:cNvCxnSpPr/>
          <p:nvPr/>
        </p:nvCxnSpPr>
        <p:spPr>
          <a:xfrm>
            <a:off x="9357737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Правоъгълник 33">
            <a:extLst>
              <a:ext uri="{FF2B5EF4-FFF2-40B4-BE49-F238E27FC236}">
                <a16:creationId xmlns:a16="http://schemas.microsoft.com/office/drawing/2014/main" id="{28BFB487-7AC7-4230-B7F8-4D865627BF7D}"/>
              </a:ext>
            </a:extLst>
          </p:cNvPr>
          <p:cNvSpPr/>
          <p:nvPr/>
        </p:nvSpPr>
        <p:spPr bwMode="auto">
          <a:xfrm>
            <a:off x="2066260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35" name="Правоъгълник 34">
            <a:extLst>
              <a:ext uri="{FF2B5EF4-FFF2-40B4-BE49-F238E27FC236}">
                <a16:creationId xmlns:a16="http://schemas.microsoft.com/office/drawing/2014/main" id="{32BE13EF-E254-452A-AD79-517631CE6B39}"/>
              </a:ext>
            </a:extLst>
          </p:cNvPr>
          <p:cNvSpPr/>
          <p:nvPr/>
        </p:nvSpPr>
        <p:spPr bwMode="auto">
          <a:xfrm>
            <a:off x="3416260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36" name="Правоъгълник 35">
            <a:extLst>
              <a:ext uri="{FF2B5EF4-FFF2-40B4-BE49-F238E27FC236}">
                <a16:creationId xmlns:a16="http://schemas.microsoft.com/office/drawing/2014/main" id="{87DDA351-AC9B-4ABA-B1EC-BCCFDB6BAB53}"/>
              </a:ext>
            </a:extLst>
          </p:cNvPr>
          <p:cNvSpPr/>
          <p:nvPr/>
        </p:nvSpPr>
        <p:spPr bwMode="auto">
          <a:xfrm>
            <a:off x="4766260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37" name="Правоъгълник 36">
            <a:extLst>
              <a:ext uri="{FF2B5EF4-FFF2-40B4-BE49-F238E27FC236}">
                <a16:creationId xmlns:a16="http://schemas.microsoft.com/office/drawing/2014/main" id="{7917E6A6-EE86-4C2E-AE26-B7870443F560}"/>
              </a:ext>
            </a:extLst>
          </p:cNvPr>
          <p:cNvSpPr/>
          <p:nvPr/>
        </p:nvSpPr>
        <p:spPr bwMode="auto">
          <a:xfrm>
            <a:off x="6116260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38" name="Правоъгълник 37">
            <a:extLst>
              <a:ext uri="{FF2B5EF4-FFF2-40B4-BE49-F238E27FC236}">
                <a16:creationId xmlns:a16="http://schemas.microsoft.com/office/drawing/2014/main" id="{224646F9-E781-48FD-9E44-2D1BCB94C877}"/>
              </a:ext>
            </a:extLst>
          </p:cNvPr>
          <p:cNvSpPr/>
          <p:nvPr/>
        </p:nvSpPr>
        <p:spPr bwMode="auto">
          <a:xfrm>
            <a:off x="8817737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39" name="Правоъгълник 38">
            <a:extLst>
              <a:ext uri="{FF2B5EF4-FFF2-40B4-BE49-F238E27FC236}">
                <a16:creationId xmlns:a16="http://schemas.microsoft.com/office/drawing/2014/main" id="{AC80C955-1848-4CE8-AEBD-A9DBDC0BDC4D}"/>
              </a:ext>
            </a:extLst>
          </p:cNvPr>
          <p:cNvSpPr/>
          <p:nvPr/>
        </p:nvSpPr>
        <p:spPr bwMode="auto">
          <a:xfrm>
            <a:off x="7466260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1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hold a sequence of Unicode characters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8555" y="2057400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str1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A31515"/>
                </a:solidFill>
                <a:effectLst/>
              </a:rPr>
              <a:t>"Some text in a string variable"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str2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A31515"/>
                </a:solidFill>
                <a:effectLst/>
              </a:rPr>
              <a:t>'Text enclosed in single quotes'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effectLst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 &lt; </a:t>
            </a:r>
            <a:r>
              <a:rPr lang="en-US" sz="2400" dirty="0">
                <a:solidFill>
                  <a:srgbClr val="001080"/>
                </a:solidFill>
                <a:effectLst/>
              </a:rPr>
              <a:t>str1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001080"/>
                </a:solidFill>
                <a:effectLst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++)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str1</a:t>
            </a:r>
            <a:r>
              <a:rPr lang="en-US" sz="240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] + </a:t>
            </a:r>
            <a:r>
              <a:rPr lang="en-US" sz="2400" dirty="0">
                <a:solidFill>
                  <a:srgbClr val="A31515"/>
                </a:solidFill>
                <a:effectLst/>
              </a:rPr>
              <a:t>' '</a:t>
            </a:r>
            <a:r>
              <a:rPr lang="en-US" sz="2400" dirty="0">
                <a:solidFill>
                  <a:srgbClr val="000000"/>
                </a:solidFill>
                <a:effectLst/>
              </a:rPr>
              <a:t> + </a:t>
            </a:r>
            <a:r>
              <a:rPr lang="en-US" sz="2400" dirty="0">
                <a:solidFill>
                  <a:srgbClr val="001080"/>
                </a:solidFill>
                <a:effectLst/>
              </a:rPr>
              <a:t>str2</a:t>
            </a:r>
            <a:r>
              <a:rPr lang="en-US" sz="240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8554" y="4038600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tokens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A31515"/>
                </a:solidFill>
                <a:effectLst/>
              </a:rPr>
              <a:t>'C#, Java, PHP ,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HTML'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split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','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effectLst/>
              </a:rPr>
              <a:t>// tokens = ['C#', ' Java', ' PHP ', 'HTML']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tokens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tokens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map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trim</a:t>
            </a:r>
            <a:r>
              <a:rPr lang="en-US" sz="2400" dirty="0">
                <a:solidFill>
                  <a:srgbClr val="000000"/>
                </a:solidFill>
                <a:effectLst/>
              </a:rPr>
              <a:t>());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tokens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effectLst/>
              </a:rPr>
              <a:t>// ['C#', 'Java', 'PHP', 'HTML']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534400" y="5486400"/>
            <a:ext cx="2421600" cy="1007058"/>
          </a:xfrm>
          <a:prstGeom prst="wedgeRoundRectCallout">
            <a:avLst>
              <a:gd name="adj1" fmla="val -74785"/>
              <a:gd name="adj2" fmla="val -660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FFFF"/>
                </a:solidFill>
              </a:rPr>
              <a:t>Map by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lambda function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89584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57674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3965" y="1498283"/>
            <a:ext cx="8405364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JavaScript is a </a:t>
            </a:r>
            <a:r>
              <a:rPr lang="en-US" sz="3200" b="1" dirty="0">
                <a:solidFill>
                  <a:schemeClr val="bg1"/>
                </a:solidFill>
              </a:rPr>
              <a:t>dynamically-typed</a:t>
            </a:r>
            <a:r>
              <a:rPr lang="en-US" sz="3200" dirty="0">
                <a:solidFill>
                  <a:schemeClr val="bg2"/>
                </a:solidFill>
              </a:rPr>
              <a:t> language</a:t>
            </a:r>
          </a:p>
          <a:p>
            <a:r>
              <a:rPr lang="en-US" dirty="0">
                <a:solidFill>
                  <a:schemeClr val="bg2"/>
                </a:solidFill>
              </a:rPr>
              <a:t>Commands are arranged in </a:t>
            </a:r>
            <a:r>
              <a:rPr lang="en-US" b="1" dirty="0">
                <a:solidFill>
                  <a:schemeClr val="bg1"/>
                </a:solidFill>
              </a:rPr>
              <a:t>scripts</a:t>
            </a:r>
          </a:p>
          <a:p>
            <a:r>
              <a:rPr lang="en-US" sz="3200" dirty="0">
                <a:solidFill>
                  <a:schemeClr val="bg2"/>
                </a:solidFill>
              </a:rPr>
              <a:t>Program </a:t>
            </a:r>
            <a:r>
              <a:rPr lang="en-US" sz="3200" b="1" dirty="0">
                <a:solidFill>
                  <a:schemeClr val="bg1"/>
                </a:solidFill>
              </a:rPr>
              <a:t>logic</a:t>
            </a:r>
            <a:r>
              <a:rPr lang="en-US" sz="3200" dirty="0">
                <a:solidFill>
                  <a:schemeClr val="bg2"/>
                </a:solidFill>
              </a:rPr>
              <a:t> (variables, conditions, loops)     are similar to C# / Java / PHP / C++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Arrays</a:t>
            </a:r>
            <a:r>
              <a:rPr lang="en-US" sz="3200" dirty="0">
                <a:solidFill>
                  <a:schemeClr val="bg2"/>
                </a:solidFill>
              </a:rPr>
              <a:t> in JS combine traditional arrays, lists     and dictionaries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>
                <a:solidFill>
                  <a:schemeClr val="bg2"/>
                </a:solidFill>
              </a:rPr>
              <a:t> in JS hold key-value pairs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JS is a </a:t>
            </a:r>
            <a:r>
              <a:rPr lang="en-US" sz="3200" b="1" dirty="0">
                <a:solidFill>
                  <a:schemeClr val="bg1"/>
                </a:solidFill>
              </a:rPr>
              <a:t>functional language</a:t>
            </a:r>
            <a:r>
              <a:rPr lang="en-US" sz="3200" dirty="0">
                <a:solidFill>
                  <a:schemeClr val="bg2"/>
                </a:solidFill>
              </a:rPr>
              <a:t>: relies on functions, callbacks, lambdas, etc.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686000" y="1690178"/>
            <a:ext cx="8227457" cy="4150196"/>
            <a:chOff x="1492446" y="2067924"/>
            <a:chExt cx="6811766" cy="3436077"/>
          </a:xfrm>
        </p:grpSpPr>
        <p:pic>
          <p:nvPicPr>
            <p:cNvPr id="15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7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777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6742259" cy="5201066"/>
          </a:xfrm>
        </p:spPr>
        <p:txBody>
          <a:bodyPr/>
          <a:lstStyle/>
          <a:p>
            <a:r>
              <a:rPr lang="en-US" dirty="0"/>
              <a:t>JavaScript is </a:t>
            </a:r>
            <a:r>
              <a:rPr lang="en-US" b="1" noProof="1">
                <a:solidFill>
                  <a:schemeClr val="bg1"/>
                </a:solidFill>
              </a:rPr>
              <a:t>untyped</a:t>
            </a:r>
            <a:r>
              <a:rPr lang="en-US" b="1" dirty="0">
                <a:solidFill>
                  <a:schemeClr val="bg1"/>
                </a:solidFill>
              </a:rPr>
              <a:t> language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Untyped</a:t>
            </a:r>
            <a:r>
              <a:rPr lang="en-US" dirty="0"/>
              <a:t> (dynamically typed) ==  variables have no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(values) still have a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endParaRPr lang="bg-BG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391152"/>
            <a:ext cx="4405200" cy="4873838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828071"/>
            <a:ext cx="3705606" cy="249981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9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664059" cy="5201070"/>
          </a:xfrm>
        </p:spPr>
        <p:txBody>
          <a:bodyPr>
            <a:normAutofit/>
          </a:bodyPr>
          <a:lstStyle/>
          <a:p>
            <a:r>
              <a:rPr lang="en-US" dirty="0"/>
              <a:t>Seven data types that are </a:t>
            </a:r>
            <a:r>
              <a:rPr lang="en-US" b="1" dirty="0">
                <a:solidFill>
                  <a:schemeClr val="bg1"/>
                </a:solidFill>
              </a:rPr>
              <a:t>primitives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used to represent textual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/>
              <a:t>a numeric data type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Boolean </a:t>
            </a:r>
            <a:r>
              <a:rPr lang="en-US" b="1" dirty="0"/>
              <a:t>- </a:t>
            </a:r>
            <a:r>
              <a:rPr lang="en-US" dirty="0"/>
              <a:t>a logical data type that can have only the values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sz="3100" b="1" dirty="0">
                <a:solidFill>
                  <a:schemeClr val="bg1"/>
                </a:solidFill>
              </a:rPr>
              <a:t>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Undefined </a:t>
            </a:r>
            <a:r>
              <a:rPr lang="en-US" dirty="0"/>
              <a:t>- is a value automatically assigned to variables that have just been </a:t>
            </a:r>
            <a:r>
              <a:rPr lang="en-US" dirty="0" smtClean="0"/>
              <a:t>declared</a:t>
            </a:r>
            <a:r>
              <a:rPr lang="en-US" dirty="0"/>
              <a:t>, or to formal arguments for which there are no actual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Null </a:t>
            </a:r>
            <a:r>
              <a:rPr lang="en-US" dirty="0"/>
              <a:t>- represents the </a:t>
            </a:r>
            <a:r>
              <a:rPr lang="en-US" sz="3200" b="1" dirty="0">
                <a:solidFill>
                  <a:schemeClr val="bg1"/>
                </a:solidFill>
              </a:rPr>
              <a:t>intentional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absence</a:t>
            </a:r>
            <a:r>
              <a:rPr lang="en-US" dirty="0"/>
              <a:t> of any object 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BigInt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represent integers with </a:t>
            </a:r>
            <a:r>
              <a:rPr lang="en-US" sz="3200" b="1" dirty="0">
                <a:solidFill>
                  <a:schemeClr val="bg1"/>
                </a:solidFill>
              </a:rPr>
              <a:t>arbitrary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precision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Symbol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symbols are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to JavaScript. A Symbol </a:t>
            </a:r>
            <a:r>
              <a:rPr lang="en-US" dirty="0" smtClean="0"/>
              <a:t>is a</a:t>
            </a:r>
            <a:r>
              <a:rPr lang="en-US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 and 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b="1" dirty="0"/>
              <a:t> </a:t>
            </a:r>
            <a:r>
              <a:rPr lang="en-US" dirty="0" smtClean="0"/>
              <a:t>primitive </a:t>
            </a:r>
            <a:r>
              <a:rPr lang="en-US" dirty="0"/>
              <a:t>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JavaScript, objects can be seen as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sz="3200" b="1" dirty="0" smtClean="0">
                <a:solidFill>
                  <a:schemeClr val="bg1"/>
                </a:solidFill>
              </a:rPr>
              <a:t>properties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000" noProof="1"/>
              <a:t>Used to </a:t>
            </a:r>
            <a:r>
              <a:rPr lang="en-US" sz="3000" b="1" noProof="1">
                <a:solidFill>
                  <a:schemeClr val="bg1"/>
                </a:solidFill>
              </a:rPr>
              <a:t>store</a:t>
            </a:r>
            <a:r>
              <a:rPr lang="en-US" sz="3000" noProof="1"/>
              <a:t> data values</a:t>
            </a:r>
            <a:endParaRPr lang="en-US" sz="3000" b="1" noProof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noProof="1"/>
              <a:t>Variables that are assigned a </a:t>
            </a:r>
            <a:r>
              <a:rPr lang="en-US" sz="3000" b="1" noProof="1">
                <a:solidFill>
                  <a:schemeClr val="bg1"/>
                </a:solidFill>
              </a:rPr>
              <a:t>non-primitive</a:t>
            </a:r>
            <a:r>
              <a:rPr lang="en-US" sz="3000" noProof="1"/>
              <a:t> value are </a:t>
            </a:r>
            <a:br>
              <a:rPr lang="en-US" sz="3000" noProof="1"/>
            </a:br>
            <a:r>
              <a:rPr lang="en-US" sz="3000" noProof="1"/>
              <a:t>given a </a:t>
            </a:r>
            <a:r>
              <a:rPr lang="en-US" sz="3000" b="1" noProof="1">
                <a:solidFill>
                  <a:schemeClr val="bg1"/>
                </a:solidFill>
              </a:rPr>
              <a:t>reference</a:t>
            </a:r>
            <a:r>
              <a:rPr lang="en-US" sz="3000" noProof="1"/>
              <a:t> to that value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Undefined</a:t>
            </a:r>
            <a:r>
              <a:rPr lang="en-US" sz="3000" noProof="1"/>
              <a:t> variable is a variable that has been declared </a:t>
            </a:r>
            <a:br>
              <a:rPr lang="en-US" sz="3000" noProof="1"/>
            </a:br>
            <a:r>
              <a:rPr lang="en-US" sz="3000" noProof="1"/>
              <a:t>with a keyword, but not given a value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Undeclared</a:t>
            </a:r>
            <a:r>
              <a:rPr lang="en-US" sz="3000" noProof="1"/>
              <a:t> variables is a </a:t>
            </a:r>
            <a:r>
              <a:rPr lang="en-US" sz="3000" b="1" noProof="1">
                <a:solidFill>
                  <a:schemeClr val="bg1"/>
                </a:solidFill>
              </a:rPr>
              <a:t>variable</a:t>
            </a:r>
            <a:r>
              <a:rPr lang="en-US" sz="3000" noProof="1"/>
              <a:t> that hasn't been </a:t>
            </a:r>
            <a:br>
              <a:rPr lang="en-US" sz="3000" noProof="1"/>
            </a:br>
            <a:r>
              <a:rPr lang="en-US" sz="3000" noProof="1"/>
              <a:t>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65206" y="3251775"/>
            <a:ext cx="8364588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undefined 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665206" y="5155787"/>
            <a:ext cx="8364588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undeclaredVariable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undeclaredVariable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 is not defined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Define</a:t>
            </a:r>
            <a:r>
              <a:rPr lang="en-US" dirty="0"/>
              <a:t> variables with 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0" y="1905000"/>
            <a:ext cx="9601202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j are numbers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16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17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Variables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09798" y="3659162"/>
            <a:ext cx="9601202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JS"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Hello JS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08211" y="4960514"/>
            <a:ext cx="9601202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it-IT" sz="20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Uncaught ReferenceError: s2 is not defined</a:t>
            </a:r>
            <a:endParaRPr lang="it-IT" sz="2000" b="1" noProof="1">
              <a:solidFill>
                <a:schemeClr val="accent2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543800" y="2639133"/>
            <a:ext cx="2872200" cy="429867"/>
          </a:xfrm>
          <a:prstGeom prst="wedgeRoundRectCallout">
            <a:avLst>
              <a:gd name="adj1" fmla="val -37121"/>
              <a:gd name="adj2" fmla="val -989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FFFF"/>
                </a:solidFill>
              </a:rPr>
              <a:t> can be omitted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997961" y="5669904"/>
            <a:ext cx="3688040" cy="578497"/>
          </a:xfrm>
          <a:prstGeom prst="wedgeRoundRectCallout">
            <a:avLst>
              <a:gd name="adj1" fmla="val -33530"/>
              <a:gd name="adj2" fmla="val -9455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Undefined identifier usage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997961" y="3810001"/>
            <a:ext cx="2788040" cy="857355"/>
          </a:xfrm>
          <a:prstGeom prst="wedgeRoundRectCallout">
            <a:avLst>
              <a:gd name="adj1" fmla="val -64794"/>
              <a:gd name="adj2" fmla="val -1828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Strings are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'…'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"…"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1749</Words>
  <Application>Microsoft Office PowerPoint</Application>
  <PresentationFormat>Widescreen</PresentationFormat>
  <Paragraphs>517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JavaScript Syntax</vt:lpstr>
      <vt:lpstr>Table of Contents</vt:lpstr>
      <vt:lpstr>Introduction to JavaScript</vt:lpstr>
      <vt:lpstr>JavaScript</vt:lpstr>
      <vt:lpstr>JavaScript </vt:lpstr>
      <vt:lpstr>Data Types</vt:lpstr>
      <vt:lpstr>Data Types (2)</vt:lpstr>
      <vt:lpstr>Variable Values</vt:lpstr>
      <vt:lpstr>Define Variables</vt:lpstr>
      <vt:lpstr>Operators </vt:lpstr>
      <vt:lpstr>Arithmetic Operators</vt:lpstr>
      <vt:lpstr>Problem: Calculate Expression</vt:lpstr>
      <vt:lpstr>Assignment Operators</vt:lpstr>
      <vt:lpstr>Comparison Operators</vt:lpstr>
      <vt:lpstr>Comparison Operators </vt:lpstr>
      <vt:lpstr>Truthy and Falsy Values</vt:lpstr>
      <vt:lpstr>Logical Operators</vt:lpstr>
      <vt:lpstr>Logical Operators</vt:lpstr>
      <vt:lpstr>Typeof Operator</vt:lpstr>
      <vt:lpstr>Conditional Statements</vt:lpstr>
      <vt:lpstr>Conditions: If-else Statement</vt:lpstr>
      <vt:lpstr>Problem: Bigger Number</vt:lpstr>
      <vt:lpstr>The Switch-case Statement</vt:lpstr>
      <vt:lpstr>Loops</vt:lpstr>
      <vt:lpstr>Loops: for, While, Do-while, …</vt:lpstr>
      <vt:lpstr>Problem: Print First 20 Numbers</vt:lpstr>
      <vt:lpstr>Functions</vt:lpstr>
      <vt:lpstr>Functions</vt:lpstr>
      <vt:lpstr>Declaring Functions</vt:lpstr>
      <vt:lpstr>Parameters</vt:lpstr>
      <vt:lpstr>Arguments</vt:lpstr>
      <vt:lpstr>Nested Functions</vt:lpstr>
      <vt:lpstr>Objects, Arrays, Strings</vt:lpstr>
      <vt:lpstr>Objects</vt:lpstr>
      <vt:lpstr>Objects and JSON</vt:lpstr>
      <vt:lpstr>Arrays</vt:lpstr>
      <vt:lpstr>Problem: Print the Elements in Array </vt:lpstr>
      <vt:lpstr>Processing Arrays Elements</vt:lpstr>
      <vt:lpstr>Array Operations</vt:lpstr>
      <vt:lpstr>The Map() Method</vt:lpstr>
      <vt:lpstr>The Map() Method</vt:lpstr>
      <vt:lpstr>Strings</vt:lpstr>
      <vt:lpstr>Live Exercises</vt:lpstr>
      <vt:lpstr>Summary</vt:lpstr>
      <vt:lpstr>SoftUni Diamond Partners</vt:lpstr>
      <vt:lpstr>SoftUni Organizational Partners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for Front-end - JavaScript-Syntax</dc:title>
  <dc:subject>Software Development</dc:subject>
  <dc:creator>Software University</dc:creator>
  <cp:keywords>JS for Front-end;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miro LLL</cp:lastModifiedBy>
  <cp:revision>15</cp:revision>
  <dcterms:created xsi:type="dcterms:W3CDTF">2018-05-23T13:08:44Z</dcterms:created>
  <dcterms:modified xsi:type="dcterms:W3CDTF">2020-03-18T13:32:05Z</dcterms:modified>
  <cp:category>© SoftUni – https://softuni.org</cp:category>
</cp:coreProperties>
</file>