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94" r:id="rId3"/>
    <p:sldId id="298" r:id="rId4"/>
    <p:sldId id="296" r:id="rId5"/>
    <p:sldId id="299" r:id="rId6"/>
    <p:sldId id="297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5109"/>
  </p:normalViewPr>
  <p:slideViewPr>
    <p:cSldViewPr snapToGrid="0">
      <p:cViewPr varScale="1">
        <p:scale>
          <a:sx n="82" d="100"/>
          <a:sy n="82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97594-FA71-4F57-BD40-BBF464770809}" type="datetimeFigureOut">
              <a:rPr lang="es-MX" smtClean="0"/>
              <a:t>01/07/2020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B120-90A1-42AA-AA0F-132379775B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63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B120-90A1-42AA-AA0F-132379775B5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81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B120-90A1-42AA-AA0F-132379775B51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74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4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5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9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5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457" y="2353858"/>
            <a:ext cx="10678886" cy="1646302"/>
          </a:xfrm>
        </p:spPr>
        <p:txBody>
          <a:bodyPr/>
          <a:lstStyle/>
          <a:p>
            <a:pPr algn="ctr"/>
            <a:r>
              <a:rPr lang="es-ES_tradnl" sz="6000" b="1" dirty="0">
                <a:solidFill>
                  <a:srgbClr val="004A85"/>
                </a:solidFill>
                <a:latin typeface="Helvetica" charset="0"/>
                <a:ea typeface="Helvetica" charset="0"/>
                <a:cs typeface="Helvetica" charset="0"/>
              </a:rPr>
              <a:t>Microservicios</a:t>
            </a:r>
            <a:br>
              <a:rPr lang="es-ES_tradnl" sz="6000" b="1" dirty="0">
                <a:solidFill>
                  <a:srgbClr val="004A85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s-ES_tradnl" sz="6000" b="1" dirty="0">
                <a:solidFill>
                  <a:srgbClr val="004A85"/>
                </a:solidFill>
                <a:latin typeface="Helvetica" charset="0"/>
                <a:ea typeface="Helvetica" charset="0"/>
                <a:cs typeface="Helvetica" charset="0"/>
              </a:rPr>
              <a:t>Eureka, </a:t>
            </a:r>
            <a:r>
              <a:rPr lang="es-ES_tradnl" sz="6000" b="1" dirty="0" err="1">
                <a:solidFill>
                  <a:srgbClr val="004A85"/>
                </a:solidFill>
                <a:latin typeface="Helvetica" charset="0"/>
                <a:ea typeface="Helvetica" charset="0"/>
                <a:cs typeface="Helvetica" charset="0"/>
              </a:rPr>
              <a:t>Zuul</a:t>
            </a:r>
            <a:r>
              <a:rPr lang="es-ES_tradnl" sz="6000" b="1" dirty="0">
                <a:solidFill>
                  <a:srgbClr val="004A85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s-ES_tradnl" sz="6000" b="1" dirty="0" err="1">
                <a:solidFill>
                  <a:srgbClr val="004A85"/>
                </a:solidFill>
                <a:latin typeface="Helvetica" charset="0"/>
                <a:ea typeface="Helvetica" charset="0"/>
                <a:cs typeface="Helvetica" charset="0"/>
              </a:rPr>
              <a:t>Ribbon</a:t>
            </a:r>
            <a:br>
              <a:rPr lang="es-ES_tradnl" sz="6000" b="1" dirty="0">
                <a:solidFill>
                  <a:srgbClr val="004A85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s-MX" sz="59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259836"/>
            <a:ext cx="7766936" cy="1096899"/>
          </a:xfrm>
        </p:spPr>
        <p:txBody>
          <a:bodyPr/>
          <a:lstStyle/>
          <a:p>
            <a:r>
              <a:rPr lang="es-MX" dirty="0"/>
              <a:t>Allan Olalde &amp; Gerardo Ornelas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043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35B-F374-4E24-AE41-27FCB6B1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los microservicios?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52E3-6CCF-4FF0-BA34-E2AB1DE7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Son un conjuntos de componentes pequeños que son autónomos que pueden colaborar entre si.</a:t>
            </a:r>
            <a:br>
              <a:rPr lang="es-MX" dirty="0"/>
            </a:br>
            <a:endParaRPr lang="es-MX" dirty="0"/>
          </a:p>
          <a:p>
            <a:pPr marL="274320" lvl="1" indent="0">
              <a:buNone/>
            </a:pPr>
            <a:r>
              <a:rPr lang="es-MX" dirty="0"/>
              <a:t>Algunas características:</a:t>
            </a:r>
          </a:p>
          <a:p>
            <a:pPr lvl="2"/>
            <a:r>
              <a:rPr lang="es-MX" dirty="0"/>
              <a:t>Función única</a:t>
            </a:r>
          </a:p>
          <a:p>
            <a:pPr lvl="2"/>
            <a:r>
              <a:rPr lang="es-MX" dirty="0"/>
              <a:t>Independientes</a:t>
            </a:r>
          </a:p>
          <a:p>
            <a:pPr lvl="2"/>
            <a:r>
              <a:rPr lang="es-MX" dirty="0"/>
              <a:t>Registros, </a:t>
            </a:r>
            <a:r>
              <a:rPr lang="es-MX" dirty="0" err="1"/>
              <a:t>auto-descubrimiento</a:t>
            </a:r>
            <a:endParaRPr lang="es-MX" dirty="0"/>
          </a:p>
          <a:p>
            <a:pPr lvl="2"/>
            <a:r>
              <a:rPr lang="es-MX" dirty="0"/>
              <a:t>Auto escalado y agilidad</a:t>
            </a:r>
          </a:p>
          <a:p>
            <a:pPr lvl="2"/>
            <a:r>
              <a:rPr lang="es-MX" dirty="0"/>
              <a:t>Confiabilidad y tolerancia a fallos</a:t>
            </a:r>
          </a:p>
          <a:p>
            <a:pPr lvl="2"/>
            <a:r>
              <a:rPr lang="es-MX" dirty="0"/>
              <a:t>Balanceo de cargas</a:t>
            </a:r>
          </a:p>
          <a:p>
            <a:pPr lvl="2"/>
            <a:r>
              <a:rPr lang="es-MX" dirty="0"/>
              <a:t>Configuración centralizada</a:t>
            </a: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893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A57F-9448-4206-AD3E-F53F51D5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EJEMPLO PRACTICO – registro eureka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F73C-4BFC-4525-B8D1-A648D726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tienen 2 microservicios</a:t>
            </a:r>
          </a:p>
          <a:p>
            <a:pPr lvl="1"/>
            <a:r>
              <a:rPr lang="es-MX" dirty="0" err="1"/>
              <a:t>springboot</a:t>
            </a:r>
            <a:r>
              <a:rPr lang="es-MX" dirty="0"/>
              <a:t>-servicio-estudiante</a:t>
            </a:r>
          </a:p>
          <a:p>
            <a:pPr lvl="2"/>
            <a:r>
              <a:rPr lang="es-MX" dirty="0" err="1"/>
              <a:t>getEstudiantes</a:t>
            </a:r>
            <a:endParaRPr lang="es-MX" dirty="0"/>
          </a:p>
          <a:p>
            <a:pPr lvl="2"/>
            <a:r>
              <a:rPr lang="es-MX" dirty="0" err="1"/>
              <a:t>getEstudiante</a:t>
            </a:r>
            <a:r>
              <a:rPr lang="es-MX" dirty="0"/>
              <a:t>/{id}</a:t>
            </a:r>
          </a:p>
          <a:p>
            <a:pPr lvl="1"/>
            <a:r>
              <a:rPr lang="es-MX" dirty="0" err="1"/>
              <a:t>springboot</a:t>
            </a:r>
            <a:r>
              <a:rPr lang="es-MX" dirty="0"/>
              <a:t>-servicio-escuela</a:t>
            </a:r>
          </a:p>
          <a:p>
            <a:pPr lvl="2"/>
            <a:r>
              <a:rPr lang="es-MX" dirty="0" err="1"/>
              <a:t>echoEscuela</a:t>
            </a:r>
            <a:endParaRPr lang="es-MX" dirty="0"/>
          </a:p>
          <a:p>
            <a:pPr lvl="2"/>
            <a:r>
              <a:rPr lang="es-MX" dirty="0" err="1"/>
              <a:t>listarEstudiantes</a:t>
            </a:r>
            <a:endParaRPr lang="es-MX" dirty="0"/>
          </a:p>
          <a:p>
            <a:pPr lvl="2"/>
            <a:r>
              <a:rPr lang="es-MX" dirty="0" err="1"/>
              <a:t>detalleEstudiante</a:t>
            </a:r>
            <a:r>
              <a:rPr lang="es-MX" dirty="0"/>
              <a:t>/{id}</a:t>
            </a:r>
          </a:p>
          <a:p>
            <a:r>
              <a:rPr lang="es-MX" dirty="0"/>
              <a:t>Estos microservicios, son registrados en Eureka, para su descubrimiento de forma automática.</a:t>
            </a:r>
          </a:p>
        </p:txBody>
      </p:sp>
    </p:spTree>
    <p:extLst>
      <p:ext uri="{BB962C8B-B14F-4D97-AF65-F5344CB8AC3E}">
        <p14:creationId xmlns:p14="http://schemas.microsoft.com/office/powerpoint/2010/main" val="103336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5C1-8FBC-4470-904D-8F839C91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 arquitectura</a:t>
            </a:r>
            <a:br>
              <a:rPr lang="es-MX" dirty="0"/>
            </a:br>
            <a:r>
              <a:rPr lang="es-MX" sz="4800" dirty="0"/>
              <a:t>eureka-server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367D33-6E8F-49AD-A5BE-25C5993EC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03" t="26876"/>
          <a:stretch/>
        </p:blipFill>
        <p:spPr>
          <a:xfrm>
            <a:off x="2560386" y="2469043"/>
            <a:ext cx="7710369" cy="3653545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BAB0E1C-A057-4419-A8BC-E3971BF72978}"/>
              </a:ext>
            </a:extLst>
          </p:cNvPr>
          <p:cNvGrpSpPr/>
          <p:nvPr/>
        </p:nvGrpSpPr>
        <p:grpSpPr>
          <a:xfrm>
            <a:off x="4388717" y="3332240"/>
            <a:ext cx="3892701" cy="1919901"/>
            <a:chOff x="4388718" y="3507378"/>
            <a:chExt cx="3156388" cy="1744763"/>
          </a:xfrm>
        </p:grpSpPr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4F35CBFB-33EC-4BCF-9F9B-B95D78E93FC3}"/>
                </a:ext>
              </a:extLst>
            </p:cNvPr>
            <p:cNvSpPr/>
            <p:nvPr/>
          </p:nvSpPr>
          <p:spPr>
            <a:xfrm>
              <a:off x="4421590" y="4271087"/>
              <a:ext cx="877078" cy="111967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6027DD9C-20E7-4C89-AD4D-A3E894FD44E3}"/>
                </a:ext>
              </a:extLst>
            </p:cNvPr>
            <p:cNvSpPr/>
            <p:nvPr/>
          </p:nvSpPr>
          <p:spPr>
            <a:xfrm>
              <a:off x="6993231" y="3507378"/>
              <a:ext cx="551875" cy="87521"/>
            </a:xfrm>
            <a:prstGeom prst="leftRight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AB59155E-39DA-40A7-A122-A2768DD7E7CD}"/>
                </a:ext>
              </a:extLst>
            </p:cNvPr>
            <p:cNvSpPr/>
            <p:nvPr/>
          </p:nvSpPr>
          <p:spPr>
            <a:xfrm>
              <a:off x="6993231" y="5164620"/>
              <a:ext cx="551875" cy="87521"/>
            </a:xfrm>
            <a:prstGeom prst="leftRight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F0B3F67-1641-48C5-9ADE-C7C6A23A3B41}"/>
                </a:ext>
              </a:extLst>
            </p:cNvPr>
            <p:cNvSpPr/>
            <p:nvPr/>
          </p:nvSpPr>
          <p:spPr>
            <a:xfrm rot="20773188">
              <a:off x="4397704" y="3747806"/>
              <a:ext cx="1664831" cy="111967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2A58C8-694E-4624-9A76-4CF676A8644C}"/>
                </a:ext>
              </a:extLst>
            </p:cNvPr>
            <p:cNvSpPr/>
            <p:nvPr/>
          </p:nvSpPr>
          <p:spPr>
            <a:xfrm rot="1012817">
              <a:off x="4388718" y="4813353"/>
              <a:ext cx="1664831" cy="111967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7809F479-2392-48EC-A960-57584A5E4386}"/>
                </a:ext>
              </a:extLst>
            </p:cNvPr>
            <p:cNvSpPr/>
            <p:nvPr/>
          </p:nvSpPr>
          <p:spPr>
            <a:xfrm rot="19426744">
              <a:off x="5775973" y="3886606"/>
              <a:ext cx="551875" cy="87521"/>
            </a:xfrm>
            <a:prstGeom prst="leftRightArrow">
              <a:avLst/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AAAF68B5-009F-430C-BD58-3E3B6B10DA3A}"/>
                </a:ext>
              </a:extLst>
            </p:cNvPr>
            <p:cNvSpPr/>
            <p:nvPr/>
          </p:nvSpPr>
          <p:spPr>
            <a:xfrm rot="2085094">
              <a:off x="5820062" y="4617779"/>
              <a:ext cx="551875" cy="87521"/>
            </a:xfrm>
            <a:prstGeom prst="leftRightArrow">
              <a:avLst/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7331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A57F-9448-4206-AD3E-F53F51D5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/>
              <a:t>EJEMPLO PRACTICO – integración api Gateway </a:t>
            </a:r>
            <a:r>
              <a:rPr lang="es-MX" dirty="0" err="1"/>
              <a:t>zuul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F73C-4BFC-4525-B8D1-A648D726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200" dirty="0"/>
              <a:t>Microservicios</a:t>
            </a:r>
          </a:p>
          <a:p>
            <a:pPr marL="548640" lvl="2" indent="0">
              <a:buNone/>
            </a:pPr>
            <a:r>
              <a:rPr lang="es-MX" dirty="0"/>
              <a:t>servicio-estudiantes</a:t>
            </a:r>
          </a:p>
          <a:p>
            <a:pPr marL="548640" lvl="2" indent="0">
              <a:buNone/>
            </a:pPr>
            <a:r>
              <a:rPr lang="es-MX" dirty="0"/>
              <a:t>servicio-escuelas</a:t>
            </a:r>
          </a:p>
          <a:p>
            <a:r>
              <a:rPr lang="es-MX" dirty="0"/>
              <a:t>Se habilitan los microservicios, en el API Gateway </a:t>
            </a:r>
            <a:r>
              <a:rPr lang="es-MX" dirty="0" err="1"/>
              <a:t>Zuul</a:t>
            </a:r>
            <a:r>
              <a:rPr lang="es-MX" dirty="0"/>
              <a:t> y en este ejemplo para poder ser llamados por un mismo puerto (puerto 80):</a:t>
            </a:r>
          </a:p>
          <a:p>
            <a:pPr marL="548640" lvl="2" indent="0">
              <a:buNone/>
            </a:pPr>
            <a:br>
              <a:rPr lang="es-MX" dirty="0"/>
            </a:br>
            <a:r>
              <a:rPr lang="es-MX" b="1" dirty="0" err="1"/>
              <a:t>service</a:t>
            </a:r>
            <a:r>
              <a:rPr lang="es-MX" b="1" dirty="0"/>
              <a:t> id :</a:t>
            </a:r>
            <a:r>
              <a:rPr lang="es-MX" dirty="0"/>
              <a:t>  servicio-estudiantes</a:t>
            </a:r>
          </a:p>
          <a:p>
            <a:pPr marL="548640" lvl="2" indent="0">
              <a:buNone/>
            </a:pPr>
            <a:r>
              <a:rPr lang="es-MX" b="1" dirty="0" err="1"/>
              <a:t>path</a:t>
            </a:r>
            <a:r>
              <a:rPr lang="es-MX" b="1" dirty="0"/>
              <a:t> :</a:t>
            </a:r>
            <a:r>
              <a:rPr lang="es-MX" dirty="0"/>
              <a:t> /api/estudiantes/**</a:t>
            </a:r>
          </a:p>
          <a:p>
            <a:pPr lvl="2"/>
            <a:endParaRPr lang="es-MX" dirty="0"/>
          </a:p>
          <a:p>
            <a:pPr marL="548640" lvl="2" indent="0">
              <a:buNone/>
            </a:pPr>
            <a:r>
              <a:rPr lang="es-MX" b="1" dirty="0" err="1"/>
              <a:t>service</a:t>
            </a:r>
            <a:r>
              <a:rPr lang="es-MX" b="1" dirty="0"/>
              <a:t> id : </a:t>
            </a:r>
            <a:r>
              <a:rPr lang="es-MX" dirty="0"/>
              <a:t>servicio-escuelas</a:t>
            </a:r>
          </a:p>
          <a:p>
            <a:pPr marL="548640" lvl="2" indent="0">
              <a:buNone/>
            </a:pPr>
            <a:r>
              <a:rPr lang="es-MX" b="1" dirty="0" err="1"/>
              <a:t>path</a:t>
            </a:r>
            <a:r>
              <a:rPr lang="es-MX" b="1" dirty="0"/>
              <a:t> :</a:t>
            </a:r>
            <a:r>
              <a:rPr lang="es-MX" dirty="0"/>
              <a:t> /api/escuela/**</a:t>
            </a:r>
          </a:p>
        </p:txBody>
      </p:sp>
    </p:spTree>
    <p:extLst>
      <p:ext uri="{BB962C8B-B14F-4D97-AF65-F5344CB8AC3E}">
        <p14:creationId xmlns:p14="http://schemas.microsoft.com/office/powerpoint/2010/main" val="15546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7EEC-A79C-4ABF-BC89-D1A4F8C0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br>
              <a:rPr lang="en-US" dirty="0"/>
            </a:br>
            <a:r>
              <a:rPr lang="en-US" dirty="0" err="1"/>
              <a:t>api</a:t>
            </a:r>
            <a:r>
              <a:rPr lang="en-US" dirty="0"/>
              <a:t> gateway </a:t>
            </a:r>
            <a:r>
              <a:rPr lang="en-US" dirty="0" err="1"/>
              <a:t>zuul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1518A-D398-4696-818B-17F98B32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72" y="2093976"/>
            <a:ext cx="8739106" cy="45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128" y="4544219"/>
            <a:ext cx="7766936" cy="1096899"/>
          </a:xfrm>
        </p:spPr>
        <p:txBody>
          <a:bodyPr>
            <a:normAutofit/>
          </a:bodyPr>
          <a:lstStyle/>
          <a:p>
            <a:endParaRPr lang="es-MX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</a:rPr>
              <a:t>@gmail.com</a:t>
            </a:r>
          </a:p>
          <a:p>
            <a:r>
              <a:rPr lang="es-MX" sz="1400" dirty="0">
                <a:solidFill>
                  <a:schemeClr val="accent1">
                    <a:lumMod val="75000"/>
                  </a:schemeClr>
                </a:solidFill>
              </a:rPr>
              <a:t>https://www.facebook.com/groups/224662132035100/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D1833-A443-4893-9B38-121B9571684F}"/>
              </a:ext>
            </a:extLst>
          </p:cNvPr>
          <p:cNvSpPr txBox="1"/>
          <p:nvPr/>
        </p:nvSpPr>
        <p:spPr>
          <a:xfrm>
            <a:off x="1203650" y="2151727"/>
            <a:ext cx="972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latin typeface="Arial Black" panose="020B0A04020102020204" pitchFamily="34" charset="0"/>
              </a:rPr>
              <a:t>#QuedateEnCasa</a:t>
            </a:r>
          </a:p>
        </p:txBody>
      </p:sp>
    </p:spTree>
    <p:extLst>
      <p:ext uri="{BB962C8B-B14F-4D97-AF65-F5344CB8AC3E}">
        <p14:creationId xmlns:p14="http://schemas.microsoft.com/office/powerpoint/2010/main" val="237810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2683</TotalTime>
  <Words>185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Helvetica</vt:lpstr>
      <vt:lpstr>Rockwell</vt:lpstr>
      <vt:lpstr>Rockwell Condensed</vt:lpstr>
      <vt:lpstr>Wingdings</vt:lpstr>
      <vt:lpstr>Wood Type</vt:lpstr>
      <vt:lpstr>Microservicios Eureka, Zuul, Ribbon </vt:lpstr>
      <vt:lpstr>¿Qué son los microservicios?</vt:lpstr>
      <vt:lpstr>EJEMPLO PRACTICO – registro eureka</vt:lpstr>
      <vt:lpstr>Diagrama arquitectura eureka-server</vt:lpstr>
      <vt:lpstr>EJEMPLO PRACTICO – integración api Gateway zuul</vt:lpstr>
      <vt:lpstr>Diagrama de arquitectura api gateway zuul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Staffing RPA Technologies</dc:title>
  <dc:creator>Gerardo</dc:creator>
  <cp:lastModifiedBy>Gerardo Ornelas</cp:lastModifiedBy>
  <cp:revision>104</cp:revision>
  <dcterms:created xsi:type="dcterms:W3CDTF">2017-08-15T15:30:58Z</dcterms:created>
  <dcterms:modified xsi:type="dcterms:W3CDTF">2020-07-01T17:47:17Z</dcterms:modified>
</cp:coreProperties>
</file>