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12"/>
  </p:notesMasterIdLst>
  <p:sldIdLst>
    <p:sldId id="256" r:id="rId2"/>
    <p:sldId id="303" r:id="rId3"/>
    <p:sldId id="294" r:id="rId4"/>
    <p:sldId id="319" r:id="rId5"/>
    <p:sldId id="304" r:id="rId6"/>
    <p:sldId id="301" r:id="rId7"/>
    <p:sldId id="316" r:id="rId8"/>
    <p:sldId id="317" r:id="rId9"/>
    <p:sldId id="318"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D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5109"/>
  </p:normalViewPr>
  <p:slideViewPr>
    <p:cSldViewPr snapToGrid="0">
      <p:cViewPr varScale="1">
        <p:scale>
          <a:sx n="82" d="100"/>
          <a:sy n="82" d="100"/>
        </p:scale>
        <p:origin x="6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97594-FA71-4F57-BD40-BBF464770809}" type="datetimeFigureOut">
              <a:rPr lang="es-MX" smtClean="0"/>
              <a:t>01/07/2020</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B120-90A1-42AA-AA0F-132379775B51}" type="slidenum">
              <a:rPr lang="es-MX" smtClean="0"/>
              <a:t>‹#›</a:t>
            </a:fld>
            <a:endParaRPr lang="es-MX"/>
          </a:p>
        </p:txBody>
      </p:sp>
    </p:spTree>
    <p:extLst>
      <p:ext uri="{BB962C8B-B14F-4D97-AF65-F5344CB8AC3E}">
        <p14:creationId xmlns:p14="http://schemas.microsoft.com/office/powerpoint/2010/main" val="317763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10"/>
          </p:nvPr>
        </p:nvSpPr>
        <p:spPr/>
        <p:txBody>
          <a:bodyPr/>
          <a:lstStyle/>
          <a:p>
            <a:fld id="{6DF8B120-90A1-42AA-AA0F-132379775B51}" type="slidenum">
              <a:rPr lang="es-MX" smtClean="0"/>
              <a:t>1</a:t>
            </a:fld>
            <a:endParaRPr lang="es-MX"/>
          </a:p>
        </p:txBody>
      </p:sp>
    </p:spTree>
    <p:extLst>
      <p:ext uri="{BB962C8B-B14F-4D97-AF65-F5344CB8AC3E}">
        <p14:creationId xmlns:p14="http://schemas.microsoft.com/office/powerpoint/2010/main" val="43381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10"/>
          </p:nvPr>
        </p:nvSpPr>
        <p:spPr/>
        <p:txBody>
          <a:bodyPr/>
          <a:lstStyle/>
          <a:p>
            <a:fld id="{6DF8B120-90A1-42AA-AA0F-132379775B51}" type="slidenum">
              <a:rPr lang="es-MX" smtClean="0"/>
              <a:t>10</a:t>
            </a:fld>
            <a:endParaRPr lang="es-MX"/>
          </a:p>
        </p:txBody>
      </p:sp>
    </p:spTree>
    <p:extLst>
      <p:ext uri="{BB962C8B-B14F-4D97-AF65-F5344CB8AC3E}">
        <p14:creationId xmlns:p14="http://schemas.microsoft.com/office/powerpoint/2010/main" val="6547421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9945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99634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36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4852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7/1/2020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206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9805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64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19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724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026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635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7/1/2020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31162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8457" y="2353858"/>
            <a:ext cx="10678886" cy="1646302"/>
          </a:xfrm>
        </p:spPr>
        <p:txBody>
          <a:bodyPr/>
          <a:lstStyle/>
          <a:p>
            <a:pPr algn="ctr"/>
            <a:r>
              <a:rPr lang="es-ES_tradnl" sz="6000" b="1" dirty="0">
                <a:solidFill>
                  <a:srgbClr val="004A85"/>
                </a:solidFill>
                <a:latin typeface="Helvetica" charset="0"/>
                <a:ea typeface="Helvetica" charset="0"/>
                <a:cs typeface="Helvetica" charset="0"/>
              </a:rPr>
              <a:t>Microservicios</a:t>
            </a:r>
            <a:br>
              <a:rPr lang="es-ES_tradnl" sz="6000" b="1" dirty="0">
                <a:solidFill>
                  <a:srgbClr val="004A85"/>
                </a:solidFill>
                <a:latin typeface="Helvetica" charset="0"/>
                <a:ea typeface="Helvetica" charset="0"/>
                <a:cs typeface="Helvetica" charset="0"/>
              </a:rPr>
            </a:br>
            <a:r>
              <a:rPr lang="es-ES_tradnl" sz="4400" b="1" dirty="0">
                <a:solidFill>
                  <a:srgbClr val="004A85"/>
                </a:solidFill>
                <a:latin typeface="Helvetica" charset="0"/>
                <a:ea typeface="Helvetica" charset="0"/>
                <a:cs typeface="Helvetica" charset="0"/>
              </a:rPr>
              <a:t>PUERTO dinámico : </a:t>
            </a:r>
            <a:r>
              <a:rPr lang="es-ES_tradnl" sz="4400" b="1" dirty="0" err="1">
                <a:solidFill>
                  <a:srgbClr val="004A85"/>
                </a:solidFill>
                <a:latin typeface="Helvetica" charset="0"/>
                <a:ea typeface="Helvetica" charset="0"/>
                <a:cs typeface="Helvetica" charset="0"/>
              </a:rPr>
              <a:t>Hystrix</a:t>
            </a:r>
            <a:r>
              <a:rPr lang="es-ES_tradnl" sz="4400" b="1" dirty="0">
                <a:solidFill>
                  <a:srgbClr val="004A85"/>
                </a:solidFill>
                <a:latin typeface="Helvetica" charset="0"/>
                <a:ea typeface="Helvetica" charset="0"/>
                <a:cs typeface="Helvetica" charset="0"/>
              </a:rPr>
              <a:t> : </a:t>
            </a:r>
            <a:br>
              <a:rPr lang="es-ES_tradnl" sz="4400" b="1" dirty="0">
                <a:solidFill>
                  <a:srgbClr val="004A85"/>
                </a:solidFill>
                <a:latin typeface="Helvetica" charset="0"/>
                <a:ea typeface="Helvetica" charset="0"/>
                <a:cs typeface="Helvetica" charset="0"/>
              </a:rPr>
            </a:br>
            <a:r>
              <a:rPr lang="es-ES_tradnl" sz="4400" b="1" dirty="0" err="1">
                <a:solidFill>
                  <a:srgbClr val="004A85"/>
                </a:solidFill>
                <a:latin typeface="Helvetica" charset="0"/>
                <a:ea typeface="Helvetica" charset="0"/>
                <a:cs typeface="Helvetica" charset="0"/>
              </a:rPr>
              <a:t>zuul</a:t>
            </a:r>
            <a:r>
              <a:rPr lang="es-ES_tradnl" sz="4400" b="1" dirty="0">
                <a:solidFill>
                  <a:srgbClr val="004A85"/>
                </a:solidFill>
                <a:latin typeface="Helvetica" charset="0"/>
                <a:ea typeface="Helvetica" charset="0"/>
                <a:cs typeface="Helvetica" charset="0"/>
              </a:rPr>
              <a:t> </a:t>
            </a:r>
            <a:r>
              <a:rPr lang="es-ES_tradnl" sz="4400" b="1" dirty="0" err="1">
                <a:solidFill>
                  <a:srgbClr val="004A85"/>
                </a:solidFill>
                <a:latin typeface="Helvetica" charset="0"/>
                <a:ea typeface="Helvetica" charset="0"/>
                <a:cs typeface="Helvetica" charset="0"/>
              </a:rPr>
              <a:t>filters</a:t>
            </a:r>
            <a:br>
              <a:rPr lang="es-ES_tradnl" sz="6000" b="1" dirty="0">
                <a:solidFill>
                  <a:srgbClr val="004A85"/>
                </a:solidFill>
                <a:latin typeface="Helvetica" charset="0"/>
                <a:ea typeface="Helvetica" charset="0"/>
                <a:cs typeface="Helvetica" charset="0"/>
              </a:rPr>
            </a:br>
            <a:endParaRPr lang="es-MX" sz="5900" b="1" dirty="0">
              <a:solidFill>
                <a:schemeClr val="accent2"/>
              </a:solidFill>
            </a:endParaRPr>
          </a:p>
        </p:txBody>
      </p:sp>
      <p:sp>
        <p:nvSpPr>
          <p:cNvPr id="3" name="Subtitle 2"/>
          <p:cNvSpPr>
            <a:spLocks noGrp="1"/>
          </p:cNvSpPr>
          <p:nvPr>
            <p:ph type="subTitle" idx="1"/>
          </p:nvPr>
        </p:nvSpPr>
        <p:spPr>
          <a:xfrm>
            <a:off x="1507067" y="5259836"/>
            <a:ext cx="7766936" cy="1096899"/>
          </a:xfrm>
        </p:spPr>
        <p:txBody>
          <a:bodyPr/>
          <a:lstStyle/>
          <a:p>
            <a:r>
              <a:rPr lang="es-MX" dirty="0"/>
              <a:t>Allan Olalde &amp; Gerardo Ornelas</a:t>
            </a:r>
          </a:p>
          <a:p>
            <a:endParaRPr lang="es-MX" dirty="0"/>
          </a:p>
        </p:txBody>
      </p:sp>
    </p:spTree>
    <p:extLst>
      <p:ext uri="{BB962C8B-B14F-4D97-AF65-F5344CB8AC3E}">
        <p14:creationId xmlns:p14="http://schemas.microsoft.com/office/powerpoint/2010/main" val="109043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7128" y="4544219"/>
            <a:ext cx="7766936" cy="1096899"/>
          </a:xfrm>
        </p:spPr>
        <p:txBody>
          <a:bodyPr>
            <a:normAutofit/>
          </a:bodyPr>
          <a:lstStyle/>
          <a:p>
            <a:endParaRPr lang="es-MX" sz="1400" dirty="0">
              <a:solidFill>
                <a:schemeClr val="accent1">
                  <a:lumMod val="75000"/>
                </a:schemeClr>
              </a:solidFill>
            </a:endParaRPr>
          </a:p>
          <a:p>
            <a:r>
              <a:rPr lang="es-MX" sz="1400" dirty="0">
                <a:solidFill>
                  <a:schemeClr val="accent1">
                    <a:lumMod val="75000"/>
                  </a:schemeClr>
                </a:solidFill>
              </a:rPr>
              <a:t>@gmail.com</a:t>
            </a:r>
          </a:p>
          <a:p>
            <a:r>
              <a:rPr lang="es-MX" sz="1400" dirty="0">
                <a:solidFill>
                  <a:schemeClr val="accent1">
                    <a:lumMod val="75000"/>
                  </a:schemeClr>
                </a:solidFill>
              </a:rPr>
              <a:t>https://www.facebook.com/groups/224662132035100/</a:t>
            </a:r>
          </a:p>
        </p:txBody>
      </p:sp>
      <p:sp>
        <p:nvSpPr>
          <p:cNvPr id="2" name="TextBox 1">
            <a:extLst>
              <a:ext uri="{FF2B5EF4-FFF2-40B4-BE49-F238E27FC236}">
                <a16:creationId xmlns:a16="http://schemas.microsoft.com/office/drawing/2014/main" id="{396D1833-A443-4893-9B38-121B9571684F}"/>
              </a:ext>
            </a:extLst>
          </p:cNvPr>
          <p:cNvSpPr txBox="1"/>
          <p:nvPr/>
        </p:nvSpPr>
        <p:spPr>
          <a:xfrm>
            <a:off x="1203650" y="2151727"/>
            <a:ext cx="9725722" cy="1323439"/>
          </a:xfrm>
          <a:prstGeom prst="rect">
            <a:avLst/>
          </a:prstGeom>
          <a:noFill/>
        </p:spPr>
        <p:txBody>
          <a:bodyPr wrap="square" rtlCol="0">
            <a:spAutoFit/>
          </a:bodyPr>
          <a:lstStyle/>
          <a:p>
            <a:r>
              <a:rPr lang="es-MX" sz="8000" dirty="0">
                <a:latin typeface="Arial Black" panose="020B0A04020102020204" pitchFamily="34" charset="0"/>
              </a:rPr>
              <a:t>#QuedateEnCasa</a:t>
            </a:r>
          </a:p>
        </p:txBody>
      </p:sp>
    </p:spTree>
    <p:extLst>
      <p:ext uri="{BB962C8B-B14F-4D97-AF65-F5344CB8AC3E}">
        <p14:creationId xmlns:p14="http://schemas.microsoft.com/office/powerpoint/2010/main" val="237810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424A-0636-41A5-903C-7E80040C90BA}"/>
              </a:ext>
            </a:extLst>
          </p:cNvPr>
          <p:cNvSpPr>
            <a:spLocks noGrp="1"/>
          </p:cNvSpPr>
          <p:nvPr>
            <p:ph type="title"/>
          </p:nvPr>
        </p:nvSpPr>
        <p:spPr/>
        <p:txBody>
          <a:bodyPr/>
          <a:lstStyle/>
          <a:p>
            <a:pPr algn="ctr"/>
            <a:r>
              <a:rPr lang="es-MX" dirty="0"/>
              <a:t>Escalando servicio con puerto </a:t>
            </a:r>
            <a:r>
              <a:rPr lang="es-MX" dirty="0" err="1"/>
              <a:t>dinamico</a:t>
            </a:r>
            <a:endParaRPr lang="es-MX" dirty="0"/>
          </a:p>
        </p:txBody>
      </p:sp>
      <p:sp>
        <p:nvSpPr>
          <p:cNvPr id="3" name="Content Placeholder 2">
            <a:extLst>
              <a:ext uri="{FF2B5EF4-FFF2-40B4-BE49-F238E27FC236}">
                <a16:creationId xmlns:a16="http://schemas.microsoft.com/office/drawing/2014/main" id="{B32B4306-D049-4DF9-A9AD-77210AAD513C}"/>
              </a:ext>
            </a:extLst>
          </p:cNvPr>
          <p:cNvSpPr>
            <a:spLocks noGrp="1"/>
          </p:cNvSpPr>
          <p:nvPr>
            <p:ph idx="1"/>
          </p:nvPr>
        </p:nvSpPr>
        <p:spPr/>
        <p:txBody>
          <a:bodyPr>
            <a:normAutofit fontScale="85000" lnSpcReduction="20000"/>
          </a:bodyPr>
          <a:lstStyle/>
          <a:p>
            <a:pPr marL="0" indent="0">
              <a:buNone/>
            </a:pPr>
            <a:r>
              <a:rPr lang="es-MX" dirty="0"/>
              <a:t>Con esta configuración en el archivo </a:t>
            </a:r>
            <a:r>
              <a:rPr lang="es-MX" dirty="0" err="1"/>
              <a:t>application.properties</a:t>
            </a:r>
            <a:r>
              <a:rPr lang="es-MX" dirty="0"/>
              <a:t>, al levantar el servicio este tomara un puerto de forma automático (un puerto disponible).</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Con esta configuración cada vez que se levante una instancia del servicio este se colocará en un puerto distinto.</a:t>
            </a:r>
          </a:p>
          <a:p>
            <a:pPr marL="0" indent="0">
              <a:buNone/>
            </a:pPr>
            <a:endParaRPr lang="es-MX" dirty="0"/>
          </a:p>
          <a:p>
            <a:pPr marL="0" indent="0">
              <a:buNone/>
            </a:pPr>
            <a:r>
              <a:rPr lang="es-MX" dirty="0"/>
              <a:t>Nota: Lo recomendable es agregar un id, único de cada instancia, para que sea registrada en Eureka</a:t>
            </a:r>
          </a:p>
          <a:p>
            <a:pPr marL="0" indent="0">
              <a:buNone/>
            </a:pPr>
            <a:r>
              <a:rPr lang="es-MX" dirty="0" err="1"/>
              <a:t>p.e</a:t>
            </a:r>
            <a:r>
              <a:rPr lang="es-MX" dirty="0"/>
              <a:t>.</a:t>
            </a:r>
          </a:p>
          <a:p>
            <a:pPr marL="0" indent="0">
              <a:buNone/>
            </a:pPr>
            <a:r>
              <a:rPr lang="es-MX" sz="1400" dirty="0" err="1">
                <a:latin typeface="Courier New" panose="02070309020205020404" pitchFamily="49" charset="0"/>
                <a:cs typeface="Courier New" panose="02070309020205020404" pitchFamily="49" charset="0"/>
              </a:rPr>
              <a:t>eureka.instance.instance</a:t>
            </a:r>
            <a:r>
              <a:rPr lang="es-MX" sz="1400" dirty="0">
                <a:latin typeface="Courier New" panose="02070309020205020404" pitchFamily="49" charset="0"/>
                <a:cs typeface="Courier New" panose="02070309020205020404" pitchFamily="49" charset="0"/>
              </a:rPr>
              <a:t>-id=${spring.application.name}:${</a:t>
            </a:r>
            <a:r>
              <a:rPr lang="es-MX" sz="1400" dirty="0" err="1">
                <a:latin typeface="Courier New" panose="02070309020205020404" pitchFamily="49" charset="0"/>
                <a:cs typeface="Courier New" panose="02070309020205020404" pitchFamily="49" charset="0"/>
              </a:rPr>
              <a:t>spring.application.instance_id</a:t>
            </a:r>
            <a:r>
              <a:rPr lang="es-MX" sz="1400" dirty="0">
                <a:latin typeface="Courier New" panose="02070309020205020404" pitchFamily="49" charset="0"/>
                <a:cs typeface="Courier New" panose="02070309020205020404" pitchFamily="49" charset="0"/>
              </a:rPr>
              <a:t>:${</a:t>
            </a:r>
            <a:r>
              <a:rPr lang="es-MX" sz="1400" dirty="0" err="1">
                <a:latin typeface="Courier New" panose="02070309020205020404" pitchFamily="49" charset="0"/>
                <a:cs typeface="Courier New" panose="02070309020205020404" pitchFamily="49" charset="0"/>
              </a:rPr>
              <a:t>random.value</a:t>
            </a:r>
            <a:r>
              <a:rPr lang="es-MX" sz="1400" dirty="0">
                <a:latin typeface="Courier New" panose="02070309020205020404" pitchFamily="49" charset="0"/>
                <a:cs typeface="Courier New" panose="02070309020205020404" pitchFamily="49" charset="0"/>
              </a:rPr>
              <a:t>}}</a:t>
            </a:r>
          </a:p>
          <a:p>
            <a:pPr marL="0" indent="0">
              <a:buNone/>
            </a:pPr>
            <a:endParaRPr lang="es-MX" dirty="0"/>
          </a:p>
        </p:txBody>
      </p:sp>
      <p:pic>
        <p:nvPicPr>
          <p:cNvPr id="4" name="Picture 3">
            <a:extLst>
              <a:ext uri="{FF2B5EF4-FFF2-40B4-BE49-F238E27FC236}">
                <a16:creationId xmlns:a16="http://schemas.microsoft.com/office/drawing/2014/main" id="{AE90B0DF-5BFF-4A59-A2B4-AA208FF4EA21}"/>
              </a:ext>
            </a:extLst>
          </p:cNvPr>
          <p:cNvPicPr>
            <a:picLocks noChangeAspect="1"/>
          </p:cNvPicPr>
          <p:nvPr/>
        </p:nvPicPr>
        <p:blipFill>
          <a:blip r:embed="rId2"/>
          <a:stretch>
            <a:fillRect/>
          </a:stretch>
        </p:blipFill>
        <p:spPr>
          <a:xfrm>
            <a:off x="1063752" y="2845865"/>
            <a:ext cx="9913290" cy="583135"/>
          </a:xfrm>
          <a:prstGeom prst="rect">
            <a:avLst/>
          </a:prstGeom>
        </p:spPr>
      </p:pic>
    </p:spTree>
    <p:extLst>
      <p:ext uri="{BB962C8B-B14F-4D97-AF65-F5344CB8AC3E}">
        <p14:creationId xmlns:p14="http://schemas.microsoft.com/office/powerpoint/2010/main" val="21977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635B-F374-4E24-AE41-27FCB6B1B5B2}"/>
              </a:ext>
            </a:extLst>
          </p:cNvPr>
          <p:cNvSpPr>
            <a:spLocks noGrp="1"/>
          </p:cNvSpPr>
          <p:nvPr>
            <p:ph type="title"/>
          </p:nvPr>
        </p:nvSpPr>
        <p:spPr/>
        <p:txBody>
          <a:bodyPr/>
          <a:lstStyle/>
          <a:p>
            <a:r>
              <a:rPr lang="es-MX" dirty="0"/>
              <a:t>¿Qué HYSTRIX?</a:t>
            </a:r>
          </a:p>
        </p:txBody>
      </p:sp>
      <p:sp>
        <p:nvSpPr>
          <p:cNvPr id="3" name="Content Placeholder 2">
            <a:extLst>
              <a:ext uri="{FF2B5EF4-FFF2-40B4-BE49-F238E27FC236}">
                <a16:creationId xmlns:a16="http://schemas.microsoft.com/office/drawing/2014/main" id="{04E952E3-6CCF-4FF0-BA34-E2AB1DE7F37D}"/>
              </a:ext>
            </a:extLst>
          </p:cNvPr>
          <p:cNvSpPr>
            <a:spLocks noGrp="1"/>
          </p:cNvSpPr>
          <p:nvPr>
            <p:ph idx="1"/>
          </p:nvPr>
        </p:nvSpPr>
        <p:spPr/>
        <p:txBody>
          <a:bodyPr>
            <a:normAutofit/>
          </a:bodyPr>
          <a:lstStyle/>
          <a:p>
            <a:pPr marL="0" indent="0" algn="just">
              <a:buNone/>
            </a:pPr>
            <a:r>
              <a:rPr lang="es-ES" dirty="0" err="1"/>
              <a:t>Hystrix</a:t>
            </a:r>
            <a:r>
              <a:rPr lang="es-ES" dirty="0"/>
              <a:t> es una biblioteca de latencia y tolerancia a fallas diseñada para aislar puntos de acceso a sistemas remotos, servicios y bibliotecas de terceros, detener la falla en cascada y permitir la resistencia en sistemas distribuidos complejos donde la falla es inevitable, </a:t>
            </a:r>
            <a:r>
              <a:rPr lang="es-ES" dirty="0" err="1"/>
              <a:t>Hystrix</a:t>
            </a:r>
            <a:r>
              <a:rPr lang="es-ES" dirty="0"/>
              <a:t> implementa el patrón de diseño “</a:t>
            </a:r>
            <a:r>
              <a:rPr lang="es-ES" dirty="0" err="1"/>
              <a:t>circuit</a:t>
            </a:r>
            <a:r>
              <a:rPr lang="es-ES" dirty="0"/>
              <a:t>-breaker”.</a:t>
            </a:r>
          </a:p>
          <a:p>
            <a:pPr marL="0" indent="0" algn="just">
              <a:buNone/>
            </a:pPr>
            <a:endParaRPr lang="es-MX" dirty="0"/>
          </a:p>
        </p:txBody>
      </p:sp>
      <p:pic>
        <p:nvPicPr>
          <p:cNvPr id="5" name="Picture 4">
            <a:extLst>
              <a:ext uri="{FF2B5EF4-FFF2-40B4-BE49-F238E27FC236}">
                <a16:creationId xmlns:a16="http://schemas.microsoft.com/office/drawing/2014/main" id="{9740F2B4-DED5-4723-86B7-E298B83B564F}"/>
              </a:ext>
            </a:extLst>
          </p:cNvPr>
          <p:cNvPicPr>
            <a:picLocks noChangeAspect="1"/>
          </p:cNvPicPr>
          <p:nvPr/>
        </p:nvPicPr>
        <p:blipFill>
          <a:blip r:embed="rId2"/>
          <a:stretch>
            <a:fillRect/>
          </a:stretch>
        </p:blipFill>
        <p:spPr>
          <a:xfrm>
            <a:off x="3705832" y="3307702"/>
            <a:ext cx="4019915" cy="3490160"/>
          </a:xfrm>
          <a:prstGeom prst="rect">
            <a:avLst/>
          </a:prstGeom>
        </p:spPr>
      </p:pic>
    </p:spTree>
    <p:extLst>
      <p:ext uri="{BB962C8B-B14F-4D97-AF65-F5344CB8AC3E}">
        <p14:creationId xmlns:p14="http://schemas.microsoft.com/office/powerpoint/2010/main" val="406893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09F6-F558-4082-894E-995952D5D50F}"/>
              </a:ext>
            </a:extLst>
          </p:cNvPr>
          <p:cNvSpPr>
            <a:spLocks noGrp="1"/>
          </p:cNvSpPr>
          <p:nvPr>
            <p:ph type="title"/>
          </p:nvPr>
        </p:nvSpPr>
        <p:spPr/>
        <p:txBody>
          <a:bodyPr/>
          <a:lstStyle/>
          <a:p>
            <a:r>
              <a:rPr lang="es-ES" dirty="0"/>
              <a:t>CIRCUIT BREAKER PATTERN</a:t>
            </a:r>
            <a:endParaRPr lang="es-MX" dirty="0"/>
          </a:p>
        </p:txBody>
      </p:sp>
      <p:pic>
        <p:nvPicPr>
          <p:cNvPr id="5" name="Content Placeholder 4">
            <a:extLst>
              <a:ext uri="{FF2B5EF4-FFF2-40B4-BE49-F238E27FC236}">
                <a16:creationId xmlns:a16="http://schemas.microsoft.com/office/drawing/2014/main" id="{7A7D0219-DECE-4856-936B-D3586F100874}"/>
              </a:ext>
            </a:extLst>
          </p:cNvPr>
          <p:cNvPicPr>
            <a:picLocks noGrp="1" noChangeAspect="1"/>
          </p:cNvPicPr>
          <p:nvPr>
            <p:ph idx="1"/>
          </p:nvPr>
        </p:nvPicPr>
        <p:blipFill>
          <a:blip r:embed="rId2"/>
          <a:stretch>
            <a:fillRect/>
          </a:stretch>
        </p:blipFill>
        <p:spPr>
          <a:xfrm>
            <a:off x="1063752" y="2006082"/>
            <a:ext cx="4618792" cy="3382346"/>
          </a:xfrm>
        </p:spPr>
      </p:pic>
      <p:pic>
        <p:nvPicPr>
          <p:cNvPr id="7" name="Picture 6">
            <a:extLst>
              <a:ext uri="{FF2B5EF4-FFF2-40B4-BE49-F238E27FC236}">
                <a16:creationId xmlns:a16="http://schemas.microsoft.com/office/drawing/2014/main" id="{2087087E-FD1F-49F1-8DDD-616BB2758F34}"/>
              </a:ext>
            </a:extLst>
          </p:cNvPr>
          <p:cNvPicPr>
            <a:picLocks noChangeAspect="1"/>
          </p:cNvPicPr>
          <p:nvPr/>
        </p:nvPicPr>
        <p:blipFill>
          <a:blip r:embed="rId3"/>
          <a:stretch>
            <a:fillRect/>
          </a:stretch>
        </p:blipFill>
        <p:spPr>
          <a:xfrm>
            <a:off x="6449359" y="1850312"/>
            <a:ext cx="4684985" cy="4831087"/>
          </a:xfrm>
          <a:prstGeom prst="rect">
            <a:avLst/>
          </a:prstGeom>
        </p:spPr>
      </p:pic>
    </p:spTree>
    <p:extLst>
      <p:ext uri="{BB962C8B-B14F-4D97-AF65-F5344CB8AC3E}">
        <p14:creationId xmlns:p14="http://schemas.microsoft.com/office/powerpoint/2010/main" val="224228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C3EB-0B03-4C58-9A88-3C54F3D4B442}"/>
              </a:ext>
            </a:extLst>
          </p:cNvPr>
          <p:cNvSpPr>
            <a:spLocks noGrp="1"/>
          </p:cNvSpPr>
          <p:nvPr>
            <p:ph type="title"/>
          </p:nvPr>
        </p:nvSpPr>
        <p:spPr/>
        <p:txBody>
          <a:bodyPr/>
          <a:lstStyle/>
          <a:p>
            <a:r>
              <a:rPr lang="es-MX" dirty="0"/>
              <a:t>Ejemplo practico – </a:t>
            </a:r>
            <a:r>
              <a:rPr lang="es-MX" dirty="0" err="1"/>
              <a:t>hystrix</a:t>
            </a:r>
            <a:br>
              <a:rPr lang="es-MX" dirty="0"/>
            </a:br>
            <a:r>
              <a:rPr lang="es-MX" dirty="0"/>
              <a:t>(</a:t>
            </a:r>
            <a:r>
              <a:rPr lang="es-MX" sz="2800" dirty="0" err="1"/>
              <a:t>fallbackMethod</a:t>
            </a:r>
            <a:r>
              <a:rPr lang="es-MX" sz="2800" dirty="0"/>
              <a:t> – por </a:t>
            </a:r>
            <a:r>
              <a:rPr lang="es-MX" sz="2800" dirty="0" err="1"/>
              <a:t>timeout</a:t>
            </a:r>
            <a:r>
              <a:rPr lang="es-MX" dirty="0"/>
              <a:t>)</a:t>
            </a:r>
          </a:p>
        </p:txBody>
      </p:sp>
      <p:pic>
        <p:nvPicPr>
          <p:cNvPr id="6" name="Content Placeholder 5">
            <a:extLst>
              <a:ext uri="{FF2B5EF4-FFF2-40B4-BE49-F238E27FC236}">
                <a16:creationId xmlns:a16="http://schemas.microsoft.com/office/drawing/2014/main" id="{116CA38E-4992-484F-BDD8-8930D76EC5D7}"/>
              </a:ext>
            </a:extLst>
          </p:cNvPr>
          <p:cNvPicPr>
            <a:picLocks noGrp="1" noChangeAspect="1"/>
          </p:cNvPicPr>
          <p:nvPr>
            <p:ph idx="1"/>
          </p:nvPr>
        </p:nvPicPr>
        <p:blipFill rotWithShape="1">
          <a:blip r:embed="rId2"/>
          <a:srcRect l="44013" t="39107"/>
          <a:stretch/>
        </p:blipFill>
        <p:spPr>
          <a:xfrm>
            <a:off x="3692590" y="2001712"/>
            <a:ext cx="4806820" cy="4571704"/>
          </a:xfrm>
        </p:spPr>
      </p:pic>
    </p:spTree>
    <p:extLst>
      <p:ext uri="{BB962C8B-B14F-4D97-AF65-F5344CB8AC3E}">
        <p14:creationId xmlns:p14="http://schemas.microsoft.com/office/powerpoint/2010/main" val="71134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8FCC-3594-48B6-8BE1-26F71E68B000}"/>
              </a:ext>
            </a:extLst>
          </p:cNvPr>
          <p:cNvSpPr>
            <a:spLocks noGrp="1"/>
          </p:cNvSpPr>
          <p:nvPr>
            <p:ph type="title"/>
          </p:nvPr>
        </p:nvSpPr>
        <p:spPr/>
        <p:txBody>
          <a:bodyPr/>
          <a:lstStyle/>
          <a:p>
            <a:r>
              <a:rPr lang="es-MX" dirty="0" err="1"/>
              <a:t>Hystrix</a:t>
            </a:r>
            <a:r>
              <a:rPr lang="es-MX" dirty="0"/>
              <a:t> – configuración </a:t>
            </a:r>
            <a:r>
              <a:rPr lang="es-MX" dirty="0" err="1"/>
              <a:t>timeout</a:t>
            </a:r>
            <a:endParaRPr lang="es-MX" dirty="0"/>
          </a:p>
        </p:txBody>
      </p:sp>
      <p:pic>
        <p:nvPicPr>
          <p:cNvPr id="5" name="Content Placeholder 4">
            <a:extLst>
              <a:ext uri="{FF2B5EF4-FFF2-40B4-BE49-F238E27FC236}">
                <a16:creationId xmlns:a16="http://schemas.microsoft.com/office/drawing/2014/main" id="{345A5FCE-EEF1-4970-8544-B11FE9706AD0}"/>
              </a:ext>
            </a:extLst>
          </p:cNvPr>
          <p:cNvPicPr>
            <a:picLocks noGrp="1" noChangeAspect="1"/>
          </p:cNvPicPr>
          <p:nvPr>
            <p:ph idx="1"/>
          </p:nvPr>
        </p:nvPicPr>
        <p:blipFill>
          <a:blip r:embed="rId2"/>
          <a:stretch>
            <a:fillRect/>
          </a:stretch>
        </p:blipFill>
        <p:spPr>
          <a:xfrm>
            <a:off x="922993" y="2666570"/>
            <a:ext cx="10648101" cy="2274758"/>
          </a:xfrm>
          <a:prstGeom prst="rect">
            <a:avLst/>
          </a:prstGeom>
        </p:spPr>
      </p:pic>
    </p:spTree>
    <p:extLst>
      <p:ext uri="{BB962C8B-B14F-4D97-AF65-F5344CB8AC3E}">
        <p14:creationId xmlns:p14="http://schemas.microsoft.com/office/powerpoint/2010/main" val="241134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idx="1"/>
          </p:nvPr>
        </p:nvSpPr>
        <p:spPr/>
        <p:txBody>
          <a:bodyPr/>
          <a:lstStyle/>
          <a:p>
            <a:endParaRPr lang="es-ES_tradnl"/>
          </a:p>
        </p:txBody>
      </p:sp>
      <p:pic>
        <p:nvPicPr>
          <p:cNvPr id="1026" name="Picture 2" descr="https://howtodoinjava.com/wp-content/uploads/2017/07/Component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30" y="734786"/>
            <a:ext cx="11266319" cy="543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06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Zuul</a:t>
            </a:r>
            <a:r>
              <a:rPr lang="es-ES_tradnl" dirty="0"/>
              <a:t> </a:t>
            </a:r>
            <a:r>
              <a:rPr lang="es-ES_tradnl" dirty="0" err="1"/>
              <a:t>components</a:t>
            </a:r>
            <a:endParaRPr lang="es-ES_tradnl" dirty="0"/>
          </a:p>
        </p:txBody>
      </p:sp>
      <p:sp>
        <p:nvSpPr>
          <p:cNvPr id="3" name="Marcador de contenido 2"/>
          <p:cNvSpPr>
            <a:spLocks noGrp="1"/>
          </p:cNvSpPr>
          <p:nvPr>
            <p:ph idx="1"/>
          </p:nvPr>
        </p:nvSpPr>
        <p:spPr/>
        <p:txBody>
          <a:bodyPr/>
          <a:lstStyle/>
          <a:p>
            <a:pPr marL="0" indent="0">
              <a:buNone/>
            </a:pPr>
            <a:r>
              <a:rPr lang="es-ES" dirty="0" err="1"/>
              <a:t>Zuul</a:t>
            </a:r>
            <a:r>
              <a:rPr lang="es-ES" dirty="0"/>
              <a:t> tiene principalmente cuatro tipos de filtros que nos permiten interceptar el tráfico en diferentes líneas de tiempo del procesamiento de la solicitud para cualquier transacción en particular. Podemos agregar cualquier cantidad de filtros para un patrón de URL particular.</a:t>
            </a:r>
            <a:br>
              <a:rPr lang="es-ES" dirty="0"/>
            </a:br>
            <a:endParaRPr lang="es-ES" dirty="0"/>
          </a:p>
          <a:p>
            <a:pPr marL="457200" indent="-457200">
              <a:buFont typeface="+mj-lt"/>
              <a:buAutoNum type="arabicPeriod"/>
            </a:pPr>
            <a:r>
              <a:rPr lang="es-ES" b="1" dirty="0"/>
              <a:t>pre </a:t>
            </a:r>
            <a:r>
              <a:rPr lang="es-ES" b="1" dirty="0" err="1"/>
              <a:t>filters</a:t>
            </a:r>
            <a:r>
              <a:rPr lang="es-ES" dirty="0"/>
              <a:t>: se invocan antes de </a:t>
            </a:r>
            <a:r>
              <a:rPr lang="es-ES" dirty="0" err="1"/>
              <a:t>enrutar</a:t>
            </a:r>
            <a:r>
              <a:rPr lang="es-ES" dirty="0"/>
              <a:t> la solicitud.</a:t>
            </a:r>
          </a:p>
          <a:p>
            <a:pPr marL="457200" indent="-457200">
              <a:buFont typeface="+mj-lt"/>
              <a:buAutoNum type="arabicPeriod"/>
            </a:pPr>
            <a:r>
              <a:rPr lang="es-ES" b="1" dirty="0"/>
              <a:t>post </a:t>
            </a:r>
            <a:r>
              <a:rPr lang="es-ES" b="1" dirty="0" err="1"/>
              <a:t>filters</a:t>
            </a:r>
            <a:r>
              <a:rPr lang="es-ES" dirty="0"/>
              <a:t>: se invocan después de que se ha </a:t>
            </a:r>
            <a:r>
              <a:rPr lang="es-ES" dirty="0" err="1"/>
              <a:t>enrutado</a:t>
            </a:r>
            <a:r>
              <a:rPr lang="es-ES" dirty="0"/>
              <a:t> la solicitud.</a:t>
            </a:r>
          </a:p>
          <a:p>
            <a:pPr marL="457200" indent="-457200">
              <a:buFont typeface="+mj-lt"/>
              <a:buAutoNum type="arabicPeriod"/>
            </a:pPr>
            <a:r>
              <a:rPr lang="es-ES" b="1" dirty="0" err="1"/>
              <a:t>route</a:t>
            </a:r>
            <a:r>
              <a:rPr lang="es-ES" b="1" dirty="0"/>
              <a:t> </a:t>
            </a:r>
            <a:r>
              <a:rPr lang="es-ES" b="1" dirty="0" err="1"/>
              <a:t>filters</a:t>
            </a:r>
            <a:r>
              <a:rPr lang="es-ES" dirty="0"/>
              <a:t>: se utilizan para </a:t>
            </a:r>
            <a:r>
              <a:rPr lang="es-ES" dirty="0" err="1"/>
              <a:t>enrutar</a:t>
            </a:r>
            <a:r>
              <a:rPr lang="es-ES" dirty="0"/>
              <a:t> la solicitud.</a:t>
            </a:r>
          </a:p>
          <a:p>
            <a:pPr marL="457200" indent="-457200">
              <a:buFont typeface="+mj-lt"/>
              <a:buAutoNum type="arabicPeriod"/>
            </a:pPr>
            <a:r>
              <a:rPr lang="es-ES" b="1" dirty="0"/>
              <a:t>error </a:t>
            </a:r>
            <a:r>
              <a:rPr lang="es-ES" b="1" dirty="0" err="1"/>
              <a:t>filters</a:t>
            </a:r>
            <a:r>
              <a:rPr lang="es-ES" dirty="0"/>
              <a:t>: se invocan cuando se produce un error al manejar la solicitud.</a:t>
            </a:r>
            <a:endParaRPr lang="es-ES_tradnl" dirty="0"/>
          </a:p>
        </p:txBody>
      </p:sp>
    </p:spTree>
    <p:extLst>
      <p:ext uri="{BB962C8B-B14F-4D97-AF65-F5344CB8AC3E}">
        <p14:creationId xmlns:p14="http://schemas.microsoft.com/office/powerpoint/2010/main" val="29462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idx="1"/>
          </p:nvPr>
        </p:nvSpPr>
        <p:spPr/>
        <p:txBody>
          <a:bodyPr/>
          <a:lstStyle/>
          <a:p>
            <a:endParaRPr lang="es-ES_tradnl"/>
          </a:p>
        </p:txBody>
      </p:sp>
      <p:pic>
        <p:nvPicPr>
          <p:cNvPr id="2050" name="Picture 2" descr="https://howtodoinjava.com/wp-content/uploads/2017/07/Zull-fil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669472"/>
            <a:ext cx="9927771" cy="5795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285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3628</TotalTime>
  <Words>306</Words>
  <Application>Microsoft Office PowerPoint</Application>
  <PresentationFormat>Widescreen</PresentationFormat>
  <Paragraphs>30</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Black</vt:lpstr>
      <vt:lpstr>Calibri</vt:lpstr>
      <vt:lpstr>Courier New</vt:lpstr>
      <vt:lpstr>Helvetica</vt:lpstr>
      <vt:lpstr>Rockwell</vt:lpstr>
      <vt:lpstr>Rockwell Condensed</vt:lpstr>
      <vt:lpstr>Wingdings</vt:lpstr>
      <vt:lpstr>Wood Type</vt:lpstr>
      <vt:lpstr>Microservicios PUERTO dinámico : Hystrix :  zuul filters </vt:lpstr>
      <vt:lpstr>Escalando servicio con puerto dinamico</vt:lpstr>
      <vt:lpstr>¿Qué HYSTRIX?</vt:lpstr>
      <vt:lpstr>CIRCUIT BREAKER PATTERN</vt:lpstr>
      <vt:lpstr>Ejemplo practico – hystrix (fallbackMethod – por timeout)</vt:lpstr>
      <vt:lpstr>Hystrix – configuración timeout</vt:lpstr>
      <vt:lpstr>PowerPoint Presentation</vt:lpstr>
      <vt:lpstr>Zuul components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Staffing RPA Technologies</dc:title>
  <dc:creator>Gerardo</dc:creator>
  <cp:lastModifiedBy>Gerardo Ornelas</cp:lastModifiedBy>
  <cp:revision>116</cp:revision>
  <dcterms:created xsi:type="dcterms:W3CDTF">2017-08-15T15:30:58Z</dcterms:created>
  <dcterms:modified xsi:type="dcterms:W3CDTF">2020-07-02T05:08:46Z</dcterms:modified>
</cp:coreProperties>
</file>