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9" r:id="rId3"/>
    <p:sldId id="257" r:id="rId4"/>
    <p:sldId id="265" r:id="rId5"/>
    <p:sldId id="258" r:id="rId6"/>
    <p:sldId id="260" r:id="rId7"/>
    <p:sldId id="262" r:id="rId8"/>
    <p:sldId id="263" r:id="rId9"/>
    <p:sldId id="274" r:id="rId10"/>
    <p:sldId id="264" r:id="rId11"/>
    <p:sldId id="266" r:id="rId12"/>
    <p:sldId id="267" r:id="rId13"/>
    <p:sldId id="268" r:id="rId14"/>
    <p:sldId id="269" r:id="rId15"/>
    <p:sldId id="270" r:id="rId16"/>
    <p:sldId id="271" r:id="rId17"/>
    <p:sldId id="273" r:id="rId18"/>
    <p:sldId id="272"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giLiOYZnRB2RRSL9D73r6G1mp1A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49674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050071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37745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414060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150748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088559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228055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546579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950365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62854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526963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548361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個內容"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輔助字幕的內容"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輔助字幕的圖片"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5183188" y="987425"/>
            <a:ext cx="6172200" cy="4873625"/>
          </a:xfrm>
          <a:prstGeom prst="rect">
            <a:avLst/>
          </a:prstGeom>
          <a:noFill/>
          <a:ln>
            <a:noFill/>
          </a:ln>
        </p:spPr>
      </p:sp>
      <p:sp>
        <p:nvSpPr>
          <p:cNvPr id="64" name="Google Shape;64;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245810" y="532617"/>
            <a:ext cx="1639019" cy="646978"/>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dirty="0">
                <a:solidFill>
                  <a:srgbClr val="000000"/>
                </a:solidFill>
                <a:latin typeface="Microsoft JhengHei"/>
                <a:ea typeface="Microsoft JhengHei"/>
                <a:cs typeface="Microsoft JhengHei"/>
                <a:sym typeface="Microsoft JhengHei"/>
              </a:rPr>
              <a:t>對照第一個詞彙是否與編碼前五碼所對應名稱相同</a:t>
            </a:r>
            <a:endParaRPr sz="1200" b="0" i="0" u="none" strike="noStrike" cap="none" dirty="0">
              <a:solidFill>
                <a:schemeClr val="lt1"/>
              </a:solidFill>
              <a:latin typeface="Microsoft JhengHei"/>
              <a:ea typeface="Microsoft JhengHei"/>
              <a:cs typeface="Microsoft JhengHei"/>
              <a:sym typeface="Microsoft JhengHei"/>
            </a:endParaRPr>
          </a:p>
        </p:txBody>
      </p:sp>
      <p:cxnSp>
        <p:nvCxnSpPr>
          <p:cNvPr id="85" name="Google Shape;85;p1"/>
          <p:cNvCxnSpPr>
            <a:stCxn id="84" idx="3"/>
            <a:endCxn id="86" idx="1"/>
          </p:cNvCxnSpPr>
          <p:nvPr/>
        </p:nvCxnSpPr>
        <p:spPr>
          <a:xfrm>
            <a:off x="1884829" y="856106"/>
            <a:ext cx="1139400" cy="0"/>
          </a:xfrm>
          <a:prstGeom prst="straightConnector1">
            <a:avLst/>
          </a:prstGeom>
          <a:noFill/>
          <a:ln w="12700" cap="flat" cmpd="sng">
            <a:solidFill>
              <a:schemeClr val="dk1"/>
            </a:solidFill>
            <a:prstDash val="solid"/>
            <a:miter lim="800000"/>
            <a:headEnd type="none" w="sm" len="sm"/>
            <a:tailEnd type="triangle" w="med" len="med"/>
          </a:ln>
        </p:spPr>
      </p:cxnSp>
      <p:sp>
        <p:nvSpPr>
          <p:cNvPr id="86" name="Google Shape;86;p1"/>
          <p:cNvSpPr/>
          <p:nvPr/>
        </p:nvSpPr>
        <p:spPr>
          <a:xfrm>
            <a:off x="3024087" y="532617"/>
            <a:ext cx="1818447" cy="646978"/>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dirty="0">
                <a:solidFill>
                  <a:srgbClr val="000000"/>
                </a:solidFill>
                <a:latin typeface="Microsoft JhengHei"/>
                <a:ea typeface="Microsoft JhengHei"/>
                <a:cs typeface="Microsoft JhengHei"/>
                <a:sym typeface="Microsoft JhengHei"/>
              </a:rPr>
              <a:t>參照下一個詞彙與非零編碼所對應的名稱是否互相吻合</a:t>
            </a:r>
            <a:endParaRPr sz="1200" b="0" i="0" u="none" strike="noStrike" cap="none" dirty="0">
              <a:solidFill>
                <a:schemeClr val="lt1"/>
              </a:solidFill>
              <a:latin typeface="Microsoft JhengHei"/>
              <a:ea typeface="Microsoft JhengHei"/>
              <a:cs typeface="Microsoft JhengHei"/>
              <a:sym typeface="Microsoft JhengHei"/>
            </a:endParaRPr>
          </a:p>
        </p:txBody>
      </p:sp>
      <p:sp>
        <p:nvSpPr>
          <p:cNvPr id="87" name="Google Shape;87;p1"/>
          <p:cNvSpPr/>
          <p:nvPr/>
        </p:nvSpPr>
        <p:spPr>
          <a:xfrm>
            <a:off x="2261680" y="721787"/>
            <a:ext cx="267419" cy="263105"/>
          </a:xfrm>
          <a:prstGeom prst="rect">
            <a:avLst/>
          </a:prstGeom>
          <a:solidFill>
            <a:schemeClr val="l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a:solidFill>
                  <a:schemeClr val="dk1"/>
                </a:solidFill>
                <a:latin typeface="Microsoft JhengHei"/>
                <a:ea typeface="Microsoft JhengHei"/>
                <a:cs typeface="Microsoft JhengHei"/>
                <a:sym typeface="Microsoft JhengHei"/>
              </a:rPr>
              <a:t>是</a:t>
            </a:r>
            <a:endParaRPr/>
          </a:p>
        </p:txBody>
      </p:sp>
      <p:cxnSp>
        <p:nvCxnSpPr>
          <p:cNvPr id="88" name="Google Shape;88;p1"/>
          <p:cNvCxnSpPr>
            <a:stCxn id="86" idx="3"/>
            <a:endCxn id="89" idx="1"/>
          </p:cNvCxnSpPr>
          <p:nvPr/>
        </p:nvCxnSpPr>
        <p:spPr>
          <a:xfrm>
            <a:off x="4842534" y="856106"/>
            <a:ext cx="2608800" cy="300"/>
          </a:xfrm>
          <a:prstGeom prst="straightConnector1">
            <a:avLst/>
          </a:prstGeom>
          <a:noFill/>
          <a:ln w="12700" cap="flat" cmpd="sng">
            <a:solidFill>
              <a:schemeClr val="dk1"/>
            </a:solidFill>
            <a:prstDash val="solid"/>
            <a:miter lim="800000"/>
            <a:headEnd type="none" w="sm" len="sm"/>
            <a:tailEnd type="triangle" w="med" len="med"/>
          </a:ln>
        </p:spPr>
      </p:cxnSp>
      <p:sp>
        <p:nvSpPr>
          <p:cNvPr id="90" name="Google Shape;90;p1"/>
          <p:cNvSpPr/>
          <p:nvPr/>
        </p:nvSpPr>
        <p:spPr>
          <a:xfrm>
            <a:off x="5913197" y="721896"/>
            <a:ext cx="267419" cy="263105"/>
          </a:xfrm>
          <a:prstGeom prst="rect">
            <a:avLst/>
          </a:prstGeom>
          <a:solidFill>
            <a:schemeClr val="l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a:solidFill>
                  <a:schemeClr val="dk1"/>
                </a:solidFill>
                <a:latin typeface="Microsoft JhengHei"/>
                <a:ea typeface="Microsoft JhengHei"/>
                <a:cs typeface="Microsoft JhengHei"/>
                <a:sym typeface="Microsoft JhengHei"/>
              </a:rPr>
              <a:t>是</a:t>
            </a:r>
            <a:endParaRPr/>
          </a:p>
        </p:txBody>
      </p:sp>
      <p:sp>
        <p:nvSpPr>
          <p:cNvPr id="89" name="Google Shape;89;p1"/>
          <p:cNvSpPr/>
          <p:nvPr/>
        </p:nvSpPr>
        <p:spPr>
          <a:xfrm>
            <a:off x="7451215" y="606177"/>
            <a:ext cx="1639019" cy="500333"/>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a:solidFill>
                  <a:schemeClr val="dk1"/>
                </a:solidFill>
                <a:latin typeface="Microsoft JhengHei"/>
                <a:ea typeface="Microsoft JhengHei"/>
                <a:cs typeface="Microsoft JhengHei"/>
                <a:sym typeface="Microsoft JhengHei"/>
              </a:rPr>
              <a:t>持續檢查直至結束</a:t>
            </a:r>
            <a:endParaRPr sz="1200" b="0" i="0" u="none" strike="noStrike" cap="none">
              <a:solidFill>
                <a:schemeClr val="dk1"/>
              </a:solidFill>
              <a:latin typeface="Microsoft JhengHei"/>
              <a:ea typeface="Microsoft JhengHei"/>
              <a:cs typeface="Microsoft JhengHei"/>
              <a:sym typeface="Microsoft JhengHei"/>
            </a:endParaRPr>
          </a:p>
          <a:p>
            <a:pPr marL="0" marR="0" lvl="0" indent="0" algn="ctr" rtl="0">
              <a:spcBef>
                <a:spcPts val="0"/>
              </a:spcBef>
              <a:spcAft>
                <a:spcPts val="0"/>
              </a:spcAft>
              <a:buNone/>
            </a:pPr>
            <a:r>
              <a:rPr lang="zh-TW" sz="1200" b="0" i="0" u="none" strike="noStrike" cap="none">
                <a:solidFill>
                  <a:srgbClr val="000000"/>
                </a:solidFill>
                <a:latin typeface="Microsoft JhengHei"/>
                <a:ea typeface="Microsoft JhengHei"/>
                <a:cs typeface="Microsoft JhengHei"/>
                <a:sym typeface="Microsoft JhengHei"/>
              </a:rPr>
              <a:t>並在註記欄位標示</a:t>
            </a:r>
            <a:r>
              <a:rPr lang="zh-TW" sz="1200" b="1" i="0" u="none" strike="noStrike" cap="none">
                <a:solidFill>
                  <a:srgbClr val="000000"/>
                </a:solidFill>
                <a:latin typeface="Microsoft JhengHei"/>
                <a:ea typeface="Microsoft JhengHei"/>
                <a:cs typeface="Microsoft JhengHei"/>
                <a:sym typeface="Microsoft JhengHei"/>
              </a:rPr>
              <a:t>A</a:t>
            </a:r>
            <a:endParaRPr sz="1200" b="0" i="0" u="none" strike="noStrike" cap="none">
              <a:solidFill>
                <a:schemeClr val="dk1"/>
              </a:solidFill>
              <a:latin typeface="Microsoft JhengHei"/>
              <a:ea typeface="Microsoft JhengHei"/>
              <a:cs typeface="Microsoft JhengHei"/>
              <a:sym typeface="Microsoft JhengHei"/>
            </a:endParaRPr>
          </a:p>
        </p:txBody>
      </p:sp>
      <p:cxnSp>
        <p:nvCxnSpPr>
          <p:cNvPr id="91" name="Google Shape;91;p1"/>
          <p:cNvCxnSpPr>
            <a:stCxn id="84" idx="2"/>
          </p:cNvCxnSpPr>
          <p:nvPr/>
        </p:nvCxnSpPr>
        <p:spPr>
          <a:xfrm>
            <a:off x="1065320" y="1179595"/>
            <a:ext cx="0" cy="491700"/>
          </a:xfrm>
          <a:prstGeom prst="straightConnector1">
            <a:avLst/>
          </a:prstGeom>
          <a:noFill/>
          <a:ln w="12700" cap="flat" cmpd="sng">
            <a:solidFill>
              <a:schemeClr val="dk1"/>
            </a:solidFill>
            <a:prstDash val="solid"/>
            <a:miter lim="800000"/>
            <a:headEnd type="none" w="sm" len="sm"/>
            <a:tailEnd type="none" w="sm" len="sm"/>
          </a:ln>
        </p:spPr>
      </p:cxnSp>
      <p:cxnSp>
        <p:nvCxnSpPr>
          <p:cNvPr id="92" name="Google Shape;92;p1"/>
          <p:cNvCxnSpPr>
            <a:endCxn id="93" idx="1"/>
          </p:cNvCxnSpPr>
          <p:nvPr/>
        </p:nvCxnSpPr>
        <p:spPr>
          <a:xfrm>
            <a:off x="1065220" y="1877058"/>
            <a:ext cx="1671600" cy="1200"/>
          </a:xfrm>
          <a:prstGeom prst="straightConnector1">
            <a:avLst/>
          </a:prstGeom>
          <a:noFill/>
          <a:ln w="12700" cap="flat" cmpd="sng">
            <a:solidFill>
              <a:schemeClr val="dk1"/>
            </a:solidFill>
            <a:prstDash val="solid"/>
            <a:miter lim="800000"/>
            <a:headEnd type="none" w="sm" len="sm"/>
            <a:tailEnd type="triangle" w="med" len="med"/>
          </a:ln>
        </p:spPr>
      </p:cxnSp>
      <p:sp>
        <p:nvSpPr>
          <p:cNvPr id="94" name="Google Shape;94;p1"/>
          <p:cNvSpPr/>
          <p:nvPr/>
        </p:nvSpPr>
        <p:spPr>
          <a:xfrm>
            <a:off x="931609" y="1289582"/>
            <a:ext cx="267419" cy="263105"/>
          </a:xfrm>
          <a:prstGeom prst="rect">
            <a:avLst/>
          </a:prstGeom>
          <a:solidFill>
            <a:schemeClr val="l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a:solidFill>
                  <a:schemeClr val="dk1"/>
                </a:solidFill>
                <a:latin typeface="Microsoft JhengHei"/>
                <a:ea typeface="Microsoft JhengHei"/>
                <a:cs typeface="Microsoft JhengHei"/>
                <a:sym typeface="Microsoft JhengHei"/>
              </a:rPr>
              <a:t>否</a:t>
            </a:r>
            <a:endParaRPr/>
          </a:p>
        </p:txBody>
      </p:sp>
      <p:sp>
        <p:nvSpPr>
          <p:cNvPr id="93" name="Google Shape;93;p1"/>
          <p:cNvSpPr/>
          <p:nvPr/>
        </p:nvSpPr>
        <p:spPr>
          <a:xfrm>
            <a:off x="2736820" y="1584886"/>
            <a:ext cx="1079666" cy="586745"/>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dirty="0">
                <a:solidFill>
                  <a:srgbClr val="000000"/>
                </a:solidFill>
                <a:latin typeface="Microsoft JhengHei"/>
                <a:ea typeface="Microsoft JhengHei"/>
                <a:cs typeface="Microsoft JhengHei"/>
                <a:sym typeface="Microsoft JhengHei"/>
              </a:rPr>
              <a:t>無法處理並在註記欄位標示</a:t>
            </a:r>
            <a:r>
              <a:rPr lang="zh-TW" sz="1200" b="1" i="0" u="none" strike="noStrike" cap="none" dirty="0">
                <a:solidFill>
                  <a:srgbClr val="000000"/>
                </a:solidFill>
                <a:latin typeface="Microsoft JhengHei"/>
                <a:ea typeface="Microsoft JhengHei"/>
                <a:cs typeface="Microsoft JhengHei"/>
                <a:sym typeface="Microsoft JhengHei"/>
              </a:rPr>
              <a:t>B</a:t>
            </a:r>
            <a:endParaRPr sz="1200" b="1" i="0" u="none" strike="noStrike" cap="none" dirty="0">
              <a:solidFill>
                <a:schemeClr val="lt1"/>
              </a:solidFill>
              <a:latin typeface="Microsoft JhengHei"/>
              <a:ea typeface="Microsoft JhengHei"/>
              <a:cs typeface="Microsoft JhengHei"/>
              <a:sym typeface="Microsoft JhengHei"/>
            </a:endParaRPr>
          </a:p>
        </p:txBody>
      </p:sp>
      <p:cxnSp>
        <p:nvCxnSpPr>
          <p:cNvPr id="95" name="Google Shape;95;p1"/>
          <p:cNvCxnSpPr>
            <a:stCxn id="86" idx="2"/>
          </p:cNvCxnSpPr>
          <p:nvPr/>
        </p:nvCxnSpPr>
        <p:spPr>
          <a:xfrm>
            <a:off x="3933311" y="1179595"/>
            <a:ext cx="0" cy="761700"/>
          </a:xfrm>
          <a:prstGeom prst="straightConnector1">
            <a:avLst/>
          </a:prstGeom>
          <a:noFill/>
          <a:ln w="12700" cap="flat" cmpd="sng">
            <a:solidFill>
              <a:schemeClr val="dk1"/>
            </a:solidFill>
            <a:prstDash val="solid"/>
            <a:miter lim="800000"/>
            <a:headEnd type="none" w="sm" len="sm"/>
            <a:tailEnd type="none" w="sm" len="sm"/>
          </a:ln>
        </p:spPr>
      </p:cxnSp>
      <p:cxnSp>
        <p:nvCxnSpPr>
          <p:cNvPr id="96" name="Google Shape;96;p1"/>
          <p:cNvCxnSpPr>
            <a:endCxn id="97" idx="1"/>
          </p:cNvCxnSpPr>
          <p:nvPr/>
        </p:nvCxnSpPr>
        <p:spPr>
          <a:xfrm>
            <a:off x="3933166" y="1941313"/>
            <a:ext cx="1495800" cy="0"/>
          </a:xfrm>
          <a:prstGeom prst="straightConnector1">
            <a:avLst/>
          </a:prstGeom>
          <a:noFill/>
          <a:ln w="12700" cap="flat" cmpd="sng">
            <a:solidFill>
              <a:schemeClr val="dk1"/>
            </a:solidFill>
            <a:prstDash val="solid"/>
            <a:miter lim="800000"/>
            <a:headEnd type="none" w="sm" len="sm"/>
            <a:tailEnd type="triangle" w="med" len="med"/>
          </a:ln>
        </p:spPr>
      </p:cxnSp>
      <p:sp>
        <p:nvSpPr>
          <p:cNvPr id="98" name="Google Shape;98;p1"/>
          <p:cNvSpPr/>
          <p:nvPr/>
        </p:nvSpPr>
        <p:spPr>
          <a:xfrm>
            <a:off x="4235236" y="1789915"/>
            <a:ext cx="267419" cy="263105"/>
          </a:xfrm>
          <a:prstGeom prst="rect">
            <a:avLst/>
          </a:prstGeom>
          <a:solidFill>
            <a:schemeClr val="l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a:solidFill>
                  <a:schemeClr val="dk1"/>
                </a:solidFill>
                <a:latin typeface="Microsoft JhengHei"/>
                <a:ea typeface="Microsoft JhengHei"/>
                <a:cs typeface="Microsoft JhengHei"/>
                <a:sym typeface="Microsoft JhengHei"/>
              </a:rPr>
              <a:t>否</a:t>
            </a:r>
            <a:endParaRPr/>
          </a:p>
        </p:txBody>
      </p:sp>
      <p:sp>
        <p:nvSpPr>
          <p:cNvPr id="97" name="Google Shape;97;p1"/>
          <p:cNvSpPr/>
          <p:nvPr/>
        </p:nvSpPr>
        <p:spPr>
          <a:xfrm>
            <a:off x="5428966" y="1625370"/>
            <a:ext cx="1505994" cy="631886"/>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dirty="0">
                <a:solidFill>
                  <a:srgbClr val="000000"/>
                </a:solidFill>
                <a:latin typeface="Microsoft JhengHei"/>
                <a:ea typeface="Microsoft JhengHei"/>
                <a:cs typeface="Microsoft JhengHei"/>
                <a:sym typeface="Microsoft JhengHei"/>
              </a:rPr>
              <a:t>該詞彙是否出現在本章節的其他編碼所對應的名稱中</a:t>
            </a:r>
            <a:endParaRPr sz="1200" b="0" i="0" u="none" strike="noStrike" cap="none" dirty="0">
              <a:solidFill>
                <a:schemeClr val="lt1"/>
              </a:solidFill>
              <a:latin typeface="Microsoft JhengHei"/>
              <a:ea typeface="Microsoft JhengHei"/>
              <a:cs typeface="Microsoft JhengHei"/>
              <a:sym typeface="Microsoft JhengHei"/>
            </a:endParaRPr>
          </a:p>
        </p:txBody>
      </p:sp>
      <p:cxnSp>
        <p:nvCxnSpPr>
          <p:cNvPr id="99" name="Google Shape;99;p1"/>
          <p:cNvCxnSpPr/>
          <p:nvPr/>
        </p:nvCxnSpPr>
        <p:spPr>
          <a:xfrm>
            <a:off x="6930984" y="1956135"/>
            <a:ext cx="871268" cy="0"/>
          </a:xfrm>
          <a:prstGeom prst="straightConnector1">
            <a:avLst/>
          </a:prstGeom>
          <a:noFill/>
          <a:ln w="12700" cap="flat" cmpd="sng">
            <a:solidFill>
              <a:schemeClr val="dk1"/>
            </a:solidFill>
            <a:prstDash val="solid"/>
            <a:miter lim="800000"/>
            <a:headEnd type="none" w="sm" len="sm"/>
            <a:tailEnd type="triangle" w="med" len="med"/>
          </a:ln>
        </p:spPr>
      </p:cxnSp>
      <p:sp>
        <p:nvSpPr>
          <p:cNvPr id="100" name="Google Shape;100;p1"/>
          <p:cNvSpPr/>
          <p:nvPr/>
        </p:nvSpPr>
        <p:spPr>
          <a:xfrm>
            <a:off x="7232909" y="1824582"/>
            <a:ext cx="267419" cy="263105"/>
          </a:xfrm>
          <a:prstGeom prst="rect">
            <a:avLst/>
          </a:prstGeom>
          <a:solidFill>
            <a:schemeClr val="l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a:solidFill>
                  <a:schemeClr val="dk1"/>
                </a:solidFill>
                <a:latin typeface="Microsoft JhengHei"/>
                <a:ea typeface="Microsoft JhengHei"/>
                <a:cs typeface="Microsoft JhengHei"/>
                <a:sym typeface="Microsoft JhengHei"/>
              </a:rPr>
              <a:t>是</a:t>
            </a:r>
            <a:endParaRPr/>
          </a:p>
        </p:txBody>
      </p:sp>
      <p:cxnSp>
        <p:nvCxnSpPr>
          <p:cNvPr id="101" name="Google Shape;101;p1"/>
          <p:cNvCxnSpPr>
            <a:stCxn id="97" idx="2"/>
          </p:cNvCxnSpPr>
          <p:nvPr/>
        </p:nvCxnSpPr>
        <p:spPr>
          <a:xfrm>
            <a:off x="6181963" y="2257256"/>
            <a:ext cx="0" cy="625500"/>
          </a:xfrm>
          <a:prstGeom prst="straightConnector1">
            <a:avLst/>
          </a:prstGeom>
          <a:noFill/>
          <a:ln w="12700" cap="flat" cmpd="sng">
            <a:solidFill>
              <a:schemeClr val="dk1"/>
            </a:solidFill>
            <a:prstDash val="solid"/>
            <a:miter lim="800000"/>
            <a:headEnd type="none" w="sm" len="sm"/>
            <a:tailEnd type="none" w="sm" len="sm"/>
          </a:ln>
        </p:spPr>
      </p:cxnSp>
      <p:cxnSp>
        <p:nvCxnSpPr>
          <p:cNvPr id="102" name="Google Shape;102;p1"/>
          <p:cNvCxnSpPr/>
          <p:nvPr/>
        </p:nvCxnSpPr>
        <p:spPr>
          <a:xfrm>
            <a:off x="6181963" y="2899351"/>
            <a:ext cx="2003827" cy="0"/>
          </a:xfrm>
          <a:prstGeom prst="straightConnector1">
            <a:avLst/>
          </a:prstGeom>
          <a:noFill/>
          <a:ln w="12700" cap="flat" cmpd="sng">
            <a:solidFill>
              <a:schemeClr val="dk1"/>
            </a:solidFill>
            <a:prstDash val="solid"/>
            <a:miter lim="800000"/>
            <a:headEnd type="none" w="sm" len="sm"/>
            <a:tailEnd type="triangle" w="med" len="med"/>
          </a:ln>
        </p:spPr>
      </p:cxnSp>
      <p:sp>
        <p:nvSpPr>
          <p:cNvPr id="103" name="Google Shape;103;p1"/>
          <p:cNvSpPr/>
          <p:nvPr/>
        </p:nvSpPr>
        <p:spPr>
          <a:xfrm>
            <a:off x="6048254" y="2402884"/>
            <a:ext cx="267419" cy="263105"/>
          </a:xfrm>
          <a:prstGeom prst="rect">
            <a:avLst/>
          </a:prstGeom>
          <a:solidFill>
            <a:schemeClr val="l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a:solidFill>
                  <a:schemeClr val="dk1"/>
                </a:solidFill>
                <a:latin typeface="Microsoft JhengHei"/>
                <a:ea typeface="Microsoft JhengHei"/>
                <a:cs typeface="Microsoft JhengHei"/>
                <a:sym typeface="Microsoft JhengHei"/>
              </a:rPr>
              <a:t>否</a:t>
            </a:r>
            <a:endParaRPr/>
          </a:p>
        </p:txBody>
      </p:sp>
      <p:sp>
        <p:nvSpPr>
          <p:cNvPr id="104" name="Google Shape;104;p1"/>
          <p:cNvSpPr/>
          <p:nvPr/>
        </p:nvSpPr>
        <p:spPr>
          <a:xfrm>
            <a:off x="6519334" y="2702250"/>
            <a:ext cx="1282012" cy="394202"/>
          </a:xfrm>
          <a:prstGeom prst="rect">
            <a:avLst/>
          </a:prstGeom>
          <a:solidFill>
            <a:schemeClr val="l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dirty="0">
                <a:solidFill>
                  <a:schemeClr val="dk1"/>
                </a:solidFill>
                <a:latin typeface="Microsoft JhengHei"/>
                <a:ea typeface="Microsoft JhengHei"/>
                <a:cs typeface="Microsoft JhengHei"/>
                <a:sym typeface="Microsoft JhengHei"/>
              </a:rPr>
              <a:t>情況一：材料名稱並無逗號間隔</a:t>
            </a:r>
            <a:endParaRPr dirty="0"/>
          </a:p>
        </p:txBody>
      </p:sp>
      <p:sp>
        <p:nvSpPr>
          <p:cNvPr id="105" name="Google Shape;105;p1"/>
          <p:cNvSpPr/>
          <p:nvPr/>
        </p:nvSpPr>
        <p:spPr>
          <a:xfrm>
            <a:off x="8185790" y="2511669"/>
            <a:ext cx="1535612" cy="775363"/>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dirty="0">
                <a:solidFill>
                  <a:schemeClr val="dk1"/>
                </a:solidFill>
                <a:latin typeface="Microsoft JhengHei"/>
                <a:ea typeface="Microsoft JhengHei"/>
                <a:cs typeface="Microsoft JhengHei"/>
                <a:sym typeface="Microsoft JhengHei"/>
              </a:rPr>
              <a:t>參照前五碼所對應的章節內中是否有與原始材料名稱有交集的中文名稱</a:t>
            </a:r>
            <a:endParaRPr dirty="0"/>
          </a:p>
        </p:txBody>
      </p:sp>
      <p:sp>
        <p:nvSpPr>
          <p:cNvPr id="106" name="Google Shape;106;p1"/>
          <p:cNvSpPr/>
          <p:nvPr/>
        </p:nvSpPr>
        <p:spPr>
          <a:xfrm>
            <a:off x="7801346" y="1625370"/>
            <a:ext cx="1675165" cy="631881"/>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a:solidFill>
                  <a:srgbClr val="000000"/>
                </a:solidFill>
                <a:latin typeface="Microsoft JhengHei"/>
                <a:ea typeface="Microsoft JhengHei"/>
                <a:cs typeface="Microsoft JhengHei"/>
                <a:sym typeface="Microsoft JhengHei"/>
              </a:rPr>
              <a:t>將正確編碼替換至原始編碼中其所對應的位置在註記處標示E</a:t>
            </a:r>
            <a:endParaRPr sz="1200" b="0" i="0" u="none" strike="noStrike" cap="none">
              <a:solidFill>
                <a:schemeClr val="lt1"/>
              </a:solidFill>
              <a:latin typeface="Microsoft JhengHei"/>
              <a:ea typeface="Microsoft JhengHei"/>
              <a:cs typeface="Microsoft JhengHei"/>
              <a:sym typeface="Microsoft JhengHei"/>
            </a:endParaRPr>
          </a:p>
        </p:txBody>
      </p:sp>
      <p:cxnSp>
        <p:nvCxnSpPr>
          <p:cNvPr id="107" name="Google Shape;107;p1"/>
          <p:cNvCxnSpPr/>
          <p:nvPr/>
        </p:nvCxnSpPr>
        <p:spPr>
          <a:xfrm>
            <a:off x="9721402" y="2899351"/>
            <a:ext cx="871268" cy="0"/>
          </a:xfrm>
          <a:prstGeom prst="straightConnector1">
            <a:avLst/>
          </a:prstGeom>
          <a:noFill/>
          <a:ln w="12700" cap="flat" cmpd="sng">
            <a:solidFill>
              <a:schemeClr val="dk1"/>
            </a:solidFill>
            <a:prstDash val="solid"/>
            <a:miter lim="800000"/>
            <a:headEnd type="none" w="sm" len="sm"/>
            <a:tailEnd type="triangle" w="med" len="med"/>
          </a:ln>
        </p:spPr>
      </p:cxnSp>
      <p:sp>
        <p:nvSpPr>
          <p:cNvPr id="108" name="Google Shape;108;p1"/>
          <p:cNvSpPr/>
          <p:nvPr/>
        </p:nvSpPr>
        <p:spPr>
          <a:xfrm>
            <a:off x="10023326" y="2767798"/>
            <a:ext cx="267419" cy="263105"/>
          </a:xfrm>
          <a:prstGeom prst="rect">
            <a:avLst/>
          </a:prstGeom>
          <a:solidFill>
            <a:schemeClr val="l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a:solidFill>
                  <a:schemeClr val="dk1"/>
                </a:solidFill>
                <a:latin typeface="Microsoft JhengHei"/>
                <a:ea typeface="Microsoft JhengHei"/>
                <a:cs typeface="Microsoft JhengHei"/>
                <a:sym typeface="Microsoft JhengHei"/>
              </a:rPr>
              <a:t>是</a:t>
            </a:r>
            <a:endParaRPr/>
          </a:p>
        </p:txBody>
      </p:sp>
      <p:sp>
        <p:nvSpPr>
          <p:cNvPr id="109" name="Google Shape;109;p1"/>
          <p:cNvSpPr/>
          <p:nvPr/>
        </p:nvSpPr>
        <p:spPr>
          <a:xfrm>
            <a:off x="10592669" y="2580426"/>
            <a:ext cx="1132559" cy="637848"/>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a:solidFill>
                  <a:srgbClr val="000000"/>
                </a:solidFill>
                <a:latin typeface="Microsoft JhengHei"/>
                <a:ea typeface="Microsoft JhengHei"/>
                <a:cs typeface="Microsoft JhengHei"/>
                <a:sym typeface="Microsoft JhengHei"/>
              </a:rPr>
              <a:t>依順序整理出結果並在註記處標示F</a:t>
            </a:r>
            <a:endParaRPr sz="1200" b="0" i="0" u="none" strike="noStrike" cap="none">
              <a:solidFill>
                <a:schemeClr val="lt1"/>
              </a:solidFill>
              <a:latin typeface="Microsoft JhengHei"/>
              <a:ea typeface="Microsoft JhengHei"/>
              <a:cs typeface="Microsoft JhengHei"/>
              <a:sym typeface="Microsoft JhengHei"/>
            </a:endParaRPr>
          </a:p>
        </p:txBody>
      </p:sp>
      <p:cxnSp>
        <p:nvCxnSpPr>
          <p:cNvPr id="110" name="Google Shape;110;p1"/>
          <p:cNvCxnSpPr/>
          <p:nvPr/>
        </p:nvCxnSpPr>
        <p:spPr>
          <a:xfrm>
            <a:off x="8953596" y="3287032"/>
            <a:ext cx="0" cy="407653"/>
          </a:xfrm>
          <a:prstGeom prst="straightConnector1">
            <a:avLst/>
          </a:prstGeom>
          <a:noFill/>
          <a:ln w="12700" cap="flat" cmpd="sng">
            <a:solidFill>
              <a:schemeClr val="dk1"/>
            </a:solidFill>
            <a:prstDash val="solid"/>
            <a:miter lim="800000"/>
            <a:headEnd type="none" w="sm" len="sm"/>
            <a:tailEnd type="none" w="sm" len="sm"/>
          </a:ln>
        </p:spPr>
      </p:cxnSp>
      <p:cxnSp>
        <p:nvCxnSpPr>
          <p:cNvPr id="111" name="Google Shape;111;p1"/>
          <p:cNvCxnSpPr/>
          <p:nvPr/>
        </p:nvCxnSpPr>
        <p:spPr>
          <a:xfrm>
            <a:off x="8953596" y="3694685"/>
            <a:ext cx="751143" cy="0"/>
          </a:xfrm>
          <a:prstGeom prst="straightConnector1">
            <a:avLst/>
          </a:prstGeom>
          <a:noFill/>
          <a:ln w="12700" cap="flat" cmpd="sng">
            <a:solidFill>
              <a:schemeClr val="dk1"/>
            </a:solidFill>
            <a:prstDash val="solid"/>
            <a:miter lim="800000"/>
            <a:headEnd type="none" w="sm" len="sm"/>
            <a:tailEnd type="triangle" w="med" len="med"/>
          </a:ln>
        </p:spPr>
      </p:cxnSp>
      <p:sp>
        <p:nvSpPr>
          <p:cNvPr id="112" name="Google Shape;112;p1"/>
          <p:cNvSpPr/>
          <p:nvPr/>
        </p:nvSpPr>
        <p:spPr>
          <a:xfrm>
            <a:off x="9135396" y="3563132"/>
            <a:ext cx="267419" cy="263105"/>
          </a:xfrm>
          <a:prstGeom prst="rect">
            <a:avLst/>
          </a:prstGeom>
          <a:solidFill>
            <a:schemeClr val="l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a:solidFill>
                  <a:schemeClr val="dk1"/>
                </a:solidFill>
                <a:latin typeface="Microsoft JhengHei"/>
                <a:ea typeface="Microsoft JhengHei"/>
                <a:cs typeface="Microsoft JhengHei"/>
                <a:sym typeface="Microsoft JhengHei"/>
              </a:rPr>
              <a:t>否</a:t>
            </a:r>
            <a:endParaRPr/>
          </a:p>
        </p:txBody>
      </p:sp>
      <p:sp>
        <p:nvSpPr>
          <p:cNvPr id="113" name="Google Shape;113;p1"/>
          <p:cNvSpPr/>
          <p:nvPr/>
        </p:nvSpPr>
        <p:spPr>
          <a:xfrm>
            <a:off x="9704739" y="3431584"/>
            <a:ext cx="1639019" cy="500333"/>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dirty="0">
                <a:solidFill>
                  <a:srgbClr val="000000"/>
                </a:solidFill>
                <a:latin typeface="Microsoft JhengHei"/>
                <a:ea typeface="Microsoft JhengHei"/>
                <a:cs typeface="Microsoft JhengHei"/>
                <a:sym typeface="Microsoft JhengHei"/>
              </a:rPr>
              <a:t>無法處理並在註記欄位標示G</a:t>
            </a:r>
            <a:endParaRPr sz="1200" b="1" i="0" u="none" strike="noStrike" cap="none" dirty="0">
              <a:solidFill>
                <a:schemeClr val="lt1"/>
              </a:solidFill>
              <a:latin typeface="Microsoft JhengHei"/>
              <a:ea typeface="Microsoft JhengHei"/>
              <a:cs typeface="Microsoft JhengHei"/>
              <a:sym typeface="Microsoft JhengHei"/>
            </a:endParaRPr>
          </a:p>
        </p:txBody>
      </p:sp>
      <p:cxnSp>
        <p:nvCxnSpPr>
          <p:cNvPr id="114" name="Google Shape;114;p1"/>
          <p:cNvCxnSpPr>
            <a:cxnSpLocks/>
          </p:cNvCxnSpPr>
          <p:nvPr/>
        </p:nvCxnSpPr>
        <p:spPr>
          <a:xfrm flipH="1">
            <a:off x="6180616" y="2820815"/>
            <a:ext cx="1347" cy="2883710"/>
          </a:xfrm>
          <a:prstGeom prst="straightConnector1">
            <a:avLst/>
          </a:prstGeom>
          <a:noFill/>
          <a:ln w="12700" cap="flat" cmpd="sng">
            <a:solidFill>
              <a:schemeClr val="dk1"/>
            </a:solidFill>
            <a:prstDash val="solid"/>
            <a:miter lim="800000"/>
            <a:headEnd type="none" w="sm" len="sm"/>
            <a:tailEnd type="none" w="sm" len="sm"/>
          </a:ln>
        </p:spPr>
      </p:cxnSp>
      <p:cxnSp>
        <p:nvCxnSpPr>
          <p:cNvPr id="115" name="Google Shape;115;p1"/>
          <p:cNvCxnSpPr/>
          <p:nvPr/>
        </p:nvCxnSpPr>
        <p:spPr>
          <a:xfrm>
            <a:off x="6181963" y="4430003"/>
            <a:ext cx="2003827" cy="0"/>
          </a:xfrm>
          <a:prstGeom prst="straightConnector1">
            <a:avLst/>
          </a:prstGeom>
          <a:noFill/>
          <a:ln w="12700" cap="flat" cmpd="sng">
            <a:solidFill>
              <a:schemeClr val="dk1"/>
            </a:solidFill>
            <a:prstDash val="solid"/>
            <a:miter lim="800000"/>
            <a:headEnd type="none" w="sm" len="sm"/>
            <a:tailEnd type="triangle" w="med" len="med"/>
          </a:ln>
        </p:spPr>
      </p:cxnSp>
      <p:sp>
        <p:nvSpPr>
          <p:cNvPr id="116" name="Google Shape;116;p1"/>
          <p:cNvSpPr/>
          <p:nvPr/>
        </p:nvSpPr>
        <p:spPr>
          <a:xfrm>
            <a:off x="6519334" y="4111079"/>
            <a:ext cx="1282012" cy="637848"/>
          </a:xfrm>
          <a:prstGeom prst="rect">
            <a:avLst/>
          </a:prstGeom>
          <a:solidFill>
            <a:schemeClr val="l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dirty="0">
                <a:solidFill>
                  <a:schemeClr val="dk1"/>
                </a:solidFill>
                <a:latin typeface="Microsoft JhengHei"/>
                <a:ea typeface="Microsoft JhengHei"/>
                <a:cs typeface="Microsoft JhengHei"/>
                <a:sym typeface="Microsoft JhengHei"/>
              </a:rPr>
              <a:t>情況二：名稱內有英文</a:t>
            </a:r>
            <a:r>
              <a:rPr lang="zh-TW" altLang="en-US" sz="1200" b="0" i="0" u="none" strike="noStrike" cap="none" dirty="0">
                <a:solidFill>
                  <a:schemeClr val="dk1"/>
                </a:solidFill>
                <a:latin typeface="Microsoft JhengHei"/>
                <a:ea typeface="Microsoft JhengHei"/>
                <a:cs typeface="Microsoft JhengHei"/>
                <a:sym typeface="Microsoft JhengHei"/>
              </a:rPr>
              <a:t>或型號</a:t>
            </a:r>
            <a:endParaRPr dirty="0"/>
          </a:p>
        </p:txBody>
      </p:sp>
      <p:sp>
        <p:nvSpPr>
          <p:cNvPr id="117" name="Google Shape;117;p1"/>
          <p:cNvSpPr/>
          <p:nvPr/>
        </p:nvSpPr>
        <p:spPr>
          <a:xfrm>
            <a:off x="8180789" y="4206194"/>
            <a:ext cx="1535612" cy="464842"/>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dirty="0">
                <a:solidFill>
                  <a:schemeClr val="dk1"/>
                </a:solidFill>
                <a:latin typeface="Microsoft JhengHei"/>
                <a:ea typeface="Microsoft JhengHei"/>
                <a:cs typeface="Microsoft JhengHei"/>
                <a:sym typeface="Microsoft JhengHei"/>
              </a:rPr>
              <a:t>是否可以確切得知其詳細規格</a:t>
            </a:r>
            <a:endParaRPr dirty="0"/>
          </a:p>
        </p:txBody>
      </p:sp>
      <p:cxnSp>
        <p:nvCxnSpPr>
          <p:cNvPr id="118" name="Google Shape;118;p1"/>
          <p:cNvCxnSpPr/>
          <p:nvPr/>
        </p:nvCxnSpPr>
        <p:spPr>
          <a:xfrm>
            <a:off x="9719335" y="4430004"/>
            <a:ext cx="871268" cy="0"/>
          </a:xfrm>
          <a:prstGeom prst="straightConnector1">
            <a:avLst/>
          </a:prstGeom>
          <a:noFill/>
          <a:ln w="12700" cap="flat" cmpd="sng">
            <a:solidFill>
              <a:schemeClr val="dk1"/>
            </a:solidFill>
            <a:prstDash val="solid"/>
            <a:miter lim="800000"/>
            <a:headEnd type="none" w="sm" len="sm"/>
            <a:tailEnd type="triangle" w="med" len="med"/>
          </a:ln>
        </p:spPr>
      </p:cxnSp>
      <p:sp>
        <p:nvSpPr>
          <p:cNvPr id="119" name="Google Shape;119;p1"/>
          <p:cNvSpPr/>
          <p:nvPr/>
        </p:nvSpPr>
        <p:spPr>
          <a:xfrm>
            <a:off x="10021259" y="4298451"/>
            <a:ext cx="267419" cy="263105"/>
          </a:xfrm>
          <a:prstGeom prst="rect">
            <a:avLst/>
          </a:prstGeom>
          <a:solidFill>
            <a:schemeClr val="l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a:solidFill>
                  <a:schemeClr val="dk1"/>
                </a:solidFill>
                <a:latin typeface="Microsoft JhengHei"/>
                <a:ea typeface="Microsoft JhengHei"/>
                <a:cs typeface="Microsoft JhengHei"/>
                <a:sym typeface="Microsoft JhengHei"/>
              </a:rPr>
              <a:t>是</a:t>
            </a:r>
            <a:endParaRPr/>
          </a:p>
        </p:txBody>
      </p:sp>
      <p:sp>
        <p:nvSpPr>
          <p:cNvPr id="120" name="Google Shape;120;p1"/>
          <p:cNvSpPr/>
          <p:nvPr/>
        </p:nvSpPr>
        <p:spPr>
          <a:xfrm>
            <a:off x="10590602" y="4111079"/>
            <a:ext cx="1192713" cy="637848"/>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dirty="0">
                <a:solidFill>
                  <a:srgbClr val="000000"/>
                </a:solidFill>
                <a:latin typeface="Microsoft JhengHei"/>
                <a:ea typeface="Microsoft JhengHei"/>
                <a:cs typeface="Microsoft JhengHei"/>
                <a:sym typeface="Microsoft JhengHei"/>
              </a:rPr>
              <a:t>依順序整理出結果並在註記處標示H</a:t>
            </a:r>
            <a:endParaRPr sz="1200" b="0" i="0" u="none" strike="noStrike" cap="none" dirty="0">
              <a:solidFill>
                <a:schemeClr val="lt1"/>
              </a:solidFill>
              <a:latin typeface="Microsoft JhengHei"/>
              <a:ea typeface="Microsoft JhengHei"/>
              <a:cs typeface="Microsoft JhengHei"/>
              <a:sym typeface="Microsoft JhengHei"/>
            </a:endParaRPr>
          </a:p>
        </p:txBody>
      </p:sp>
      <p:cxnSp>
        <p:nvCxnSpPr>
          <p:cNvPr id="121" name="Google Shape;121;p1"/>
          <p:cNvCxnSpPr/>
          <p:nvPr/>
        </p:nvCxnSpPr>
        <p:spPr>
          <a:xfrm>
            <a:off x="8948595" y="4664581"/>
            <a:ext cx="0" cy="407653"/>
          </a:xfrm>
          <a:prstGeom prst="straightConnector1">
            <a:avLst/>
          </a:prstGeom>
          <a:noFill/>
          <a:ln w="12700" cap="flat" cmpd="sng">
            <a:solidFill>
              <a:schemeClr val="dk1"/>
            </a:solidFill>
            <a:prstDash val="solid"/>
            <a:miter lim="800000"/>
            <a:headEnd type="none" w="sm" len="sm"/>
            <a:tailEnd type="none" w="sm" len="sm"/>
          </a:ln>
        </p:spPr>
      </p:cxnSp>
      <p:cxnSp>
        <p:nvCxnSpPr>
          <p:cNvPr id="122" name="Google Shape;122;p1"/>
          <p:cNvCxnSpPr/>
          <p:nvPr/>
        </p:nvCxnSpPr>
        <p:spPr>
          <a:xfrm>
            <a:off x="8948595" y="5072234"/>
            <a:ext cx="751143" cy="0"/>
          </a:xfrm>
          <a:prstGeom prst="straightConnector1">
            <a:avLst/>
          </a:prstGeom>
          <a:noFill/>
          <a:ln w="12700" cap="flat" cmpd="sng">
            <a:solidFill>
              <a:schemeClr val="dk1"/>
            </a:solidFill>
            <a:prstDash val="solid"/>
            <a:miter lim="800000"/>
            <a:headEnd type="none" w="sm" len="sm"/>
            <a:tailEnd type="triangle" w="med" len="med"/>
          </a:ln>
        </p:spPr>
      </p:cxnSp>
      <p:sp>
        <p:nvSpPr>
          <p:cNvPr id="123" name="Google Shape;123;p1"/>
          <p:cNvSpPr/>
          <p:nvPr/>
        </p:nvSpPr>
        <p:spPr>
          <a:xfrm>
            <a:off x="9130395" y="4940681"/>
            <a:ext cx="267419" cy="263105"/>
          </a:xfrm>
          <a:prstGeom prst="rect">
            <a:avLst/>
          </a:prstGeom>
          <a:solidFill>
            <a:schemeClr val="l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a:solidFill>
                  <a:schemeClr val="dk1"/>
                </a:solidFill>
                <a:latin typeface="Microsoft JhengHei"/>
                <a:ea typeface="Microsoft JhengHei"/>
                <a:cs typeface="Microsoft JhengHei"/>
                <a:sym typeface="Microsoft JhengHei"/>
              </a:rPr>
              <a:t>否</a:t>
            </a:r>
            <a:endParaRPr/>
          </a:p>
        </p:txBody>
      </p:sp>
      <p:sp>
        <p:nvSpPr>
          <p:cNvPr id="124" name="Google Shape;124;p1"/>
          <p:cNvSpPr/>
          <p:nvPr/>
        </p:nvSpPr>
        <p:spPr>
          <a:xfrm>
            <a:off x="9699738" y="4809133"/>
            <a:ext cx="1639019" cy="500333"/>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a:solidFill>
                  <a:srgbClr val="000000"/>
                </a:solidFill>
                <a:latin typeface="Microsoft JhengHei"/>
                <a:ea typeface="Microsoft JhengHei"/>
                <a:cs typeface="Microsoft JhengHei"/>
                <a:sym typeface="Microsoft JhengHei"/>
              </a:rPr>
              <a:t>無法處理並在註記欄位標示I</a:t>
            </a:r>
            <a:endParaRPr sz="1200" b="1" i="0" u="none" strike="noStrike" cap="none">
              <a:solidFill>
                <a:schemeClr val="lt1"/>
              </a:solidFill>
              <a:latin typeface="Microsoft JhengHei"/>
              <a:ea typeface="Microsoft JhengHei"/>
              <a:cs typeface="Microsoft JhengHei"/>
              <a:sym typeface="Microsoft JhengHei"/>
            </a:endParaRPr>
          </a:p>
        </p:txBody>
      </p:sp>
      <p:cxnSp>
        <p:nvCxnSpPr>
          <p:cNvPr id="125" name="Google Shape;125;p1"/>
          <p:cNvCxnSpPr>
            <a:cxnSpLocks/>
          </p:cNvCxnSpPr>
          <p:nvPr/>
        </p:nvCxnSpPr>
        <p:spPr>
          <a:xfrm>
            <a:off x="1065320" y="1636723"/>
            <a:ext cx="0" cy="3435511"/>
          </a:xfrm>
          <a:prstGeom prst="straightConnector1">
            <a:avLst/>
          </a:prstGeom>
          <a:noFill/>
          <a:ln w="12700" cap="flat" cmpd="sng">
            <a:solidFill>
              <a:schemeClr val="dk1"/>
            </a:solidFill>
            <a:prstDash val="solid"/>
            <a:miter lim="800000"/>
            <a:headEnd type="none" w="sm" len="sm"/>
            <a:tailEnd type="none" w="sm" len="sm"/>
          </a:ln>
        </p:spPr>
      </p:cxnSp>
      <p:cxnSp>
        <p:nvCxnSpPr>
          <p:cNvPr id="126" name="Google Shape;126;p1"/>
          <p:cNvCxnSpPr>
            <a:endCxn id="127" idx="1"/>
          </p:cNvCxnSpPr>
          <p:nvPr/>
        </p:nvCxnSpPr>
        <p:spPr>
          <a:xfrm>
            <a:off x="1065387" y="3101464"/>
            <a:ext cx="1689900" cy="13200"/>
          </a:xfrm>
          <a:prstGeom prst="straightConnector1">
            <a:avLst/>
          </a:prstGeom>
          <a:noFill/>
          <a:ln w="12700" cap="flat" cmpd="sng">
            <a:solidFill>
              <a:schemeClr val="dk1"/>
            </a:solidFill>
            <a:prstDash val="solid"/>
            <a:miter lim="800000"/>
            <a:headEnd type="none" w="sm" len="sm"/>
            <a:tailEnd type="triangle" w="med" len="med"/>
          </a:ln>
        </p:spPr>
      </p:cxnSp>
      <p:sp>
        <p:nvSpPr>
          <p:cNvPr id="127" name="Google Shape;127;p1"/>
          <p:cNvSpPr/>
          <p:nvPr/>
        </p:nvSpPr>
        <p:spPr>
          <a:xfrm>
            <a:off x="2755287" y="2821291"/>
            <a:ext cx="1405909" cy="586745"/>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dirty="0">
                <a:solidFill>
                  <a:srgbClr val="000000"/>
                </a:solidFill>
                <a:latin typeface="Microsoft JhengHei"/>
                <a:ea typeface="Microsoft JhengHei"/>
                <a:cs typeface="Microsoft JhengHei"/>
                <a:sym typeface="Microsoft JhengHei"/>
              </a:rPr>
              <a:t>依章名查看後續材料名稱是否出現在此篇章中</a:t>
            </a:r>
            <a:endParaRPr sz="1200" b="1" i="0" u="none" strike="noStrike" cap="none" dirty="0">
              <a:solidFill>
                <a:schemeClr val="lt1"/>
              </a:solidFill>
              <a:latin typeface="Microsoft JhengHei"/>
              <a:ea typeface="Microsoft JhengHei"/>
              <a:cs typeface="Microsoft JhengHei"/>
              <a:sym typeface="Microsoft JhengHei"/>
            </a:endParaRPr>
          </a:p>
        </p:txBody>
      </p:sp>
      <p:sp>
        <p:nvSpPr>
          <p:cNvPr id="128" name="Google Shape;128;p1"/>
          <p:cNvSpPr/>
          <p:nvPr/>
        </p:nvSpPr>
        <p:spPr>
          <a:xfrm>
            <a:off x="1155061" y="1688119"/>
            <a:ext cx="1405915" cy="394202"/>
          </a:xfrm>
          <a:prstGeom prst="rect">
            <a:avLst/>
          </a:prstGeom>
          <a:solidFill>
            <a:schemeClr val="l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a:solidFill>
                  <a:schemeClr val="dk1"/>
                </a:solidFill>
                <a:latin typeface="Microsoft JhengHei"/>
                <a:ea typeface="Microsoft JhengHei"/>
                <a:cs typeface="Microsoft JhengHei"/>
                <a:sym typeface="Microsoft JhengHei"/>
              </a:rPr>
              <a:t>情況一：與前五碼所對應中文不符</a:t>
            </a:r>
            <a:endParaRPr/>
          </a:p>
        </p:txBody>
      </p:sp>
      <p:sp>
        <p:nvSpPr>
          <p:cNvPr id="129" name="Google Shape;129;p1"/>
          <p:cNvSpPr/>
          <p:nvPr/>
        </p:nvSpPr>
        <p:spPr>
          <a:xfrm>
            <a:off x="1176199" y="2910892"/>
            <a:ext cx="1405915" cy="394202"/>
          </a:xfrm>
          <a:prstGeom prst="rect">
            <a:avLst/>
          </a:prstGeom>
          <a:solidFill>
            <a:schemeClr val="l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a:solidFill>
                  <a:schemeClr val="dk1"/>
                </a:solidFill>
                <a:latin typeface="Microsoft JhengHei"/>
                <a:ea typeface="Microsoft JhengHei"/>
                <a:cs typeface="Microsoft JhengHei"/>
                <a:sym typeface="Microsoft JhengHei"/>
              </a:rPr>
              <a:t>情況二：沒有寫出所對應的章名</a:t>
            </a:r>
            <a:endParaRPr/>
          </a:p>
        </p:txBody>
      </p:sp>
      <p:cxnSp>
        <p:nvCxnSpPr>
          <p:cNvPr id="130" name="Google Shape;130;p1"/>
          <p:cNvCxnSpPr/>
          <p:nvPr/>
        </p:nvCxnSpPr>
        <p:spPr>
          <a:xfrm rot="10800000" flipH="1">
            <a:off x="4161196" y="3086067"/>
            <a:ext cx="570350" cy="3"/>
          </a:xfrm>
          <a:prstGeom prst="straightConnector1">
            <a:avLst/>
          </a:prstGeom>
          <a:noFill/>
          <a:ln w="12700" cap="flat" cmpd="sng">
            <a:solidFill>
              <a:schemeClr val="dk1"/>
            </a:solidFill>
            <a:prstDash val="solid"/>
            <a:miter lim="800000"/>
            <a:headEnd type="none" w="sm" len="sm"/>
            <a:tailEnd type="triangle" w="med" len="med"/>
          </a:ln>
        </p:spPr>
      </p:cxnSp>
      <p:sp>
        <p:nvSpPr>
          <p:cNvPr id="131" name="Google Shape;131;p1"/>
          <p:cNvSpPr/>
          <p:nvPr/>
        </p:nvSpPr>
        <p:spPr>
          <a:xfrm>
            <a:off x="4281321" y="2954514"/>
            <a:ext cx="267419" cy="263105"/>
          </a:xfrm>
          <a:prstGeom prst="rect">
            <a:avLst/>
          </a:prstGeom>
          <a:solidFill>
            <a:schemeClr val="l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a:solidFill>
                  <a:schemeClr val="dk1"/>
                </a:solidFill>
                <a:latin typeface="Microsoft JhengHei"/>
                <a:ea typeface="Microsoft JhengHei"/>
                <a:cs typeface="Microsoft JhengHei"/>
                <a:sym typeface="Microsoft JhengHei"/>
              </a:rPr>
              <a:t>是</a:t>
            </a:r>
            <a:endParaRPr/>
          </a:p>
        </p:txBody>
      </p:sp>
      <p:sp>
        <p:nvSpPr>
          <p:cNvPr id="132" name="Google Shape;132;p1"/>
          <p:cNvSpPr/>
          <p:nvPr/>
        </p:nvSpPr>
        <p:spPr>
          <a:xfrm>
            <a:off x="4731546" y="2821288"/>
            <a:ext cx="1328761" cy="586745"/>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dirty="0">
                <a:solidFill>
                  <a:schemeClr val="dk1"/>
                </a:solidFill>
                <a:latin typeface="Microsoft JhengHei"/>
                <a:ea typeface="Microsoft JhengHei"/>
                <a:cs typeface="Microsoft JhengHei"/>
                <a:sym typeface="Microsoft JhengHei"/>
              </a:rPr>
              <a:t>加上</a:t>
            </a:r>
            <a:r>
              <a:rPr lang="zh-TW" altLang="en-US" sz="1200" b="0" i="0" u="none" strike="noStrike" cap="none" dirty="0">
                <a:solidFill>
                  <a:schemeClr val="dk1"/>
                </a:solidFill>
                <a:latin typeface="Microsoft JhengHei"/>
                <a:ea typeface="Microsoft JhengHei"/>
                <a:cs typeface="Microsoft JhengHei"/>
                <a:sym typeface="Microsoft JhengHei"/>
              </a:rPr>
              <a:t>章名後</a:t>
            </a:r>
            <a:r>
              <a:rPr lang="zh-TW" sz="1200" b="0" i="0" u="none" strike="noStrike" cap="none" dirty="0">
                <a:solidFill>
                  <a:schemeClr val="dk1"/>
                </a:solidFill>
                <a:latin typeface="Microsoft JhengHei"/>
                <a:ea typeface="Microsoft JhengHei"/>
                <a:cs typeface="Microsoft JhengHei"/>
                <a:sym typeface="Microsoft JhengHei"/>
              </a:rPr>
              <a:t>繼續後續動作</a:t>
            </a:r>
            <a:r>
              <a:rPr lang="zh-TW" sz="1200" b="0" i="0" u="none" strike="noStrike" cap="none" dirty="0">
                <a:solidFill>
                  <a:srgbClr val="000000"/>
                </a:solidFill>
                <a:latin typeface="Microsoft JhengHei"/>
                <a:ea typeface="Microsoft JhengHei"/>
                <a:cs typeface="Microsoft JhengHei"/>
                <a:sym typeface="Microsoft JhengHei"/>
              </a:rPr>
              <a:t>並在註記欄位標示C</a:t>
            </a:r>
            <a:endParaRPr sz="1200" b="0" i="0" u="none" strike="noStrike" cap="none" dirty="0">
              <a:solidFill>
                <a:schemeClr val="dk1"/>
              </a:solidFill>
              <a:latin typeface="Microsoft JhengHei"/>
              <a:ea typeface="Microsoft JhengHei"/>
              <a:cs typeface="Microsoft JhengHei"/>
              <a:sym typeface="Microsoft JhengHei"/>
            </a:endParaRPr>
          </a:p>
        </p:txBody>
      </p:sp>
      <p:cxnSp>
        <p:nvCxnSpPr>
          <p:cNvPr id="133" name="Google Shape;133;p1"/>
          <p:cNvCxnSpPr/>
          <p:nvPr/>
        </p:nvCxnSpPr>
        <p:spPr>
          <a:xfrm>
            <a:off x="3435711" y="3398650"/>
            <a:ext cx="0" cy="407653"/>
          </a:xfrm>
          <a:prstGeom prst="straightConnector1">
            <a:avLst/>
          </a:prstGeom>
          <a:noFill/>
          <a:ln w="12700" cap="flat" cmpd="sng">
            <a:solidFill>
              <a:schemeClr val="dk1"/>
            </a:solidFill>
            <a:prstDash val="solid"/>
            <a:miter lim="800000"/>
            <a:headEnd type="none" w="sm" len="sm"/>
            <a:tailEnd type="none" w="sm" len="sm"/>
          </a:ln>
        </p:spPr>
      </p:cxnSp>
      <p:cxnSp>
        <p:nvCxnSpPr>
          <p:cNvPr id="134" name="Google Shape;134;p1"/>
          <p:cNvCxnSpPr/>
          <p:nvPr/>
        </p:nvCxnSpPr>
        <p:spPr>
          <a:xfrm>
            <a:off x="3435711" y="3806303"/>
            <a:ext cx="751143" cy="0"/>
          </a:xfrm>
          <a:prstGeom prst="straightConnector1">
            <a:avLst/>
          </a:prstGeom>
          <a:noFill/>
          <a:ln w="12700" cap="flat" cmpd="sng">
            <a:solidFill>
              <a:schemeClr val="dk1"/>
            </a:solidFill>
            <a:prstDash val="solid"/>
            <a:miter lim="800000"/>
            <a:headEnd type="none" w="sm" len="sm"/>
            <a:tailEnd type="triangle" w="med" len="med"/>
          </a:ln>
        </p:spPr>
      </p:cxnSp>
      <p:sp>
        <p:nvSpPr>
          <p:cNvPr id="135" name="Google Shape;135;p1"/>
          <p:cNvSpPr/>
          <p:nvPr/>
        </p:nvSpPr>
        <p:spPr>
          <a:xfrm>
            <a:off x="3617511" y="3674750"/>
            <a:ext cx="267419" cy="263105"/>
          </a:xfrm>
          <a:prstGeom prst="rect">
            <a:avLst/>
          </a:prstGeom>
          <a:solidFill>
            <a:schemeClr val="l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a:solidFill>
                  <a:schemeClr val="dk1"/>
                </a:solidFill>
                <a:latin typeface="Microsoft JhengHei"/>
                <a:ea typeface="Microsoft JhengHei"/>
                <a:cs typeface="Microsoft JhengHei"/>
                <a:sym typeface="Microsoft JhengHei"/>
              </a:rPr>
              <a:t>否</a:t>
            </a:r>
            <a:endParaRPr/>
          </a:p>
        </p:txBody>
      </p:sp>
      <p:sp>
        <p:nvSpPr>
          <p:cNvPr id="136" name="Google Shape;136;p1"/>
          <p:cNvSpPr/>
          <p:nvPr/>
        </p:nvSpPr>
        <p:spPr>
          <a:xfrm>
            <a:off x="4186854" y="3543202"/>
            <a:ext cx="1639019" cy="500333"/>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dirty="0">
                <a:solidFill>
                  <a:srgbClr val="000000"/>
                </a:solidFill>
                <a:latin typeface="Microsoft JhengHei"/>
                <a:ea typeface="Microsoft JhengHei"/>
                <a:cs typeface="Microsoft JhengHei"/>
                <a:sym typeface="Microsoft JhengHei"/>
              </a:rPr>
              <a:t>無法處理並在註記欄位標示D</a:t>
            </a:r>
            <a:endParaRPr sz="1200" b="1" i="0" u="none" strike="noStrike" cap="none" dirty="0">
              <a:solidFill>
                <a:schemeClr val="lt1"/>
              </a:solidFill>
              <a:latin typeface="Microsoft JhengHei"/>
              <a:ea typeface="Microsoft JhengHei"/>
              <a:cs typeface="Microsoft JhengHei"/>
              <a:sym typeface="Microsoft JhengHei"/>
            </a:endParaRPr>
          </a:p>
        </p:txBody>
      </p:sp>
      <p:cxnSp>
        <p:nvCxnSpPr>
          <p:cNvPr id="3" name="Google Shape;115;p1">
            <a:extLst>
              <a:ext uri="{FF2B5EF4-FFF2-40B4-BE49-F238E27FC236}">
                <a16:creationId xmlns:a16="http://schemas.microsoft.com/office/drawing/2014/main" id="{66FC66D9-73A5-2709-5436-58924AC05616}"/>
              </a:ext>
            </a:extLst>
          </p:cNvPr>
          <p:cNvCxnSpPr/>
          <p:nvPr/>
        </p:nvCxnSpPr>
        <p:spPr>
          <a:xfrm>
            <a:off x="6181963" y="5704525"/>
            <a:ext cx="2003827" cy="0"/>
          </a:xfrm>
          <a:prstGeom prst="straightConnector1">
            <a:avLst/>
          </a:prstGeom>
          <a:noFill/>
          <a:ln w="12700" cap="flat" cmpd="sng">
            <a:solidFill>
              <a:schemeClr val="dk1"/>
            </a:solidFill>
            <a:prstDash val="solid"/>
            <a:miter lim="800000"/>
            <a:headEnd type="none" w="sm" len="sm"/>
            <a:tailEnd type="triangle" w="med" len="med"/>
          </a:ln>
        </p:spPr>
      </p:cxnSp>
      <p:sp>
        <p:nvSpPr>
          <p:cNvPr id="4" name="Google Shape;116;p1">
            <a:extLst>
              <a:ext uri="{FF2B5EF4-FFF2-40B4-BE49-F238E27FC236}">
                <a16:creationId xmlns:a16="http://schemas.microsoft.com/office/drawing/2014/main" id="{B0891D5B-FE52-FDE2-59A1-9348C1BA730B}"/>
              </a:ext>
            </a:extLst>
          </p:cNvPr>
          <p:cNvSpPr/>
          <p:nvPr/>
        </p:nvSpPr>
        <p:spPr>
          <a:xfrm>
            <a:off x="6519334" y="5539758"/>
            <a:ext cx="1282012" cy="394202"/>
          </a:xfrm>
          <a:prstGeom prst="rect">
            <a:avLst/>
          </a:prstGeom>
          <a:solidFill>
            <a:schemeClr val="l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dirty="0">
                <a:solidFill>
                  <a:schemeClr val="dk1"/>
                </a:solidFill>
                <a:latin typeface="Microsoft JhengHei"/>
                <a:ea typeface="Microsoft JhengHei"/>
                <a:cs typeface="Microsoft JhengHei"/>
                <a:sym typeface="Microsoft JhengHei"/>
              </a:rPr>
              <a:t>情況</a:t>
            </a:r>
            <a:r>
              <a:rPr lang="zh-TW" altLang="en-US" sz="1200" b="0" i="0" u="none" strike="noStrike" cap="none" dirty="0">
                <a:solidFill>
                  <a:schemeClr val="dk1"/>
                </a:solidFill>
                <a:latin typeface="Microsoft JhengHei"/>
                <a:ea typeface="Microsoft JhengHei"/>
                <a:cs typeface="Microsoft JhengHei"/>
                <a:sym typeface="Microsoft JhengHei"/>
              </a:rPr>
              <a:t>三</a:t>
            </a:r>
            <a:r>
              <a:rPr lang="zh-TW" sz="1200" b="0" i="0" u="none" strike="noStrike" cap="none" dirty="0">
                <a:solidFill>
                  <a:schemeClr val="dk1"/>
                </a:solidFill>
                <a:latin typeface="Microsoft JhengHei"/>
                <a:ea typeface="Microsoft JhengHei"/>
                <a:cs typeface="Microsoft JhengHei"/>
                <a:sym typeface="Microsoft JhengHei"/>
              </a:rPr>
              <a:t>：</a:t>
            </a:r>
            <a:r>
              <a:rPr lang="zh-TW" altLang="en-US" sz="1200" dirty="0">
                <a:solidFill>
                  <a:schemeClr val="dk1"/>
                </a:solidFill>
                <a:latin typeface="Microsoft JhengHei"/>
                <a:ea typeface="Microsoft JhengHei"/>
                <a:cs typeface="Microsoft JhengHei"/>
                <a:sym typeface="Microsoft JhengHei"/>
              </a:rPr>
              <a:t>僅部分名稱有對到編號</a:t>
            </a:r>
            <a:endParaRPr dirty="0"/>
          </a:p>
        </p:txBody>
      </p:sp>
      <p:sp>
        <p:nvSpPr>
          <p:cNvPr id="5" name="Google Shape;117;p1">
            <a:extLst>
              <a:ext uri="{FF2B5EF4-FFF2-40B4-BE49-F238E27FC236}">
                <a16:creationId xmlns:a16="http://schemas.microsoft.com/office/drawing/2014/main" id="{B73F0A46-F9E7-B87F-DE47-C5E14F36B7D7}"/>
              </a:ext>
            </a:extLst>
          </p:cNvPr>
          <p:cNvSpPr/>
          <p:nvPr/>
        </p:nvSpPr>
        <p:spPr>
          <a:xfrm>
            <a:off x="8184757" y="5457814"/>
            <a:ext cx="1535612" cy="493421"/>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1200" b="0" i="0" u="none" strike="noStrike" cap="none" dirty="0">
                <a:solidFill>
                  <a:schemeClr val="dk1"/>
                </a:solidFill>
                <a:latin typeface="Microsoft JhengHei"/>
                <a:ea typeface="Microsoft JhengHei"/>
                <a:cs typeface="Microsoft JhengHei"/>
                <a:sym typeface="Microsoft JhengHei"/>
              </a:rPr>
              <a:t>是否可以找到對應編碼</a:t>
            </a:r>
            <a:endParaRPr dirty="0"/>
          </a:p>
        </p:txBody>
      </p:sp>
      <p:cxnSp>
        <p:nvCxnSpPr>
          <p:cNvPr id="6" name="Google Shape;118;p1">
            <a:extLst>
              <a:ext uri="{FF2B5EF4-FFF2-40B4-BE49-F238E27FC236}">
                <a16:creationId xmlns:a16="http://schemas.microsoft.com/office/drawing/2014/main" id="{79929772-2174-FDE9-0E53-7C96F0455BBD}"/>
              </a:ext>
            </a:extLst>
          </p:cNvPr>
          <p:cNvCxnSpPr/>
          <p:nvPr/>
        </p:nvCxnSpPr>
        <p:spPr>
          <a:xfrm>
            <a:off x="9719335" y="5704526"/>
            <a:ext cx="871268" cy="0"/>
          </a:xfrm>
          <a:prstGeom prst="straightConnector1">
            <a:avLst/>
          </a:prstGeom>
          <a:noFill/>
          <a:ln w="12700" cap="flat" cmpd="sng">
            <a:solidFill>
              <a:schemeClr val="dk1"/>
            </a:solidFill>
            <a:prstDash val="solid"/>
            <a:miter lim="800000"/>
            <a:headEnd type="none" w="sm" len="sm"/>
            <a:tailEnd type="triangle" w="med" len="med"/>
          </a:ln>
        </p:spPr>
      </p:cxnSp>
      <p:sp>
        <p:nvSpPr>
          <p:cNvPr id="7" name="Google Shape;119;p1">
            <a:extLst>
              <a:ext uri="{FF2B5EF4-FFF2-40B4-BE49-F238E27FC236}">
                <a16:creationId xmlns:a16="http://schemas.microsoft.com/office/drawing/2014/main" id="{8CC5C228-453F-6510-1999-DB1E49E6364D}"/>
              </a:ext>
            </a:extLst>
          </p:cNvPr>
          <p:cNvSpPr/>
          <p:nvPr/>
        </p:nvSpPr>
        <p:spPr>
          <a:xfrm>
            <a:off x="10021259" y="5572973"/>
            <a:ext cx="267419" cy="263105"/>
          </a:xfrm>
          <a:prstGeom prst="rect">
            <a:avLst/>
          </a:prstGeom>
          <a:solidFill>
            <a:schemeClr val="l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a:solidFill>
                  <a:schemeClr val="dk1"/>
                </a:solidFill>
                <a:latin typeface="Microsoft JhengHei"/>
                <a:ea typeface="Microsoft JhengHei"/>
                <a:cs typeface="Microsoft JhengHei"/>
                <a:sym typeface="Microsoft JhengHei"/>
              </a:rPr>
              <a:t>是</a:t>
            </a:r>
            <a:endParaRPr/>
          </a:p>
        </p:txBody>
      </p:sp>
      <p:sp>
        <p:nvSpPr>
          <p:cNvPr id="8" name="Google Shape;120;p1">
            <a:extLst>
              <a:ext uri="{FF2B5EF4-FFF2-40B4-BE49-F238E27FC236}">
                <a16:creationId xmlns:a16="http://schemas.microsoft.com/office/drawing/2014/main" id="{8B599374-1ADD-135C-F4D4-F84B24B5291E}"/>
              </a:ext>
            </a:extLst>
          </p:cNvPr>
          <p:cNvSpPr/>
          <p:nvPr/>
        </p:nvSpPr>
        <p:spPr>
          <a:xfrm>
            <a:off x="10590602" y="5385601"/>
            <a:ext cx="1192713" cy="637848"/>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dirty="0">
                <a:solidFill>
                  <a:srgbClr val="000000"/>
                </a:solidFill>
                <a:latin typeface="Microsoft JhengHei"/>
                <a:ea typeface="Microsoft JhengHei"/>
                <a:cs typeface="Microsoft JhengHei"/>
                <a:sym typeface="Microsoft JhengHei"/>
              </a:rPr>
              <a:t>依順序整理出結果並在註記處標示</a:t>
            </a:r>
            <a:r>
              <a:rPr lang="en-US" altLang="zh-TW" sz="1200" b="0" i="0" u="none" strike="noStrike" cap="none" dirty="0">
                <a:solidFill>
                  <a:srgbClr val="000000"/>
                </a:solidFill>
                <a:latin typeface="Microsoft JhengHei"/>
                <a:ea typeface="Microsoft JhengHei"/>
                <a:cs typeface="Microsoft JhengHei"/>
                <a:sym typeface="Microsoft JhengHei"/>
              </a:rPr>
              <a:t>J</a:t>
            </a:r>
            <a:endParaRPr sz="1200" b="0" i="0" u="none" strike="noStrike" cap="none" dirty="0">
              <a:solidFill>
                <a:schemeClr val="lt1"/>
              </a:solidFill>
              <a:latin typeface="Microsoft JhengHei"/>
              <a:ea typeface="Microsoft JhengHei"/>
              <a:cs typeface="Microsoft JhengHei"/>
              <a:sym typeface="Microsoft JhengHei"/>
            </a:endParaRPr>
          </a:p>
        </p:txBody>
      </p:sp>
      <p:cxnSp>
        <p:nvCxnSpPr>
          <p:cNvPr id="9" name="Google Shape;121;p1">
            <a:extLst>
              <a:ext uri="{FF2B5EF4-FFF2-40B4-BE49-F238E27FC236}">
                <a16:creationId xmlns:a16="http://schemas.microsoft.com/office/drawing/2014/main" id="{B3F5F81E-D04E-48F0-A759-0EFD1CE3C978}"/>
              </a:ext>
            </a:extLst>
          </p:cNvPr>
          <p:cNvCxnSpPr/>
          <p:nvPr/>
        </p:nvCxnSpPr>
        <p:spPr>
          <a:xfrm>
            <a:off x="8948595" y="5947655"/>
            <a:ext cx="0" cy="407653"/>
          </a:xfrm>
          <a:prstGeom prst="straightConnector1">
            <a:avLst/>
          </a:prstGeom>
          <a:noFill/>
          <a:ln w="12700" cap="flat" cmpd="sng">
            <a:solidFill>
              <a:schemeClr val="dk1"/>
            </a:solidFill>
            <a:prstDash val="solid"/>
            <a:miter lim="800000"/>
            <a:headEnd type="none" w="sm" len="sm"/>
            <a:tailEnd type="none" w="sm" len="sm"/>
          </a:ln>
        </p:spPr>
      </p:cxnSp>
      <p:cxnSp>
        <p:nvCxnSpPr>
          <p:cNvPr id="10" name="Google Shape;122;p1">
            <a:extLst>
              <a:ext uri="{FF2B5EF4-FFF2-40B4-BE49-F238E27FC236}">
                <a16:creationId xmlns:a16="http://schemas.microsoft.com/office/drawing/2014/main" id="{0CD6E6B0-9013-2E96-1B12-B700B6A5E649}"/>
              </a:ext>
            </a:extLst>
          </p:cNvPr>
          <p:cNvCxnSpPr/>
          <p:nvPr/>
        </p:nvCxnSpPr>
        <p:spPr>
          <a:xfrm>
            <a:off x="8948595" y="6355308"/>
            <a:ext cx="751143" cy="0"/>
          </a:xfrm>
          <a:prstGeom prst="straightConnector1">
            <a:avLst/>
          </a:prstGeom>
          <a:noFill/>
          <a:ln w="12700" cap="flat" cmpd="sng">
            <a:solidFill>
              <a:schemeClr val="dk1"/>
            </a:solidFill>
            <a:prstDash val="solid"/>
            <a:miter lim="800000"/>
            <a:headEnd type="none" w="sm" len="sm"/>
            <a:tailEnd type="triangle" w="med" len="med"/>
          </a:ln>
        </p:spPr>
      </p:cxnSp>
      <p:sp>
        <p:nvSpPr>
          <p:cNvPr id="11" name="Google Shape;123;p1">
            <a:extLst>
              <a:ext uri="{FF2B5EF4-FFF2-40B4-BE49-F238E27FC236}">
                <a16:creationId xmlns:a16="http://schemas.microsoft.com/office/drawing/2014/main" id="{D56BF8AB-CFFB-20D1-0445-03A78442D641}"/>
              </a:ext>
            </a:extLst>
          </p:cNvPr>
          <p:cNvSpPr/>
          <p:nvPr/>
        </p:nvSpPr>
        <p:spPr>
          <a:xfrm>
            <a:off x="9130395" y="6223755"/>
            <a:ext cx="267419" cy="263105"/>
          </a:xfrm>
          <a:prstGeom prst="rect">
            <a:avLst/>
          </a:prstGeom>
          <a:solidFill>
            <a:schemeClr val="l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a:solidFill>
                  <a:schemeClr val="dk1"/>
                </a:solidFill>
                <a:latin typeface="Microsoft JhengHei"/>
                <a:ea typeface="Microsoft JhengHei"/>
                <a:cs typeface="Microsoft JhengHei"/>
                <a:sym typeface="Microsoft JhengHei"/>
              </a:rPr>
              <a:t>否</a:t>
            </a:r>
            <a:endParaRPr/>
          </a:p>
        </p:txBody>
      </p:sp>
      <p:sp>
        <p:nvSpPr>
          <p:cNvPr id="12" name="Google Shape;124;p1">
            <a:extLst>
              <a:ext uri="{FF2B5EF4-FFF2-40B4-BE49-F238E27FC236}">
                <a16:creationId xmlns:a16="http://schemas.microsoft.com/office/drawing/2014/main" id="{7D5CF199-9273-6B79-3683-20D990C18125}"/>
              </a:ext>
            </a:extLst>
          </p:cNvPr>
          <p:cNvSpPr/>
          <p:nvPr/>
        </p:nvSpPr>
        <p:spPr>
          <a:xfrm>
            <a:off x="9699738" y="6186682"/>
            <a:ext cx="2214496" cy="338894"/>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1200" b="0" i="0" u="none" strike="noStrike" cap="none" dirty="0">
                <a:solidFill>
                  <a:srgbClr val="000000"/>
                </a:solidFill>
                <a:latin typeface="Microsoft JhengHei"/>
                <a:ea typeface="Microsoft JhengHei"/>
                <a:cs typeface="Microsoft JhengHei"/>
                <a:sym typeface="Microsoft JhengHei"/>
              </a:rPr>
              <a:t>都沒有用到在註記處標記</a:t>
            </a:r>
            <a:r>
              <a:rPr lang="en-US" altLang="zh-TW" sz="1200" b="0" i="0" u="none" strike="noStrike" cap="none" dirty="0">
                <a:solidFill>
                  <a:srgbClr val="000000"/>
                </a:solidFill>
                <a:latin typeface="Microsoft JhengHei"/>
                <a:ea typeface="Microsoft JhengHei"/>
                <a:cs typeface="Microsoft JhengHei"/>
                <a:sym typeface="Microsoft JhengHei"/>
              </a:rPr>
              <a:t>K</a:t>
            </a:r>
            <a:endParaRPr sz="1200" b="1" i="0" u="none" strike="noStrike" cap="none" dirty="0">
              <a:solidFill>
                <a:schemeClr val="lt1"/>
              </a:solidFill>
              <a:latin typeface="Microsoft JhengHei"/>
              <a:ea typeface="Microsoft JhengHei"/>
              <a:cs typeface="Microsoft JhengHei"/>
              <a:sym typeface="Microsoft JhengHei"/>
            </a:endParaRPr>
          </a:p>
        </p:txBody>
      </p:sp>
      <p:cxnSp>
        <p:nvCxnSpPr>
          <p:cNvPr id="15" name="Google Shape;133;p1">
            <a:extLst>
              <a:ext uri="{FF2B5EF4-FFF2-40B4-BE49-F238E27FC236}">
                <a16:creationId xmlns:a16="http://schemas.microsoft.com/office/drawing/2014/main" id="{DCB65D6F-382C-DA75-3585-7E4BF06006CF}"/>
              </a:ext>
            </a:extLst>
          </p:cNvPr>
          <p:cNvCxnSpPr>
            <a:cxnSpLocks/>
          </p:cNvCxnSpPr>
          <p:nvPr/>
        </p:nvCxnSpPr>
        <p:spPr>
          <a:xfrm>
            <a:off x="3438396" y="3806299"/>
            <a:ext cx="0" cy="597582"/>
          </a:xfrm>
          <a:prstGeom prst="straightConnector1">
            <a:avLst/>
          </a:prstGeom>
          <a:noFill/>
          <a:ln w="12700" cap="flat" cmpd="sng">
            <a:solidFill>
              <a:schemeClr val="dk1"/>
            </a:solidFill>
            <a:prstDash val="solid"/>
            <a:miter lim="800000"/>
            <a:headEnd type="none" w="sm" len="sm"/>
            <a:tailEnd type="none" w="sm" len="sm"/>
          </a:ln>
        </p:spPr>
      </p:cxnSp>
      <p:cxnSp>
        <p:nvCxnSpPr>
          <p:cNvPr id="16" name="Google Shape;134;p1">
            <a:extLst>
              <a:ext uri="{FF2B5EF4-FFF2-40B4-BE49-F238E27FC236}">
                <a16:creationId xmlns:a16="http://schemas.microsoft.com/office/drawing/2014/main" id="{E87CD061-5741-8901-BA37-05265422DB1B}"/>
              </a:ext>
            </a:extLst>
          </p:cNvPr>
          <p:cNvCxnSpPr>
            <a:cxnSpLocks/>
          </p:cNvCxnSpPr>
          <p:nvPr/>
        </p:nvCxnSpPr>
        <p:spPr>
          <a:xfrm>
            <a:off x="3445628" y="4403882"/>
            <a:ext cx="751143" cy="0"/>
          </a:xfrm>
          <a:prstGeom prst="straightConnector1">
            <a:avLst/>
          </a:prstGeom>
          <a:noFill/>
          <a:ln w="12700" cap="flat" cmpd="sng">
            <a:solidFill>
              <a:schemeClr val="dk1"/>
            </a:solidFill>
            <a:prstDash val="solid"/>
            <a:miter lim="800000"/>
            <a:headEnd type="none" w="sm" len="sm"/>
            <a:tailEnd type="triangle" w="med" len="med"/>
          </a:ln>
        </p:spPr>
      </p:cxnSp>
      <p:sp>
        <p:nvSpPr>
          <p:cNvPr id="17" name="Google Shape;135;p1">
            <a:extLst>
              <a:ext uri="{FF2B5EF4-FFF2-40B4-BE49-F238E27FC236}">
                <a16:creationId xmlns:a16="http://schemas.microsoft.com/office/drawing/2014/main" id="{5D372779-6E84-E8FF-0BB9-EDF913B832C4}"/>
              </a:ext>
            </a:extLst>
          </p:cNvPr>
          <p:cNvSpPr/>
          <p:nvPr/>
        </p:nvSpPr>
        <p:spPr>
          <a:xfrm>
            <a:off x="3627428" y="4272329"/>
            <a:ext cx="267419" cy="263105"/>
          </a:xfrm>
          <a:prstGeom prst="rect">
            <a:avLst/>
          </a:prstGeom>
          <a:solidFill>
            <a:schemeClr val="l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a:solidFill>
                  <a:schemeClr val="dk1"/>
                </a:solidFill>
                <a:latin typeface="Microsoft JhengHei"/>
                <a:ea typeface="Microsoft JhengHei"/>
                <a:cs typeface="Microsoft JhengHei"/>
                <a:sym typeface="Microsoft JhengHei"/>
              </a:rPr>
              <a:t>否</a:t>
            </a:r>
            <a:endParaRPr/>
          </a:p>
        </p:txBody>
      </p:sp>
      <p:sp>
        <p:nvSpPr>
          <p:cNvPr id="18" name="Google Shape;136;p1">
            <a:extLst>
              <a:ext uri="{FF2B5EF4-FFF2-40B4-BE49-F238E27FC236}">
                <a16:creationId xmlns:a16="http://schemas.microsoft.com/office/drawing/2014/main" id="{97F628F4-C409-3BCA-80C4-DC990271DF4D}"/>
              </a:ext>
            </a:extLst>
          </p:cNvPr>
          <p:cNvSpPr/>
          <p:nvPr/>
        </p:nvSpPr>
        <p:spPr>
          <a:xfrm>
            <a:off x="4196771" y="4140781"/>
            <a:ext cx="1639019" cy="500333"/>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1200" b="0" i="0" u="none" strike="noStrike" cap="none" dirty="0">
                <a:solidFill>
                  <a:srgbClr val="000000"/>
                </a:solidFill>
                <a:latin typeface="Microsoft JhengHei"/>
                <a:ea typeface="Microsoft JhengHei"/>
                <a:cs typeface="Microsoft JhengHei"/>
                <a:sym typeface="Microsoft JhengHei"/>
              </a:rPr>
              <a:t>可以處理並在註記欄標示</a:t>
            </a:r>
            <a:r>
              <a:rPr lang="en-US" altLang="zh-TW" sz="1200" b="0" i="0" u="none" strike="noStrike" cap="none" dirty="0">
                <a:solidFill>
                  <a:srgbClr val="000000"/>
                </a:solidFill>
                <a:latin typeface="Microsoft JhengHei"/>
                <a:ea typeface="Microsoft JhengHei"/>
                <a:cs typeface="Microsoft JhengHei"/>
                <a:sym typeface="Microsoft JhengHei"/>
              </a:rPr>
              <a:t>L</a:t>
            </a:r>
            <a:endParaRPr sz="1200" b="1" i="0" u="none" strike="noStrike" cap="none" dirty="0">
              <a:solidFill>
                <a:schemeClr val="lt1"/>
              </a:solidFill>
              <a:latin typeface="Microsoft JhengHei"/>
              <a:ea typeface="Microsoft JhengHei"/>
              <a:cs typeface="Microsoft JhengHei"/>
              <a:sym typeface="Microsoft JhengHei"/>
            </a:endParaRPr>
          </a:p>
        </p:txBody>
      </p:sp>
      <p:cxnSp>
        <p:nvCxnSpPr>
          <p:cNvPr id="13" name="Google Shape;134;p1">
            <a:extLst>
              <a:ext uri="{FF2B5EF4-FFF2-40B4-BE49-F238E27FC236}">
                <a16:creationId xmlns:a16="http://schemas.microsoft.com/office/drawing/2014/main" id="{3B6E1C2F-7863-11E9-4277-ADF670AE4BFB}"/>
              </a:ext>
            </a:extLst>
          </p:cNvPr>
          <p:cNvCxnSpPr>
            <a:cxnSpLocks/>
          </p:cNvCxnSpPr>
          <p:nvPr/>
        </p:nvCxnSpPr>
        <p:spPr>
          <a:xfrm>
            <a:off x="1065220" y="5072233"/>
            <a:ext cx="3131551" cy="1"/>
          </a:xfrm>
          <a:prstGeom prst="straightConnector1">
            <a:avLst/>
          </a:prstGeom>
          <a:noFill/>
          <a:ln w="12700" cap="flat" cmpd="sng">
            <a:solidFill>
              <a:schemeClr val="dk1"/>
            </a:solidFill>
            <a:prstDash val="solid"/>
            <a:miter lim="800000"/>
            <a:headEnd type="none" w="sm" len="sm"/>
            <a:tailEnd type="triangle" w="med" len="med"/>
          </a:ln>
        </p:spPr>
      </p:cxnSp>
      <p:sp>
        <p:nvSpPr>
          <p:cNvPr id="19" name="Google Shape;136;p1">
            <a:extLst>
              <a:ext uri="{FF2B5EF4-FFF2-40B4-BE49-F238E27FC236}">
                <a16:creationId xmlns:a16="http://schemas.microsoft.com/office/drawing/2014/main" id="{68AFD069-983E-81B6-4F54-A6644D241AF7}"/>
              </a:ext>
            </a:extLst>
          </p:cNvPr>
          <p:cNvSpPr/>
          <p:nvPr/>
        </p:nvSpPr>
        <p:spPr>
          <a:xfrm>
            <a:off x="4196771" y="4809133"/>
            <a:ext cx="1639019" cy="500333"/>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altLang="en-US" sz="1200" b="0" i="0" u="none" strike="noStrike" cap="none" dirty="0">
                <a:solidFill>
                  <a:srgbClr val="000000"/>
                </a:solidFill>
                <a:latin typeface="Microsoft JhengHei"/>
                <a:ea typeface="Microsoft JhengHei"/>
                <a:cs typeface="Microsoft JhengHei"/>
                <a:sym typeface="Microsoft JhengHei"/>
              </a:rPr>
              <a:t>在註記欄標示</a:t>
            </a:r>
            <a:r>
              <a:rPr lang="zh-TW" altLang="en-US" sz="1200" dirty="0">
                <a:latin typeface="Microsoft JhengHei"/>
                <a:ea typeface="Microsoft JhengHei"/>
                <a:cs typeface="Microsoft JhengHei"/>
                <a:sym typeface="Microsoft JhengHei"/>
              </a:rPr>
              <a:t>Ｍ</a:t>
            </a:r>
            <a:endParaRPr sz="1200" b="1" i="0" u="none" strike="noStrike" cap="none" dirty="0">
              <a:solidFill>
                <a:schemeClr val="lt1"/>
              </a:solidFill>
              <a:latin typeface="Microsoft JhengHei"/>
              <a:ea typeface="Microsoft JhengHei"/>
              <a:cs typeface="Microsoft JhengHei"/>
              <a:sym typeface="Microsoft JhengHei"/>
            </a:endParaRPr>
          </a:p>
        </p:txBody>
      </p:sp>
      <p:sp>
        <p:nvSpPr>
          <p:cNvPr id="20" name="Google Shape;129;p1">
            <a:extLst>
              <a:ext uri="{FF2B5EF4-FFF2-40B4-BE49-F238E27FC236}">
                <a16:creationId xmlns:a16="http://schemas.microsoft.com/office/drawing/2014/main" id="{4FCB803A-A393-5577-AF80-0E3653BDFAED}"/>
              </a:ext>
            </a:extLst>
          </p:cNvPr>
          <p:cNvSpPr/>
          <p:nvPr/>
        </p:nvSpPr>
        <p:spPr>
          <a:xfrm>
            <a:off x="1183366" y="4875132"/>
            <a:ext cx="1405915" cy="394202"/>
          </a:xfrm>
          <a:prstGeom prst="rect">
            <a:avLst/>
          </a:prstGeom>
          <a:solidFill>
            <a:schemeClr val="l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zh-TW" sz="1200" b="0" i="0" u="none" strike="noStrike" cap="none" dirty="0">
                <a:solidFill>
                  <a:schemeClr val="dk1"/>
                </a:solidFill>
                <a:latin typeface="Microsoft JhengHei"/>
                <a:ea typeface="Microsoft JhengHei"/>
                <a:cs typeface="Microsoft JhengHei"/>
                <a:sym typeface="Microsoft JhengHei"/>
              </a:rPr>
              <a:t>情況</a:t>
            </a:r>
            <a:r>
              <a:rPr lang="zh-TW" altLang="en-US" sz="1200" b="0" i="0" u="none" strike="noStrike" cap="none" dirty="0">
                <a:solidFill>
                  <a:schemeClr val="dk1"/>
                </a:solidFill>
                <a:latin typeface="Microsoft JhengHei"/>
                <a:ea typeface="Microsoft JhengHei"/>
                <a:cs typeface="Microsoft JhengHei"/>
                <a:sym typeface="Microsoft JhengHei"/>
              </a:rPr>
              <a:t>三</a:t>
            </a:r>
            <a:r>
              <a:rPr lang="zh-TW" altLang="en-US" sz="1200" dirty="0">
                <a:solidFill>
                  <a:schemeClr val="dk1"/>
                </a:solidFill>
                <a:latin typeface="Microsoft JhengHei"/>
                <a:ea typeface="Microsoft JhengHei"/>
                <a:cs typeface="Microsoft JhengHei"/>
                <a:sym typeface="Microsoft JhengHei"/>
              </a:rPr>
              <a:t>：從其他章節找出正確名稱</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FB6C03-BEB1-244C-426B-EE92B8468BFA}"/>
              </a:ext>
            </a:extLst>
          </p:cNvPr>
          <p:cNvSpPr>
            <a:spLocks noGrp="1"/>
          </p:cNvSpPr>
          <p:nvPr>
            <p:ph type="title"/>
          </p:nvPr>
        </p:nvSpPr>
        <p:spPr/>
        <p:txBody>
          <a:bodyPr/>
          <a:lstStyle/>
          <a:p>
            <a:r>
              <a:rPr lang="zh-TW" altLang="en-US" dirty="0"/>
              <a:t>標示 </a:t>
            </a:r>
            <a:r>
              <a:rPr lang="en-US" altLang="zh-TW" dirty="0"/>
              <a:t>M:</a:t>
            </a:r>
            <a:r>
              <a:rPr lang="zh-TW" altLang="en-US" dirty="0"/>
              <a:t>從其他章名中找到答案</a:t>
            </a:r>
            <a:endParaRPr lang="zh-TW" altLang="en-US" b="1" dirty="0"/>
          </a:p>
        </p:txBody>
      </p:sp>
      <p:graphicFrame>
        <p:nvGraphicFramePr>
          <p:cNvPr id="8" name="表格 7">
            <a:extLst>
              <a:ext uri="{FF2B5EF4-FFF2-40B4-BE49-F238E27FC236}">
                <a16:creationId xmlns:a16="http://schemas.microsoft.com/office/drawing/2014/main" id="{E4FC8AD4-B458-14ED-30F1-208B314A765C}"/>
              </a:ext>
            </a:extLst>
          </p:cNvPr>
          <p:cNvGraphicFramePr>
            <a:graphicFrameLocks noGrp="1"/>
          </p:cNvGraphicFramePr>
          <p:nvPr>
            <p:extLst>
              <p:ext uri="{D42A27DB-BD31-4B8C-83A1-F6EECF244321}">
                <p14:modId xmlns:p14="http://schemas.microsoft.com/office/powerpoint/2010/main" val="1401790248"/>
              </p:ext>
            </p:extLst>
          </p:nvPr>
        </p:nvGraphicFramePr>
        <p:xfrm>
          <a:off x="1837853" y="1334591"/>
          <a:ext cx="8823950" cy="613410"/>
        </p:xfrm>
        <a:graphic>
          <a:graphicData uri="http://schemas.openxmlformats.org/drawingml/2006/table">
            <a:tbl>
              <a:tblPr>
                <a:tableStyleId>{5940675A-B579-460E-94D1-54222C63F5DA}</a:tableStyleId>
              </a:tblPr>
              <a:tblGrid>
                <a:gridCol w="3078179">
                  <a:extLst>
                    <a:ext uri="{9D8B030D-6E8A-4147-A177-3AD203B41FA5}">
                      <a16:colId xmlns:a16="http://schemas.microsoft.com/office/drawing/2014/main" val="811788679"/>
                    </a:ext>
                  </a:extLst>
                </a:gridCol>
                <a:gridCol w="3186819">
                  <a:extLst>
                    <a:ext uri="{9D8B030D-6E8A-4147-A177-3AD203B41FA5}">
                      <a16:colId xmlns:a16="http://schemas.microsoft.com/office/drawing/2014/main" val="447478196"/>
                    </a:ext>
                  </a:extLst>
                </a:gridCol>
                <a:gridCol w="2558952">
                  <a:extLst>
                    <a:ext uri="{9D8B030D-6E8A-4147-A177-3AD203B41FA5}">
                      <a16:colId xmlns:a16="http://schemas.microsoft.com/office/drawing/2014/main" val="1340043251"/>
                    </a:ext>
                  </a:extLst>
                </a:gridCol>
              </a:tblGrid>
              <a:tr h="247650">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工項代碼</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原始工料名稱</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單位</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9923232"/>
                  </a:ext>
                </a:extLst>
              </a:tr>
              <a:tr h="247650">
                <a:tc>
                  <a:txBody>
                    <a:bodyPr/>
                    <a:lstStyle/>
                    <a:p>
                      <a:pPr marR="0" algn="ctr" rtl="0" fontAlgn="ctr">
                        <a:lnSpc>
                          <a:spcPct val="100000"/>
                        </a:lnSpc>
                        <a:spcBef>
                          <a:spcPts val="0"/>
                        </a:spcBef>
                        <a:spcAft>
                          <a:spcPts val="0"/>
                        </a:spcAft>
                        <a:buClr>
                          <a:srgbClr val="000000"/>
                        </a:buClr>
                        <a:buFont typeface="Arial"/>
                      </a:pPr>
                      <a:r>
                        <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M030500003</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產品，填縫劑</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M3</a:t>
                      </a:r>
                      <a:endPar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7018128"/>
                  </a:ext>
                </a:extLst>
              </a:tr>
            </a:tbl>
          </a:graphicData>
        </a:graphic>
      </p:graphicFrame>
      <p:graphicFrame>
        <p:nvGraphicFramePr>
          <p:cNvPr id="14" name="表格 13">
            <a:extLst>
              <a:ext uri="{FF2B5EF4-FFF2-40B4-BE49-F238E27FC236}">
                <a16:creationId xmlns:a16="http://schemas.microsoft.com/office/drawing/2014/main" id="{7BABBA7C-057B-287F-CBD5-221FC9132105}"/>
              </a:ext>
            </a:extLst>
          </p:cNvPr>
          <p:cNvGraphicFramePr>
            <a:graphicFrameLocks noGrp="1"/>
          </p:cNvGraphicFramePr>
          <p:nvPr/>
        </p:nvGraphicFramePr>
        <p:xfrm>
          <a:off x="838201" y="5793293"/>
          <a:ext cx="10750990" cy="438474"/>
        </p:xfrm>
        <a:graphic>
          <a:graphicData uri="http://schemas.openxmlformats.org/drawingml/2006/table">
            <a:tbl>
              <a:tblPr/>
              <a:tblGrid>
                <a:gridCol w="1271142">
                  <a:extLst>
                    <a:ext uri="{9D8B030D-6E8A-4147-A177-3AD203B41FA5}">
                      <a16:colId xmlns:a16="http://schemas.microsoft.com/office/drawing/2014/main" val="2698469854"/>
                    </a:ext>
                  </a:extLst>
                </a:gridCol>
                <a:gridCol w="1452734">
                  <a:extLst>
                    <a:ext uri="{9D8B030D-6E8A-4147-A177-3AD203B41FA5}">
                      <a16:colId xmlns:a16="http://schemas.microsoft.com/office/drawing/2014/main" val="2371134222"/>
                    </a:ext>
                  </a:extLst>
                </a:gridCol>
                <a:gridCol w="3032583">
                  <a:extLst>
                    <a:ext uri="{9D8B030D-6E8A-4147-A177-3AD203B41FA5}">
                      <a16:colId xmlns:a16="http://schemas.microsoft.com/office/drawing/2014/main" val="525531026"/>
                    </a:ext>
                  </a:extLst>
                </a:gridCol>
                <a:gridCol w="3008001">
                  <a:extLst>
                    <a:ext uri="{9D8B030D-6E8A-4147-A177-3AD203B41FA5}">
                      <a16:colId xmlns:a16="http://schemas.microsoft.com/office/drawing/2014/main" val="1107917979"/>
                    </a:ext>
                  </a:extLst>
                </a:gridCol>
                <a:gridCol w="361187">
                  <a:extLst>
                    <a:ext uri="{9D8B030D-6E8A-4147-A177-3AD203B41FA5}">
                      <a16:colId xmlns:a16="http://schemas.microsoft.com/office/drawing/2014/main" val="4121538697"/>
                    </a:ext>
                  </a:extLst>
                </a:gridCol>
                <a:gridCol w="541781">
                  <a:extLst>
                    <a:ext uri="{9D8B030D-6E8A-4147-A177-3AD203B41FA5}">
                      <a16:colId xmlns:a16="http://schemas.microsoft.com/office/drawing/2014/main" val="2684649732"/>
                    </a:ext>
                  </a:extLst>
                </a:gridCol>
                <a:gridCol w="541781">
                  <a:extLst>
                    <a:ext uri="{9D8B030D-6E8A-4147-A177-3AD203B41FA5}">
                      <a16:colId xmlns:a16="http://schemas.microsoft.com/office/drawing/2014/main" val="4063267513"/>
                    </a:ext>
                  </a:extLst>
                </a:gridCol>
                <a:gridCol w="541781">
                  <a:extLst>
                    <a:ext uri="{9D8B030D-6E8A-4147-A177-3AD203B41FA5}">
                      <a16:colId xmlns:a16="http://schemas.microsoft.com/office/drawing/2014/main" val="2502853596"/>
                    </a:ext>
                  </a:extLst>
                </a:gridCol>
              </a:tblGrid>
              <a:tr h="193447">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工項名稱</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正確名稱</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單位</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程式</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809810"/>
                  </a:ext>
                </a:extLst>
              </a:tr>
              <a:tr h="193447">
                <a:tc>
                  <a:txBody>
                    <a:bodyPr/>
                    <a:lstStyle/>
                    <a:p>
                      <a:pPr marR="0" algn="ctr" rtl="0" fontAlgn="ctr">
                        <a:lnSpc>
                          <a:spcPct val="100000"/>
                        </a:lnSpc>
                        <a:spcBef>
                          <a:spcPts val="0"/>
                        </a:spcBef>
                        <a:spcAft>
                          <a:spcPts val="0"/>
                        </a:spcAft>
                        <a:buClr>
                          <a:srgbClr val="000000"/>
                        </a:buClr>
                        <a:buFont typeface="Arial"/>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M030500003</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M079210003</a:t>
                      </a:r>
                      <a:endPar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產品，填縫劑</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產品，填縫材，填縫劑，</a:t>
                      </a: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M3</a:t>
                      </a:r>
                      <a:endPar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M3</a:t>
                      </a:r>
                      <a:endPar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0</a:t>
                      </a: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4407608"/>
                  </a:ext>
                </a:extLst>
              </a:tr>
            </a:tbl>
          </a:graphicData>
        </a:graphic>
      </p:graphicFrame>
      <p:pic>
        <p:nvPicPr>
          <p:cNvPr id="13" name="圖片 12" descr="一張含有 文字, 數字, 行, 字型 的圖片&#10;&#10;自動產生的描述">
            <a:extLst>
              <a:ext uri="{FF2B5EF4-FFF2-40B4-BE49-F238E27FC236}">
                <a16:creationId xmlns:a16="http://schemas.microsoft.com/office/drawing/2014/main" id="{C95A1F8B-D348-5DE7-BF6B-6F6866E2F840}"/>
              </a:ext>
            </a:extLst>
          </p:cNvPr>
          <p:cNvPicPr>
            <a:picLocks noChangeAspect="1"/>
          </p:cNvPicPr>
          <p:nvPr/>
        </p:nvPicPr>
        <p:blipFill>
          <a:blip r:embed="rId3"/>
          <a:stretch>
            <a:fillRect/>
          </a:stretch>
        </p:blipFill>
        <p:spPr>
          <a:xfrm>
            <a:off x="478325" y="2429726"/>
            <a:ext cx="11235350" cy="2224140"/>
          </a:xfrm>
          <a:prstGeom prst="rect">
            <a:avLst/>
          </a:prstGeom>
        </p:spPr>
      </p:pic>
      <p:sp>
        <p:nvSpPr>
          <p:cNvPr id="15" name="矩形 14">
            <a:extLst>
              <a:ext uri="{FF2B5EF4-FFF2-40B4-BE49-F238E27FC236}">
                <a16:creationId xmlns:a16="http://schemas.microsoft.com/office/drawing/2014/main" id="{84D21BAF-9EFD-3EE7-0A4D-7EA8BB1DDF0A}"/>
              </a:ext>
            </a:extLst>
          </p:cNvPr>
          <p:cNvSpPr/>
          <p:nvPr/>
        </p:nvSpPr>
        <p:spPr>
          <a:xfrm>
            <a:off x="543208" y="2614765"/>
            <a:ext cx="497942" cy="21535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8D747D76-6F2F-37F4-5C79-80CC63C746E6}"/>
              </a:ext>
            </a:extLst>
          </p:cNvPr>
          <p:cNvSpPr txBox="1"/>
          <p:nvPr/>
        </p:nvSpPr>
        <p:spPr>
          <a:xfrm>
            <a:off x="223183" y="2029616"/>
            <a:ext cx="3005951" cy="400110"/>
          </a:xfrm>
          <a:prstGeom prst="rect">
            <a:avLst/>
          </a:prstGeom>
          <a:noFill/>
        </p:spPr>
        <p:txBody>
          <a:bodyPr wrap="none" rtlCol="0">
            <a:spAutoFit/>
          </a:bodyPr>
          <a:lstStyle/>
          <a:p>
            <a:r>
              <a:rPr lang="zh-TW" altLang="en-US" sz="2000" b="1" dirty="0">
                <a:solidFill>
                  <a:srgbClr val="FF0000"/>
                </a:solidFill>
              </a:rPr>
              <a:t>我就是知道填縫劑在這裡</a:t>
            </a:r>
          </a:p>
        </p:txBody>
      </p:sp>
    </p:spTree>
    <p:extLst>
      <p:ext uri="{BB962C8B-B14F-4D97-AF65-F5344CB8AC3E}">
        <p14:creationId xmlns:p14="http://schemas.microsoft.com/office/powerpoint/2010/main" val="2966822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A88500-49FF-83C2-0191-ED0BD0B7F7DB}"/>
              </a:ext>
            </a:extLst>
          </p:cNvPr>
          <p:cNvSpPr>
            <a:spLocks noGrp="1"/>
          </p:cNvSpPr>
          <p:nvPr>
            <p:ph type="title"/>
          </p:nvPr>
        </p:nvSpPr>
        <p:spPr/>
        <p:txBody>
          <a:bodyPr/>
          <a:lstStyle/>
          <a:p>
            <a:r>
              <a:rPr lang="zh-TW" altLang="en-US" dirty="0"/>
              <a:t>第二部分</a:t>
            </a:r>
            <a:r>
              <a:rPr lang="en-US" altLang="zh-TW" dirty="0"/>
              <a:t>(E,F,G,H,I,J,K):</a:t>
            </a:r>
            <a:endParaRPr lang="zh-TW" altLang="en-US" dirty="0"/>
          </a:p>
        </p:txBody>
      </p:sp>
      <p:sp>
        <p:nvSpPr>
          <p:cNvPr id="3" name="文字版面配置區 2">
            <a:extLst>
              <a:ext uri="{FF2B5EF4-FFF2-40B4-BE49-F238E27FC236}">
                <a16:creationId xmlns:a16="http://schemas.microsoft.com/office/drawing/2014/main" id="{8B74082A-C588-C933-CD6A-B4641FF275CB}"/>
              </a:ext>
            </a:extLst>
          </p:cNvPr>
          <p:cNvSpPr>
            <a:spLocks noGrp="1"/>
          </p:cNvSpPr>
          <p:nvPr>
            <p:ph type="body" idx="1"/>
          </p:nvPr>
        </p:nvSpPr>
        <p:spPr/>
        <p:txBody>
          <a:bodyPr/>
          <a:lstStyle/>
          <a:p>
            <a:r>
              <a:rPr lang="zh-TW" altLang="en-US" dirty="0"/>
              <a:t>章名正確的話最後的代號就會屬於這幾個</a:t>
            </a:r>
            <a:endParaRPr lang="en-US" altLang="zh-TW" dirty="0"/>
          </a:p>
        </p:txBody>
      </p:sp>
    </p:spTree>
    <p:extLst>
      <p:ext uri="{BB962C8B-B14F-4D97-AF65-F5344CB8AC3E}">
        <p14:creationId xmlns:p14="http://schemas.microsoft.com/office/powerpoint/2010/main" val="2991930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FB6C03-BEB1-244C-426B-EE92B8468BFA}"/>
              </a:ext>
            </a:extLst>
          </p:cNvPr>
          <p:cNvSpPr>
            <a:spLocks noGrp="1"/>
          </p:cNvSpPr>
          <p:nvPr>
            <p:ph type="title"/>
          </p:nvPr>
        </p:nvSpPr>
        <p:spPr/>
        <p:txBody>
          <a:bodyPr/>
          <a:lstStyle/>
          <a:p>
            <a:r>
              <a:rPr lang="zh-TW" altLang="en-US" dirty="0"/>
              <a:t>標示 </a:t>
            </a:r>
            <a:r>
              <a:rPr lang="en-US" altLang="zh-TW" dirty="0"/>
              <a:t>E:</a:t>
            </a:r>
            <a:r>
              <a:rPr lang="zh-TW" altLang="en-US" dirty="0"/>
              <a:t>可以依序改出正確編碼</a:t>
            </a:r>
            <a:endParaRPr lang="zh-TW" altLang="en-US" b="1" dirty="0"/>
          </a:p>
        </p:txBody>
      </p:sp>
      <p:graphicFrame>
        <p:nvGraphicFramePr>
          <p:cNvPr id="8" name="表格 7">
            <a:extLst>
              <a:ext uri="{FF2B5EF4-FFF2-40B4-BE49-F238E27FC236}">
                <a16:creationId xmlns:a16="http://schemas.microsoft.com/office/drawing/2014/main" id="{E4FC8AD4-B458-14ED-30F1-208B314A765C}"/>
              </a:ext>
            </a:extLst>
          </p:cNvPr>
          <p:cNvGraphicFramePr>
            <a:graphicFrameLocks noGrp="1"/>
          </p:cNvGraphicFramePr>
          <p:nvPr>
            <p:extLst>
              <p:ext uri="{D42A27DB-BD31-4B8C-83A1-F6EECF244321}">
                <p14:modId xmlns:p14="http://schemas.microsoft.com/office/powerpoint/2010/main" val="249169648"/>
              </p:ext>
            </p:extLst>
          </p:nvPr>
        </p:nvGraphicFramePr>
        <p:xfrm>
          <a:off x="1837853" y="1334591"/>
          <a:ext cx="8823950" cy="613410"/>
        </p:xfrm>
        <a:graphic>
          <a:graphicData uri="http://schemas.openxmlformats.org/drawingml/2006/table">
            <a:tbl>
              <a:tblPr>
                <a:tableStyleId>{5940675A-B579-460E-94D1-54222C63F5DA}</a:tableStyleId>
              </a:tblPr>
              <a:tblGrid>
                <a:gridCol w="3078179">
                  <a:extLst>
                    <a:ext uri="{9D8B030D-6E8A-4147-A177-3AD203B41FA5}">
                      <a16:colId xmlns:a16="http://schemas.microsoft.com/office/drawing/2014/main" val="811788679"/>
                    </a:ext>
                  </a:extLst>
                </a:gridCol>
                <a:gridCol w="3186819">
                  <a:extLst>
                    <a:ext uri="{9D8B030D-6E8A-4147-A177-3AD203B41FA5}">
                      <a16:colId xmlns:a16="http://schemas.microsoft.com/office/drawing/2014/main" val="447478196"/>
                    </a:ext>
                  </a:extLst>
                </a:gridCol>
                <a:gridCol w="2558952">
                  <a:extLst>
                    <a:ext uri="{9D8B030D-6E8A-4147-A177-3AD203B41FA5}">
                      <a16:colId xmlns:a16="http://schemas.microsoft.com/office/drawing/2014/main" val="1340043251"/>
                    </a:ext>
                  </a:extLst>
                </a:gridCol>
              </a:tblGrid>
              <a:tr h="247650">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工項代碼</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原始工料名稱</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單位</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9923232"/>
                  </a:ext>
                </a:extLst>
              </a:tr>
              <a:tr h="247650">
                <a:tc>
                  <a:txBody>
                    <a:bodyPr/>
                    <a:lstStyle/>
                    <a:p>
                      <a:pPr marR="0" algn="ctr" rtl="0" fontAlgn="ctr">
                        <a:lnSpc>
                          <a:spcPct val="100000"/>
                        </a:lnSpc>
                        <a:spcBef>
                          <a:spcPts val="0"/>
                        </a:spcBef>
                        <a:spcAft>
                          <a:spcPts val="0"/>
                        </a:spcAft>
                        <a:buClr>
                          <a:srgbClr val="000000"/>
                        </a:buClr>
                        <a:buFont typeface="Arial"/>
                      </a:pPr>
                      <a:r>
                        <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M0792120003</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產品，填縫材，填縫劑</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M3</a:t>
                      </a:r>
                      <a:endPar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7018128"/>
                  </a:ext>
                </a:extLst>
              </a:tr>
            </a:tbl>
          </a:graphicData>
        </a:graphic>
      </p:graphicFrame>
      <p:graphicFrame>
        <p:nvGraphicFramePr>
          <p:cNvPr id="14" name="表格 13">
            <a:extLst>
              <a:ext uri="{FF2B5EF4-FFF2-40B4-BE49-F238E27FC236}">
                <a16:creationId xmlns:a16="http://schemas.microsoft.com/office/drawing/2014/main" id="{7BABBA7C-057B-287F-CBD5-221FC9132105}"/>
              </a:ext>
            </a:extLst>
          </p:cNvPr>
          <p:cNvGraphicFramePr>
            <a:graphicFrameLocks noGrp="1"/>
          </p:cNvGraphicFramePr>
          <p:nvPr>
            <p:extLst>
              <p:ext uri="{D42A27DB-BD31-4B8C-83A1-F6EECF244321}">
                <p14:modId xmlns:p14="http://schemas.microsoft.com/office/powerpoint/2010/main" val="3695276234"/>
              </p:ext>
            </p:extLst>
          </p:nvPr>
        </p:nvGraphicFramePr>
        <p:xfrm>
          <a:off x="838201" y="5793293"/>
          <a:ext cx="10750990" cy="438474"/>
        </p:xfrm>
        <a:graphic>
          <a:graphicData uri="http://schemas.openxmlformats.org/drawingml/2006/table">
            <a:tbl>
              <a:tblPr/>
              <a:tblGrid>
                <a:gridCol w="1271142">
                  <a:extLst>
                    <a:ext uri="{9D8B030D-6E8A-4147-A177-3AD203B41FA5}">
                      <a16:colId xmlns:a16="http://schemas.microsoft.com/office/drawing/2014/main" val="2698469854"/>
                    </a:ext>
                  </a:extLst>
                </a:gridCol>
                <a:gridCol w="1452734">
                  <a:extLst>
                    <a:ext uri="{9D8B030D-6E8A-4147-A177-3AD203B41FA5}">
                      <a16:colId xmlns:a16="http://schemas.microsoft.com/office/drawing/2014/main" val="2371134222"/>
                    </a:ext>
                  </a:extLst>
                </a:gridCol>
                <a:gridCol w="3032583">
                  <a:extLst>
                    <a:ext uri="{9D8B030D-6E8A-4147-A177-3AD203B41FA5}">
                      <a16:colId xmlns:a16="http://schemas.microsoft.com/office/drawing/2014/main" val="525531026"/>
                    </a:ext>
                  </a:extLst>
                </a:gridCol>
                <a:gridCol w="3008001">
                  <a:extLst>
                    <a:ext uri="{9D8B030D-6E8A-4147-A177-3AD203B41FA5}">
                      <a16:colId xmlns:a16="http://schemas.microsoft.com/office/drawing/2014/main" val="1107917979"/>
                    </a:ext>
                  </a:extLst>
                </a:gridCol>
                <a:gridCol w="361187">
                  <a:extLst>
                    <a:ext uri="{9D8B030D-6E8A-4147-A177-3AD203B41FA5}">
                      <a16:colId xmlns:a16="http://schemas.microsoft.com/office/drawing/2014/main" val="4121538697"/>
                    </a:ext>
                  </a:extLst>
                </a:gridCol>
                <a:gridCol w="541781">
                  <a:extLst>
                    <a:ext uri="{9D8B030D-6E8A-4147-A177-3AD203B41FA5}">
                      <a16:colId xmlns:a16="http://schemas.microsoft.com/office/drawing/2014/main" val="2684649732"/>
                    </a:ext>
                  </a:extLst>
                </a:gridCol>
                <a:gridCol w="541781">
                  <a:extLst>
                    <a:ext uri="{9D8B030D-6E8A-4147-A177-3AD203B41FA5}">
                      <a16:colId xmlns:a16="http://schemas.microsoft.com/office/drawing/2014/main" val="4063267513"/>
                    </a:ext>
                  </a:extLst>
                </a:gridCol>
                <a:gridCol w="541781">
                  <a:extLst>
                    <a:ext uri="{9D8B030D-6E8A-4147-A177-3AD203B41FA5}">
                      <a16:colId xmlns:a16="http://schemas.microsoft.com/office/drawing/2014/main" val="2502853596"/>
                    </a:ext>
                  </a:extLst>
                </a:gridCol>
              </a:tblGrid>
              <a:tr h="193447">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工項名稱</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正確名稱</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單位</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程式</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809810"/>
                  </a:ext>
                </a:extLst>
              </a:tr>
              <a:tr h="193447">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M0792120003</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M079210003</a:t>
                      </a:r>
                      <a:endPar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產品，填縫材，填縫劑</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產品，填縫材，填縫劑，</a:t>
                      </a: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M3</a:t>
                      </a:r>
                      <a:endPar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M3</a:t>
                      </a:r>
                      <a:endPar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E</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0</a:t>
                      </a: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4407608"/>
                  </a:ext>
                </a:extLst>
              </a:tr>
            </a:tbl>
          </a:graphicData>
        </a:graphic>
      </p:graphicFrame>
      <p:pic>
        <p:nvPicPr>
          <p:cNvPr id="13" name="圖片 12" descr="一張含有 文字, 數字, 行, 字型 的圖片&#10;&#10;自動產生的描述">
            <a:extLst>
              <a:ext uri="{FF2B5EF4-FFF2-40B4-BE49-F238E27FC236}">
                <a16:creationId xmlns:a16="http://schemas.microsoft.com/office/drawing/2014/main" id="{C95A1F8B-D348-5DE7-BF6B-6F6866E2F840}"/>
              </a:ext>
            </a:extLst>
          </p:cNvPr>
          <p:cNvPicPr>
            <a:picLocks noChangeAspect="1"/>
          </p:cNvPicPr>
          <p:nvPr/>
        </p:nvPicPr>
        <p:blipFill>
          <a:blip r:embed="rId3"/>
          <a:stretch>
            <a:fillRect/>
          </a:stretch>
        </p:blipFill>
        <p:spPr>
          <a:xfrm>
            <a:off x="478325" y="2429726"/>
            <a:ext cx="11235350" cy="2224140"/>
          </a:xfrm>
          <a:prstGeom prst="rect">
            <a:avLst/>
          </a:prstGeom>
        </p:spPr>
      </p:pic>
      <p:sp>
        <p:nvSpPr>
          <p:cNvPr id="15" name="矩形 14">
            <a:extLst>
              <a:ext uri="{FF2B5EF4-FFF2-40B4-BE49-F238E27FC236}">
                <a16:creationId xmlns:a16="http://schemas.microsoft.com/office/drawing/2014/main" id="{84D21BAF-9EFD-3EE7-0A4D-7EA8BB1DDF0A}"/>
              </a:ext>
            </a:extLst>
          </p:cNvPr>
          <p:cNvSpPr/>
          <p:nvPr/>
        </p:nvSpPr>
        <p:spPr>
          <a:xfrm>
            <a:off x="2299579" y="2979753"/>
            <a:ext cx="1575303" cy="18901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8D747D76-6F2F-37F4-5C79-80CC63C746E6}"/>
              </a:ext>
            </a:extLst>
          </p:cNvPr>
          <p:cNvSpPr txBox="1"/>
          <p:nvPr/>
        </p:nvSpPr>
        <p:spPr>
          <a:xfrm>
            <a:off x="1769401" y="2052932"/>
            <a:ext cx="3547766" cy="400110"/>
          </a:xfrm>
          <a:prstGeom prst="rect">
            <a:avLst/>
          </a:prstGeom>
          <a:noFill/>
        </p:spPr>
        <p:txBody>
          <a:bodyPr wrap="none" rtlCol="0">
            <a:spAutoFit/>
          </a:bodyPr>
          <a:lstStyle/>
          <a:p>
            <a:r>
              <a:rPr lang="zh-TW" altLang="en-US" sz="2000" b="1" dirty="0">
                <a:solidFill>
                  <a:srgbClr val="FF0000"/>
                </a:solidFill>
              </a:rPr>
              <a:t>填縫劑應該要對應到</a:t>
            </a:r>
            <a:r>
              <a:rPr lang="en-US" altLang="zh-TW" sz="2000" b="1" dirty="0">
                <a:solidFill>
                  <a:srgbClr val="FF0000"/>
                </a:solidFill>
              </a:rPr>
              <a:t>1</a:t>
            </a:r>
            <a:r>
              <a:rPr lang="zh-TW" altLang="en-US" sz="2000" b="1" dirty="0">
                <a:solidFill>
                  <a:srgbClr val="FF0000"/>
                </a:solidFill>
              </a:rPr>
              <a:t>而不是</a:t>
            </a:r>
            <a:r>
              <a:rPr lang="en-US" altLang="zh-TW" sz="2000" b="1" dirty="0">
                <a:solidFill>
                  <a:srgbClr val="FF0000"/>
                </a:solidFill>
              </a:rPr>
              <a:t>2</a:t>
            </a:r>
            <a:endParaRPr lang="zh-TW" altLang="en-US" sz="2000" b="1" dirty="0">
              <a:solidFill>
                <a:srgbClr val="FF0000"/>
              </a:solidFill>
            </a:endParaRPr>
          </a:p>
        </p:txBody>
      </p:sp>
    </p:spTree>
    <p:extLst>
      <p:ext uri="{BB962C8B-B14F-4D97-AF65-F5344CB8AC3E}">
        <p14:creationId xmlns:p14="http://schemas.microsoft.com/office/powerpoint/2010/main" val="115872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FB6C03-BEB1-244C-426B-EE92B8468BFA}"/>
              </a:ext>
            </a:extLst>
          </p:cNvPr>
          <p:cNvSpPr>
            <a:spLocks noGrp="1"/>
          </p:cNvSpPr>
          <p:nvPr>
            <p:ph type="title"/>
          </p:nvPr>
        </p:nvSpPr>
        <p:spPr/>
        <p:txBody>
          <a:bodyPr/>
          <a:lstStyle/>
          <a:p>
            <a:r>
              <a:rPr lang="zh-TW" altLang="en-US" dirty="0"/>
              <a:t>標示 </a:t>
            </a:r>
            <a:r>
              <a:rPr lang="en-US" altLang="zh-TW" dirty="0"/>
              <a:t>F:</a:t>
            </a:r>
            <a:r>
              <a:rPr lang="zh-TW" altLang="en-US" dirty="0"/>
              <a:t>中文名稱需要拆開才可以對到編碼</a:t>
            </a:r>
            <a:endParaRPr lang="zh-TW" altLang="en-US" b="1" dirty="0"/>
          </a:p>
        </p:txBody>
      </p:sp>
      <p:graphicFrame>
        <p:nvGraphicFramePr>
          <p:cNvPr id="8" name="表格 7">
            <a:extLst>
              <a:ext uri="{FF2B5EF4-FFF2-40B4-BE49-F238E27FC236}">
                <a16:creationId xmlns:a16="http://schemas.microsoft.com/office/drawing/2014/main" id="{E4FC8AD4-B458-14ED-30F1-208B314A765C}"/>
              </a:ext>
            </a:extLst>
          </p:cNvPr>
          <p:cNvGraphicFramePr>
            <a:graphicFrameLocks noGrp="1"/>
          </p:cNvGraphicFramePr>
          <p:nvPr>
            <p:extLst>
              <p:ext uri="{D42A27DB-BD31-4B8C-83A1-F6EECF244321}">
                <p14:modId xmlns:p14="http://schemas.microsoft.com/office/powerpoint/2010/main" val="3819679613"/>
              </p:ext>
            </p:extLst>
          </p:nvPr>
        </p:nvGraphicFramePr>
        <p:xfrm>
          <a:off x="1837853" y="1334591"/>
          <a:ext cx="8823950" cy="613410"/>
        </p:xfrm>
        <a:graphic>
          <a:graphicData uri="http://schemas.openxmlformats.org/drawingml/2006/table">
            <a:tbl>
              <a:tblPr>
                <a:tableStyleId>{5940675A-B579-460E-94D1-54222C63F5DA}</a:tableStyleId>
              </a:tblPr>
              <a:tblGrid>
                <a:gridCol w="3078179">
                  <a:extLst>
                    <a:ext uri="{9D8B030D-6E8A-4147-A177-3AD203B41FA5}">
                      <a16:colId xmlns:a16="http://schemas.microsoft.com/office/drawing/2014/main" val="811788679"/>
                    </a:ext>
                  </a:extLst>
                </a:gridCol>
                <a:gridCol w="3186819">
                  <a:extLst>
                    <a:ext uri="{9D8B030D-6E8A-4147-A177-3AD203B41FA5}">
                      <a16:colId xmlns:a16="http://schemas.microsoft.com/office/drawing/2014/main" val="447478196"/>
                    </a:ext>
                  </a:extLst>
                </a:gridCol>
                <a:gridCol w="2558952">
                  <a:extLst>
                    <a:ext uri="{9D8B030D-6E8A-4147-A177-3AD203B41FA5}">
                      <a16:colId xmlns:a16="http://schemas.microsoft.com/office/drawing/2014/main" val="1340043251"/>
                    </a:ext>
                  </a:extLst>
                </a:gridCol>
              </a:tblGrid>
              <a:tr h="247650">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工項代碼</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原始工料名稱</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單位</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9923232"/>
                  </a:ext>
                </a:extLst>
              </a:tr>
              <a:tr h="247650">
                <a:tc>
                  <a:txBody>
                    <a:bodyPr/>
                    <a:lstStyle/>
                    <a:p>
                      <a:pPr marR="0" algn="ctr" rtl="0" fontAlgn="ctr">
                        <a:lnSpc>
                          <a:spcPct val="100000"/>
                        </a:lnSpc>
                        <a:spcBef>
                          <a:spcPts val="0"/>
                        </a:spcBef>
                        <a:spcAft>
                          <a:spcPts val="0"/>
                        </a:spcAft>
                        <a:buClr>
                          <a:srgbClr val="000000"/>
                        </a:buClr>
                        <a:buFont typeface="Arial"/>
                      </a:pPr>
                      <a:r>
                        <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M0792120003</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產品，填縫材，矽硐填縫劑</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M3</a:t>
                      </a:r>
                      <a:endPar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7018128"/>
                  </a:ext>
                </a:extLst>
              </a:tr>
            </a:tbl>
          </a:graphicData>
        </a:graphic>
      </p:graphicFrame>
      <p:graphicFrame>
        <p:nvGraphicFramePr>
          <p:cNvPr id="14" name="表格 13">
            <a:extLst>
              <a:ext uri="{FF2B5EF4-FFF2-40B4-BE49-F238E27FC236}">
                <a16:creationId xmlns:a16="http://schemas.microsoft.com/office/drawing/2014/main" id="{7BABBA7C-057B-287F-CBD5-221FC9132105}"/>
              </a:ext>
            </a:extLst>
          </p:cNvPr>
          <p:cNvGraphicFramePr>
            <a:graphicFrameLocks noGrp="1"/>
          </p:cNvGraphicFramePr>
          <p:nvPr>
            <p:extLst>
              <p:ext uri="{D42A27DB-BD31-4B8C-83A1-F6EECF244321}">
                <p14:modId xmlns:p14="http://schemas.microsoft.com/office/powerpoint/2010/main" val="2341086753"/>
              </p:ext>
            </p:extLst>
          </p:nvPr>
        </p:nvGraphicFramePr>
        <p:xfrm>
          <a:off x="838201" y="5793293"/>
          <a:ext cx="10750990" cy="438474"/>
        </p:xfrm>
        <a:graphic>
          <a:graphicData uri="http://schemas.openxmlformats.org/drawingml/2006/table">
            <a:tbl>
              <a:tblPr/>
              <a:tblGrid>
                <a:gridCol w="1271142">
                  <a:extLst>
                    <a:ext uri="{9D8B030D-6E8A-4147-A177-3AD203B41FA5}">
                      <a16:colId xmlns:a16="http://schemas.microsoft.com/office/drawing/2014/main" val="2698469854"/>
                    </a:ext>
                  </a:extLst>
                </a:gridCol>
                <a:gridCol w="1452734">
                  <a:extLst>
                    <a:ext uri="{9D8B030D-6E8A-4147-A177-3AD203B41FA5}">
                      <a16:colId xmlns:a16="http://schemas.microsoft.com/office/drawing/2014/main" val="2371134222"/>
                    </a:ext>
                  </a:extLst>
                </a:gridCol>
                <a:gridCol w="3032583">
                  <a:extLst>
                    <a:ext uri="{9D8B030D-6E8A-4147-A177-3AD203B41FA5}">
                      <a16:colId xmlns:a16="http://schemas.microsoft.com/office/drawing/2014/main" val="525531026"/>
                    </a:ext>
                  </a:extLst>
                </a:gridCol>
                <a:gridCol w="3008001">
                  <a:extLst>
                    <a:ext uri="{9D8B030D-6E8A-4147-A177-3AD203B41FA5}">
                      <a16:colId xmlns:a16="http://schemas.microsoft.com/office/drawing/2014/main" val="1107917979"/>
                    </a:ext>
                  </a:extLst>
                </a:gridCol>
                <a:gridCol w="361187">
                  <a:extLst>
                    <a:ext uri="{9D8B030D-6E8A-4147-A177-3AD203B41FA5}">
                      <a16:colId xmlns:a16="http://schemas.microsoft.com/office/drawing/2014/main" val="4121538697"/>
                    </a:ext>
                  </a:extLst>
                </a:gridCol>
                <a:gridCol w="541781">
                  <a:extLst>
                    <a:ext uri="{9D8B030D-6E8A-4147-A177-3AD203B41FA5}">
                      <a16:colId xmlns:a16="http://schemas.microsoft.com/office/drawing/2014/main" val="2684649732"/>
                    </a:ext>
                  </a:extLst>
                </a:gridCol>
                <a:gridCol w="541781">
                  <a:extLst>
                    <a:ext uri="{9D8B030D-6E8A-4147-A177-3AD203B41FA5}">
                      <a16:colId xmlns:a16="http://schemas.microsoft.com/office/drawing/2014/main" val="4063267513"/>
                    </a:ext>
                  </a:extLst>
                </a:gridCol>
                <a:gridCol w="541781">
                  <a:extLst>
                    <a:ext uri="{9D8B030D-6E8A-4147-A177-3AD203B41FA5}">
                      <a16:colId xmlns:a16="http://schemas.microsoft.com/office/drawing/2014/main" val="2502853596"/>
                    </a:ext>
                  </a:extLst>
                </a:gridCol>
              </a:tblGrid>
              <a:tr h="193447">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工項名稱</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正確名稱</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單位</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程式</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809810"/>
                  </a:ext>
                </a:extLst>
              </a:tr>
              <a:tr h="193447">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M0792120003</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M079210003</a:t>
                      </a:r>
                      <a:endPar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產品，填縫材，矽硐填縫劑</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產品，填縫材，填縫劑，</a:t>
                      </a: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M3</a:t>
                      </a:r>
                      <a:endPar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M3</a:t>
                      </a:r>
                      <a:endPar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F</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0</a:t>
                      </a: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4407608"/>
                  </a:ext>
                </a:extLst>
              </a:tr>
            </a:tbl>
          </a:graphicData>
        </a:graphic>
      </p:graphicFrame>
      <p:pic>
        <p:nvPicPr>
          <p:cNvPr id="13" name="圖片 12" descr="一張含有 文字, 數字, 行, 字型 的圖片&#10;&#10;自動產生的描述">
            <a:extLst>
              <a:ext uri="{FF2B5EF4-FFF2-40B4-BE49-F238E27FC236}">
                <a16:creationId xmlns:a16="http://schemas.microsoft.com/office/drawing/2014/main" id="{C95A1F8B-D348-5DE7-BF6B-6F6866E2F840}"/>
              </a:ext>
            </a:extLst>
          </p:cNvPr>
          <p:cNvPicPr>
            <a:picLocks noChangeAspect="1"/>
          </p:cNvPicPr>
          <p:nvPr/>
        </p:nvPicPr>
        <p:blipFill>
          <a:blip r:embed="rId3"/>
          <a:stretch>
            <a:fillRect/>
          </a:stretch>
        </p:blipFill>
        <p:spPr>
          <a:xfrm>
            <a:off x="478325" y="2429726"/>
            <a:ext cx="11235350" cy="2224140"/>
          </a:xfrm>
          <a:prstGeom prst="rect">
            <a:avLst/>
          </a:prstGeom>
        </p:spPr>
      </p:pic>
      <p:sp>
        <p:nvSpPr>
          <p:cNvPr id="15" name="矩形 14">
            <a:extLst>
              <a:ext uri="{FF2B5EF4-FFF2-40B4-BE49-F238E27FC236}">
                <a16:creationId xmlns:a16="http://schemas.microsoft.com/office/drawing/2014/main" id="{84D21BAF-9EFD-3EE7-0A4D-7EA8BB1DDF0A}"/>
              </a:ext>
            </a:extLst>
          </p:cNvPr>
          <p:cNvSpPr/>
          <p:nvPr/>
        </p:nvSpPr>
        <p:spPr>
          <a:xfrm>
            <a:off x="6554707" y="1631222"/>
            <a:ext cx="1575303" cy="28119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8D747D76-6F2F-37F4-5C79-80CC63C746E6}"/>
              </a:ext>
            </a:extLst>
          </p:cNvPr>
          <p:cNvSpPr txBox="1"/>
          <p:nvPr/>
        </p:nvSpPr>
        <p:spPr>
          <a:xfrm>
            <a:off x="5711142" y="1970135"/>
            <a:ext cx="3262432" cy="400110"/>
          </a:xfrm>
          <a:prstGeom prst="rect">
            <a:avLst/>
          </a:prstGeom>
          <a:noFill/>
        </p:spPr>
        <p:txBody>
          <a:bodyPr wrap="none" rtlCol="0">
            <a:spAutoFit/>
          </a:bodyPr>
          <a:lstStyle/>
          <a:p>
            <a:r>
              <a:rPr lang="zh-TW" altLang="en-US" sz="2000" b="1" dirty="0">
                <a:solidFill>
                  <a:srgbClr val="FF0000"/>
                </a:solidFill>
              </a:rPr>
              <a:t>和在一起但可以依順序處理</a:t>
            </a:r>
          </a:p>
        </p:txBody>
      </p:sp>
    </p:spTree>
    <p:extLst>
      <p:ext uri="{BB962C8B-B14F-4D97-AF65-F5344CB8AC3E}">
        <p14:creationId xmlns:p14="http://schemas.microsoft.com/office/powerpoint/2010/main" val="267738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FB6C03-BEB1-244C-426B-EE92B8468BFA}"/>
              </a:ext>
            </a:extLst>
          </p:cNvPr>
          <p:cNvSpPr>
            <a:spLocks noGrp="1"/>
          </p:cNvSpPr>
          <p:nvPr>
            <p:ph type="title"/>
          </p:nvPr>
        </p:nvSpPr>
        <p:spPr/>
        <p:txBody>
          <a:bodyPr/>
          <a:lstStyle/>
          <a:p>
            <a:r>
              <a:rPr lang="zh-TW" altLang="en-US" dirty="0"/>
              <a:t>標示 </a:t>
            </a:r>
            <a:r>
              <a:rPr lang="en-US" altLang="zh-TW" dirty="0"/>
              <a:t>G:</a:t>
            </a:r>
            <a:r>
              <a:rPr lang="zh-TW" altLang="en-US" dirty="0"/>
              <a:t>中文名稱就算拆開還是無法判斷</a:t>
            </a:r>
            <a:endParaRPr lang="zh-TW" altLang="en-US" b="1" dirty="0"/>
          </a:p>
        </p:txBody>
      </p:sp>
      <p:graphicFrame>
        <p:nvGraphicFramePr>
          <p:cNvPr id="8" name="表格 7">
            <a:extLst>
              <a:ext uri="{FF2B5EF4-FFF2-40B4-BE49-F238E27FC236}">
                <a16:creationId xmlns:a16="http://schemas.microsoft.com/office/drawing/2014/main" id="{E4FC8AD4-B458-14ED-30F1-208B314A765C}"/>
              </a:ext>
            </a:extLst>
          </p:cNvPr>
          <p:cNvGraphicFramePr>
            <a:graphicFrameLocks noGrp="1"/>
          </p:cNvGraphicFramePr>
          <p:nvPr>
            <p:extLst>
              <p:ext uri="{D42A27DB-BD31-4B8C-83A1-F6EECF244321}">
                <p14:modId xmlns:p14="http://schemas.microsoft.com/office/powerpoint/2010/main" val="804485285"/>
              </p:ext>
            </p:extLst>
          </p:nvPr>
        </p:nvGraphicFramePr>
        <p:xfrm>
          <a:off x="1837853" y="1334591"/>
          <a:ext cx="8823950" cy="613410"/>
        </p:xfrm>
        <a:graphic>
          <a:graphicData uri="http://schemas.openxmlformats.org/drawingml/2006/table">
            <a:tbl>
              <a:tblPr>
                <a:tableStyleId>{5940675A-B579-460E-94D1-54222C63F5DA}</a:tableStyleId>
              </a:tblPr>
              <a:tblGrid>
                <a:gridCol w="3078179">
                  <a:extLst>
                    <a:ext uri="{9D8B030D-6E8A-4147-A177-3AD203B41FA5}">
                      <a16:colId xmlns:a16="http://schemas.microsoft.com/office/drawing/2014/main" val="811788679"/>
                    </a:ext>
                  </a:extLst>
                </a:gridCol>
                <a:gridCol w="3186819">
                  <a:extLst>
                    <a:ext uri="{9D8B030D-6E8A-4147-A177-3AD203B41FA5}">
                      <a16:colId xmlns:a16="http://schemas.microsoft.com/office/drawing/2014/main" val="447478196"/>
                    </a:ext>
                  </a:extLst>
                </a:gridCol>
                <a:gridCol w="2558952">
                  <a:extLst>
                    <a:ext uri="{9D8B030D-6E8A-4147-A177-3AD203B41FA5}">
                      <a16:colId xmlns:a16="http://schemas.microsoft.com/office/drawing/2014/main" val="1340043251"/>
                    </a:ext>
                  </a:extLst>
                </a:gridCol>
              </a:tblGrid>
              <a:tr h="247650">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工項代碼</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原始工料名稱</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單位</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9923232"/>
                  </a:ext>
                </a:extLst>
              </a:tr>
              <a:tr h="247650">
                <a:tc>
                  <a:txBody>
                    <a:bodyPr/>
                    <a:lstStyle/>
                    <a:p>
                      <a:pPr marR="0" algn="ctr" rtl="0" fontAlgn="ctr">
                        <a:lnSpc>
                          <a:spcPct val="100000"/>
                        </a:lnSpc>
                        <a:spcBef>
                          <a:spcPts val="0"/>
                        </a:spcBef>
                        <a:spcAft>
                          <a:spcPts val="0"/>
                        </a:spcAft>
                        <a:buClr>
                          <a:srgbClr val="000000"/>
                        </a:buClr>
                        <a:buFont typeface="Arial"/>
                      </a:pPr>
                      <a:r>
                        <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M0792120003</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產品，填縫材，化學填料</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M3</a:t>
                      </a:r>
                      <a:endPar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7018128"/>
                  </a:ext>
                </a:extLst>
              </a:tr>
            </a:tbl>
          </a:graphicData>
        </a:graphic>
      </p:graphicFrame>
      <p:graphicFrame>
        <p:nvGraphicFramePr>
          <p:cNvPr id="14" name="表格 13">
            <a:extLst>
              <a:ext uri="{FF2B5EF4-FFF2-40B4-BE49-F238E27FC236}">
                <a16:creationId xmlns:a16="http://schemas.microsoft.com/office/drawing/2014/main" id="{7BABBA7C-057B-287F-CBD5-221FC9132105}"/>
              </a:ext>
            </a:extLst>
          </p:cNvPr>
          <p:cNvGraphicFramePr>
            <a:graphicFrameLocks noGrp="1"/>
          </p:cNvGraphicFramePr>
          <p:nvPr>
            <p:extLst>
              <p:ext uri="{D42A27DB-BD31-4B8C-83A1-F6EECF244321}">
                <p14:modId xmlns:p14="http://schemas.microsoft.com/office/powerpoint/2010/main" val="3161065582"/>
              </p:ext>
            </p:extLst>
          </p:nvPr>
        </p:nvGraphicFramePr>
        <p:xfrm>
          <a:off x="838201" y="5793293"/>
          <a:ext cx="10750990" cy="438474"/>
        </p:xfrm>
        <a:graphic>
          <a:graphicData uri="http://schemas.openxmlformats.org/drawingml/2006/table">
            <a:tbl>
              <a:tblPr/>
              <a:tblGrid>
                <a:gridCol w="1271142">
                  <a:extLst>
                    <a:ext uri="{9D8B030D-6E8A-4147-A177-3AD203B41FA5}">
                      <a16:colId xmlns:a16="http://schemas.microsoft.com/office/drawing/2014/main" val="2698469854"/>
                    </a:ext>
                  </a:extLst>
                </a:gridCol>
                <a:gridCol w="1452734">
                  <a:extLst>
                    <a:ext uri="{9D8B030D-6E8A-4147-A177-3AD203B41FA5}">
                      <a16:colId xmlns:a16="http://schemas.microsoft.com/office/drawing/2014/main" val="2371134222"/>
                    </a:ext>
                  </a:extLst>
                </a:gridCol>
                <a:gridCol w="3032583">
                  <a:extLst>
                    <a:ext uri="{9D8B030D-6E8A-4147-A177-3AD203B41FA5}">
                      <a16:colId xmlns:a16="http://schemas.microsoft.com/office/drawing/2014/main" val="525531026"/>
                    </a:ext>
                  </a:extLst>
                </a:gridCol>
                <a:gridCol w="3008001">
                  <a:extLst>
                    <a:ext uri="{9D8B030D-6E8A-4147-A177-3AD203B41FA5}">
                      <a16:colId xmlns:a16="http://schemas.microsoft.com/office/drawing/2014/main" val="1107917979"/>
                    </a:ext>
                  </a:extLst>
                </a:gridCol>
                <a:gridCol w="361187">
                  <a:extLst>
                    <a:ext uri="{9D8B030D-6E8A-4147-A177-3AD203B41FA5}">
                      <a16:colId xmlns:a16="http://schemas.microsoft.com/office/drawing/2014/main" val="4121538697"/>
                    </a:ext>
                  </a:extLst>
                </a:gridCol>
                <a:gridCol w="541781">
                  <a:extLst>
                    <a:ext uri="{9D8B030D-6E8A-4147-A177-3AD203B41FA5}">
                      <a16:colId xmlns:a16="http://schemas.microsoft.com/office/drawing/2014/main" val="2684649732"/>
                    </a:ext>
                  </a:extLst>
                </a:gridCol>
                <a:gridCol w="541781">
                  <a:extLst>
                    <a:ext uri="{9D8B030D-6E8A-4147-A177-3AD203B41FA5}">
                      <a16:colId xmlns:a16="http://schemas.microsoft.com/office/drawing/2014/main" val="4063267513"/>
                    </a:ext>
                  </a:extLst>
                </a:gridCol>
                <a:gridCol w="541781">
                  <a:extLst>
                    <a:ext uri="{9D8B030D-6E8A-4147-A177-3AD203B41FA5}">
                      <a16:colId xmlns:a16="http://schemas.microsoft.com/office/drawing/2014/main" val="2502853596"/>
                    </a:ext>
                  </a:extLst>
                </a:gridCol>
              </a:tblGrid>
              <a:tr h="193447">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工項名稱</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正確名稱</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單位</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程式</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809810"/>
                  </a:ext>
                </a:extLst>
              </a:tr>
              <a:tr h="193447">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M0792120003</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endPar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產品，填縫材，化學填料</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endPar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M3</a:t>
                      </a:r>
                      <a:endPar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G</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0</a:t>
                      </a: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4407608"/>
                  </a:ext>
                </a:extLst>
              </a:tr>
            </a:tbl>
          </a:graphicData>
        </a:graphic>
      </p:graphicFrame>
      <p:pic>
        <p:nvPicPr>
          <p:cNvPr id="13" name="圖片 12" descr="一張含有 文字, 數字, 行, 字型 的圖片&#10;&#10;自動產生的描述">
            <a:extLst>
              <a:ext uri="{FF2B5EF4-FFF2-40B4-BE49-F238E27FC236}">
                <a16:creationId xmlns:a16="http://schemas.microsoft.com/office/drawing/2014/main" id="{C95A1F8B-D348-5DE7-BF6B-6F6866E2F840}"/>
              </a:ext>
            </a:extLst>
          </p:cNvPr>
          <p:cNvPicPr>
            <a:picLocks noChangeAspect="1"/>
          </p:cNvPicPr>
          <p:nvPr/>
        </p:nvPicPr>
        <p:blipFill>
          <a:blip r:embed="rId3"/>
          <a:stretch>
            <a:fillRect/>
          </a:stretch>
        </p:blipFill>
        <p:spPr>
          <a:xfrm>
            <a:off x="478325" y="2429726"/>
            <a:ext cx="11235350" cy="2224140"/>
          </a:xfrm>
          <a:prstGeom prst="rect">
            <a:avLst/>
          </a:prstGeom>
        </p:spPr>
      </p:pic>
      <p:sp>
        <p:nvSpPr>
          <p:cNvPr id="15" name="矩形 14">
            <a:extLst>
              <a:ext uri="{FF2B5EF4-FFF2-40B4-BE49-F238E27FC236}">
                <a16:creationId xmlns:a16="http://schemas.microsoft.com/office/drawing/2014/main" id="{84D21BAF-9EFD-3EE7-0A4D-7EA8BB1DDF0A}"/>
              </a:ext>
            </a:extLst>
          </p:cNvPr>
          <p:cNvSpPr/>
          <p:nvPr/>
        </p:nvSpPr>
        <p:spPr>
          <a:xfrm>
            <a:off x="6799152" y="1631222"/>
            <a:ext cx="1059256" cy="28119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8D747D76-6F2F-37F4-5C79-80CC63C746E6}"/>
              </a:ext>
            </a:extLst>
          </p:cNvPr>
          <p:cNvSpPr txBox="1"/>
          <p:nvPr/>
        </p:nvSpPr>
        <p:spPr>
          <a:xfrm>
            <a:off x="5711142" y="1970135"/>
            <a:ext cx="2749471" cy="400110"/>
          </a:xfrm>
          <a:prstGeom prst="rect">
            <a:avLst/>
          </a:prstGeom>
          <a:noFill/>
        </p:spPr>
        <p:txBody>
          <a:bodyPr wrap="none" rtlCol="0">
            <a:spAutoFit/>
          </a:bodyPr>
          <a:lstStyle/>
          <a:p>
            <a:r>
              <a:rPr lang="zh-TW" altLang="en-US" sz="2000" b="1" dirty="0">
                <a:solidFill>
                  <a:srgbClr val="FF0000"/>
                </a:solidFill>
              </a:rPr>
              <a:t>無法判定是何種填縫劑</a:t>
            </a:r>
          </a:p>
        </p:txBody>
      </p:sp>
    </p:spTree>
    <p:extLst>
      <p:ext uri="{BB962C8B-B14F-4D97-AF65-F5344CB8AC3E}">
        <p14:creationId xmlns:p14="http://schemas.microsoft.com/office/powerpoint/2010/main" val="1958640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FB6C03-BEB1-244C-426B-EE92B8468BFA}"/>
              </a:ext>
            </a:extLst>
          </p:cNvPr>
          <p:cNvSpPr>
            <a:spLocks noGrp="1"/>
          </p:cNvSpPr>
          <p:nvPr>
            <p:ph type="title"/>
          </p:nvPr>
        </p:nvSpPr>
        <p:spPr/>
        <p:txBody>
          <a:bodyPr/>
          <a:lstStyle/>
          <a:p>
            <a:r>
              <a:rPr lang="zh-TW" altLang="en-US" dirty="0"/>
              <a:t>標示 </a:t>
            </a:r>
            <a:r>
              <a:rPr lang="en-US" altLang="zh-TW" dirty="0"/>
              <a:t>H:</a:t>
            </a:r>
            <a:r>
              <a:rPr lang="zh-TW" altLang="en-US" dirty="0"/>
              <a:t>名稱中有需要查詢或轉換的文字</a:t>
            </a:r>
            <a:endParaRPr lang="zh-TW" altLang="en-US" b="1" dirty="0"/>
          </a:p>
        </p:txBody>
      </p:sp>
      <p:graphicFrame>
        <p:nvGraphicFramePr>
          <p:cNvPr id="8" name="表格 7">
            <a:extLst>
              <a:ext uri="{FF2B5EF4-FFF2-40B4-BE49-F238E27FC236}">
                <a16:creationId xmlns:a16="http://schemas.microsoft.com/office/drawing/2014/main" id="{E4FC8AD4-B458-14ED-30F1-208B314A765C}"/>
              </a:ext>
            </a:extLst>
          </p:cNvPr>
          <p:cNvGraphicFramePr>
            <a:graphicFrameLocks noGrp="1"/>
          </p:cNvGraphicFramePr>
          <p:nvPr>
            <p:extLst>
              <p:ext uri="{D42A27DB-BD31-4B8C-83A1-F6EECF244321}">
                <p14:modId xmlns:p14="http://schemas.microsoft.com/office/powerpoint/2010/main" val="2366652060"/>
              </p:ext>
            </p:extLst>
          </p:nvPr>
        </p:nvGraphicFramePr>
        <p:xfrm>
          <a:off x="1865015" y="1334591"/>
          <a:ext cx="8401614" cy="613410"/>
        </p:xfrm>
        <a:graphic>
          <a:graphicData uri="http://schemas.openxmlformats.org/drawingml/2006/table">
            <a:tbl>
              <a:tblPr>
                <a:tableStyleId>{5940675A-B579-460E-94D1-54222C63F5DA}</a:tableStyleId>
              </a:tblPr>
              <a:tblGrid>
                <a:gridCol w="2681863">
                  <a:extLst>
                    <a:ext uri="{9D8B030D-6E8A-4147-A177-3AD203B41FA5}">
                      <a16:colId xmlns:a16="http://schemas.microsoft.com/office/drawing/2014/main" val="811788679"/>
                    </a:ext>
                  </a:extLst>
                </a:gridCol>
                <a:gridCol w="4265516">
                  <a:extLst>
                    <a:ext uri="{9D8B030D-6E8A-4147-A177-3AD203B41FA5}">
                      <a16:colId xmlns:a16="http://schemas.microsoft.com/office/drawing/2014/main" val="447478196"/>
                    </a:ext>
                  </a:extLst>
                </a:gridCol>
                <a:gridCol w="1454235">
                  <a:extLst>
                    <a:ext uri="{9D8B030D-6E8A-4147-A177-3AD203B41FA5}">
                      <a16:colId xmlns:a16="http://schemas.microsoft.com/office/drawing/2014/main" val="1340043251"/>
                    </a:ext>
                  </a:extLst>
                </a:gridCol>
              </a:tblGrid>
              <a:tr h="247650">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工項代碼</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原始工料名稱</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單位</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9923232"/>
                  </a:ext>
                </a:extLst>
              </a:tr>
              <a:tr h="247650">
                <a:tc>
                  <a:txBody>
                    <a:bodyPr/>
                    <a:lstStyle/>
                    <a:p>
                      <a:pPr marR="0" algn="ctr" rtl="0" fontAlgn="ctr">
                        <a:lnSpc>
                          <a:spcPct val="100000"/>
                        </a:lnSpc>
                        <a:spcBef>
                          <a:spcPts val="0"/>
                        </a:spcBef>
                        <a:spcAft>
                          <a:spcPts val="0"/>
                        </a:spcAft>
                        <a:buClr>
                          <a:srgbClr val="000000"/>
                        </a:buClr>
                        <a:buFont typeface="Arial"/>
                      </a:pPr>
                      <a:r>
                        <a:rPr 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M1613260040B7</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產品，導線管，</a:t>
                      </a:r>
                      <a:r>
                        <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PVC</a:t>
                      </a: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喇叭口，</a:t>
                      </a:r>
                      <a:r>
                        <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D35MM</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個</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7018128"/>
                  </a:ext>
                </a:extLst>
              </a:tr>
            </a:tbl>
          </a:graphicData>
        </a:graphic>
      </p:graphicFrame>
      <p:graphicFrame>
        <p:nvGraphicFramePr>
          <p:cNvPr id="14" name="表格 13">
            <a:extLst>
              <a:ext uri="{FF2B5EF4-FFF2-40B4-BE49-F238E27FC236}">
                <a16:creationId xmlns:a16="http://schemas.microsoft.com/office/drawing/2014/main" id="{7BABBA7C-057B-287F-CBD5-221FC9132105}"/>
              </a:ext>
            </a:extLst>
          </p:cNvPr>
          <p:cNvGraphicFramePr>
            <a:graphicFrameLocks noGrp="1"/>
          </p:cNvGraphicFramePr>
          <p:nvPr>
            <p:extLst>
              <p:ext uri="{D42A27DB-BD31-4B8C-83A1-F6EECF244321}">
                <p14:modId xmlns:p14="http://schemas.microsoft.com/office/powerpoint/2010/main" val="3427056352"/>
              </p:ext>
            </p:extLst>
          </p:nvPr>
        </p:nvGraphicFramePr>
        <p:xfrm>
          <a:off x="838201" y="5793293"/>
          <a:ext cx="10750990" cy="438474"/>
        </p:xfrm>
        <a:graphic>
          <a:graphicData uri="http://schemas.openxmlformats.org/drawingml/2006/table">
            <a:tbl>
              <a:tblPr/>
              <a:tblGrid>
                <a:gridCol w="1271142">
                  <a:extLst>
                    <a:ext uri="{9D8B030D-6E8A-4147-A177-3AD203B41FA5}">
                      <a16:colId xmlns:a16="http://schemas.microsoft.com/office/drawing/2014/main" val="2698469854"/>
                    </a:ext>
                  </a:extLst>
                </a:gridCol>
                <a:gridCol w="1452734">
                  <a:extLst>
                    <a:ext uri="{9D8B030D-6E8A-4147-A177-3AD203B41FA5}">
                      <a16:colId xmlns:a16="http://schemas.microsoft.com/office/drawing/2014/main" val="2371134222"/>
                    </a:ext>
                  </a:extLst>
                </a:gridCol>
                <a:gridCol w="2811563">
                  <a:extLst>
                    <a:ext uri="{9D8B030D-6E8A-4147-A177-3AD203B41FA5}">
                      <a16:colId xmlns:a16="http://schemas.microsoft.com/office/drawing/2014/main" val="525531026"/>
                    </a:ext>
                  </a:extLst>
                </a:gridCol>
                <a:gridCol w="3229021">
                  <a:extLst>
                    <a:ext uri="{9D8B030D-6E8A-4147-A177-3AD203B41FA5}">
                      <a16:colId xmlns:a16="http://schemas.microsoft.com/office/drawing/2014/main" val="1107917979"/>
                    </a:ext>
                  </a:extLst>
                </a:gridCol>
                <a:gridCol w="361187">
                  <a:extLst>
                    <a:ext uri="{9D8B030D-6E8A-4147-A177-3AD203B41FA5}">
                      <a16:colId xmlns:a16="http://schemas.microsoft.com/office/drawing/2014/main" val="4121538697"/>
                    </a:ext>
                  </a:extLst>
                </a:gridCol>
                <a:gridCol w="541781">
                  <a:extLst>
                    <a:ext uri="{9D8B030D-6E8A-4147-A177-3AD203B41FA5}">
                      <a16:colId xmlns:a16="http://schemas.microsoft.com/office/drawing/2014/main" val="2684649732"/>
                    </a:ext>
                  </a:extLst>
                </a:gridCol>
                <a:gridCol w="541781">
                  <a:extLst>
                    <a:ext uri="{9D8B030D-6E8A-4147-A177-3AD203B41FA5}">
                      <a16:colId xmlns:a16="http://schemas.microsoft.com/office/drawing/2014/main" val="4063267513"/>
                    </a:ext>
                  </a:extLst>
                </a:gridCol>
                <a:gridCol w="541781">
                  <a:extLst>
                    <a:ext uri="{9D8B030D-6E8A-4147-A177-3AD203B41FA5}">
                      <a16:colId xmlns:a16="http://schemas.microsoft.com/office/drawing/2014/main" val="2502853596"/>
                    </a:ext>
                  </a:extLst>
                </a:gridCol>
              </a:tblGrid>
              <a:tr h="193447">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工項名稱</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正確名稱</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單位</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程式</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809810"/>
                  </a:ext>
                </a:extLst>
              </a:tr>
              <a:tr h="193447">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M1613260040B7</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M161326004007</a:t>
                      </a:r>
                      <a:endPar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產品，導線管，</a:t>
                      </a: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PVC</a:t>
                      </a: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喇叭口，</a:t>
                      </a: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D35MM</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產品，導線管，聚氯乙烯彎頭，標稱</a:t>
                      </a: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36mm</a:t>
                      </a: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，個</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個</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H</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0</a:t>
                      </a: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4407608"/>
                  </a:ext>
                </a:extLst>
              </a:tr>
            </a:tbl>
          </a:graphicData>
        </a:graphic>
      </p:graphicFrame>
      <p:sp>
        <p:nvSpPr>
          <p:cNvPr id="15" name="矩形 14">
            <a:extLst>
              <a:ext uri="{FF2B5EF4-FFF2-40B4-BE49-F238E27FC236}">
                <a16:creationId xmlns:a16="http://schemas.microsoft.com/office/drawing/2014/main" id="{84D21BAF-9EFD-3EE7-0A4D-7EA8BB1DDF0A}"/>
              </a:ext>
            </a:extLst>
          </p:cNvPr>
          <p:cNvSpPr/>
          <p:nvPr/>
        </p:nvSpPr>
        <p:spPr>
          <a:xfrm>
            <a:off x="6326863" y="1650172"/>
            <a:ext cx="1178459" cy="28119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圖片 3" descr="一張含有 文字, 數字, 螢幕擷取畫面, 行 的圖片&#10;&#10;自動產生的描述">
            <a:extLst>
              <a:ext uri="{FF2B5EF4-FFF2-40B4-BE49-F238E27FC236}">
                <a16:creationId xmlns:a16="http://schemas.microsoft.com/office/drawing/2014/main" id="{891C93D8-0D48-EEEA-E911-47BDA4FDE17C}"/>
              </a:ext>
            </a:extLst>
          </p:cNvPr>
          <p:cNvPicPr>
            <a:picLocks noChangeAspect="1"/>
          </p:cNvPicPr>
          <p:nvPr/>
        </p:nvPicPr>
        <p:blipFill rotWithShape="1">
          <a:blip r:embed="rId3"/>
          <a:srcRect t="2554"/>
          <a:stretch/>
        </p:blipFill>
        <p:spPr>
          <a:xfrm>
            <a:off x="2481684" y="2376970"/>
            <a:ext cx="7228631" cy="2958495"/>
          </a:xfrm>
          <a:prstGeom prst="rect">
            <a:avLst/>
          </a:prstGeom>
        </p:spPr>
      </p:pic>
      <p:sp>
        <p:nvSpPr>
          <p:cNvPr id="5" name="矩形 4">
            <a:extLst>
              <a:ext uri="{FF2B5EF4-FFF2-40B4-BE49-F238E27FC236}">
                <a16:creationId xmlns:a16="http://schemas.microsoft.com/office/drawing/2014/main" id="{73B17F2E-8990-0CA1-5017-956D776BE0AE}"/>
              </a:ext>
            </a:extLst>
          </p:cNvPr>
          <p:cNvSpPr/>
          <p:nvPr/>
        </p:nvSpPr>
        <p:spPr>
          <a:xfrm>
            <a:off x="2604380" y="2660154"/>
            <a:ext cx="1840871" cy="35464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文字方塊 5">
            <a:extLst>
              <a:ext uri="{FF2B5EF4-FFF2-40B4-BE49-F238E27FC236}">
                <a16:creationId xmlns:a16="http://schemas.microsoft.com/office/drawing/2014/main" id="{AF1C1282-AA01-A58D-BEDF-B14C937B5D90}"/>
              </a:ext>
            </a:extLst>
          </p:cNvPr>
          <p:cNvSpPr txBox="1"/>
          <p:nvPr/>
        </p:nvSpPr>
        <p:spPr>
          <a:xfrm>
            <a:off x="1116143" y="3043785"/>
            <a:ext cx="4817344" cy="400110"/>
          </a:xfrm>
          <a:prstGeom prst="rect">
            <a:avLst/>
          </a:prstGeom>
          <a:noFill/>
        </p:spPr>
        <p:txBody>
          <a:bodyPr wrap="none" rtlCol="0">
            <a:spAutoFit/>
          </a:bodyPr>
          <a:lstStyle/>
          <a:p>
            <a:r>
              <a:rPr lang="zh-TW" altLang="en-US" sz="2000" b="1" dirty="0">
                <a:solidFill>
                  <a:srgbClr val="FF0000"/>
                </a:solidFill>
              </a:rPr>
              <a:t>經查詢後得知</a:t>
            </a:r>
            <a:r>
              <a:rPr lang="en-US" altLang="zh-TW" sz="2000" b="1" dirty="0">
                <a:solidFill>
                  <a:srgbClr val="FF0000"/>
                </a:solidFill>
              </a:rPr>
              <a:t>PVC</a:t>
            </a:r>
            <a:r>
              <a:rPr lang="zh-TW" altLang="en-US" sz="2000" b="1" dirty="0">
                <a:solidFill>
                  <a:srgbClr val="FF0000"/>
                </a:solidFill>
              </a:rPr>
              <a:t>喇叭口圍聚氯乙烯彎頭</a:t>
            </a:r>
          </a:p>
        </p:txBody>
      </p:sp>
      <p:sp>
        <p:nvSpPr>
          <p:cNvPr id="7" name="矩形 6">
            <a:extLst>
              <a:ext uri="{FF2B5EF4-FFF2-40B4-BE49-F238E27FC236}">
                <a16:creationId xmlns:a16="http://schemas.microsoft.com/office/drawing/2014/main" id="{2CD05BE7-FB38-AED0-C084-FF2B67AADC9B}"/>
              </a:ext>
            </a:extLst>
          </p:cNvPr>
          <p:cNvSpPr/>
          <p:nvPr/>
        </p:nvSpPr>
        <p:spPr>
          <a:xfrm>
            <a:off x="7586805" y="1650172"/>
            <a:ext cx="1113576" cy="281195"/>
          </a:xfrm>
          <a:prstGeom prst="rect">
            <a:avLst/>
          </a:prstGeom>
          <a:noFill/>
          <a:ln w="38100">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9" name="文字方塊 8">
            <a:extLst>
              <a:ext uri="{FF2B5EF4-FFF2-40B4-BE49-F238E27FC236}">
                <a16:creationId xmlns:a16="http://schemas.microsoft.com/office/drawing/2014/main" id="{B9C50247-613D-DF87-5E94-8E262AD15154}"/>
              </a:ext>
            </a:extLst>
          </p:cNvPr>
          <p:cNvSpPr txBox="1"/>
          <p:nvPr/>
        </p:nvSpPr>
        <p:spPr>
          <a:xfrm>
            <a:off x="7505322" y="1989085"/>
            <a:ext cx="4047903" cy="707886"/>
          </a:xfrm>
          <a:prstGeom prst="rect">
            <a:avLst/>
          </a:prstGeom>
          <a:noFill/>
        </p:spPr>
        <p:txBody>
          <a:bodyPr wrap="none" rtlCol="0">
            <a:spAutoFit/>
          </a:bodyPr>
          <a:lstStyle/>
          <a:p>
            <a:r>
              <a:rPr lang="zh-TW" altLang="en-US" sz="2000" b="1" dirty="0">
                <a:solidFill>
                  <a:schemeClr val="accent6">
                    <a:lumMod val="50000"/>
                  </a:schemeClr>
                </a:solidFill>
              </a:rPr>
              <a:t>可以用這個去找</a:t>
            </a:r>
            <a:r>
              <a:rPr lang="en-US" altLang="zh-TW" sz="2000" b="1" dirty="0">
                <a:solidFill>
                  <a:schemeClr val="accent6">
                    <a:lumMod val="50000"/>
                  </a:schemeClr>
                </a:solidFill>
              </a:rPr>
              <a:t>PVC</a:t>
            </a:r>
            <a:r>
              <a:rPr lang="zh-TW" altLang="en-US" sz="2000" b="1" dirty="0">
                <a:solidFill>
                  <a:schemeClr val="accent6">
                    <a:lumMod val="50000"/>
                  </a:schemeClr>
                </a:solidFill>
              </a:rPr>
              <a:t>管的標稱管徑</a:t>
            </a:r>
            <a:endParaRPr lang="en-US" altLang="zh-TW" sz="2000" b="1" dirty="0">
              <a:solidFill>
                <a:schemeClr val="accent6">
                  <a:lumMod val="50000"/>
                </a:schemeClr>
              </a:solidFill>
            </a:endParaRPr>
          </a:p>
          <a:p>
            <a:r>
              <a:rPr lang="zh-TW" altLang="en-US" sz="2000" b="1" dirty="0">
                <a:solidFill>
                  <a:schemeClr val="accent6">
                    <a:lumMod val="50000"/>
                  </a:schemeClr>
                </a:solidFill>
              </a:rPr>
              <a:t>找相似的就好</a:t>
            </a:r>
          </a:p>
        </p:txBody>
      </p:sp>
      <p:sp>
        <p:nvSpPr>
          <p:cNvPr id="16" name="文字方塊 15">
            <a:extLst>
              <a:ext uri="{FF2B5EF4-FFF2-40B4-BE49-F238E27FC236}">
                <a16:creationId xmlns:a16="http://schemas.microsoft.com/office/drawing/2014/main" id="{8D747D76-6F2F-37F4-5C79-80CC63C746E6}"/>
              </a:ext>
            </a:extLst>
          </p:cNvPr>
          <p:cNvSpPr txBox="1"/>
          <p:nvPr/>
        </p:nvSpPr>
        <p:spPr>
          <a:xfrm>
            <a:off x="4837334" y="1981943"/>
            <a:ext cx="2749471" cy="707886"/>
          </a:xfrm>
          <a:prstGeom prst="rect">
            <a:avLst/>
          </a:prstGeom>
          <a:noFill/>
        </p:spPr>
        <p:txBody>
          <a:bodyPr wrap="none" rtlCol="0">
            <a:spAutoFit/>
          </a:bodyPr>
          <a:lstStyle/>
          <a:p>
            <a:r>
              <a:rPr lang="zh-TW" altLang="en-US" sz="2000" b="1" dirty="0">
                <a:solidFill>
                  <a:srgbClr val="FF0000"/>
                </a:solidFill>
              </a:rPr>
              <a:t>原始名稱中含有與</a:t>
            </a:r>
            <a:endParaRPr lang="en-US" altLang="zh-TW" sz="2000" b="1" dirty="0">
              <a:solidFill>
                <a:srgbClr val="FF0000"/>
              </a:solidFill>
            </a:endParaRPr>
          </a:p>
          <a:p>
            <a:r>
              <a:rPr lang="zh-TW" altLang="en-US" sz="2000" b="1" dirty="0">
                <a:solidFill>
                  <a:srgbClr val="FF0000"/>
                </a:solidFill>
              </a:rPr>
              <a:t>英文含意相符合的名稱</a:t>
            </a:r>
          </a:p>
        </p:txBody>
      </p:sp>
    </p:spTree>
    <p:extLst>
      <p:ext uri="{BB962C8B-B14F-4D97-AF65-F5344CB8AC3E}">
        <p14:creationId xmlns:p14="http://schemas.microsoft.com/office/powerpoint/2010/main" val="227769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FB6C03-BEB1-244C-426B-EE92B8468BFA}"/>
              </a:ext>
            </a:extLst>
          </p:cNvPr>
          <p:cNvSpPr>
            <a:spLocks noGrp="1"/>
          </p:cNvSpPr>
          <p:nvPr>
            <p:ph type="title"/>
          </p:nvPr>
        </p:nvSpPr>
        <p:spPr>
          <a:xfrm>
            <a:off x="838200" y="365125"/>
            <a:ext cx="10750990" cy="1325563"/>
          </a:xfrm>
        </p:spPr>
        <p:txBody>
          <a:bodyPr/>
          <a:lstStyle/>
          <a:p>
            <a:r>
              <a:rPr lang="zh-TW" altLang="en-US" dirty="0"/>
              <a:t>標示 </a:t>
            </a:r>
            <a:r>
              <a:rPr lang="en-US" altLang="zh-TW" dirty="0"/>
              <a:t>I:</a:t>
            </a:r>
            <a:r>
              <a:rPr lang="zh-TW" altLang="en-US" dirty="0"/>
              <a:t>查完之後還是不知道可以對到哪一個</a:t>
            </a:r>
            <a:endParaRPr lang="zh-TW" altLang="en-US" b="1" dirty="0"/>
          </a:p>
        </p:txBody>
      </p:sp>
      <p:graphicFrame>
        <p:nvGraphicFramePr>
          <p:cNvPr id="8" name="表格 7">
            <a:extLst>
              <a:ext uri="{FF2B5EF4-FFF2-40B4-BE49-F238E27FC236}">
                <a16:creationId xmlns:a16="http://schemas.microsoft.com/office/drawing/2014/main" id="{E4FC8AD4-B458-14ED-30F1-208B314A765C}"/>
              </a:ext>
            </a:extLst>
          </p:cNvPr>
          <p:cNvGraphicFramePr>
            <a:graphicFrameLocks noGrp="1"/>
          </p:cNvGraphicFramePr>
          <p:nvPr>
            <p:extLst>
              <p:ext uri="{D42A27DB-BD31-4B8C-83A1-F6EECF244321}">
                <p14:modId xmlns:p14="http://schemas.microsoft.com/office/powerpoint/2010/main" val="2412225517"/>
              </p:ext>
            </p:extLst>
          </p:nvPr>
        </p:nvGraphicFramePr>
        <p:xfrm>
          <a:off x="1865015" y="1334591"/>
          <a:ext cx="8401614" cy="613410"/>
        </p:xfrm>
        <a:graphic>
          <a:graphicData uri="http://schemas.openxmlformats.org/drawingml/2006/table">
            <a:tbl>
              <a:tblPr>
                <a:tableStyleId>{5940675A-B579-460E-94D1-54222C63F5DA}</a:tableStyleId>
              </a:tblPr>
              <a:tblGrid>
                <a:gridCol w="2681863">
                  <a:extLst>
                    <a:ext uri="{9D8B030D-6E8A-4147-A177-3AD203B41FA5}">
                      <a16:colId xmlns:a16="http://schemas.microsoft.com/office/drawing/2014/main" val="811788679"/>
                    </a:ext>
                  </a:extLst>
                </a:gridCol>
                <a:gridCol w="4265516">
                  <a:extLst>
                    <a:ext uri="{9D8B030D-6E8A-4147-A177-3AD203B41FA5}">
                      <a16:colId xmlns:a16="http://schemas.microsoft.com/office/drawing/2014/main" val="447478196"/>
                    </a:ext>
                  </a:extLst>
                </a:gridCol>
                <a:gridCol w="1454235">
                  <a:extLst>
                    <a:ext uri="{9D8B030D-6E8A-4147-A177-3AD203B41FA5}">
                      <a16:colId xmlns:a16="http://schemas.microsoft.com/office/drawing/2014/main" val="1340043251"/>
                    </a:ext>
                  </a:extLst>
                </a:gridCol>
              </a:tblGrid>
              <a:tr h="247650">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工項代碼</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原始工料名稱</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單位</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9923232"/>
                  </a:ext>
                </a:extLst>
              </a:tr>
              <a:tr h="247650">
                <a:tc>
                  <a:txBody>
                    <a:bodyPr/>
                    <a:lstStyle/>
                    <a:p>
                      <a:pPr marR="0" algn="ctr" rtl="0" fontAlgn="ctr">
                        <a:lnSpc>
                          <a:spcPct val="100000"/>
                        </a:lnSpc>
                        <a:spcBef>
                          <a:spcPts val="0"/>
                        </a:spcBef>
                        <a:spcAft>
                          <a:spcPts val="0"/>
                        </a:spcAft>
                        <a:buClr>
                          <a:srgbClr val="000000"/>
                        </a:buClr>
                        <a:buFont typeface="Arial"/>
                      </a:pPr>
                      <a:r>
                        <a:rPr 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M1613260040B7</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產品，導線管，</a:t>
                      </a:r>
                      <a:r>
                        <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PUB</a:t>
                      </a: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喇叭口，</a:t>
                      </a:r>
                      <a:r>
                        <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SS35MM</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個</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7018128"/>
                  </a:ext>
                </a:extLst>
              </a:tr>
            </a:tbl>
          </a:graphicData>
        </a:graphic>
      </p:graphicFrame>
      <p:graphicFrame>
        <p:nvGraphicFramePr>
          <p:cNvPr id="14" name="表格 13">
            <a:extLst>
              <a:ext uri="{FF2B5EF4-FFF2-40B4-BE49-F238E27FC236}">
                <a16:creationId xmlns:a16="http://schemas.microsoft.com/office/drawing/2014/main" id="{7BABBA7C-057B-287F-CBD5-221FC9132105}"/>
              </a:ext>
            </a:extLst>
          </p:cNvPr>
          <p:cNvGraphicFramePr>
            <a:graphicFrameLocks noGrp="1"/>
          </p:cNvGraphicFramePr>
          <p:nvPr>
            <p:extLst>
              <p:ext uri="{D42A27DB-BD31-4B8C-83A1-F6EECF244321}">
                <p14:modId xmlns:p14="http://schemas.microsoft.com/office/powerpoint/2010/main" val="369832815"/>
              </p:ext>
            </p:extLst>
          </p:nvPr>
        </p:nvGraphicFramePr>
        <p:xfrm>
          <a:off x="838201" y="5793293"/>
          <a:ext cx="10750990" cy="438474"/>
        </p:xfrm>
        <a:graphic>
          <a:graphicData uri="http://schemas.openxmlformats.org/drawingml/2006/table">
            <a:tbl>
              <a:tblPr/>
              <a:tblGrid>
                <a:gridCol w="1271142">
                  <a:extLst>
                    <a:ext uri="{9D8B030D-6E8A-4147-A177-3AD203B41FA5}">
                      <a16:colId xmlns:a16="http://schemas.microsoft.com/office/drawing/2014/main" val="2698469854"/>
                    </a:ext>
                  </a:extLst>
                </a:gridCol>
                <a:gridCol w="1452734">
                  <a:extLst>
                    <a:ext uri="{9D8B030D-6E8A-4147-A177-3AD203B41FA5}">
                      <a16:colId xmlns:a16="http://schemas.microsoft.com/office/drawing/2014/main" val="2371134222"/>
                    </a:ext>
                  </a:extLst>
                </a:gridCol>
                <a:gridCol w="2811563">
                  <a:extLst>
                    <a:ext uri="{9D8B030D-6E8A-4147-A177-3AD203B41FA5}">
                      <a16:colId xmlns:a16="http://schemas.microsoft.com/office/drawing/2014/main" val="525531026"/>
                    </a:ext>
                  </a:extLst>
                </a:gridCol>
                <a:gridCol w="3229021">
                  <a:extLst>
                    <a:ext uri="{9D8B030D-6E8A-4147-A177-3AD203B41FA5}">
                      <a16:colId xmlns:a16="http://schemas.microsoft.com/office/drawing/2014/main" val="1107917979"/>
                    </a:ext>
                  </a:extLst>
                </a:gridCol>
                <a:gridCol w="361187">
                  <a:extLst>
                    <a:ext uri="{9D8B030D-6E8A-4147-A177-3AD203B41FA5}">
                      <a16:colId xmlns:a16="http://schemas.microsoft.com/office/drawing/2014/main" val="4121538697"/>
                    </a:ext>
                  </a:extLst>
                </a:gridCol>
                <a:gridCol w="541781">
                  <a:extLst>
                    <a:ext uri="{9D8B030D-6E8A-4147-A177-3AD203B41FA5}">
                      <a16:colId xmlns:a16="http://schemas.microsoft.com/office/drawing/2014/main" val="2684649732"/>
                    </a:ext>
                  </a:extLst>
                </a:gridCol>
                <a:gridCol w="541781">
                  <a:extLst>
                    <a:ext uri="{9D8B030D-6E8A-4147-A177-3AD203B41FA5}">
                      <a16:colId xmlns:a16="http://schemas.microsoft.com/office/drawing/2014/main" val="4063267513"/>
                    </a:ext>
                  </a:extLst>
                </a:gridCol>
                <a:gridCol w="541781">
                  <a:extLst>
                    <a:ext uri="{9D8B030D-6E8A-4147-A177-3AD203B41FA5}">
                      <a16:colId xmlns:a16="http://schemas.microsoft.com/office/drawing/2014/main" val="2502853596"/>
                    </a:ext>
                  </a:extLst>
                </a:gridCol>
              </a:tblGrid>
              <a:tr h="193447">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工項名稱</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正確名稱</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單位</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程式</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809810"/>
                  </a:ext>
                </a:extLst>
              </a:tr>
              <a:tr h="193447">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M1613260040B7</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endPar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產品，導線管，</a:t>
                      </a: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PUB</a:t>
                      </a: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喇叭口，</a:t>
                      </a: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SS35MM</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endPar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個</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I</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0</a:t>
                      </a: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4407608"/>
                  </a:ext>
                </a:extLst>
              </a:tr>
            </a:tbl>
          </a:graphicData>
        </a:graphic>
      </p:graphicFrame>
      <p:pic>
        <p:nvPicPr>
          <p:cNvPr id="10" name="圖片 9" descr="一張含有 文字, 數字, 字型, 螢幕擷取畫面 的圖片&#10;&#10;自動產生的描述">
            <a:extLst>
              <a:ext uri="{FF2B5EF4-FFF2-40B4-BE49-F238E27FC236}">
                <a16:creationId xmlns:a16="http://schemas.microsoft.com/office/drawing/2014/main" id="{92B58A9F-0B61-5B3D-FBA7-9794E2502CED}"/>
              </a:ext>
            </a:extLst>
          </p:cNvPr>
          <p:cNvPicPr>
            <a:picLocks noChangeAspect="1"/>
          </p:cNvPicPr>
          <p:nvPr/>
        </p:nvPicPr>
        <p:blipFill>
          <a:blip r:embed="rId3"/>
          <a:stretch>
            <a:fillRect/>
          </a:stretch>
        </p:blipFill>
        <p:spPr>
          <a:xfrm>
            <a:off x="3641123" y="2299579"/>
            <a:ext cx="4909754" cy="3024895"/>
          </a:xfrm>
          <a:prstGeom prst="rect">
            <a:avLst/>
          </a:prstGeom>
        </p:spPr>
      </p:pic>
      <p:sp>
        <p:nvSpPr>
          <p:cNvPr id="11" name="矩形 10">
            <a:extLst>
              <a:ext uri="{FF2B5EF4-FFF2-40B4-BE49-F238E27FC236}">
                <a16:creationId xmlns:a16="http://schemas.microsoft.com/office/drawing/2014/main" id="{A4FFDB44-9616-86EB-4C84-64A5DCD6030E}"/>
              </a:ext>
            </a:extLst>
          </p:cNvPr>
          <p:cNvSpPr/>
          <p:nvPr/>
        </p:nvSpPr>
        <p:spPr>
          <a:xfrm>
            <a:off x="5293261" y="2660154"/>
            <a:ext cx="1759390" cy="207480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矩形 11">
            <a:extLst>
              <a:ext uri="{FF2B5EF4-FFF2-40B4-BE49-F238E27FC236}">
                <a16:creationId xmlns:a16="http://schemas.microsoft.com/office/drawing/2014/main" id="{DBE3489C-4228-C914-53FA-BC671A727EA6}"/>
              </a:ext>
            </a:extLst>
          </p:cNvPr>
          <p:cNvSpPr/>
          <p:nvPr/>
        </p:nvSpPr>
        <p:spPr>
          <a:xfrm>
            <a:off x="6264998" y="1602463"/>
            <a:ext cx="2453488" cy="3455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 name="文字方塊 12">
            <a:extLst>
              <a:ext uri="{FF2B5EF4-FFF2-40B4-BE49-F238E27FC236}">
                <a16:creationId xmlns:a16="http://schemas.microsoft.com/office/drawing/2014/main" id="{9A3CAF80-7D35-45BE-EC6D-662794133644}"/>
              </a:ext>
            </a:extLst>
          </p:cNvPr>
          <p:cNvSpPr txBox="1"/>
          <p:nvPr/>
        </p:nvSpPr>
        <p:spPr>
          <a:xfrm>
            <a:off x="5219325" y="1948001"/>
            <a:ext cx="4544834" cy="400110"/>
          </a:xfrm>
          <a:prstGeom prst="rect">
            <a:avLst/>
          </a:prstGeom>
          <a:noFill/>
        </p:spPr>
        <p:txBody>
          <a:bodyPr wrap="none" rtlCol="0">
            <a:spAutoFit/>
          </a:bodyPr>
          <a:lstStyle/>
          <a:p>
            <a:r>
              <a:rPr lang="zh-TW" altLang="en-US" sz="2000" b="1" dirty="0">
                <a:solidFill>
                  <a:srgbClr val="FF0000"/>
                </a:solidFill>
              </a:rPr>
              <a:t>經查詢無法得知其含意或無相對應編碼</a:t>
            </a:r>
          </a:p>
        </p:txBody>
      </p:sp>
    </p:spTree>
    <p:extLst>
      <p:ext uri="{BB962C8B-B14F-4D97-AF65-F5344CB8AC3E}">
        <p14:creationId xmlns:p14="http://schemas.microsoft.com/office/powerpoint/2010/main" val="4072520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FB6C03-BEB1-244C-426B-EE92B8468BFA}"/>
              </a:ext>
            </a:extLst>
          </p:cNvPr>
          <p:cNvSpPr>
            <a:spLocks noGrp="1"/>
          </p:cNvSpPr>
          <p:nvPr>
            <p:ph type="title"/>
          </p:nvPr>
        </p:nvSpPr>
        <p:spPr/>
        <p:txBody>
          <a:bodyPr/>
          <a:lstStyle/>
          <a:p>
            <a:r>
              <a:rPr lang="zh-TW" altLang="en-US" dirty="0"/>
              <a:t>標示 </a:t>
            </a:r>
            <a:r>
              <a:rPr lang="en-US" altLang="zh-TW" dirty="0"/>
              <a:t>J:</a:t>
            </a:r>
            <a:r>
              <a:rPr lang="zh-TW" altLang="en-US" dirty="0"/>
              <a:t>內容中有些中文名稱並沒有用到</a:t>
            </a:r>
            <a:endParaRPr lang="zh-TW" altLang="en-US" b="1" dirty="0"/>
          </a:p>
        </p:txBody>
      </p:sp>
      <p:graphicFrame>
        <p:nvGraphicFramePr>
          <p:cNvPr id="8" name="表格 7">
            <a:extLst>
              <a:ext uri="{FF2B5EF4-FFF2-40B4-BE49-F238E27FC236}">
                <a16:creationId xmlns:a16="http://schemas.microsoft.com/office/drawing/2014/main" id="{E4FC8AD4-B458-14ED-30F1-208B314A765C}"/>
              </a:ext>
            </a:extLst>
          </p:cNvPr>
          <p:cNvGraphicFramePr>
            <a:graphicFrameLocks noGrp="1"/>
          </p:cNvGraphicFramePr>
          <p:nvPr>
            <p:extLst>
              <p:ext uri="{D42A27DB-BD31-4B8C-83A1-F6EECF244321}">
                <p14:modId xmlns:p14="http://schemas.microsoft.com/office/powerpoint/2010/main" val="1227660731"/>
              </p:ext>
            </p:extLst>
          </p:nvPr>
        </p:nvGraphicFramePr>
        <p:xfrm>
          <a:off x="1865015" y="1334591"/>
          <a:ext cx="8401614" cy="613410"/>
        </p:xfrm>
        <a:graphic>
          <a:graphicData uri="http://schemas.openxmlformats.org/drawingml/2006/table">
            <a:tbl>
              <a:tblPr>
                <a:tableStyleId>{5940675A-B579-460E-94D1-54222C63F5DA}</a:tableStyleId>
              </a:tblPr>
              <a:tblGrid>
                <a:gridCol w="2681863">
                  <a:extLst>
                    <a:ext uri="{9D8B030D-6E8A-4147-A177-3AD203B41FA5}">
                      <a16:colId xmlns:a16="http://schemas.microsoft.com/office/drawing/2014/main" val="811788679"/>
                    </a:ext>
                  </a:extLst>
                </a:gridCol>
                <a:gridCol w="4452267">
                  <a:extLst>
                    <a:ext uri="{9D8B030D-6E8A-4147-A177-3AD203B41FA5}">
                      <a16:colId xmlns:a16="http://schemas.microsoft.com/office/drawing/2014/main" val="447478196"/>
                    </a:ext>
                  </a:extLst>
                </a:gridCol>
                <a:gridCol w="1267484">
                  <a:extLst>
                    <a:ext uri="{9D8B030D-6E8A-4147-A177-3AD203B41FA5}">
                      <a16:colId xmlns:a16="http://schemas.microsoft.com/office/drawing/2014/main" val="1340043251"/>
                    </a:ext>
                  </a:extLst>
                </a:gridCol>
              </a:tblGrid>
              <a:tr h="247650">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工項代碼</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原始工料名稱</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單位</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9923232"/>
                  </a:ext>
                </a:extLst>
              </a:tr>
              <a:tr h="247650">
                <a:tc>
                  <a:txBody>
                    <a:bodyPr/>
                    <a:lstStyle/>
                    <a:p>
                      <a:pPr marR="0" algn="ctr" rtl="0" fontAlgn="ctr">
                        <a:lnSpc>
                          <a:spcPct val="100000"/>
                        </a:lnSpc>
                        <a:spcBef>
                          <a:spcPts val="0"/>
                        </a:spcBef>
                        <a:spcAft>
                          <a:spcPts val="0"/>
                        </a:spcAft>
                        <a:buClr>
                          <a:srgbClr val="000000"/>
                        </a:buClr>
                        <a:buFont typeface="Arial"/>
                      </a:pPr>
                      <a:r>
                        <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M0792124003</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產品，填縫材，填縫劑，矽硐類，運至工地</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M3</a:t>
                      </a:r>
                      <a:endPar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7018128"/>
                  </a:ext>
                </a:extLst>
              </a:tr>
            </a:tbl>
          </a:graphicData>
        </a:graphic>
      </p:graphicFrame>
      <p:graphicFrame>
        <p:nvGraphicFramePr>
          <p:cNvPr id="14" name="表格 13">
            <a:extLst>
              <a:ext uri="{FF2B5EF4-FFF2-40B4-BE49-F238E27FC236}">
                <a16:creationId xmlns:a16="http://schemas.microsoft.com/office/drawing/2014/main" id="{7BABBA7C-057B-287F-CBD5-221FC9132105}"/>
              </a:ext>
            </a:extLst>
          </p:cNvPr>
          <p:cNvGraphicFramePr>
            <a:graphicFrameLocks noGrp="1"/>
          </p:cNvGraphicFramePr>
          <p:nvPr>
            <p:extLst>
              <p:ext uri="{D42A27DB-BD31-4B8C-83A1-F6EECF244321}">
                <p14:modId xmlns:p14="http://schemas.microsoft.com/office/powerpoint/2010/main" val="1715928038"/>
              </p:ext>
            </p:extLst>
          </p:nvPr>
        </p:nvGraphicFramePr>
        <p:xfrm>
          <a:off x="838201" y="5793293"/>
          <a:ext cx="10750990" cy="438474"/>
        </p:xfrm>
        <a:graphic>
          <a:graphicData uri="http://schemas.openxmlformats.org/drawingml/2006/table">
            <a:tbl>
              <a:tblPr/>
              <a:tblGrid>
                <a:gridCol w="1271142">
                  <a:extLst>
                    <a:ext uri="{9D8B030D-6E8A-4147-A177-3AD203B41FA5}">
                      <a16:colId xmlns:a16="http://schemas.microsoft.com/office/drawing/2014/main" val="2698469854"/>
                    </a:ext>
                  </a:extLst>
                </a:gridCol>
                <a:gridCol w="1452734">
                  <a:extLst>
                    <a:ext uri="{9D8B030D-6E8A-4147-A177-3AD203B41FA5}">
                      <a16:colId xmlns:a16="http://schemas.microsoft.com/office/drawing/2014/main" val="2371134222"/>
                    </a:ext>
                  </a:extLst>
                </a:gridCol>
                <a:gridCol w="2811563">
                  <a:extLst>
                    <a:ext uri="{9D8B030D-6E8A-4147-A177-3AD203B41FA5}">
                      <a16:colId xmlns:a16="http://schemas.microsoft.com/office/drawing/2014/main" val="525531026"/>
                    </a:ext>
                  </a:extLst>
                </a:gridCol>
                <a:gridCol w="3229021">
                  <a:extLst>
                    <a:ext uri="{9D8B030D-6E8A-4147-A177-3AD203B41FA5}">
                      <a16:colId xmlns:a16="http://schemas.microsoft.com/office/drawing/2014/main" val="1107917979"/>
                    </a:ext>
                  </a:extLst>
                </a:gridCol>
                <a:gridCol w="361187">
                  <a:extLst>
                    <a:ext uri="{9D8B030D-6E8A-4147-A177-3AD203B41FA5}">
                      <a16:colId xmlns:a16="http://schemas.microsoft.com/office/drawing/2014/main" val="4121538697"/>
                    </a:ext>
                  </a:extLst>
                </a:gridCol>
                <a:gridCol w="541781">
                  <a:extLst>
                    <a:ext uri="{9D8B030D-6E8A-4147-A177-3AD203B41FA5}">
                      <a16:colId xmlns:a16="http://schemas.microsoft.com/office/drawing/2014/main" val="2684649732"/>
                    </a:ext>
                  </a:extLst>
                </a:gridCol>
                <a:gridCol w="541781">
                  <a:extLst>
                    <a:ext uri="{9D8B030D-6E8A-4147-A177-3AD203B41FA5}">
                      <a16:colId xmlns:a16="http://schemas.microsoft.com/office/drawing/2014/main" val="4063267513"/>
                    </a:ext>
                  </a:extLst>
                </a:gridCol>
                <a:gridCol w="541781">
                  <a:extLst>
                    <a:ext uri="{9D8B030D-6E8A-4147-A177-3AD203B41FA5}">
                      <a16:colId xmlns:a16="http://schemas.microsoft.com/office/drawing/2014/main" val="2502853596"/>
                    </a:ext>
                  </a:extLst>
                </a:gridCol>
              </a:tblGrid>
              <a:tr h="193447">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工項名稱</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正確名稱</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單位</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程式</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809810"/>
                  </a:ext>
                </a:extLst>
              </a:tr>
              <a:tr h="193447">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M0792124003</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M0792111003</a:t>
                      </a:r>
                      <a:endPar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產品，填縫材，填縫劑，矽硐類，運至工地</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產品，填縫材，填縫劑，矽硐類，個</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個</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J</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0</a:t>
                      </a: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4407608"/>
                  </a:ext>
                </a:extLst>
              </a:tr>
            </a:tbl>
          </a:graphicData>
        </a:graphic>
      </p:graphicFrame>
      <p:sp>
        <p:nvSpPr>
          <p:cNvPr id="13" name="文字方塊 12">
            <a:extLst>
              <a:ext uri="{FF2B5EF4-FFF2-40B4-BE49-F238E27FC236}">
                <a16:creationId xmlns:a16="http://schemas.microsoft.com/office/drawing/2014/main" id="{9A3CAF80-7D35-45BE-EC6D-662794133644}"/>
              </a:ext>
            </a:extLst>
          </p:cNvPr>
          <p:cNvSpPr txBox="1"/>
          <p:nvPr/>
        </p:nvSpPr>
        <p:spPr>
          <a:xfrm>
            <a:off x="6096000" y="1995298"/>
            <a:ext cx="4544834" cy="400110"/>
          </a:xfrm>
          <a:prstGeom prst="rect">
            <a:avLst/>
          </a:prstGeom>
          <a:noFill/>
        </p:spPr>
        <p:txBody>
          <a:bodyPr wrap="none" rtlCol="0">
            <a:spAutoFit/>
          </a:bodyPr>
          <a:lstStyle/>
          <a:p>
            <a:r>
              <a:rPr lang="zh-TW" altLang="en-US" sz="2000" b="1" dirty="0">
                <a:solidFill>
                  <a:srgbClr val="FF0000"/>
                </a:solidFill>
              </a:rPr>
              <a:t>經查詢無法得知其含意或無相對應編碼</a:t>
            </a:r>
          </a:p>
        </p:txBody>
      </p:sp>
      <p:pic>
        <p:nvPicPr>
          <p:cNvPr id="3" name="圖片 2" descr="一張含有 文字, 數字, 行, 字型 的圖片&#10;&#10;自動產生的描述">
            <a:extLst>
              <a:ext uri="{FF2B5EF4-FFF2-40B4-BE49-F238E27FC236}">
                <a16:creationId xmlns:a16="http://schemas.microsoft.com/office/drawing/2014/main" id="{79F56B51-4549-2C39-6167-315549A9BF01}"/>
              </a:ext>
            </a:extLst>
          </p:cNvPr>
          <p:cNvPicPr>
            <a:picLocks noChangeAspect="1"/>
          </p:cNvPicPr>
          <p:nvPr/>
        </p:nvPicPr>
        <p:blipFill>
          <a:blip r:embed="rId3"/>
          <a:stretch>
            <a:fillRect/>
          </a:stretch>
        </p:blipFill>
        <p:spPr>
          <a:xfrm>
            <a:off x="478325" y="2429726"/>
            <a:ext cx="11235350" cy="2224140"/>
          </a:xfrm>
          <a:prstGeom prst="rect">
            <a:avLst/>
          </a:prstGeom>
        </p:spPr>
      </p:pic>
      <p:sp>
        <p:nvSpPr>
          <p:cNvPr id="4" name="矩形 3">
            <a:extLst>
              <a:ext uri="{FF2B5EF4-FFF2-40B4-BE49-F238E27FC236}">
                <a16:creationId xmlns:a16="http://schemas.microsoft.com/office/drawing/2014/main" id="{9BD9B3B7-27D7-C357-BEED-8272500BF850}"/>
              </a:ext>
            </a:extLst>
          </p:cNvPr>
          <p:cNvSpPr/>
          <p:nvPr/>
        </p:nvSpPr>
        <p:spPr>
          <a:xfrm>
            <a:off x="7998281" y="1592203"/>
            <a:ext cx="964650" cy="3455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2654200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FB6C03-BEB1-244C-426B-EE92B8468BFA}"/>
              </a:ext>
            </a:extLst>
          </p:cNvPr>
          <p:cNvSpPr>
            <a:spLocks noGrp="1"/>
          </p:cNvSpPr>
          <p:nvPr>
            <p:ph type="title"/>
          </p:nvPr>
        </p:nvSpPr>
        <p:spPr/>
        <p:txBody>
          <a:bodyPr/>
          <a:lstStyle/>
          <a:p>
            <a:r>
              <a:rPr lang="zh-TW" altLang="en-US" dirty="0"/>
              <a:t>標示 </a:t>
            </a:r>
            <a:r>
              <a:rPr lang="en-US" altLang="zh-TW" dirty="0"/>
              <a:t>K:</a:t>
            </a:r>
            <a:r>
              <a:rPr lang="zh-TW" altLang="en-US" dirty="0"/>
              <a:t>除了章名之外都沒有用到</a:t>
            </a:r>
            <a:endParaRPr lang="zh-TW" altLang="en-US" b="1" dirty="0"/>
          </a:p>
        </p:txBody>
      </p:sp>
      <p:graphicFrame>
        <p:nvGraphicFramePr>
          <p:cNvPr id="8" name="表格 7">
            <a:extLst>
              <a:ext uri="{FF2B5EF4-FFF2-40B4-BE49-F238E27FC236}">
                <a16:creationId xmlns:a16="http://schemas.microsoft.com/office/drawing/2014/main" id="{E4FC8AD4-B458-14ED-30F1-208B314A765C}"/>
              </a:ext>
            </a:extLst>
          </p:cNvPr>
          <p:cNvGraphicFramePr>
            <a:graphicFrameLocks noGrp="1"/>
          </p:cNvGraphicFramePr>
          <p:nvPr>
            <p:extLst>
              <p:ext uri="{D42A27DB-BD31-4B8C-83A1-F6EECF244321}">
                <p14:modId xmlns:p14="http://schemas.microsoft.com/office/powerpoint/2010/main" val="3193521053"/>
              </p:ext>
            </p:extLst>
          </p:nvPr>
        </p:nvGraphicFramePr>
        <p:xfrm>
          <a:off x="1865015" y="1334591"/>
          <a:ext cx="8401614" cy="613410"/>
        </p:xfrm>
        <a:graphic>
          <a:graphicData uri="http://schemas.openxmlformats.org/drawingml/2006/table">
            <a:tbl>
              <a:tblPr>
                <a:tableStyleId>{5940675A-B579-460E-94D1-54222C63F5DA}</a:tableStyleId>
              </a:tblPr>
              <a:tblGrid>
                <a:gridCol w="2681863">
                  <a:extLst>
                    <a:ext uri="{9D8B030D-6E8A-4147-A177-3AD203B41FA5}">
                      <a16:colId xmlns:a16="http://schemas.microsoft.com/office/drawing/2014/main" val="811788679"/>
                    </a:ext>
                  </a:extLst>
                </a:gridCol>
                <a:gridCol w="4265516">
                  <a:extLst>
                    <a:ext uri="{9D8B030D-6E8A-4147-A177-3AD203B41FA5}">
                      <a16:colId xmlns:a16="http://schemas.microsoft.com/office/drawing/2014/main" val="447478196"/>
                    </a:ext>
                  </a:extLst>
                </a:gridCol>
                <a:gridCol w="1454235">
                  <a:extLst>
                    <a:ext uri="{9D8B030D-6E8A-4147-A177-3AD203B41FA5}">
                      <a16:colId xmlns:a16="http://schemas.microsoft.com/office/drawing/2014/main" val="1340043251"/>
                    </a:ext>
                  </a:extLst>
                </a:gridCol>
              </a:tblGrid>
              <a:tr h="247650">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工項代碼</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原始工料名稱</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單位</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9923232"/>
                  </a:ext>
                </a:extLst>
              </a:tr>
              <a:tr h="247650">
                <a:tc>
                  <a:txBody>
                    <a:bodyPr/>
                    <a:lstStyle/>
                    <a:p>
                      <a:pPr marR="0" algn="ctr" rtl="0" fontAlgn="ctr">
                        <a:lnSpc>
                          <a:spcPct val="100000"/>
                        </a:lnSpc>
                        <a:spcBef>
                          <a:spcPts val="0"/>
                        </a:spcBef>
                        <a:spcAft>
                          <a:spcPts val="0"/>
                        </a:spcAft>
                        <a:buClr>
                          <a:srgbClr val="000000"/>
                        </a:buClr>
                        <a:buFont typeface="Arial"/>
                      </a:pPr>
                      <a:r>
                        <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M0792124003</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產品，填縫材，化學填縫料，運至工地</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M3</a:t>
                      </a:r>
                      <a:endPar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7018128"/>
                  </a:ext>
                </a:extLst>
              </a:tr>
            </a:tbl>
          </a:graphicData>
        </a:graphic>
      </p:graphicFrame>
      <p:graphicFrame>
        <p:nvGraphicFramePr>
          <p:cNvPr id="14" name="表格 13">
            <a:extLst>
              <a:ext uri="{FF2B5EF4-FFF2-40B4-BE49-F238E27FC236}">
                <a16:creationId xmlns:a16="http://schemas.microsoft.com/office/drawing/2014/main" id="{7BABBA7C-057B-287F-CBD5-221FC9132105}"/>
              </a:ext>
            </a:extLst>
          </p:cNvPr>
          <p:cNvGraphicFramePr>
            <a:graphicFrameLocks noGrp="1"/>
          </p:cNvGraphicFramePr>
          <p:nvPr>
            <p:extLst>
              <p:ext uri="{D42A27DB-BD31-4B8C-83A1-F6EECF244321}">
                <p14:modId xmlns:p14="http://schemas.microsoft.com/office/powerpoint/2010/main" val="849385902"/>
              </p:ext>
            </p:extLst>
          </p:nvPr>
        </p:nvGraphicFramePr>
        <p:xfrm>
          <a:off x="838201" y="5793293"/>
          <a:ext cx="10750990" cy="438474"/>
        </p:xfrm>
        <a:graphic>
          <a:graphicData uri="http://schemas.openxmlformats.org/drawingml/2006/table">
            <a:tbl>
              <a:tblPr/>
              <a:tblGrid>
                <a:gridCol w="1271142">
                  <a:extLst>
                    <a:ext uri="{9D8B030D-6E8A-4147-A177-3AD203B41FA5}">
                      <a16:colId xmlns:a16="http://schemas.microsoft.com/office/drawing/2014/main" val="2698469854"/>
                    </a:ext>
                  </a:extLst>
                </a:gridCol>
                <a:gridCol w="1452734">
                  <a:extLst>
                    <a:ext uri="{9D8B030D-6E8A-4147-A177-3AD203B41FA5}">
                      <a16:colId xmlns:a16="http://schemas.microsoft.com/office/drawing/2014/main" val="2371134222"/>
                    </a:ext>
                  </a:extLst>
                </a:gridCol>
                <a:gridCol w="2811563">
                  <a:extLst>
                    <a:ext uri="{9D8B030D-6E8A-4147-A177-3AD203B41FA5}">
                      <a16:colId xmlns:a16="http://schemas.microsoft.com/office/drawing/2014/main" val="525531026"/>
                    </a:ext>
                  </a:extLst>
                </a:gridCol>
                <a:gridCol w="3229021">
                  <a:extLst>
                    <a:ext uri="{9D8B030D-6E8A-4147-A177-3AD203B41FA5}">
                      <a16:colId xmlns:a16="http://schemas.microsoft.com/office/drawing/2014/main" val="1107917979"/>
                    </a:ext>
                  </a:extLst>
                </a:gridCol>
                <a:gridCol w="361187">
                  <a:extLst>
                    <a:ext uri="{9D8B030D-6E8A-4147-A177-3AD203B41FA5}">
                      <a16:colId xmlns:a16="http://schemas.microsoft.com/office/drawing/2014/main" val="4121538697"/>
                    </a:ext>
                  </a:extLst>
                </a:gridCol>
                <a:gridCol w="541781">
                  <a:extLst>
                    <a:ext uri="{9D8B030D-6E8A-4147-A177-3AD203B41FA5}">
                      <a16:colId xmlns:a16="http://schemas.microsoft.com/office/drawing/2014/main" val="2684649732"/>
                    </a:ext>
                  </a:extLst>
                </a:gridCol>
                <a:gridCol w="541781">
                  <a:extLst>
                    <a:ext uri="{9D8B030D-6E8A-4147-A177-3AD203B41FA5}">
                      <a16:colId xmlns:a16="http://schemas.microsoft.com/office/drawing/2014/main" val="4063267513"/>
                    </a:ext>
                  </a:extLst>
                </a:gridCol>
                <a:gridCol w="541781">
                  <a:extLst>
                    <a:ext uri="{9D8B030D-6E8A-4147-A177-3AD203B41FA5}">
                      <a16:colId xmlns:a16="http://schemas.microsoft.com/office/drawing/2014/main" val="2502853596"/>
                    </a:ext>
                  </a:extLst>
                </a:gridCol>
              </a:tblGrid>
              <a:tr h="193447">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工項名稱</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正確名稱</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單位</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程式</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809810"/>
                  </a:ext>
                </a:extLst>
              </a:tr>
              <a:tr h="193447">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M0792124003</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endPar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產品，填縫材，化學填縫料，運至工地</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endPar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個</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K</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0</a:t>
                      </a: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4407608"/>
                  </a:ext>
                </a:extLst>
              </a:tr>
            </a:tbl>
          </a:graphicData>
        </a:graphic>
      </p:graphicFrame>
      <p:sp>
        <p:nvSpPr>
          <p:cNvPr id="13" name="文字方塊 12">
            <a:extLst>
              <a:ext uri="{FF2B5EF4-FFF2-40B4-BE49-F238E27FC236}">
                <a16:creationId xmlns:a16="http://schemas.microsoft.com/office/drawing/2014/main" id="{9A3CAF80-7D35-45BE-EC6D-662794133644}"/>
              </a:ext>
            </a:extLst>
          </p:cNvPr>
          <p:cNvSpPr txBox="1"/>
          <p:nvPr/>
        </p:nvSpPr>
        <p:spPr>
          <a:xfrm>
            <a:off x="4648503" y="1948001"/>
            <a:ext cx="4544834" cy="400110"/>
          </a:xfrm>
          <a:prstGeom prst="rect">
            <a:avLst/>
          </a:prstGeom>
          <a:noFill/>
        </p:spPr>
        <p:txBody>
          <a:bodyPr wrap="none" rtlCol="0">
            <a:spAutoFit/>
          </a:bodyPr>
          <a:lstStyle/>
          <a:p>
            <a:r>
              <a:rPr lang="zh-TW" altLang="en-US" sz="2000" b="1" dirty="0">
                <a:solidFill>
                  <a:srgbClr val="FF0000"/>
                </a:solidFill>
              </a:rPr>
              <a:t>經查詢無法得知其含意或無相對應編碼</a:t>
            </a:r>
          </a:p>
        </p:txBody>
      </p:sp>
      <p:pic>
        <p:nvPicPr>
          <p:cNvPr id="3" name="圖片 2" descr="一張含有 文字, 數字, 行, 字型 的圖片&#10;&#10;自動產生的描述">
            <a:extLst>
              <a:ext uri="{FF2B5EF4-FFF2-40B4-BE49-F238E27FC236}">
                <a16:creationId xmlns:a16="http://schemas.microsoft.com/office/drawing/2014/main" id="{79F56B51-4549-2C39-6167-315549A9BF01}"/>
              </a:ext>
            </a:extLst>
          </p:cNvPr>
          <p:cNvPicPr>
            <a:picLocks noChangeAspect="1"/>
          </p:cNvPicPr>
          <p:nvPr/>
        </p:nvPicPr>
        <p:blipFill>
          <a:blip r:embed="rId3"/>
          <a:stretch>
            <a:fillRect/>
          </a:stretch>
        </p:blipFill>
        <p:spPr>
          <a:xfrm>
            <a:off x="478325" y="2429726"/>
            <a:ext cx="11235350" cy="2224140"/>
          </a:xfrm>
          <a:prstGeom prst="rect">
            <a:avLst/>
          </a:prstGeom>
        </p:spPr>
      </p:pic>
      <p:sp>
        <p:nvSpPr>
          <p:cNvPr id="4" name="矩形 3">
            <a:extLst>
              <a:ext uri="{FF2B5EF4-FFF2-40B4-BE49-F238E27FC236}">
                <a16:creationId xmlns:a16="http://schemas.microsoft.com/office/drawing/2014/main" id="{97B01F0A-8A96-B7D2-8B32-D50CD2373526}"/>
              </a:ext>
            </a:extLst>
          </p:cNvPr>
          <p:cNvSpPr/>
          <p:nvPr/>
        </p:nvSpPr>
        <p:spPr>
          <a:xfrm>
            <a:off x="6292159" y="1592203"/>
            <a:ext cx="2344848" cy="3455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273844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A88500-49FF-83C2-0191-ED0BD0B7F7DB}"/>
              </a:ext>
            </a:extLst>
          </p:cNvPr>
          <p:cNvSpPr>
            <a:spLocks noGrp="1"/>
          </p:cNvSpPr>
          <p:nvPr>
            <p:ph type="title"/>
          </p:nvPr>
        </p:nvSpPr>
        <p:spPr/>
        <p:txBody>
          <a:bodyPr/>
          <a:lstStyle/>
          <a:p>
            <a:r>
              <a:rPr lang="zh-TW" altLang="en-US" dirty="0"/>
              <a:t>核心思維</a:t>
            </a:r>
          </a:p>
        </p:txBody>
      </p:sp>
      <p:sp>
        <p:nvSpPr>
          <p:cNvPr id="3" name="文字版面配置區 2">
            <a:extLst>
              <a:ext uri="{FF2B5EF4-FFF2-40B4-BE49-F238E27FC236}">
                <a16:creationId xmlns:a16="http://schemas.microsoft.com/office/drawing/2014/main" id="{8B74082A-C588-C933-CD6A-B4641FF275CB}"/>
              </a:ext>
            </a:extLst>
          </p:cNvPr>
          <p:cNvSpPr>
            <a:spLocks noGrp="1"/>
          </p:cNvSpPr>
          <p:nvPr>
            <p:ph type="body" idx="1"/>
          </p:nvPr>
        </p:nvSpPr>
        <p:spPr/>
        <p:txBody>
          <a:bodyPr/>
          <a:lstStyle/>
          <a:p>
            <a:r>
              <a:rPr lang="zh-TW" altLang="en-US" dirty="0"/>
              <a:t>以工料之中文名稱為主，依此對照編碼數字</a:t>
            </a:r>
            <a:endParaRPr lang="en-US" altLang="zh-TW" dirty="0"/>
          </a:p>
          <a:p>
            <a:r>
              <a:rPr lang="zh-TW" altLang="en-US" dirty="0"/>
              <a:t>如有重複情況者，選情節較嚴重即可</a:t>
            </a:r>
            <a:endParaRPr lang="en-US" altLang="zh-TW" dirty="0"/>
          </a:p>
          <a:p>
            <a:r>
              <a:rPr lang="zh-TW" altLang="en-US" dirty="0"/>
              <a:t>需在工料名稱及正確名稱後面填上單位</a:t>
            </a:r>
            <a:endParaRPr lang="en-US" altLang="zh-TW" dirty="0"/>
          </a:p>
          <a:p>
            <a:r>
              <a:rPr lang="zh-TW" altLang="en-US" dirty="0"/>
              <a:t>如果一開始中文名稱都有寫對的話在後面正確寫</a:t>
            </a:r>
            <a:r>
              <a:rPr lang="en-US" altLang="zh-TW" dirty="0"/>
              <a:t>1</a:t>
            </a:r>
            <a:r>
              <a:rPr lang="zh-TW" altLang="en-US" dirty="0"/>
              <a:t>，沒有寫</a:t>
            </a:r>
            <a:r>
              <a:rPr lang="en-US" altLang="zh-TW" dirty="0"/>
              <a:t>0</a:t>
            </a:r>
            <a:endParaRPr lang="zh-TW" altLang="en-US" dirty="0"/>
          </a:p>
        </p:txBody>
      </p:sp>
    </p:spTree>
    <p:extLst>
      <p:ext uri="{BB962C8B-B14F-4D97-AF65-F5344CB8AC3E}">
        <p14:creationId xmlns:p14="http://schemas.microsoft.com/office/powerpoint/2010/main" val="4255962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FB6C03-BEB1-244C-426B-EE92B8468BFA}"/>
              </a:ext>
            </a:extLst>
          </p:cNvPr>
          <p:cNvSpPr>
            <a:spLocks noGrp="1"/>
          </p:cNvSpPr>
          <p:nvPr>
            <p:ph type="title"/>
          </p:nvPr>
        </p:nvSpPr>
        <p:spPr/>
        <p:txBody>
          <a:bodyPr/>
          <a:lstStyle/>
          <a:p>
            <a:r>
              <a:rPr lang="zh-TW" altLang="en-US" dirty="0"/>
              <a:t>標示 </a:t>
            </a:r>
            <a:r>
              <a:rPr lang="en-US" altLang="zh-TW" dirty="0"/>
              <a:t>A:</a:t>
            </a:r>
            <a:r>
              <a:rPr lang="zh-TW" altLang="en-US" dirty="0"/>
              <a:t>全對</a:t>
            </a:r>
          </a:p>
        </p:txBody>
      </p:sp>
      <p:graphicFrame>
        <p:nvGraphicFramePr>
          <p:cNvPr id="8" name="表格 7">
            <a:extLst>
              <a:ext uri="{FF2B5EF4-FFF2-40B4-BE49-F238E27FC236}">
                <a16:creationId xmlns:a16="http://schemas.microsoft.com/office/drawing/2014/main" id="{E4FC8AD4-B458-14ED-30F1-208B314A765C}"/>
              </a:ext>
            </a:extLst>
          </p:cNvPr>
          <p:cNvGraphicFramePr>
            <a:graphicFrameLocks noGrp="1"/>
          </p:cNvGraphicFramePr>
          <p:nvPr>
            <p:extLst>
              <p:ext uri="{D42A27DB-BD31-4B8C-83A1-F6EECF244321}">
                <p14:modId xmlns:p14="http://schemas.microsoft.com/office/powerpoint/2010/main" val="4173873853"/>
              </p:ext>
            </p:extLst>
          </p:nvPr>
        </p:nvGraphicFramePr>
        <p:xfrm>
          <a:off x="1837853" y="1334591"/>
          <a:ext cx="8823950" cy="567690"/>
        </p:xfrm>
        <a:graphic>
          <a:graphicData uri="http://schemas.openxmlformats.org/drawingml/2006/table">
            <a:tbl>
              <a:tblPr>
                <a:tableStyleId>{5940675A-B579-460E-94D1-54222C63F5DA}</a:tableStyleId>
              </a:tblPr>
              <a:tblGrid>
                <a:gridCol w="2471597">
                  <a:extLst>
                    <a:ext uri="{9D8B030D-6E8A-4147-A177-3AD203B41FA5}">
                      <a16:colId xmlns:a16="http://schemas.microsoft.com/office/drawing/2014/main" val="811788679"/>
                    </a:ext>
                  </a:extLst>
                </a:gridCol>
                <a:gridCol w="5278170">
                  <a:extLst>
                    <a:ext uri="{9D8B030D-6E8A-4147-A177-3AD203B41FA5}">
                      <a16:colId xmlns:a16="http://schemas.microsoft.com/office/drawing/2014/main" val="447478196"/>
                    </a:ext>
                  </a:extLst>
                </a:gridCol>
                <a:gridCol w="1074183">
                  <a:extLst>
                    <a:ext uri="{9D8B030D-6E8A-4147-A177-3AD203B41FA5}">
                      <a16:colId xmlns:a16="http://schemas.microsoft.com/office/drawing/2014/main" val="3184103010"/>
                    </a:ext>
                  </a:extLst>
                </a:gridCol>
              </a:tblGrid>
              <a:tr h="247650">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工項代碼</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原始工料名稱</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單位</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9923232"/>
                  </a:ext>
                </a:extLst>
              </a:tr>
              <a:tr h="247650">
                <a:tc>
                  <a:txBody>
                    <a:bodyPr/>
                    <a:lstStyle/>
                    <a:p>
                      <a:pPr marR="0" algn="ctr" rtl="0" fontAlgn="ctr">
                        <a:lnSpc>
                          <a:spcPct val="100000"/>
                        </a:lnSpc>
                        <a:spcBef>
                          <a:spcPts val="0"/>
                        </a:spcBef>
                        <a:spcAft>
                          <a:spcPts val="0"/>
                        </a:spcAft>
                        <a:buClr>
                          <a:srgbClr val="000000"/>
                        </a:buClr>
                        <a:buFont typeface="Arial"/>
                      </a:pPr>
                      <a:r>
                        <a:rPr lang="en"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M0</a:t>
                      </a:r>
                      <a:r>
                        <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231911003</a:t>
                      </a:r>
                      <a:endParaRPr lang="en"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en"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a:t>
                      </a: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選擇性回填材料，透水材料，砂，</a:t>
                      </a:r>
                      <a:r>
                        <a:rPr lang="en"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en"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7018128"/>
                  </a:ext>
                </a:extLst>
              </a:tr>
            </a:tbl>
          </a:graphicData>
        </a:graphic>
      </p:graphicFrame>
      <p:graphicFrame>
        <p:nvGraphicFramePr>
          <p:cNvPr id="14" name="表格 13">
            <a:extLst>
              <a:ext uri="{FF2B5EF4-FFF2-40B4-BE49-F238E27FC236}">
                <a16:creationId xmlns:a16="http://schemas.microsoft.com/office/drawing/2014/main" id="{7BABBA7C-057B-287F-CBD5-221FC9132105}"/>
              </a:ext>
            </a:extLst>
          </p:cNvPr>
          <p:cNvGraphicFramePr>
            <a:graphicFrameLocks noGrp="1"/>
          </p:cNvGraphicFramePr>
          <p:nvPr>
            <p:extLst>
              <p:ext uri="{D42A27DB-BD31-4B8C-83A1-F6EECF244321}">
                <p14:modId xmlns:p14="http://schemas.microsoft.com/office/powerpoint/2010/main" val="2756782870"/>
              </p:ext>
            </p:extLst>
          </p:nvPr>
        </p:nvGraphicFramePr>
        <p:xfrm>
          <a:off x="838200" y="5793293"/>
          <a:ext cx="10750990" cy="431178"/>
        </p:xfrm>
        <a:graphic>
          <a:graphicData uri="http://schemas.openxmlformats.org/drawingml/2006/table">
            <a:tbl>
              <a:tblPr/>
              <a:tblGrid>
                <a:gridCol w="1298418">
                  <a:extLst>
                    <a:ext uri="{9D8B030D-6E8A-4147-A177-3AD203B41FA5}">
                      <a16:colId xmlns:a16="http://schemas.microsoft.com/office/drawing/2014/main" val="2698469854"/>
                    </a:ext>
                  </a:extLst>
                </a:gridCol>
                <a:gridCol w="1448554">
                  <a:extLst>
                    <a:ext uri="{9D8B030D-6E8A-4147-A177-3AD203B41FA5}">
                      <a16:colId xmlns:a16="http://schemas.microsoft.com/office/drawing/2014/main" val="2371134222"/>
                    </a:ext>
                  </a:extLst>
                </a:gridCol>
                <a:gridCol w="3023858">
                  <a:extLst>
                    <a:ext uri="{9D8B030D-6E8A-4147-A177-3AD203B41FA5}">
                      <a16:colId xmlns:a16="http://schemas.microsoft.com/office/drawing/2014/main" val="525531026"/>
                    </a:ext>
                  </a:extLst>
                </a:gridCol>
                <a:gridCol w="2999346">
                  <a:extLst>
                    <a:ext uri="{9D8B030D-6E8A-4147-A177-3AD203B41FA5}">
                      <a16:colId xmlns:a16="http://schemas.microsoft.com/office/drawing/2014/main" val="1107917979"/>
                    </a:ext>
                  </a:extLst>
                </a:gridCol>
                <a:gridCol w="360148">
                  <a:extLst>
                    <a:ext uri="{9D8B030D-6E8A-4147-A177-3AD203B41FA5}">
                      <a16:colId xmlns:a16="http://schemas.microsoft.com/office/drawing/2014/main" val="4121538697"/>
                    </a:ext>
                  </a:extLst>
                </a:gridCol>
                <a:gridCol w="540222">
                  <a:extLst>
                    <a:ext uri="{9D8B030D-6E8A-4147-A177-3AD203B41FA5}">
                      <a16:colId xmlns:a16="http://schemas.microsoft.com/office/drawing/2014/main" val="2684649732"/>
                    </a:ext>
                  </a:extLst>
                </a:gridCol>
                <a:gridCol w="540222">
                  <a:extLst>
                    <a:ext uri="{9D8B030D-6E8A-4147-A177-3AD203B41FA5}">
                      <a16:colId xmlns:a16="http://schemas.microsoft.com/office/drawing/2014/main" val="4063267513"/>
                    </a:ext>
                  </a:extLst>
                </a:gridCol>
                <a:gridCol w="540222">
                  <a:extLst>
                    <a:ext uri="{9D8B030D-6E8A-4147-A177-3AD203B41FA5}">
                      <a16:colId xmlns:a16="http://schemas.microsoft.com/office/drawing/2014/main" val="2502853596"/>
                    </a:ext>
                  </a:extLst>
                </a:gridCol>
              </a:tblGrid>
              <a:tr h="193447">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工項名稱</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正確名稱</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單位</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程式</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809810"/>
                  </a:ext>
                </a:extLst>
              </a:tr>
              <a:tr h="193447">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M0231911003</a:t>
                      </a: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M0231911003</a:t>
                      </a: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產品，選擇性回填材料，透水材料，砂，</a:t>
                      </a: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M3</a:t>
                      </a: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產品，選擇性回填材料，透水材料，砂，</a:t>
                      </a: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M3</a:t>
                      </a: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M3</a:t>
                      </a: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A</a:t>
                      </a: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1</a:t>
                      </a: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1</a:t>
                      </a: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4407608"/>
                  </a:ext>
                </a:extLst>
              </a:tr>
            </a:tbl>
          </a:graphicData>
        </a:graphic>
      </p:graphicFrame>
      <p:pic>
        <p:nvPicPr>
          <p:cNvPr id="16" name="圖片 15" descr="一張含有 文字, 數字, 行, 字型 的圖片&#10;&#10;自動產生的描述">
            <a:extLst>
              <a:ext uri="{FF2B5EF4-FFF2-40B4-BE49-F238E27FC236}">
                <a16:creationId xmlns:a16="http://schemas.microsoft.com/office/drawing/2014/main" id="{51E7064D-5022-9190-286B-DB967DCBABBB}"/>
              </a:ext>
            </a:extLst>
          </p:cNvPr>
          <p:cNvPicPr>
            <a:picLocks noChangeAspect="1"/>
          </p:cNvPicPr>
          <p:nvPr/>
        </p:nvPicPr>
        <p:blipFill>
          <a:blip r:embed="rId2"/>
          <a:stretch>
            <a:fillRect/>
          </a:stretch>
        </p:blipFill>
        <p:spPr>
          <a:xfrm>
            <a:off x="663921" y="2099125"/>
            <a:ext cx="10864158" cy="3456778"/>
          </a:xfrm>
          <a:prstGeom prst="rect">
            <a:avLst/>
          </a:prstGeom>
        </p:spPr>
      </p:pic>
      <p:sp>
        <p:nvSpPr>
          <p:cNvPr id="17" name="矩形 16">
            <a:extLst>
              <a:ext uri="{FF2B5EF4-FFF2-40B4-BE49-F238E27FC236}">
                <a16:creationId xmlns:a16="http://schemas.microsoft.com/office/drawing/2014/main" id="{34824044-39EE-20FD-90C3-B9B70D28AF60}"/>
              </a:ext>
            </a:extLst>
          </p:cNvPr>
          <p:cNvSpPr/>
          <p:nvPr/>
        </p:nvSpPr>
        <p:spPr>
          <a:xfrm>
            <a:off x="2408223" y="2589292"/>
            <a:ext cx="1982708" cy="21728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FF9E264F-EA97-DD08-882B-4315375FE3C1}"/>
              </a:ext>
            </a:extLst>
          </p:cNvPr>
          <p:cNvSpPr/>
          <p:nvPr/>
        </p:nvSpPr>
        <p:spPr>
          <a:xfrm>
            <a:off x="4390931" y="2597837"/>
            <a:ext cx="1858897" cy="20873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B95A4308-8AD8-1DF9-2513-E619D566CCCE}"/>
              </a:ext>
            </a:extLst>
          </p:cNvPr>
          <p:cNvSpPr/>
          <p:nvPr/>
        </p:nvSpPr>
        <p:spPr>
          <a:xfrm>
            <a:off x="6249828" y="2451417"/>
            <a:ext cx="1982708" cy="20873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a:extLst>
              <a:ext uri="{FF2B5EF4-FFF2-40B4-BE49-F238E27FC236}">
                <a16:creationId xmlns:a16="http://schemas.microsoft.com/office/drawing/2014/main" id="{1DA57621-36EF-C14B-75E2-7FE0EB21E15B}"/>
              </a:ext>
            </a:extLst>
          </p:cNvPr>
          <p:cNvSpPr/>
          <p:nvPr/>
        </p:nvSpPr>
        <p:spPr>
          <a:xfrm>
            <a:off x="8213084" y="2456889"/>
            <a:ext cx="1744303" cy="20326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a:extLst>
              <a:ext uri="{FF2B5EF4-FFF2-40B4-BE49-F238E27FC236}">
                <a16:creationId xmlns:a16="http://schemas.microsoft.com/office/drawing/2014/main" id="{637F0157-D18A-0A40-78D5-27534EE925BA}"/>
              </a:ext>
            </a:extLst>
          </p:cNvPr>
          <p:cNvSpPr/>
          <p:nvPr/>
        </p:nvSpPr>
        <p:spPr>
          <a:xfrm>
            <a:off x="9957387" y="2755366"/>
            <a:ext cx="1570692" cy="20326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3970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A88500-49FF-83C2-0191-ED0BD0B7F7DB}"/>
              </a:ext>
            </a:extLst>
          </p:cNvPr>
          <p:cNvSpPr>
            <a:spLocks noGrp="1"/>
          </p:cNvSpPr>
          <p:nvPr>
            <p:ph type="title"/>
          </p:nvPr>
        </p:nvSpPr>
        <p:spPr/>
        <p:txBody>
          <a:bodyPr/>
          <a:lstStyle/>
          <a:p>
            <a:r>
              <a:rPr lang="zh-TW" altLang="en-US" dirty="0"/>
              <a:t>第一部分</a:t>
            </a:r>
            <a:r>
              <a:rPr lang="en-US" altLang="zh-TW" dirty="0"/>
              <a:t>(B,C,D,L,M):</a:t>
            </a:r>
            <a:endParaRPr lang="zh-TW" altLang="en-US" dirty="0"/>
          </a:p>
        </p:txBody>
      </p:sp>
      <p:sp>
        <p:nvSpPr>
          <p:cNvPr id="3" name="文字版面配置區 2">
            <a:extLst>
              <a:ext uri="{FF2B5EF4-FFF2-40B4-BE49-F238E27FC236}">
                <a16:creationId xmlns:a16="http://schemas.microsoft.com/office/drawing/2014/main" id="{8B74082A-C588-C933-CD6A-B4641FF275CB}"/>
              </a:ext>
            </a:extLst>
          </p:cNvPr>
          <p:cNvSpPr>
            <a:spLocks noGrp="1"/>
          </p:cNvSpPr>
          <p:nvPr>
            <p:ph type="body" idx="1"/>
          </p:nvPr>
        </p:nvSpPr>
        <p:spPr/>
        <p:txBody>
          <a:bodyPr/>
          <a:lstStyle/>
          <a:p>
            <a:r>
              <a:rPr lang="zh-TW" altLang="en-US" dirty="0"/>
              <a:t>沒有章名出現在原始編碼中</a:t>
            </a:r>
            <a:endParaRPr lang="en-US" altLang="zh-TW" dirty="0"/>
          </a:p>
          <a:p>
            <a:r>
              <a:rPr lang="zh-TW" altLang="en-US" dirty="0"/>
              <a:t>章名與對應的編碼有錯誤</a:t>
            </a:r>
            <a:endParaRPr lang="en-US" altLang="zh-TW" dirty="0"/>
          </a:p>
        </p:txBody>
      </p:sp>
    </p:spTree>
    <p:extLst>
      <p:ext uri="{BB962C8B-B14F-4D97-AF65-F5344CB8AC3E}">
        <p14:creationId xmlns:p14="http://schemas.microsoft.com/office/powerpoint/2010/main" val="1335562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FB6C03-BEB1-244C-426B-EE92B8468BFA}"/>
              </a:ext>
            </a:extLst>
          </p:cNvPr>
          <p:cNvSpPr>
            <a:spLocks noGrp="1"/>
          </p:cNvSpPr>
          <p:nvPr>
            <p:ph type="title"/>
          </p:nvPr>
        </p:nvSpPr>
        <p:spPr/>
        <p:txBody>
          <a:bodyPr/>
          <a:lstStyle/>
          <a:p>
            <a:r>
              <a:rPr lang="zh-TW" altLang="en-US" dirty="0"/>
              <a:t>標示 </a:t>
            </a:r>
            <a:r>
              <a:rPr lang="en-US" altLang="zh-TW" dirty="0"/>
              <a:t>B:</a:t>
            </a:r>
            <a:r>
              <a:rPr lang="zh-TW" altLang="zh-TW" sz="4400" b="0" i="0" u="none" strike="noStrike" cap="none" dirty="0">
                <a:solidFill>
                  <a:schemeClr val="dk1"/>
                </a:solidFill>
                <a:latin typeface="Microsoft JhengHei"/>
                <a:ea typeface="Microsoft JhengHei"/>
                <a:cs typeface="Microsoft JhengHei"/>
                <a:sym typeface="Microsoft JhengHei"/>
              </a:rPr>
              <a:t>與前五碼所對應中文不符</a:t>
            </a:r>
            <a:endParaRPr lang="zh-TW" altLang="en-US" b="1" dirty="0"/>
          </a:p>
        </p:txBody>
      </p:sp>
      <p:graphicFrame>
        <p:nvGraphicFramePr>
          <p:cNvPr id="8" name="表格 7">
            <a:extLst>
              <a:ext uri="{FF2B5EF4-FFF2-40B4-BE49-F238E27FC236}">
                <a16:creationId xmlns:a16="http://schemas.microsoft.com/office/drawing/2014/main" id="{E4FC8AD4-B458-14ED-30F1-208B314A765C}"/>
              </a:ext>
            </a:extLst>
          </p:cNvPr>
          <p:cNvGraphicFramePr>
            <a:graphicFrameLocks noGrp="1"/>
          </p:cNvGraphicFramePr>
          <p:nvPr>
            <p:extLst>
              <p:ext uri="{D42A27DB-BD31-4B8C-83A1-F6EECF244321}">
                <p14:modId xmlns:p14="http://schemas.microsoft.com/office/powerpoint/2010/main" val="3838373261"/>
              </p:ext>
            </p:extLst>
          </p:nvPr>
        </p:nvGraphicFramePr>
        <p:xfrm>
          <a:off x="1837853" y="1334591"/>
          <a:ext cx="8823950" cy="567690"/>
        </p:xfrm>
        <a:graphic>
          <a:graphicData uri="http://schemas.openxmlformats.org/drawingml/2006/table">
            <a:tbl>
              <a:tblPr>
                <a:tableStyleId>{5940675A-B579-460E-94D1-54222C63F5DA}</a:tableStyleId>
              </a:tblPr>
              <a:tblGrid>
                <a:gridCol w="3078179">
                  <a:extLst>
                    <a:ext uri="{9D8B030D-6E8A-4147-A177-3AD203B41FA5}">
                      <a16:colId xmlns:a16="http://schemas.microsoft.com/office/drawing/2014/main" val="811788679"/>
                    </a:ext>
                  </a:extLst>
                </a:gridCol>
                <a:gridCol w="3186819">
                  <a:extLst>
                    <a:ext uri="{9D8B030D-6E8A-4147-A177-3AD203B41FA5}">
                      <a16:colId xmlns:a16="http://schemas.microsoft.com/office/drawing/2014/main" val="447478196"/>
                    </a:ext>
                  </a:extLst>
                </a:gridCol>
                <a:gridCol w="2558952">
                  <a:extLst>
                    <a:ext uri="{9D8B030D-6E8A-4147-A177-3AD203B41FA5}">
                      <a16:colId xmlns:a16="http://schemas.microsoft.com/office/drawing/2014/main" val="1340043251"/>
                    </a:ext>
                  </a:extLst>
                </a:gridCol>
              </a:tblGrid>
              <a:tr h="247650">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工項代碼</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原始工料名稱</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單位</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9923232"/>
                  </a:ext>
                </a:extLst>
              </a:tr>
              <a:tr h="247650">
                <a:tc>
                  <a:txBody>
                    <a:bodyPr/>
                    <a:lstStyle/>
                    <a:p>
                      <a:pPr marR="0" algn="ctr" rtl="0" fontAlgn="ctr">
                        <a:lnSpc>
                          <a:spcPct val="100000"/>
                        </a:lnSpc>
                        <a:spcBef>
                          <a:spcPts val="0"/>
                        </a:spcBef>
                        <a:spcAft>
                          <a:spcPts val="0"/>
                        </a:spcAft>
                        <a:buClr>
                          <a:srgbClr val="000000"/>
                        </a:buClr>
                        <a:buFont typeface="Arial"/>
                      </a:pPr>
                      <a:r>
                        <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M0792115005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產品，填縫料，填縫劑</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cm3</a:t>
                      </a:r>
                      <a:endPar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7018128"/>
                  </a:ext>
                </a:extLst>
              </a:tr>
            </a:tbl>
          </a:graphicData>
        </a:graphic>
      </p:graphicFrame>
      <p:graphicFrame>
        <p:nvGraphicFramePr>
          <p:cNvPr id="14" name="表格 13">
            <a:extLst>
              <a:ext uri="{FF2B5EF4-FFF2-40B4-BE49-F238E27FC236}">
                <a16:creationId xmlns:a16="http://schemas.microsoft.com/office/drawing/2014/main" id="{7BABBA7C-057B-287F-CBD5-221FC9132105}"/>
              </a:ext>
            </a:extLst>
          </p:cNvPr>
          <p:cNvGraphicFramePr>
            <a:graphicFrameLocks noGrp="1"/>
          </p:cNvGraphicFramePr>
          <p:nvPr>
            <p:extLst>
              <p:ext uri="{D42A27DB-BD31-4B8C-83A1-F6EECF244321}">
                <p14:modId xmlns:p14="http://schemas.microsoft.com/office/powerpoint/2010/main" val="3089664322"/>
              </p:ext>
            </p:extLst>
          </p:nvPr>
        </p:nvGraphicFramePr>
        <p:xfrm>
          <a:off x="838201" y="5793293"/>
          <a:ext cx="10750990" cy="438474"/>
        </p:xfrm>
        <a:graphic>
          <a:graphicData uri="http://schemas.openxmlformats.org/drawingml/2006/table">
            <a:tbl>
              <a:tblPr/>
              <a:tblGrid>
                <a:gridCol w="1271142">
                  <a:extLst>
                    <a:ext uri="{9D8B030D-6E8A-4147-A177-3AD203B41FA5}">
                      <a16:colId xmlns:a16="http://schemas.microsoft.com/office/drawing/2014/main" val="2698469854"/>
                    </a:ext>
                  </a:extLst>
                </a:gridCol>
                <a:gridCol w="1452734">
                  <a:extLst>
                    <a:ext uri="{9D8B030D-6E8A-4147-A177-3AD203B41FA5}">
                      <a16:colId xmlns:a16="http://schemas.microsoft.com/office/drawing/2014/main" val="2371134222"/>
                    </a:ext>
                  </a:extLst>
                </a:gridCol>
                <a:gridCol w="3032583">
                  <a:extLst>
                    <a:ext uri="{9D8B030D-6E8A-4147-A177-3AD203B41FA5}">
                      <a16:colId xmlns:a16="http://schemas.microsoft.com/office/drawing/2014/main" val="525531026"/>
                    </a:ext>
                  </a:extLst>
                </a:gridCol>
                <a:gridCol w="3008001">
                  <a:extLst>
                    <a:ext uri="{9D8B030D-6E8A-4147-A177-3AD203B41FA5}">
                      <a16:colId xmlns:a16="http://schemas.microsoft.com/office/drawing/2014/main" val="1107917979"/>
                    </a:ext>
                  </a:extLst>
                </a:gridCol>
                <a:gridCol w="361187">
                  <a:extLst>
                    <a:ext uri="{9D8B030D-6E8A-4147-A177-3AD203B41FA5}">
                      <a16:colId xmlns:a16="http://schemas.microsoft.com/office/drawing/2014/main" val="4121538697"/>
                    </a:ext>
                  </a:extLst>
                </a:gridCol>
                <a:gridCol w="541781">
                  <a:extLst>
                    <a:ext uri="{9D8B030D-6E8A-4147-A177-3AD203B41FA5}">
                      <a16:colId xmlns:a16="http://schemas.microsoft.com/office/drawing/2014/main" val="2684649732"/>
                    </a:ext>
                  </a:extLst>
                </a:gridCol>
                <a:gridCol w="541781">
                  <a:extLst>
                    <a:ext uri="{9D8B030D-6E8A-4147-A177-3AD203B41FA5}">
                      <a16:colId xmlns:a16="http://schemas.microsoft.com/office/drawing/2014/main" val="4063267513"/>
                    </a:ext>
                  </a:extLst>
                </a:gridCol>
                <a:gridCol w="541781">
                  <a:extLst>
                    <a:ext uri="{9D8B030D-6E8A-4147-A177-3AD203B41FA5}">
                      <a16:colId xmlns:a16="http://schemas.microsoft.com/office/drawing/2014/main" val="2502853596"/>
                    </a:ext>
                  </a:extLst>
                </a:gridCol>
              </a:tblGrid>
              <a:tr h="193447">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工項名稱</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正確名稱</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單位</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程式</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809810"/>
                  </a:ext>
                </a:extLst>
              </a:tr>
              <a:tr h="193447">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M0792115005</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endPar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產品，填縫料，填縫劑</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endPar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cm3</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B</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0</a:t>
                      </a: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4407608"/>
                  </a:ext>
                </a:extLst>
              </a:tr>
            </a:tbl>
          </a:graphicData>
        </a:graphic>
      </p:graphicFrame>
      <p:pic>
        <p:nvPicPr>
          <p:cNvPr id="4" name="圖片 3" descr="一張含有 文字, 數字, 行, 字型 的圖片&#10;&#10;自動產生的描述">
            <a:extLst>
              <a:ext uri="{FF2B5EF4-FFF2-40B4-BE49-F238E27FC236}">
                <a16:creationId xmlns:a16="http://schemas.microsoft.com/office/drawing/2014/main" id="{D7C318D4-5E8C-48FC-BFFC-0DBA2EB93B2E}"/>
              </a:ext>
            </a:extLst>
          </p:cNvPr>
          <p:cNvPicPr>
            <a:picLocks noChangeAspect="1"/>
          </p:cNvPicPr>
          <p:nvPr/>
        </p:nvPicPr>
        <p:blipFill>
          <a:blip r:embed="rId3"/>
          <a:stretch>
            <a:fillRect/>
          </a:stretch>
        </p:blipFill>
        <p:spPr>
          <a:xfrm>
            <a:off x="478325" y="2429726"/>
            <a:ext cx="11235350" cy="2224140"/>
          </a:xfrm>
          <a:prstGeom prst="rect">
            <a:avLst/>
          </a:prstGeom>
        </p:spPr>
      </p:pic>
      <p:sp>
        <p:nvSpPr>
          <p:cNvPr id="5" name="矩形 4">
            <a:extLst>
              <a:ext uri="{FF2B5EF4-FFF2-40B4-BE49-F238E27FC236}">
                <a16:creationId xmlns:a16="http://schemas.microsoft.com/office/drawing/2014/main" id="{3DC5DA36-8689-C213-8360-A83565FBFAF5}"/>
              </a:ext>
            </a:extLst>
          </p:cNvPr>
          <p:cNvSpPr/>
          <p:nvPr/>
        </p:nvSpPr>
        <p:spPr>
          <a:xfrm>
            <a:off x="9053465" y="1583971"/>
            <a:ext cx="715224" cy="31831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箭號: 上彎 5">
            <a:extLst>
              <a:ext uri="{FF2B5EF4-FFF2-40B4-BE49-F238E27FC236}">
                <a16:creationId xmlns:a16="http://schemas.microsoft.com/office/drawing/2014/main" id="{1BA1FA6D-5E70-14C7-B88C-E437DD601261}"/>
              </a:ext>
            </a:extLst>
          </p:cNvPr>
          <p:cNvSpPr/>
          <p:nvPr/>
        </p:nvSpPr>
        <p:spPr>
          <a:xfrm rot="5400000">
            <a:off x="8530017" y="2542371"/>
            <a:ext cx="1602462" cy="1153095"/>
          </a:xfrm>
          <a:prstGeom prst="bentUp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2C2CF99F-0C28-3178-D815-6B731F48F807}"/>
              </a:ext>
            </a:extLst>
          </p:cNvPr>
          <p:cNvSpPr txBox="1"/>
          <p:nvPr/>
        </p:nvSpPr>
        <p:spPr>
          <a:xfrm>
            <a:off x="231609" y="2029616"/>
            <a:ext cx="2236510" cy="400110"/>
          </a:xfrm>
          <a:prstGeom prst="rect">
            <a:avLst/>
          </a:prstGeom>
          <a:noFill/>
        </p:spPr>
        <p:txBody>
          <a:bodyPr wrap="none" rtlCol="0">
            <a:spAutoFit/>
          </a:bodyPr>
          <a:lstStyle/>
          <a:p>
            <a:r>
              <a:rPr lang="zh-TW" altLang="en-US" sz="2000" b="1" dirty="0">
                <a:solidFill>
                  <a:srgbClr val="FF0000"/>
                </a:solidFill>
              </a:rPr>
              <a:t>章名與工料名不同</a:t>
            </a:r>
          </a:p>
        </p:txBody>
      </p:sp>
      <p:sp>
        <p:nvSpPr>
          <p:cNvPr id="9" name="矩形 8">
            <a:extLst>
              <a:ext uri="{FF2B5EF4-FFF2-40B4-BE49-F238E27FC236}">
                <a16:creationId xmlns:a16="http://schemas.microsoft.com/office/drawing/2014/main" id="{D8C7A08C-F1A0-6319-70CA-07AEBFA9CEA4}"/>
              </a:ext>
            </a:extLst>
          </p:cNvPr>
          <p:cNvSpPr/>
          <p:nvPr/>
        </p:nvSpPr>
        <p:spPr>
          <a:xfrm>
            <a:off x="543207" y="2614765"/>
            <a:ext cx="1613313" cy="25698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F9C01D3D-5607-2B6C-8FB7-92D8B9D238AC}"/>
              </a:ext>
            </a:extLst>
          </p:cNvPr>
          <p:cNvSpPr txBox="1"/>
          <p:nvPr/>
        </p:nvSpPr>
        <p:spPr>
          <a:xfrm>
            <a:off x="8805783" y="1902281"/>
            <a:ext cx="1210588" cy="400110"/>
          </a:xfrm>
          <a:prstGeom prst="rect">
            <a:avLst/>
          </a:prstGeom>
          <a:noFill/>
        </p:spPr>
        <p:txBody>
          <a:bodyPr wrap="none" rtlCol="0">
            <a:spAutoFit/>
          </a:bodyPr>
          <a:lstStyle/>
          <a:p>
            <a:r>
              <a:rPr lang="zh-TW" altLang="en-US" sz="2000" b="1" dirty="0">
                <a:solidFill>
                  <a:srgbClr val="FF0000"/>
                </a:solidFill>
              </a:rPr>
              <a:t>無此單位</a:t>
            </a:r>
          </a:p>
        </p:txBody>
      </p:sp>
    </p:spTree>
    <p:extLst>
      <p:ext uri="{BB962C8B-B14F-4D97-AF65-F5344CB8AC3E}">
        <p14:creationId xmlns:p14="http://schemas.microsoft.com/office/powerpoint/2010/main" val="2957813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FB6C03-BEB1-244C-426B-EE92B8468BFA}"/>
              </a:ext>
            </a:extLst>
          </p:cNvPr>
          <p:cNvSpPr>
            <a:spLocks noGrp="1"/>
          </p:cNvSpPr>
          <p:nvPr>
            <p:ph type="title"/>
          </p:nvPr>
        </p:nvSpPr>
        <p:spPr/>
        <p:txBody>
          <a:bodyPr/>
          <a:lstStyle/>
          <a:p>
            <a:r>
              <a:rPr lang="zh-TW" altLang="en-US" dirty="0"/>
              <a:t>標示 </a:t>
            </a:r>
            <a:r>
              <a:rPr lang="en-US" altLang="zh-TW" dirty="0"/>
              <a:t>C:</a:t>
            </a:r>
            <a:r>
              <a:rPr lang="zh-TW" altLang="en-US" dirty="0">
                <a:latin typeface="Microsoft JhengHei"/>
                <a:ea typeface="Microsoft JhengHei"/>
                <a:sym typeface="Microsoft JhengHei"/>
              </a:rPr>
              <a:t>編碼與中文所屬</a:t>
            </a:r>
            <a:r>
              <a:rPr lang="zh-TW" altLang="zh-TW" sz="4400" b="0" i="0" u="none" strike="noStrike" cap="none" dirty="0">
                <a:solidFill>
                  <a:schemeClr val="dk1"/>
                </a:solidFill>
                <a:latin typeface="Microsoft JhengHei"/>
                <a:ea typeface="Microsoft JhengHei"/>
                <a:cs typeface="Microsoft JhengHei"/>
                <a:sym typeface="Microsoft JhengHei"/>
              </a:rPr>
              <a:t>章名</a:t>
            </a:r>
            <a:r>
              <a:rPr lang="zh-TW" altLang="en-US" sz="4400" b="0" i="0" u="none" strike="noStrike" cap="none" dirty="0">
                <a:solidFill>
                  <a:schemeClr val="dk1"/>
                </a:solidFill>
                <a:latin typeface="Microsoft JhengHei"/>
                <a:ea typeface="Microsoft JhengHei"/>
                <a:cs typeface="Microsoft JhengHei"/>
                <a:sym typeface="Microsoft JhengHei"/>
              </a:rPr>
              <a:t>相符但沒寫</a:t>
            </a:r>
            <a:endParaRPr lang="zh-TW" altLang="en-US" b="1" dirty="0"/>
          </a:p>
        </p:txBody>
      </p:sp>
      <p:graphicFrame>
        <p:nvGraphicFramePr>
          <p:cNvPr id="8" name="表格 7">
            <a:extLst>
              <a:ext uri="{FF2B5EF4-FFF2-40B4-BE49-F238E27FC236}">
                <a16:creationId xmlns:a16="http://schemas.microsoft.com/office/drawing/2014/main" id="{E4FC8AD4-B458-14ED-30F1-208B314A765C}"/>
              </a:ext>
            </a:extLst>
          </p:cNvPr>
          <p:cNvGraphicFramePr>
            <a:graphicFrameLocks noGrp="1"/>
          </p:cNvGraphicFramePr>
          <p:nvPr>
            <p:extLst>
              <p:ext uri="{D42A27DB-BD31-4B8C-83A1-F6EECF244321}">
                <p14:modId xmlns:p14="http://schemas.microsoft.com/office/powerpoint/2010/main" val="2920605131"/>
              </p:ext>
            </p:extLst>
          </p:nvPr>
        </p:nvGraphicFramePr>
        <p:xfrm>
          <a:off x="1837853" y="1334591"/>
          <a:ext cx="8823950" cy="567690"/>
        </p:xfrm>
        <a:graphic>
          <a:graphicData uri="http://schemas.openxmlformats.org/drawingml/2006/table">
            <a:tbl>
              <a:tblPr>
                <a:tableStyleId>{5940675A-B579-460E-94D1-54222C63F5DA}</a:tableStyleId>
              </a:tblPr>
              <a:tblGrid>
                <a:gridCol w="3078179">
                  <a:extLst>
                    <a:ext uri="{9D8B030D-6E8A-4147-A177-3AD203B41FA5}">
                      <a16:colId xmlns:a16="http://schemas.microsoft.com/office/drawing/2014/main" val="811788679"/>
                    </a:ext>
                  </a:extLst>
                </a:gridCol>
                <a:gridCol w="3186819">
                  <a:extLst>
                    <a:ext uri="{9D8B030D-6E8A-4147-A177-3AD203B41FA5}">
                      <a16:colId xmlns:a16="http://schemas.microsoft.com/office/drawing/2014/main" val="447478196"/>
                    </a:ext>
                  </a:extLst>
                </a:gridCol>
                <a:gridCol w="2558952">
                  <a:extLst>
                    <a:ext uri="{9D8B030D-6E8A-4147-A177-3AD203B41FA5}">
                      <a16:colId xmlns:a16="http://schemas.microsoft.com/office/drawing/2014/main" val="1340043251"/>
                    </a:ext>
                  </a:extLst>
                </a:gridCol>
              </a:tblGrid>
              <a:tr h="247650">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工項代碼</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原始工料名稱</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單位</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9923232"/>
                  </a:ext>
                </a:extLst>
              </a:tr>
              <a:tr h="247650">
                <a:tc>
                  <a:txBody>
                    <a:bodyPr/>
                    <a:lstStyle/>
                    <a:p>
                      <a:pPr marR="0" algn="ctr" rtl="0" fontAlgn="ctr">
                        <a:lnSpc>
                          <a:spcPct val="100000"/>
                        </a:lnSpc>
                        <a:spcBef>
                          <a:spcPts val="0"/>
                        </a:spcBef>
                        <a:spcAft>
                          <a:spcPts val="0"/>
                        </a:spcAft>
                        <a:buClr>
                          <a:srgbClr val="000000"/>
                        </a:buClr>
                        <a:buFont typeface="Arial"/>
                      </a:pPr>
                      <a:r>
                        <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M079210003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產品，填縫劑</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M3</a:t>
                      </a:r>
                      <a:endPar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7018128"/>
                  </a:ext>
                </a:extLst>
              </a:tr>
            </a:tbl>
          </a:graphicData>
        </a:graphic>
      </p:graphicFrame>
      <p:graphicFrame>
        <p:nvGraphicFramePr>
          <p:cNvPr id="14" name="表格 13">
            <a:extLst>
              <a:ext uri="{FF2B5EF4-FFF2-40B4-BE49-F238E27FC236}">
                <a16:creationId xmlns:a16="http://schemas.microsoft.com/office/drawing/2014/main" id="{7BABBA7C-057B-287F-CBD5-221FC9132105}"/>
              </a:ext>
            </a:extLst>
          </p:cNvPr>
          <p:cNvGraphicFramePr>
            <a:graphicFrameLocks noGrp="1"/>
          </p:cNvGraphicFramePr>
          <p:nvPr>
            <p:extLst>
              <p:ext uri="{D42A27DB-BD31-4B8C-83A1-F6EECF244321}">
                <p14:modId xmlns:p14="http://schemas.microsoft.com/office/powerpoint/2010/main" val="1893993048"/>
              </p:ext>
            </p:extLst>
          </p:nvPr>
        </p:nvGraphicFramePr>
        <p:xfrm>
          <a:off x="838201" y="5793293"/>
          <a:ext cx="10750990" cy="438474"/>
        </p:xfrm>
        <a:graphic>
          <a:graphicData uri="http://schemas.openxmlformats.org/drawingml/2006/table">
            <a:tbl>
              <a:tblPr/>
              <a:tblGrid>
                <a:gridCol w="1271142">
                  <a:extLst>
                    <a:ext uri="{9D8B030D-6E8A-4147-A177-3AD203B41FA5}">
                      <a16:colId xmlns:a16="http://schemas.microsoft.com/office/drawing/2014/main" val="2698469854"/>
                    </a:ext>
                  </a:extLst>
                </a:gridCol>
                <a:gridCol w="1452734">
                  <a:extLst>
                    <a:ext uri="{9D8B030D-6E8A-4147-A177-3AD203B41FA5}">
                      <a16:colId xmlns:a16="http://schemas.microsoft.com/office/drawing/2014/main" val="2371134222"/>
                    </a:ext>
                  </a:extLst>
                </a:gridCol>
                <a:gridCol w="3032583">
                  <a:extLst>
                    <a:ext uri="{9D8B030D-6E8A-4147-A177-3AD203B41FA5}">
                      <a16:colId xmlns:a16="http://schemas.microsoft.com/office/drawing/2014/main" val="525531026"/>
                    </a:ext>
                  </a:extLst>
                </a:gridCol>
                <a:gridCol w="3008001">
                  <a:extLst>
                    <a:ext uri="{9D8B030D-6E8A-4147-A177-3AD203B41FA5}">
                      <a16:colId xmlns:a16="http://schemas.microsoft.com/office/drawing/2014/main" val="1107917979"/>
                    </a:ext>
                  </a:extLst>
                </a:gridCol>
                <a:gridCol w="361187">
                  <a:extLst>
                    <a:ext uri="{9D8B030D-6E8A-4147-A177-3AD203B41FA5}">
                      <a16:colId xmlns:a16="http://schemas.microsoft.com/office/drawing/2014/main" val="4121538697"/>
                    </a:ext>
                  </a:extLst>
                </a:gridCol>
                <a:gridCol w="541781">
                  <a:extLst>
                    <a:ext uri="{9D8B030D-6E8A-4147-A177-3AD203B41FA5}">
                      <a16:colId xmlns:a16="http://schemas.microsoft.com/office/drawing/2014/main" val="2684649732"/>
                    </a:ext>
                  </a:extLst>
                </a:gridCol>
                <a:gridCol w="541781">
                  <a:extLst>
                    <a:ext uri="{9D8B030D-6E8A-4147-A177-3AD203B41FA5}">
                      <a16:colId xmlns:a16="http://schemas.microsoft.com/office/drawing/2014/main" val="4063267513"/>
                    </a:ext>
                  </a:extLst>
                </a:gridCol>
                <a:gridCol w="541781">
                  <a:extLst>
                    <a:ext uri="{9D8B030D-6E8A-4147-A177-3AD203B41FA5}">
                      <a16:colId xmlns:a16="http://schemas.microsoft.com/office/drawing/2014/main" val="2502853596"/>
                    </a:ext>
                  </a:extLst>
                </a:gridCol>
              </a:tblGrid>
              <a:tr h="193447">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工項名稱</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正確名稱</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單位</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程式</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809810"/>
                  </a:ext>
                </a:extLst>
              </a:tr>
              <a:tr h="193447">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M079210003</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M079210003</a:t>
                      </a:r>
                      <a:endPar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產品，填縫劑</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產品，填縫材，填縫劑，</a:t>
                      </a: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M3</a:t>
                      </a:r>
                      <a:endPar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M3</a:t>
                      </a:r>
                      <a:endPar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C</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0</a:t>
                      </a: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4407608"/>
                  </a:ext>
                </a:extLst>
              </a:tr>
            </a:tbl>
          </a:graphicData>
        </a:graphic>
      </p:graphicFrame>
      <p:pic>
        <p:nvPicPr>
          <p:cNvPr id="4" name="圖片 3" descr="一張含有 文字, 數字, 行, 字型 的圖片&#10;&#10;自動產生的描述">
            <a:extLst>
              <a:ext uri="{FF2B5EF4-FFF2-40B4-BE49-F238E27FC236}">
                <a16:creationId xmlns:a16="http://schemas.microsoft.com/office/drawing/2014/main" id="{D7C318D4-5E8C-48FC-BFFC-0DBA2EB93B2E}"/>
              </a:ext>
            </a:extLst>
          </p:cNvPr>
          <p:cNvPicPr>
            <a:picLocks noChangeAspect="1"/>
          </p:cNvPicPr>
          <p:nvPr/>
        </p:nvPicPr>
        <p:blipFill>
          <a:blip r:embed="rId3"/>
          <a:stretch>
            <a:fillRect/>
          </a:stretch>
        </p:blipFill>
        <p:spPr>
          <a:xfrm>
            <a:off x="478325" y="2429726"/>
            <a:ext cx="11235350" cy="2224140"/>
          </a:xfrm>
          <a:prstGeom prst="rect">
            <a:avLst/>
          </a:prstGeom>
        </p:spPr>
      </p:pic>
      <p:sp>
        <p:nvSpPr>
          <p:cNvPr id="7" name="文字方塊 6">
            <a:extLst>
              <a:ext uri="{FF2B5EF4-FFF2-40B4-BE49-F238E27FC236}">
                <a16:creationId xmlns:a16="http://schemas.microsoft.com/office/drawing/2014/main" id="{2C2CF99F-0C28-3178-D815-6B731F48F807}"/>
              </a:ext>
            </a:extLst>
          </p:cNvPr>
          <p:cNvSpPr txBox="1"/>
          <p:nvPr/>
        </p:nvSpPr>
        <p:spPr>
          <a:xfrm>
            <a:off x="488088" y="2029616"/>
            <a:ext cx="1723549" cy="400110"/>
          </a:xfrm>
          <a:prstGeom prst="rect">
            <a:avLst/>
          </a:prstGeom>
          <a:noFill/>
        </p:spPr>
        <p:txBody>
          <a:bodyPr wrap="none" rtlCol="0">
            <a:spAutoFit/>
          </a:bodyPr>
          <a:lstStyle/>
          <a:p>
            <a:r>
              <a:rPr lang="zh-TW" altLang="en-US" sz="2000" b="1" dirty="0">
                <a:solidFill>
                  <a:srgbClr val="FF0000"/>
                </a:solidFill>
              </a:rPr>
              <a:t>並無填上章名</a:t>
            </a:r>
          </a:p>
        </p:txBody>
      </p:sp>
      <p:sp>
        <p:nvSpPr>
          <p:cNvPr id="9" name="矩形 8">
            <a:extLst>
              <a:ext uri="{FF2B5EF4-FFF2-40B4-BE49-F238E27FC236}">
                <a16:creationId xmlns:a16="http://schemas.microsoft.com/office/drawing/2014/main" id="{D8C7A08C-F1A0-6319-70CA-07AEBFA9CEA4}"/>
              </a:ext>
            </a:extLst>
          </p:cNvPr>
          <p:cNvSpPr/>
          <p:nvPr/>
        </p:nvSpPr>
        <p:spPr>
          <a:xfrm>
            <a:off x="543207" y="2614765"/>
            <a:ext cx="1613313" cy="25698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a:extLst>
              <a:ext uri="{FF2B5EF4-FFF2-40B4-BE49-F238E27FC236}">
                <a16:creationId xmlns:a16="http://schemas.microsoft.com/office/drawing/2014/main" id="{EA560D48-9220-BA41-0958-DA92D82C1843}"/>
              </a:ext>
            </a:extLst>
          </p:cNvPr>
          <p:cNvSpPr/>
          <p:nvPr/>
        </p:nvSpPr>
        <p:spPr>
          <a:xfrm>
            <a:off x="5604094" y="1611516"/>
            <a:ext cx="1801641" cy="3324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2CE4F115-BB9F-67C8-E2C6-254CDD2E5B57}"/>
              </a:ext>
            </a:extLst>
          </p:cNvPr>
          <p:cNvSpPr txBox="1"/>
          <p:nvPr/>
        </p:nvSpPr>
        <p:spPr>
          <a:xfrm>
            <a:off x="6027860" y="1987892"/>
            <a:ext cx="954107" cy="400110"/>
          </a:xfrm>
          <a:prstGeom prst="rect">
            <a:avLst/>
          </a:prstGeom>
          <a:noFill/>
        </p:spPr>
        <p:txBody>
          <a:bodyPr wrap="none" rtlCol="0">
            <a:spAutoFit/>
          </a:bodyPr>
          <a:lstStyle/>
          <a:p>
            <a:r>
              <a:rPr lang="zh-TW" altLang="en-US" sz="2000" b="1" dirty="0">
                <a:solidFill>
                  <a:srgbClr val="FF0000"/>
                </a:solidFill>
              </a:rPr>
              <a:t>無章名</a:t>
            </a:r>
          </a:p>
        </p:txBody>
      </p:sp>
    </p:spTree>
    <p:extLst>
      <p:ext uri="{BB962C8B-B14F-4D97-AF65-F5344CB8AC3E}">
        <p14:creationId xmlns:p14="http://schemas.microsoft.com/office/powerpoint/2010/main" val="4127843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FB6C03-BEB1-244C-426B-EE92B8468BFA}"/>
              </a:ext>
            </a:extLst>
          </p:cNvPr>
          <p:cNvSpPr>
            <a:spLocks noGrp="1"/>
          </p:cNvSpPr>
          <p:nvPr>
            <p:ph type="title"/>
          </p:nvPr>
        </p:nvSpPr>
        <p:spPr/>
        <p:txBody>
          <a:bodyPr/>
          <a:lstStyle/>
          <a:p>
            <a:r>
              <a:rPr lang="zh-TW" altLang="en-US" dirty="0"/>
              <a:t>標示 </a:t>
            </a:r>
            <a:r>
              <a:rPr lang="en-US" altLang="zh-TW" dirty="0"/>
              <a:t>D:</a:t>
            </a:r>
            <a:r>
              <a:rPr lang="zh-TW" altLang="en-US" dirty="0"/>
              <a:t>編碼所屬章名並無內容材料</a:t>
            </a:r>
            <a:endParaRPr lang="zh-TW" altLang="en-US" b="1" dirty="0"/>
          </a:p>
        </p:txBody>
      </p:sp>
      <p:graphicFrame>
        <p:nvGraphicFramePr>
          <p:cNvPr id="8" name="表格 7">
            <a:extLst>
              <a:ext uri="{FF2B5EF4-FFF2-40B4-BE49-F238E27FC236}">
                <a16:creationId xmlns:a16="http://schemas.microsoft.com/office/drawing/2014/main" id="{E4FC8AD4-B458-14ED-30F1-208B314A765C}"/>
              </a:ext>
            </a:extLst>
          </p:cNvPr>
          <p:cNvGraphicFramePr>
            <a:graphicFrameLocks noGrp="1"/>
          </p:cNvGraphicFramePr>
          <p:nvPr>
            <p:extLst>
              <p:ext uri="{D42A27DB-BD31-4B8C-83A1-F6EECF244321}">
                <p14:modId xmlns:p14="http://schemas.microsoft.com/office/powerpoint/2010/main" val="855406744"/>
              </p:ext>
            </p:extLst>
          </p:nvPr>
        </p:nvGraphicFramePr>
        <p:xfrm>
          <a:off x="1837853" y="1334591"/>
          <a:ext cx="8823950" cy="567690"/>
        </p:xfrm>
        <a:graphic>
          <a:graphicData uri="http://schemas.openxmlformats.org/drawingml/2006/table">
            <a:tbl>
              <a:tblPr>
                <a:tableStyleId>{5940675A-B579-460E-94D1-54222C63F5DA}</a:tableStyleId>
              </a:tblPr>
              <a:tblGrid>
                <a:gridCol w="3078179">
                  <a:extLst>
                    <a:ext uri="{9D8B030D-6E8A-4147-A177-3AD203B41FA5}">
                      <a16:colId xmlns:a16="http://schemas.microsoft.com/office/drawing/2014/main" val="811788679"/>
                    </a:ext>
                  </a:extLst>
                </a:gridCol>
                <a:gridCol w="3186819">
                  <a:extLst>
                    <a:ext uri="{9D8B030D-6E8A-4147-A177-3AD203B41FA5}">
                      <a16:colId xmlns:a16="http://schemas.microsoft.com/office/drawing/2014/main" val="447478196"/>
                    </a:ext>
                  </a:extLst>
                </a:gridCol>
                <a:gridCol w="2558952">
                  <a:extLst>
                    <a:ext uri="{9D8B030D-6E8A-4147-A177-3AD203B41FA5}">
                      <a16:colId xmlns:a16="http://schemas.microsoft.com/office/drawing/2014/main" val="1340043251"/>
                    </a:ext>
                  </a:extLst>
                </a:gridCol>
              </a:tblGrid>
              <a:tr h="247650">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工項代碼</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原始工料名稱</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單位</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9923232"/>
                  </a:ext>
                </a:extLst>
              </a:tr>
              <a:tr h="247650">
                <a:tc>
                  <a:txBody>
                    <a:bodyPr/>
                    <a:lstStyle/>
                    <a:p>
                      <a:pPr marR="0" algn="ctr" rtl="0" fontAlgn="ctr">
                        <a:lnSpc>
                          <a:spcPct val="100000"/>
                        </a:lnSpc>
                        <a:spcBef>
                          <a:spcPts val="0"/>
                        </a:spcBef>
                        <a:spcAft>
                          <a:spcPts val="0"/>
                        </a:spcAft>
                        <a:buClr>
                          <a:srgbClr val="000000"/>
                        </a:buClr>
                        <a:buFont typeface="Arial"/>
                      </a:pPr>
                      <a:r>
                        <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M0231900003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產品，填縫劑</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M3</a:t>
                      </a:r>
                      <a:endPar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7018128"/>
                  </a:ext>
                </a:extLst>
              </a:tr>
            </a:tbl>
          </a:graphicData>
        </a:graphic>
      </p:graphicFrame>
      <p:graphicFrame>
        <p:nvGraphicFramePr>
          <p:cNvPr id="14" name="表格 13">
            <a:extLst>
              <a:ext uri="{FF2B5EF4-FFF2-40B4-BE49-F238E27FC236}">
                <a16:creationId xmlns:a16="http://schemas.microsoft.com/office/drawing/2014/main" id="{7BABBA7C-057B-287F-CBD5-221FC9132105}"/>
              </a:ext>
            </a:extLst>
          </p:cNvPr>
          <p:cNvGraphicFramePr>
            <a:graphicFrameLocks noGrp="1"/>
          </p:cNvGraphicFramePr>
          <p:nvPr>
            <p:extLst>
              <p:ext uri="{D42A27DB-BD31-4B8C-83A1-F6EECF244321}">
                <p14:modId xmlns:p14="http://schemas.microsoft.com/office/powerpoint/2010/main" val="1075952994"/>
              </p:ext>
            </p:extLst>
          </p:nvPr>
        </p:nvGraphicFramePr>
        <p:xfrm>
          <a:off x="838201" y="5793293"/>
          <a:ext cx="10750990" cy="438474"/>
        </p:xfrm>
        <a:graphic>
          <a:graphicData uri="http://schemas.openxmlformats.org/drawingml/2006/table">
            <a:tbl>
              <a:tblPr/>
              <a:tblGrid>
                <a:gridCol w="1271142">
                  <a:extLst>
                    <a:ext uri="{9D8B030D-6E8A-4147-A177-3AD203B41FA5}">
                      <a16:colId xmlns:a16="http://schemas.microsoft.com/office/drawing/2014/main" val="2698469854"/>
                    </a:ext>
                  </a:extLst>
                </a:gridCol>
                <a:gridCol w="1452734">
                  <a:extLst>
                    <a:ext uri="{9D8B030D-6E8A-4147-A177-3AD203B41FA5}">
                      <a16:colId xmlns:a16="http://schemas.microsoft.com/office/drawing/2014/main" val="2371134222"/>
                    </a:ext>
                  </a:extLst>
                </a:gridCol>
                <a:gridCol w="3032583">
                  <a:extLst>
                    <a:ext uri="{9D8B030D-6E8A-4147-A177-3AD203B41FA5}">
                      <a16:colId xmlns:a16="http://schemas.microsoft.com/office/drawing/2014/main" val="525531026"/>
                    </a:ext>
                  </a:extLst>
                </a:gridCol>
                <a:gridCol w="3008001">
                  <a:extLst>
                    <a:ext uri="{9D8B030D-6E8A-4147-A177-3AD203B41FA5}">
                      <a16:colId xmlns:a16="http://schemas.microsoft.com/office/drawing/2014/main" val="1107917979"/>
                    </a:ext>
                  </a:extLst>
                </a:gridCol>
                <a:gridCol w="361187">
                  <a:extLst>
                    <a:ext uri="{9D8B030D-6E8A-4147-A177-3AD203B41FA5}">
                      <a16:colId xmlns:a16="http://schemas.microsoft.com/office/drawing/2014/main" val="4121538697"/>
                    </a:ext>
                  </a:extLst>
                </a:gridCol>
                <a:gridCol w="541781">
                  <a:extLst>
                    <a:ext uri="{9D8B030D-6E8A-4147-A177-3AD203B41FA5}">
                      <a16:colId xmlns:a16="http://schemas.microsoft.com/office/drawing/2014/main" val="2684649732"/>
                    </a:ext>
                  </a:extLst>
                </a:gridCol>
                <a:gridCol w="541781">
                  <a:extLst>
                    <a:ext uri="{9D8B030D-6E8A-4147-A177-3AD203B41FA5}">
                      <a16:colId xmlns:a16="http://schemas.microsoft.com/office/drawing/2014/main" val="4063267513"/>
                    </a:ext>
                  </a:extLst>
                </a:gridCol>
                <a:gridCol w="541781">
                  <a:extLst>
                    <a:ext uri="{9D8B030D-6E8A-4147-A177-3AD203B41FA5}">
                      <a16:colId xmlns:a16="http://schemas.microsoft.com/office/drawing/2014/main" val="2502853596"/>
                    </a:ext>
                  </a:extLst>
                </a:gridCol>
              </a:tblGrid>
              <a:tr h="193447">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工項名稱</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正確名稱</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單位</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程式</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809810"/>
                  </a:ext>
                </a:extLst>
              </a:tr>
              <a:tr h="193447">
                <a:tc>
                  <a:txBody>
                    <a:bodyPr/>
                    <a:lstStyle/>
                    <a:p>
                      <a:pPr marR="0" algn="ctr" rtl="0" fontAlgn="ctr">
                        <a:lnSpc>
                          <a:spcPct val="100000"/>
                        </a:lnSpc>
                        <a:spcBef>
                          <a:spcPts val="0"/>
                        </a:spcBef>
                        <a:spcAft>
                          <a:spcPts val="0"/>
                        </a:spcAft>
                        <a:buClr>
                          <a:srgbClr val="000000"/>
                        </a:buClr>
                        <a:buFont typeface="Arial"/>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M0231900003</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endPar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產品，填縫劑</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endPar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M3</a:t>
                      </a:r>
                      <a:endPar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D</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0</a:t>
                      </a: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4407608"/>
                  </a:ext>
                </a:extLst>
              </a:tr>
            </a:tbl>
          </a:graphicData>
        </a:graphic>
      </p:graphicFrame>
      <p:pic>
        <p:nvPicPr>
          <p:cNvPr id="5" name="圖片 4" descr="一張含有 文字, 數字, 行, 字型 的圖片&#10;&#10;自動產生的描述">
            <a:extLst>
              <a:ext uri="{FF2B5EF4-FFF2-40B4-BE49-F238E27FC236}">
                <a16:creationId xmlns:a16="http://schemas.microsoft.com/office/drawing/2014/main" id="{3F34173F-EF01-6BAF-4F8C-EB94D6CB41CD}"/>
              </a:ext>
            </a:extLst>
          </p:cNvPr>
          <p:cNvPicPr>
            <a:picLocks noChangeAspect="1"/>
          </p:cNvPicPr>
          <p:nvPr/>
        </p:nvPicPr>
        <p:blipFill>
          <a:blip r:embed="rId3"/>
          <a:stretch>
            <a:fillRect/>
          </a:stretch>
        </p:blipFill>
        <p:spPr>
          <a:xfrm>
            <a:off x="810395" y="2155599"/>
            <a:ext cx="10571209" cy="3363567"/>
          </a:xfrm>
          <a:prstGeom prst="rect">
            <a:avLst/>
          </a:prstGeom>
        </p:spPr>
      </p:pic>
      <p:sp>
        <p:nvSpPr>
          <p:cNvPr id="6" name="矩形 5">
            <a:extLst>
              <a:ext uri="{FF2B5EF4-FFF2-40B4-BE49-F238E27FC236}">
                <a16:creationId xmlns:a16="http://schemas.microsoft.com/office/drawing/2014/main" id="{3D1C46D2-2CEF-6F05-C239-3E55BCCDA01F}"/>
              </a:ext>
            </a:extLst>
          </p:cNvPr>
          <p:cNvSpPr/>
          <p:nvPr/>
        </p:nvSpPr>
        <p:spPr>
          <a:xfrm>
            <a:off x="5759631" y="1611516"/>
            <a:ext cx="1474088" cy="33248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3DC6E252-DB36-E642-818B-C834400374E2}"/>
              </a:ext>
            </a:extLst>
          </p:cNvPr>
          <p:cNvSpPr/>
          <p:nvPr/>
        </p:nvSpPr>
        <p:spPr>
          <a:xfrm>
            <a:off x="2797521" y="2549445"/>
            <a:ext cx="1611517" cy="34546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B0A270F0-B9EB-62A8-970E-9729BBB57FDC}"/>
              </a:ext>
            </a:extLst>
          </p:cNvPr>
          <p:cNvSpPr txBox="1"/>
          <p:nvPr/>
        </p:nvSpPr>
        <p:spPr>
          <a:xfrm>
            <a:off x="7233719" y="1577705"/>
            <a:ext cx="954107" cy="400110"/>
          </a:xfrm>
          <a:prstGeom prst="rect">
            <a:avLst/>
          </a:prstGeom>
          <a:noFill/>
        </p:spPr>
        <p:txBody>
          <a:bodyPr wrap="none" rtlCol="0">
            <a:spAutoFit/>
          </a:bodyPr>
          <a:lstStyle/>
          <a:p>
            <a:r>
              <a:rPr lang="zh-TW" altLang="en-US" sz="2000" b="1" dirty="0">
                <a:solidFill>
                  <a:srgbClr val="FF0000"/>
                </a:solidFill>
              </a:rPr>
              <a:t>無章名</a:t>
            </a:r>
          </a:p>
        </p:txBody>
      </p:sp>
      <p:sp>
        <p:nvSpPr>
          <p:cNvPr id="12" name="文字方塊 11">
            <a:extLst>
              <a:ext uri="{FF2B5EF4-FFF2-40B4-BE49-F238E27FC236}">
                <a16:creationId xmlns:a16="http://schemas.microsoft.com/office/drawing/2014/main" id="{5940F538-54ED-8E32-7950-46B1E011EE13}"/>
              </a:ext>
            </a:extLst>
          </p:cNvPr>
          <p:cNvSpPr txBox="1"/>
          <p:nvPr/>
        </p:nvSpPr>
        <p:spPr>
          <a:xfrm>
            <a:off x="2341694" y="3014355"/>
            <a:ext cx="2492990" cy="400110"/>
          </a:xfrm>
          <a:prstGeom prst="rect">
            <a:avLst/>
          </a:prstGeom>
          <a:noFill/>
        </p:spPr>
        <p:txBody>
          <a:bodyPr wrap="none" rtlCol="0">
            <a:spAutoFit/>
          </a:bodyPr>
          <a:lstStyle/>
          <a:p>
            <a:r>
              <a:rPr lang="zh-TW" altLang="en-US" sz="2000" b="1" dirty="0">
                <a:solidFill>
                  <a:srgbClr val="FF0000"/>
                </a:solidFill>
              </a:rPr>
              <a:t>章名內容對應不起來</a:t>
            </a:r>
          </a:p>
        </p:txBody>
      </p:sp>
    </p:spTree>
    <p:extLst>
      <p:ext uri="{BB962C8B-B14F-4D97-AF65-F5344CB8AC3E}">
        <p14:creationId xmlns:p14="http://schemas.microsoft.com/office/powerpoint/2010/main" val="254616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FFB6C03-BEB1-244C-426B-EE92B8468BFA}"/>
              </a:ext>
            </a:extLst>
          </p:cNvPr>
          <p:cNvSpPr>
            <a:spLocks noGrp="1"/>
          </p:cNvSpPr>
          <p:nvPr>
            <p:ph type="title"/>
          </p:nvPr>
        </p:nvSpPr>
        <p:spPr/>
        <p:txBody>
          <a:bodyPr/>
          <a:lstStyle/>
          <a:p>
            <a:r>
              <a:rPr lang="zh-TW" altLang="en-US" dirty="0"/>
              <a:t>標示 </a:t>
            </a:r>
            <a:r>
              <a:rPr lang="en-US" altLang="zh-TW" dirty="0"/>
              <a:t>L:</a:t>
            </a:r>
            <a:r>
              <a:rPr lang="zh-TW" altLang="en-US" dirty="0"/>
              <a:t>沒寫章名且須較多判斷</a:t>
            </a:r>
            <a:endParaRPr lang="zh-TW" altLang="en-US" b="1" dirty="0"/>
          </a:p>
        </p:txBody>
      </p:sp>
      <p:graphicFrame>
        <p:nvGraphicFramePr>
          <p:cNvPr id="8" name="表格 7">
            <a:extLst>
              <a:ext uri="{FF2B5EF4-FFF2-40B4-BE49-F238E27FC236}">
                <a16:creationId xmlns:a16="http://schemas.microsoft.com/office/drawing/2014/main" id="{E4FC8AD4-B458-14ED-30F1-208B314A765C}"/>
              </a:ext>
            </a:extLst>
          </p:cNvPr>
          <p:cNvGraphicFramePr>
            <a:graphicFrameLocks noGrp="1"/>
          </p:cNvGraphicFramePr>
          <p:nvPr>
            <p:extLst>
              <p:ext uri="{D42A27DB-BD31-4B8C-83A1-F6EECF244321}">
                <p14:modId xmlns:p14="http://schemas.microsoft.com/office/powerpoint/2010/main" val="2165755987"/>
              </p:ext>
            </p:extLst>
          </p:nvPr>
        </p:nvGraphicFramePr>
        <p:xfrm>
          <a:off x="1837853" y="1334591"/>
          <a:ext cx="8823950" cy="567690"/>
        </p:xfrm>
        <a:graphic>
          <a:graphicData uri="http://schemas.openxmlformats.org/drawingml/2006/table">
            <a:tbl>
              <a:tblPr>
                <a:tableStyleId>{5940675A-B579-460E-94D1-54222C63F5DA}</a:tableStyleId>
              </a:tblPr>
              <a:tblGrid>
                <a:gridCol w="3078179">
                  <a:extLst>
                    <a:ext uri="{9D8B030D-6E8A-4147-A177-3AD203B41FA5}">
                      <a16:colId xmlns:a16="http://schemas.microsoft.com/office/drawing/2014/main" val="811788679"/>
                    </a:ext>
                  </a:extLst>
                </a:gridCol>
                <a:gridCol w="3186819">
                  <a:extLst>
                    <a:ext uri="{9D8B030D-6E8A-4147-A177-3AD203B41FA5}">
                      <a16:colId xmlns:a16="http://schemas.microsoft.com/office/drawing/2014/main" val="447478196"/>
                    </a:ext>
                  </a:extLst>
                </a:gridCol>
                <a:gridCol w="2558952">
                  <a:extLst>
                    <a:ext uri="{9D8B030D-6E8A-4147-A177-3AD203B41FA5}">
                      <a16:colId xmlns:a16="http://schemas.microsoft.com/office/drawing/2014/main" val="1340043251"/>
                    </a:ext>
                  </a:extLst>
                </a:gridCol>
              </a:tblGrid>
              <a:tr h="247650">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工項代碼</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原始工料名稱</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單位</a:t>
                      </a:r>
                      <a:endPar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57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9923232"/>
                  </a:ext>
                </a:extLst>
              </a:tr>
              <a:tr h="247650">
                <a:tc>
                  <a:txBody>
                    <a:bodyPr/>
                    <a:lstStyle/>
                    <a:p>
                      <a:pPr marR="0" algn="ctr" rtl="0" fontAlgn="ctr">
                        <a:lnSpc>
                          <a:spcPct val="100000"/>
                        </a:lnSpc>
                        <a:spcBef>
                          <a:spcPts val="0"/>
                        </a:spcBef>
                        <a:spcAft>
                          <a:spcPts val="0"/>
                        </a:spcAft>
                        <a:buClr>
                          <a:srgbClr val="000000"/>
                        </a:buClr>
                        <a:buFont typeface="Arial"/>
                      </a:pPr>
                      <a:r>
                        <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M0792131003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產品，矽硐填縫劑</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ctr" rtl="0" fontAlgn="ctr">
                        <a:lnSpc>
                          <a:spcPct val="100000"/>
                        </a:lnSpc>
                        <a:spcBef>
                          <a:spcPts val="0"/>
                        </a:spcBef>
                        <a:spcAft>
                          <a:spcPts val="0"/>
                        </a:spcAft>
                        <a:buClr>
                          <a:srgbClr val="000000"/>
                        </a:buClr>
                        <a:buFont typeface="Arial"/>
                      </a:pPr>
                      <a:r>
                        <a:rPr lang="en-US" altLang="zh-TW"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M3</a:t>
                      </a:r>
                      <a:endParaRPr lang="zh-TW" altLang="en-US" sz="18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7018128"/>
                  </a:ext>
                </a:extLst>
              </a:tr>
            </a:tbl>
          </a:graphicData>
        </a:graphic>
      </p:graphicFrame>
      <p:graphicFrame>
        <p:nvGraphicFramePr>
          <p:cNvPr id="14" name="表格 13">
            <a:extLst>
              <a:ext uri="{FF2B5EF4-FFF2-40B4-BE49-F238E27FC236}">
                <a16:creationId xmlns:a16="http://schemas.microsoft.com/office/drawing/2014/main" id="{7BABBA7C-057B-287F-CBD5-221FC9132105}"/>
              </a:ext>
            </a:extLst>
          </p:cNvPr>
          <p:cNvGraphicFramePr>
            <a:graphicFrameLocks noGrp="1"/>
          </p:cNvGraphicFramePr>
          <p:nvPr>
            <p:extLst>
              <p:ext uri="{D42A27DB-BD31-4B8C-83A1-F6EECF244321}">
                <p14:modId xmlns:p14="http://schemas.microsoft.com/office/powerpoint/2010/main" val="2161270157"/>
              </p:ext>
            </p:extLst>
          </p:nvPr>
        </p:nvGraphicFramePr>
        <p:xfrm>
          <a:off x="838201" y="5793293"/>
          <a:ext cx="10750990" cy="438474"/>
        </p:xfrm>
        <a:graphic>
          <a:graphicData uri="http://schemas.openxmlformats.org/drawingml/2006/table">
            <a:tbl>
              <a:tblPr/>
              <a:tblGrid>
                <a:gridCol w="1271142">
                  <a:extLst>
                    <a:ext uri="{9D8B030D-6E8A-4147-A177-3AD203B41FA5}">
                      <a16:colId xmlns:a16="http://schemas.microsoft.com/office/drawing/2014/main" val="2698469854"/>
                    </a:ext>
                  </a:extLst>
                </a:gridCol>
                <a:gridCol w="1452734">
                  <a:extLst>
                    <a:ext uri="{9D8B030D-6E8A-4147-A177-3AD203B41FA5}">
                      <a16:colId xmlns:a16="http://schemas.microsoft.com/office/drawing/2014/main" val="2371134222"/>
                    </a:ext>
                  </a:extLst>
                </a:gridCol>
                <a:gridCol w="3032583">
                  <a:extLst>
                    <a:ext uri="{9D8B030D-6E8A-4147-A177-3AD203B41FA5}">
                      <a16:colId xmlns:a16="http://schemas.microsoft.com/office/drawing/2014/main" val="525531026"/>
                    </a:ext>
                  </a:extLst>
                </a:gridCol>
                <a:gridCol w="3008001">
                  <a:extLst>
                    <a:ext uri="{9D8B030D-6E8A-4147-A177-3AD203B41FA5}">
                      <a16:colId xmlns:a16="http://schemas.microsoft.com/office/drawing/2014/main" val="1107917979"/>
                    </a:ext>
                  </a:extLst>
                </a:gridCol>
                <a:gridCol w="361187">
                  <a:extLst>
                    <a:ext uri="{9D8B030D-6E8A-4147-A177-3AD203B41FA5}">
                      <a16:colId xmlns:a16="http://schemas.microsoft.com/office/drawing/2014/main" val="4121538697"/>
                    </a:ext>
                  </a:extLst>
                </a:gridCol>
                <a:gridCol w="541781">
                  <a:extLst>
                    <a:ext uri="{9D8B030D-6E8A-4147-A177-3AD203B41FA5}">
                      <a16:colId xmlns:a16="http://schemas.microsoft.com/office/drawing/2014/main" val="2684649732"/>
                    </a:ext>
                  </a:extLst>
                </a:gridCol>
                <a:gridCol w="541781">
                  <a:extLst>
                    <a:ext uri="{9D8B030D-6E8A-4147-A177-3AD203B41FA5}">
                      <a16:colId xmlns:a16="http://schemas.microsoft.com/office/drawing/2014/main" val="4063267513"/>
                    </a:ext>
                  </a:extLst>
                </a:gridCol>
                <a:gridCol w="541781">
                  <a:extLst>
                    <a:ext uri="{9D8B030D-6E8A-4147-A177-3AD203B41FA5}">
                      <a16:colId xmlns:a16="http://schemas.microsoft.com/office/drawing/2014/main" val="2502853596"/>
                    </a:ext>
                  </a:extLst>
                </a:gridCol>
              </a:tblGrid>
              <a:tr h="193447">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工項名稱</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正確名稱</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單位</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代碼</a:t>
                      </a:r>
                      <a:endPar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程式</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正確</a:t>
                      </a: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809810"/>
                  </a:ext>
                </a:extLst>
              </a:tr>
              <a:tr h="193447">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M0792131003</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M0792111003</a:t>
                      </a:r>
                      <a:endPar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產品，矽硐填縫劑</a:t>
                      </a: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產品，填縫材，填縫劑，矽硐類，</a:t>
                      </a: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M3</a:t>
                      </a:r>
                      <a:endPar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M3</a:t>
                      </a:r>
                      <a:endParaRPr lang="zh-TW" alt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L</a:t>
                      </a: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r>
                        <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rPr>
                        <a:t>0</a:t>
                      </a: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R="0" algn="ctr" rtl="0" fontAlgn="ctr">
                        <a:lnSpc>
                          <a:spcPct val="100000"/>
                        </a:lnSpc>
                        <a:spcBef>
                          <a:spcPts val="0"/>
                        </a:spcBef>
                        <a:spcAft>
                          <a:spcPts val="0"/>
                        </a:spcAft>
                        <a:buClr>
                          <a:srgbClr val="000000"/>
                        </a:buClr>
                        <a:buFont typeface="Arial"/>
                      </a:pPr>
                      <a:endParaRPr lang="en-US" altLang="zh-TW" sz="1100" b="1" i="0" u="none" strike="noStrike" cap="none" dirty="0">
                        <a:solidFill>
                          <a:schemeClr val="tx1">
                            <a:lumMod val="75000"/>
                            <a:lumOff val="25000"/>
                          </a:schemeClr>
                        </a:solidFill>
                        <a:effectLst/>
                        <a:latin typeface="Microsoft JhengHei" panose="020B0604030504040204" pitchFamily="34" charset="-120"/>
                        <a:ea typeface="Microsoft JhengHei" panose="020B0604030504040204" pitchFamily="34" charset="-120"/>
                        <a:cs typeface="+mn-cs"/>
                        <a:sym typeface="Arial"/>
                      </a:endParaRPr>
                    </a:p>
                  </a:txBody>
                  <a:tcPr marL="8267" marR="8267" marT="8267" marB="396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4407608"/>
                  </a:ext>
                </a:extLst>
              </a:tr>
            </a:tbl>
          </a:graphicData>
        </a:graphic>
      </p:graphicFrame>
      <p:pic>
        <p:nvPicPr>
          <p:cNvPr id="13" name="圖片 12" descr="一張含有 文字, 數字, 行, 字型 的圖片&#10;&#10;自動產生的描述">
            <a:extLst>
              <a:ext uri="{FF2B5EF4-FFF2-40B4-BE49-F238E27FC236}">
                <a16:creationId xmlns:a16="http://schemas.microsoft.com/office/drawing/2014/main" id="{C95A1F8B-D348-5DE7-BF6B-6F6866E2F840}"/>
              </a:ext>
            </a:extLst>
          </p:cNvPr>
          <p:cNvPicPr>
            <a:picLocks noChangeAspect="1"/>
          </p:cNvPicPr>
          <p:nvPr/>
        </p:nvPicPr>
        <p:blipFill>
          <a:blip r:embed="rId3"/>
          <a:stretch>
            <a:fillRect/>
          </a:stretch>
        </p:blipFill>
        <p:spPr>
          <a:xfrm>
            <a:off x="478325" y="2429726"/>
            <a:ext cx="11235350" cy="2224140"/>
          </a:xfrm>
          <a:prstGeom prst="rect">
            <a:avLst/>
          </a:prstGeom>
        </p:spPr>
      </p:pic>
      <p:sp>
        <p:nvSpPr>
          <p:cNvPr id="15" name="矩形 14">
            <a:extLst>
              <a:ext uri="{FF2B5EF4-FFF2-40B4-BE49-F238E27FC236}">
                <a16:creationId xmlns:a16="http://schemas.microsoft.com/office/drawing/2014/main" id="{84D21BAF-9EFD-3EE7-0A4D-7EA8BB1DDF0A}"/>
              </a:ext>
            </a:extLst>
          </p:cNvPr>
          <p:cNvSpPr/>
          <p:nvPr/>
        </p:nvSpPr>
        <p:spPr>
          <a:xfrm>
            <a:off x="6249828" y="1618435"/>
            <a:ext cx="1210227" cy="28384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815B71D3-C005-6C52-C8E3-2A9F496DB6C5}"/>
              </a:ext>
            </a:extLst>
          </p:cNvPr>
          <p:cNvSpPr txBox="1"/>
          <p:nvPr/>
        </p:nvSpPr>
        <p:spPr>
          <a:xfrm>
            <a:off x="4454284" y="1920200"/>
            <a:ext cx="4801314" cy="400110"/>
          </a:xfrm>
          <a:prstGeom prst="rect">
            <a:avLst/>
          </a:prstGeom>
          <a:noFill/>
        </p:spPr>
        <p:txBody>
          <a:bodyPr wrap="none" rtlCol="0">
            <a:spAutoFit/>
          </a:bodyPr>
          <a:lstStyle/>
          <a:p>
            <a:r>
              <a:rPr lang="zh-TW" altLang="en-US" sz="2000" b="1" dirty="0">
                <a:solidFill>
                  <a:srgbClr val="FF0000"/>
                </a:solidFill>
              </a:rPr>
              <a:t>沒有章名但可以從內容名稱填出正確編碼</a:t>
            </a:r>
          </a:p>
        </p:txBody>
      </p:sp>
    </p:spTree>
    <p:extLst>
      <p:ext uri="{BB962C8B-B14F-4D97-AF65-F5344CB8AC3E}">
        <p14:creationId xmlns:p14="http://schemas.microsoft.com/office/powerpoint/2010/main" val="1921171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FC1924-C5EE-6195-EC08-AB8C9E18A85A}"/>
              </a:ext>
            </a:extLst>
          </p:cNvPr>
          <p:cNvSpPr>
            <a:spLocks noGrp="1"/>
          </p:cNvSpPr>
          <p:nvPr>
            <p:ph type="title"/>
          </p:nvPr>
        </p:nvSpPr>
        <p:spPr/>
        <p:txBody>
          <a:bodyPr/>
          <a:lstStyle/>
          <a:p>
            <a:r>
              <a:rPr lang="en-US" altLang="zh-TW" dirty="0"/>
              <a:t>C</a:t>
            </a:r>
            <a:r>
              <a:rPr lang="zh-TW" altLang="en-US" dirty="0"/>
              <a:t>跟</a:t>
            </a:r>
            <a:r>
              <a:rPr lang="en-US" altLang="zh-TW" dirty="0"/>
              <a:t>L</a:t>
            </a:r>
            <a:r>
              <a:rPr lang="zh-TW" altLang="en-US" dirty="0"/>
              <a:t>的差異</a:t>
            </a:r>
          </a:p>
        </p:txBody>
      </p:sp>
      <p:sp>
        <p:nvSpPr>
          <p:cNvPr id="3" name="文字版面配置區 2">
            <a:extLst>
              <a:ext uri="{FF2B5EF4-FFF2-40B4-BE49-F238E27FC236}">
                <a16:creationId xmlns:a16="http://schemas.microsoft.com/office/drawing/2014/main" id="{B59B0EE8-7D54-7D33-0997-95890FC27EB8}"/>
              </a:ext>
            </a:extLst>
          </p:cNvPr>
          <p:cNvSpPr>
            <a:spLocks noGrp="1"/>
          </p:cNvSpPr>
          <p:nvPr>
            <p:ph type="body" idx="1"/>
          </p:nvPr>
        </p:nvSpPr>
        <p:spPr/>
        <p:txBody>
          <a:bodyPr/>
          <a:lstStyle/>
          <a:p>
            <a:r>
              <a:rPr lang="en-US" altLang="zh-TW" dirty="0"/>
              <a:t>C</a:t>
            </a:r>
            <a:r>
              <a:rPr lang="zh-TW" altLang="en-US" dirty="0"/>
              <a:t>基本上就是可以依序由中文名稱找到其相符的編碼，但</a:t>
            </a:r>
            <a:r>
              <a:rPr lang="en-US" altLang="zh-TW" dirty="0"/>
              <a:t>L</a:t>
            </a:r>
            <a:r>
              <a:rPr lang="zh-TW" altLang="en-US" dirty="0"/>
              <a:t>則必須自己拆開中文名稱去判斷其所屬編碼，或自行上網查意思</a:t>
            </a:r>
          </a:p>
        </p:txBody>
      </p:sp>
    </p:spTree>
    <p:extLst>
      <p:ext uri="{BB962C8B-B14F-4D97-AF65-F5344CB8AC3E}">
        <p14:creationId xmlns:p14="http://schemas.microsoft.com/office/powerpoint/2010/main" val="379989444"/>
      </p:ext>
    </p:extLst>
  </p:cSld>
  <p:clrMapOvr>
    <a:masterClrMapping/>
  </p:clrMapOvr>
</p:sld>
</file>

<file path=ppt/theme/theme1.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1388</TotalTime>
  <Words>1429</Words>
  <Application>Microsoft Office PowerPoint</Application>
  <PresentationFormat>寬螢幕</PresentationFormat>
  <Paragraphs>350</Paragraphs>
  <Slides>18</Slides>
  <Notes>13</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18</vt:i4>
      </vt:variant>
    </vt:vector>
  </HeadingPairs>
  <TitlesOfParts>
    <vt:vector size="22" baseType="lpstr">
      <vt:lpstr>Microsoft JhengHei</vt:lpstr>
      <vt:lpstr>Arial</vt:lpstr>
      <vt:lpstr>Calibri</vt:lpstr>
      <vt:lpstr>Office 佈景主題</vt:lpstr>
      <vt:lpstr>PowerPoint 簡報</vt:lpstr>
      <vt:lpstr>核心思維</vt:lpstr>
      <vt:lpstr>標示 A:全對</vt:lpstr>
      <vt:lpstr>第一部分(B,C,D,L,M):</vt:lpstr>
      <vt:lpstr>標示 B:與前五碼所對應中文不符</vt:lpstr>
      <vt:lpstr>標示 C:編碼與中文所屬章名相符但沒寫</vt:lpstr>
      <vt:lpstr>標示 D:編碼所屬章名並無內容材料</vt:lpstr>
      <vt:lpstr>標示 L:沒寫章名且須較多判斷</vt:lpstr>
      <vt:lpstr>C跟L的差異</vt:lpstr>
      <vt:lpstr>標示 M:從其他章名中找到答案</vt:lpstr>
      <vt:lpstr>第二部分(E,F,G,H,I,J,K):</vt:lpstr>
      <vt:lpstr>標示 E:可以依序改出正確編碼</vt:lpstr>
      <vt:lpstr>標示 F:中文名稱需要拆開才可以對到編碼</vt:lpstr>
      <vt:lpstr>標示 G:中文名稱就算拆開還是無法判斷</vt:lpstr>
      <vt:lpstr>標示 H:名稱中有需要查詢或轉換的文字</vt:lpstr>
      <vt:lpstr>標示 I:查完之後還是不知道可以對到哪一個</vt:lpstr>
      <vt:lpstr>標示 J:內容中有些中文名稱並沒有用到</vt:lpstr>
      <vt:lpstr>標示 K:除了章名之外都沒有用到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林宗廷 LIN-TSUNG-TING</dc:creator>
  <cp:lastModifiedBy>E64099081@ncku.edu.tw</cp:lastModifiedBy>
  <cp:revision>5</cp:revision>
  <dcterms:created xsi:type="dcterms:W3CDTF">2023-09-03T08:09:24Z</dcterms:created>
  <dcterms:modified xsi:type="dcterms:W3CDTF">2023-11-04T19:48:52Z</dcterms:modified>
</cp:coreProperties>
</file>