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69101-3B3E-49B2-94C7-D794785380D7}" v="1" dt="2019-04-25T15:32:29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28" autoAdjust="0"/>
  </p:normalViewPr>
  <p:slideViewPr>
    <p:cSldViewPr snapToGrid="0">
      <p:cViewPr varScale="1">
        <p:scale>
          <a:sx n="91" d="100"/>
          <a:sy n="91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21B88-CBE0-453E-A3B2-5D3CFDC90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885121-4FC9-4980-879D-D54A78DF6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D4130-C497-4ABF-A729-BC7E8638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3B0294-518A-4214-91F3-5A777F71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B4C01D-8167-4F6E-AB6C-61A89BAD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93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D058F-88F9-4820-A905-24CC42E6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C100FE-6948-4E9A-8657-DBC1A30D2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C8CEA7-E6BC-4A33-9B73-CD4129CB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AD82E-0F04-4CE7-834B-A5524CD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9F932-D2B9-4960-96CA-E668E4B9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75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F491F5-B890-4FD8-B728-0FE85BE83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D256DF-9236-47E1-BDD1-61114E8CF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EE3FC-9219-45BF-AA29-2F416449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0F13B-1359-4199-8F16-E0E84AA0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81A66-A7C3-4027-9E12-E282D3E2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31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63BE8-A640-42FB-B320-F05FCBC8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72D3D-3D9E-4E9D-ADC6-E6E1C5E3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F9B22-50BF-4D69-A90E-092473F9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5B5888-9D23-44C9-BD56-F4B9F5BB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6FCE0-5D3A-4655-A7F3-50E45BEE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2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EEC2C-3EC1-41D2-8E2A-7FB47271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012DBE-24F3-486C-9552-C30EF5FAB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102BB6-C848-4F96-B5B0-F671B8E4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09DF3-3087-45A3-AF26-92268BDF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27BE1C-235B-419C-8423-D28549CD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0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C9FD6-F1CE-49FE-84E2-271FD14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C88E6-29E3-412B-A9C4-7DC735126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3C9C87-E610-4353-8753-22ADAE1FF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FB973F-F2C3-4ECB-805A-ADD583CE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7265C8-6675-4A8D-9272-C9F0597C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7333E-BCAF-4A0A-9896-B304A0A7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0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B32CE-4A35-4D87-A431-555BF7DB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00C91-AACB-4FD2-97F3-5947B3786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009FB3-251D-4497-B394-A883F69D5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688BE0-705C-428A-A47C-BCF31FEBD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49F42-E79C-4E81-AD7B-8845F0B23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49F0D4-8AB7-454B-B785-E82A4CF4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98DB16-C787-446A-81B1-D341508E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3771D3-5A0F-4FF6-94FA-785A263D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55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B8DA6-481D-458A-9219-3410B733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04CB0D-3E0A-4A12-84CC-9576E81A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77107D-0382-4BCB-8093-1DBDC585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30900B-2FE2-4A82-B2AB-5705A8BD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3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04880D-7921-4A1B-8E39-30B9A59E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937EC0-F01A-4626-A8B1-B2475E1C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8482A-F1D7-4043-9CFA-EE865ECA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28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18C81-2291-4571-ACC0-173C4345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CD4AA-3029-42E1-86D8-0EE6479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8ECCA0-66C7-49F0-B02D-E48CD8B5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BBA40F-434A-4AEC-9126-76E62CC7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BCBCC0-31B2-4CEC-A233-C6718957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2C37E4-473A-42C2-AF80-9EAA2EA5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19DB0-8A56-4C94-A3D9-AC72CA3E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18AAEE-3209-4AAC-9427-050FEC6D7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9353F2-4E10-485B-B864-BF0917445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403D57-8CF0-49EC-A3FA-3EA87BF9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67E77D-ECCE-4BEC-8BE2-0BA7E405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16CBA7-5EEF-4574-A779-031CE9C5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0D28BE-B977-47C4-B2F1-DA244C9E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723A25-AB4F-4D1D-93A9-10768AF6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1967-314F-40AB-A936-6F987915A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936D-114A-4CB1-8389-5BF75225D15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D392E1-679A-49F3-B74A-36786707A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B0129-7775-4223-A741-5C7F942A6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21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3CAB354-4DAB-4135-9282-DBB266CA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04085"/>
              </p:ext>
            </p:extLst>
          </p:nvPr>
        </p:nvGraphicFramePr>
        <p:xfrm>
          <a:off x="190248" y="1722364"/>
          <a:ext cx="9346915" cy="1242632"/>
        </p:xfrm>
        <a:graphic>
          <a:graphicData uri="http://schemas.openxmlformats.org/drawingml/2006/table">
            <a:tbl>
              <a:tblPr firstRow="1" firstCol="1" bandRow="1"/>
              <a:tblGrid>
                <a:gridCol w="802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6886">
                <a:tc rowSpan="5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Registrar informações do cliente</a:t>
                      </a: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FB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5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faz pedido de Check-in.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113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solicita informações do cliente.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X(5)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1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fornece informações para 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c</a:t>
                      </a: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heck-in.</a:t>
                      </a:r>
                      <a:endParaRPr lang="pt-BR" sz="1100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X(6)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51569"/>
                  </a:ext>
                </a:extLst>
              </a:tr>
              <a:tr h="18057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+mn-lt"/>
                          <a:cs typeface="Times New Roman" panose="02020603050405020304" pitchFamily="18" charset="0"/>
                        </a:rPr>
                        <a:t>Atendente registra  informações  e realiza check-in.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X(7)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718622"/>
                  </a:ext>
                </a:extLst>
              </a:tr>
              <a:tr h="238999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FA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fornece dados inválidos ou incorretos</a:t>
                      </a:r>
                      <a:endParaRPr lang="pt-BR" sz="1100" b="0" i="0" u="none" strike="noStrike" noProof="0" dirty="0"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X(7)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3CAB354-4DAB-4135-9282-DBB266CA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01124"/>
              </p:ext>
            </p:extLst>
          </p:nvPr>
        </p:nvGraphicFramePr>
        <p:xfrm>
          <a:off x="190248" y="2964996"/>
          <a:ext cx="9346915" cy="1603212"/>
        </p:xfrm>
        <a:graphic>
          <a:graphicData uri="http://schemas.openxmlformats.org/drawingml/2006/table">
            <a:tbl>
              <a:tblPr firstRow="1" firstCol="1" bandRow="1"/>
              <a:tblGrid>
                <a:gridCol w="802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2197">
                <a:tc rowSpan="7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Registrar pagamento do cliente</a:t>
                      </a: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FB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10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faz pedido de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pagamento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1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11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+mn-lt"/>
                          <a:cs typeface="Times New Roman" panose="02020603050405020304" pitchFamily="18" charset="0"/>
                        </a:rPr>
                        <a:t>Atendente</a:t>
                      </a:r>
                      <a:r>
                        <a:rPr lang="pt-BR" sz="1100" baseline="0" dirty="0">
                          <a:latin typeface="+mn-lt"/>
                          <a:cs typeface="Times New Roman" panose="02020603050405020304" pitchFamily="18" charset="0"/>
                        </a:rPr>
                        <a:t> valida pedido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X(10)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93054"/>
                  </a:ext>
                </a:extLst>
              </a:tr>
              <a:tr h="212197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12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informa meios de pagamentos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X(10)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54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13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efetua pagamento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X(12)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15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14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+mn-lt"/>
                          <a:cs typeface="Times New Roman" panose="02020603050405020304" pitchFamily="18" charset="0"/>
                        </a:rPr>
                        <a:t>Atendente registra pagamento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X(13)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718622"/>
                  </a:ext>
                </a:extLst>
              </a:tr>
              <a:tr h="26483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15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76200" algn="just" defTabSz="914400" rtl="0" eaLnBrk="1" fontAlgn="auto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finaliza pedido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X(13)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900735"/>
                  </a:ext>
                </a:extLst>
              </a:tr>
              <a:tr h="279474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FB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16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não efetua pagamento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X(13)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      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3CAB354-4DAB-4135-9282-DBB266CA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2148"/>
              </p:ext>
            </p:extLst>
          </p:nvPr>
        </p:nvGraphicFramePr>
        <p:xfrm>
          <a:off x="389703" y="6176291"/>
          <a:ext cx="9346915" cy="1694452"/>
        </p:xfrm>
        <a:graphic>
          <a:graphicData uri="http://schemas.openxmlformats.org/drawingml/2006/table">
            <a:tbl>
              <a:tblPr firstRow="1" firstCol="1" bandRow="1"/>
              <a:tblGrid>
                <a:gridCol w="802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7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Fornecer</a:t>
                      </a:r>
                      <a:r>
                        <a:rPr lang="pt-BR" sz="1100" b="1" baseline="0" dirty="0">
                          <a:effectLst/>
                          <a:latin typeface="Calibri"/>
                          <a:cs typeface="Calibri"/>
                        </a:rPr>
                        <a:t> quartos disponíveis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FB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24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faz pedido de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quartos disponíveis 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048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25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verifica quartos disponíveis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X(24)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0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26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informa quartos disponíveis</a:t>
                      </a:r>
                      <a:endParaRPr lang="pt-BR" sz="1100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X(25)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51569"/>
                  </a:ext>
                </a:extLst>
              </a:tr>
              <a:tr h="202193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27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seleciona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quarto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X(26)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1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28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+mn-lt"/>
                          <a:cs typeface="Times New Roman" panose="02020603050405020304" pitchFamily="18" charset="0"/>
                        </a:rPr>
                        <a:t>Atendente informa valores do quarto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X(27)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718622"/>
                  </a:ext>
                </a:extLst>
              </a:tr>
              <a:tr h="2100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29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76200" algn="just" defTabSz="914400" rtl="0" eaLnBrk="1" fontAlgn="auto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finaliza pedido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X(27)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900735"/>
                  </a:ext>
                </a:extLst>
              </a:tr>
              <a:tr h="267614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FA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30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encontra somente quartos indisponíveis</a:t>
                      </a:r>
                      <a:endParaRPr lang="pt-BR" sz="1100" b="0" i="0" u="none" strike="noStrike" noProof="0" dirty="0"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X(25)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3CAB354-4DAB-4135-9282-DBB266CA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85830"/>
              </p:ext>
            </p:extLst>
          </p:nvPr>
        </p:nvGraphicFramePr>
        <p:xfrm>
          <a:off x="190007" y="607284"/>
          <a:ext cx="9346915" cy="1148958"/>
        </p:xfrm>
        <a:graphic>
          <a:graphicData uri="http://schemas.openxmlformats.org/drawingml/2006/table">
            <a:tbl>
              <a:tblPr firstRow="1" firstCol="1" bandRow="1"/>
              <a:tblGrid>
                <a:gridCol w="802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4271">
                <a:tc rowSpan="4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Fornecer</a:t>
                      </a:r>
                      <a:r>
                        <a:rPr lang="pt-BR" sz="1100" b="1" baseline="0" dirty="0">
                          <a:effectLst/>
                          <a:latin typeface="Calibri"/>
                          <a:cs typeface="Calibri"/>
                        </a:rPr>
                        <a:t> detalhes da Estadia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FB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solicita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detalhes de sua estadia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49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verifica informações da estadia do cliente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X(1)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4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fornece detalhes da estadia do cliente</a:t>
                      </a:r>
                      <a:endParaRPr lang="pt-BR" sz="1100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X(2)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51569"/>
                  </a:ext>
                </a:extLst>
              </a:tr>
              <a:tr h="34818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FA</a:t>
                      </a: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+mn-lt"/>
                          <a:cs typeface="Times New Roman" panose="02020603050405020304" pitchFamily="18" charset="0"/>
                        </a:rPr>
                        <a:t>Cliente não possui estadia Registrada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X(2)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71862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37849"/>
              </p:ext>
            </p:extLst>
          </p:nvPr>
        </p:nvGraphicFramePr>
        <p:xfrm>
          <a:off x="190007" y="-75501"/>
          <a:ext cx="9346915" cy="662335"/>
        </p:xfrm>
        <a:graphic>
          <a:graphicData uri="http://schemas.openxmlformats.org/drawingml/2006/table">
            <a:tbl>
              <a:tblPr firstRow="1" firstCol="1" bandRow="1"/>
              <a:tblGrid>
                <a:gridCol w="802092">
                  <a:extLst>
                    <a:ext uri="{9D8B030D-6E8A-4147-A177-3AD203B41FA5}">
                      <a16:colId xmlns:a16="http://schemas.microsoft.com/office/drawing/2014/main" val="2354083777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998948400"/>
                    </a:ext>
                  </a:extLst>
                </a:gridCol>
                <a:gridCol w="351746">
                  <a:extLst>
                    <a:ext uri="{9D8B030D-6E8A-4147-A177-3AD203B41FA5}">
                      <a16:colId xmlns:a16="http://schemas.microsoft.com/office/drawing/2014/main" val="2548448986"/>
                    </a:ext>
                  </a:extLst>
                </a:gridCol>
                <a:gridCol w="3455484">
                  <a:extLst>
                    <a:ext uri="{9D8B030D-6E8A-4147-A177-3AD203B41FA5}">
                      <a16:colId xmlns:a16="http://schemas.microsoft.com/office/drawing/2014/main" val="3773050326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626979052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3829279878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3755321491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3851216398"/>
                    </a:ext>
                  </a:extLst>
                </a:gridCol>
                <a:gridCol w="696426">
                  <a:extLst>
                    <a:ext uri="{9D8B030D-6E8A-4147-A177-3AD203B41FA5}">
                      <a16:colId xmlns:a16="http://schemas.microsoft.com/office/drawing/2014/main" val="1329373775"/>
                    </a:ext>
                  </a:extLst>
                </a:gridCol>
                <a:gridCol w="762038">
                  <a:extLst>
                    <a:ext uri="{9D8B030D-6E8A-4147-A177-3AD203B41FA5}">
                      <a16:colId xmlns:a16="http://schemas.microsoft.com/office/drawing/2014/main" val="2256003982"/>
                    </a:ext>
                  </a:extLst>
                </a:gridCol>
              </a:tblGrid>
              <a:tr h="260672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Externo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Temporal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970371"/>
                  </a:ext>
                </a:extLst>
              </a:tr>
              <a:tr h="401663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Capacidades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alibri"/>
                        </a:rPr>
                        <a:t>Nº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Evento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Previsível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b="1" baseline="30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Não Previsível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Relativo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Absoluto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Não Evento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Extem-porâneo</a:t>
                      </a:r>
                      <a:endParaRPr lang="pt-BR" sz="11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850738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73CAB354-4DAB-4135-9282-DBB266CA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15599"/>
              </p:ext>
            </p:extLst>
          </p:nvPr>
        </p:nvGraphicFramePr>
        <p:xfrm>
          <a:off x="238705" y="4568208"/>
          <a:ext cx="9249517" cy="1733798"/>
        </p:xfrm>
        <a:graphic>
          <a:graphicData uri="http://schemas.openxmlformats.org/drawingml/2006/table">
            <a:tbl>
              <a:tblPr firstRow="1" firstCol="1" bandRow="1"/>
              <a:tblGrid>
                <a:gridCol w="710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3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3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43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56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0598">
                <a:tc rowSpan="7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i="0" u="none" strike="noStrike" noProof="0" dirty="0">
                          <a:effectLst/>
                          <a:latin typeface="Calibri"/>
                        </a:rPr>
                        <a:t>Fornecer detalhes tarifas adicionais</a:t>
                      </a:r>
                      <a:endParaRPr lang="pt-BR" b="1" dirty="0"/>
                    </a:p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FB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17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Cliente faz pedido de </a:t>
                      </a:r>
                      <a:r>
                        <a:rPr lang="pt-BR" sz="1100" b="0" i="0" u="none" strike="noStrike" noProof="0" dirty="0" err="1">
                          <a:effectLst/>
                          <a:latin typeface="Times New Roman"/>
                        </a:rPr>
                        <a:t>check-out</a:t>
                      </a: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598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18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Calibri"/>
                        </a:rPr>
                        <a:t>Atendente valida pedido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X(17)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598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19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Atendente informa pendencias 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X(17)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598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20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Calibri"/>
                        </a:rPr>
                        <a:t>Cliente efetua pagamento de pendencias 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X(19)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59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21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Atendente</a:t>
                      </a:r>
                      <a:r>
                        <a:rPr lang="pt-BR" sz="11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registra pagamento</a:t>
                      </a:r>
                      <a:endParaRPr lang="pt-BR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X(20)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19245"/>
                  </a:ext>
                </a:extLst>
              </a:tr>
              <a:tr h="346078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FA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Cliente não tem pendencias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X(19)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730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23</a:t>
                      </a:r>
                    </a:p>
                  </a:txBody>
                  <a:tcPr marL="44450" marR="4445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Cliente não efetua pagamento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X(20)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48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3CAB354-4DAB-4135-9282-DBB266CA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48356"/>
              </p:ext>
            </p:extLst>
          </p:nvPr>
        </p:nvGraphicFramePr>
        <p:xfrm>
          <a:off x="587410" y="4168681"/>
          <a:ext cx="9346915" cy="1242632"/>
        </p:xfrm>
        <a:graphic>
          <a:graphicData uri="http://schemas.openxmlformats.org/drawingml/2006/table">
            <a:tbl>
              <a:tblPr firstRow="1" firstCol="1" bandRow="1"/>
              <a:tblGrid>
                <a:gridCol w="802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6886">
                <a:tc rowSpan="5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Registrar informações do cliente</a:t>
                      </a: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FB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5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faz pedido de Check-in.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113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solicita informações do cliente.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X(5)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1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fornece informações para 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c</a:t>
                      </a: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heck-in.</a:t>
                      </a:r>
                      <a:endParaRPr lang="pt-BR" sz="1100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X(6)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51569"/>
                  </a:ext>
                </a:extLst>
              </a:tr>
              <a:tr h="18057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+mn-lt"/>
                          <a:cs typeface="Times New Roman" panose="02020603050405020304" pitchFamily="18" charset="0"/>
                        </a:rPr>
                        <a:t>Atendente registra  informações  e realiza check-in.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X(7)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718622"/>
                  </a:ext>
                </a:extLst>
              </a:tr>
              <a:tr h="238999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FA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fornece dados inválidos ou incorretos</a:t>
                      </a:r>
                      <a:endParaRPr lang="pt-BR" sz="1100" b="0" i="0" u="none" strike="noStrike" noProof="0" dirty="0"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X(7)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3CAB354-4DAB-4135-9282-DBB266CA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92405"/>
              </p:ext>
            </p:extLst>
          </p:nvPr>
        </p:nvGraphicFramePr>
        <p:xfrm>
          <a:off x="587410" y="1606783"/>
          <a:ext cx="9346915" cy="1432207"/>
        </p:xfrm>
        <a:graphic>
          <a:graphicData uri="http://schemas.openxmlformats.org/drawingml/2006/table">
            <a:tbl>
              <a:tblPr firstRow="1" firstCol="1" bandRow="1"/>
              <a:tblGrid>
                <a:gridCol w="802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4271">
                <a:tc rowSpan="5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Fornecer</a:t>
                      </a:r>
                      <a:r>
                        <a:rPr lang="pt-BR" sz="1100" b="1" baseline="0" dirty="0">
                          <a:effectLst/>
                          <a:latin typeface="Calibri"/>
                          <a:cs typeface="Calibri"/>
                        </a:rPr>
                        <a:t> detalhes da Estadia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4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FB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76200" algn="l" defTabSz="914400" rtl="0" eaLnBrk="1" fontAlgn="auto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noProof="0" dirty="0" smtClean="0">
                          <a:effectLst/>
                          <a:latin typeface="+mn-lt"/>
                        </a:rPr>
                        <a:t>Cliente solicita informações da</a:t>
                      </a:r>
                      <a:r>
                        <a:rPr lang="pt-BR" sz="1100" b="0" i="0" u="none" strike="noStrike" baseline="0" noProof="0" dirty="0" smtClean="0">
                          <a:effectLst/>
                          <a:latin typeface="+mn-lt"/>
                        </a:rPr>
                        <a:t> Estadia</a:t>
                      </a:r>
                      <a:endParaRPr lang="pt-BR" sz="1100" dirty="0" smtClean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49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76200" algn="l" defTabSz="914400" rtl="0" eaLnBrk="1" fontAlgn="auto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noProof="0" dirty="0" smtClean="0">
                          <a:effectLst/>
                          <a:latin typeface="+mn-lt"/>
                        </a:rPr>
                        <a:t>Atendente valida</a:t>
                      </a:r>
                      <a:r>
                        <a:rPr lang="pt-BR" sz="1100" b="0" i="0" u="none" strike="noStrike" baseline="0" noProof="0" dirty="0" smtClean="0">
                          <a:effectLst/>
                          <a:latin typeface="+mn-lt"/>
                        </a:rPr>
                        <a:t> pedido</a:t>
                      </a:r>
                      <a:endParaRPr lang="pt-BR" sz="1100" dirty="0" smtClean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X(1)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4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76200" algn="l" defTabSz="914400" rtl="0" eaLnBrk="1" fontAlgn="auto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noProof="0" dirty="0" smtClean="0">
                          <a:effectLst/>
                          <a:latin typeface="+mn-lt"/>
                        </a:rPr>
                        <a:t>Atendente verifica Detalhes da</a:t>
                      </a:r>
                      <a:r>
                        <a:rPr lang="pt-BR" sz="1100" b="0" i="0" u="none" strike="noStrike" baseline="0" noProof="0" dirty="0" smtClean="0">
                          <a:effectLst/>
                          <a:latin typeface="+mn-lt"/>
                        </a:rPr>
                        <a:t> estadia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X(2)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51569"/>
                  </a:ext>
                </a:extLst>
              </a:tr>
              <a:tr h="28324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 smtClean="0">
                          <a:effectLst/>
                          <a:latin typeface="Calibri"/>
                          <a:cs typeface="Calibri"/>
                        </a:rPr>
                        <a:t>4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76200" algn="l" defTabSz="914400" rtl="0" eaLnBrk="1" fontAlgn="auto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noProof="0" dirty="0" smtClean="0">
                          <a:effectLst/>
                          <a:latin typeface="+mn-lt"/>
                        </a:rPr>
                        <a:t>Atendente Informa Detalhes da</a:t>
                      </a:r>
                      <a:r>
                        <a:rPr lang="pt-BR" sz="1100" b="0" i="0" u="none" strike="noStrike" baseline="0" noProof="0" dirty="0" smtClean="0">
                          <a:effectLst/>
                          <a:latin typeface="+mn-lt"/>
                        </a:rPr>
                        <a:t> estadia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440743"/>
                  </a:ext>
                </a:extLst>
              </a:tr>
              <a:tr h="34818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FA</a:t>
                      </a: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+mn-lt"/>
                          <a:cs typeface="Times New Roman" panose="02020603050405020304" pitchFamily="18" charset="0"/>
                        </a:rPr>
                        <a:t>Cliente não possui estadia Registrada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X(2)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718622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75827"/>
              </p:ext>
            </p:extLst>
          </p:nvPr>
        </p:nvGraphicFramePr>
        <p:xfrm>
          <a:off x="587409" y="944448"/>
          <a:ext cx="9346915" cy="662335"/>
        </p:xfrm>
        <a:graphic>
          <a:graphicData uri="http://schemas.openxmlformats.org/drawingml/2006/table">
            <a:tbl>
              <a:tblPr firstRow="1" firstCol="1" bandRow="1"/>
              <a:tblGrid>
                <a:gridCol w="802092">
                  <a:extLst>
                    <a:ext uri="{9D8B030D-6E8A-4147-A177-3AD203B41FA5}">
                      <a16:colId xmlns:a16="http://schemas.microsoft.com/office/drawing/2014/main" val="2354083777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998948400"/>
                    </a:ext>
                  </a:extLst>
                </a:gridCol>
                <a:gridCol w="351746">
                  <a:extLst>
                    <a:ext uri="{9D8B030D-6E8A-4147-A177-3AD203B41FA5}">
                      <a16:colId xmlns:a16="http://schemas.microsoft.com/office/drawing/2014/main" val="2548448986"/>
                    </a:ext>
                  </a:extLst>
                </a:gridCol>
                <a:gridCol w="3455484">
                  <a:extLst>
                    <a:ext uri="{9D8B030D-6E8A-4147-A177-3AD203B41FA5}">
                      <a16:colId xmlns:a16="http://schemas.microsoft.com/office/drawing/2014/main" val="3773050326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626979052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3829279878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3755321491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3851216398"/>
                    </a:ext>
                  </a:extLst>
                </a:gridCol>
                <a:gridCol w="696426">
                  <a:extLst>
                    <a:ext uri="{9D8B030D-6E8A-4147-A177-3AD203B41FA5}">
                      <a16:colId xmlns:a16="http://schemas.microsoft.com/office/drawing/2014/main" val="1329373775"/>
                    </a:ext>
                  </a:extLst>
                </a:gridCol>
                <a:gridCol w="762038">
                  <a:extLst>
                    <a:ext uri="{9D8B030D-6E8A-4147-A177-3AD203B41FA5}">
                      <a16:colId xmlns:a16="http://schemas.microsoft.com/office/drawing/2014/main" val="2256003982"/>
                    </a:ext>
                  </a:extLst>
                </a:gridCol>
              </a:tblGrid>
              <a:tr h="260672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Externo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Temporal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970371"/>
                  </a:ext>
                </a:extLst>
              </a:tr>
              <a:tr h="401663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Capacidades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alibri"/>
                        </a:rPr>
                        <a:t>Nº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Evento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Previsível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b="1" baseline="30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Não Previsível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Relativo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Absoluto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Não Evento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Extem-porâneo</a:t>
                      </a:r>
                      <a:endParaRPr lang="pt-BR" sz="11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85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1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3CAB354-4DAB-4135-9282-DBB266CA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18911"/>
              </p:ext>
            </p:extLst>
          </p:nvPr>
        </p:nvGraphicFramePr>
        <p:xfrm>
          <a:off x="1057147" y="748145"/>
          <a:ext cx="9346915" cy="1583801"/>
        </p:xfrm>
        <a:graphic>
          <a:graphicData uri="http://schemas.openxmlformats.org/drawingml/2006/table">
            <a:tbl>
              <a:tblPr firstRow="1" firstCol="1" bandRow="1"/>
              <a:tblGrid>
                <a:gridCol w="802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3359">
                <a:tc rowSpan="7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Registrar pagamento do cliente</a:t>
                      </a: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FB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10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faz pedido de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pagamento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1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11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+mn-lt"/>
                          <a:cs typeface="Times New Roman" panose="02020603050405020304" pitchFamily="18" charset="0"/>
                        </a:rPr>
                        <a:t>Atendente</a:t>
                      </a:r>
                      <a:r>
                        <a:rPr lang="pt-BR" sz="1100" baseline="0" dirty="0">
                          <a:latin typeface="+mn-lt"/>
                          <a:cs typeface="Times New Roman" panose="02020603050405020304" pitchFamily="18" charset="0"/>
                        </a:rPr>
                        <a:t> valida pedido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X(10)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93054"/>
                  </a:ext>
                </a:extLst>
              </a:tr>
              <a:tr h="212197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12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informa meios de pagamentos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X(10)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54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13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efetua pagamento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X(12)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15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14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+mn-lt"/>
                          <a:cs typeface="Times New Roman" panose="02020603050405020304" pitchFamily="18" charset="0"/>
                        </a:rPr>
                        <a:t>Atendente registra pagamento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X(13)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718622"/>
                  </a:ext>
                </a:extLst>
              </a:tr>
              <a:tr h="26483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15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76200" algn="just" defTabSz="914400" rtl="0" eaLnBrk="1" fontAlgn="auto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finaliza pedido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X(13)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900735"/>
                  </a:ext>
                </a:extLst>
              </a:tr>
              <a:tr h="279474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FB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16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não efetua pagamento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X(13)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      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50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3CAB354-4DAB-4135-9282-DBB266CA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333663"/>
              </p:ext>
            </p:extLst>
          </p:nvPr>
        </p:nvGraphicFramePr>
        <p:xfrm>
          <a:off x="1318161" y="2110016"/>
          <a:ext cx="9249517" cy="1733798"/>
        </p:xfrm>
        <a:graphic>
          <a:graphicData uri="http://schemas.openxmlformats.org/drawingml/2006/table">
            <a:tbl>
              <a:tblPr firstRow="1" firstCol="1" bandRow="1"/>
              <a:tblGrid>
                <a:gridCol w="710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3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3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43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56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0598">
                <a:tc rowSpan="7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i="0" u="none" strike="noStrike" noProof="0" dirty="0">
                          <a:effectLst/>
                          <a:latin typeface="Calibri"/>
                        </a:rPr>
                        <a:t>Fornecer detalhes tarifas adicionais</a:t>
                      </a:r>
                      <a:endParaRPr lang="pt-BR" b="1" dirty="0"/>
                    </a:p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FB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17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Cliente faz pedido de </a:t>
                      </a:r>
                      <a:r>
                        <a:rPr lang="pt-BR" sz="1100" b="0" i="0" u="none" strike="noStrike" noProof="0" dirty="0" err="1">
                          <a:effectLst/>
                          <a:latin typeface="Times New Roman"/>
                        </a:rPr>
                        <a:t>check-out</a:t>
                      </a: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598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18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Calibri"/>
                        </a:rPr>
                        <a:t>Atendente valida pedido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X(17)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598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19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Atendente informa pendencias 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X(17)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598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20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Calibri"/>
                        </a:rPr>
                        <a:t>Cliente efetua pagamento de pendencias 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X(19)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59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21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Atendente</a:t>
                      </a:r>
                      <a:r>
                        <a:rPr lang="pt-BR" sz="11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registra pagamento</a:t>
                      </a:r>
                      <a:endParaRPr lang="pt-BR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X(20)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19245"/>
                  </a:ext>
                </a:extLst>
              </a:tr>
              <a:tr h="346078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FA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Cliente não tem pendencias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X(19)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730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23</a:t>
                      </a:r>
                    </a:p>
                  </a:txBody>
                  <a:tcPr marL="44450" marR="4445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Cliente não efetua pagamento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Times New Roman"/>
                        </a:rPr>
                        <a:t>X(20)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8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3CAB354-4DAB-4135-9282-DBB266CA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83927"/>
              </p:ext>
            </p:extLst>
          </p:nvPr>
        </p:nvGraphicFramePr>
        <p:xfrm>
          <a:off x="1211284" y="866870"/>
          <a:ext cx="9346915" cy="1694452"/>
        </p:xfrm>
        <a:graphic>
          <a:graphicData uri="http://schemas.openxmlformats.org/drawingml/2006/table">
            <a:tbl>
              <a:tblPr firstRow="1" firstCol="1" bandRow="1"/>
              <a:tblGrid>
                <a:gridCol w="802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7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Fornecer</a:t>
                      </a:r>
                      <a:r>
                        <a:rPr lang="pt-BR" sz="1100" b="1" baseline="0" dirty="0">
                          <a:effectLst/>
                          <a:latin typeface="Calibri"/>
                          <a:cs typeface="Calibri"/>
                        </a:rPr>
                        <a:t> quartos disponíveis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FB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24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faz pedido de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quartos disponíveis 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048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25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verifica quartos disponíveis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X(24)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0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26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informa quartos disponíveis</a:t>
                      </a:r>
                      <a:endParaRPr lang="pt-BR" sz="1100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X(25)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51569"/>
                  </a:ext>
                </a:extLst>
              </a:tr>
              <a:tr h="202193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27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seleciona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quarto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X(26)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1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28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+mn-lt"/>
                          <a:cs typeface="Times New Roman" panose="02020603050405020304" pitchFamily="18" charset="0"/>
                        </a:rPr>
                        <a:t>Atendente informa valores do quarto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X(27)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718622"/>
                  </a:ext>
                </a:extLst>
              </a:tr>
              <a:tr h="2100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29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76200" algn="just" defTabSz="914400" rtl="0" eaLnBrk="1" fontAlgn="auto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finaliza pedido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X(27)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900735"/>
                  </a:ext>
                </a:extLst>
              </a:tr>
              <a:tr h="267614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FA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30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encontra somente quartos indisponíveis</a:t>
                      </a:r>
                      <a:endParaRPr lang="pt-BR" sz="1100" b="0" i="0" u="none" strike="noStrike" noProof="0" dirty="0"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X(25)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727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539</Words>
  <Application>Microsoft Office PowerPoint</Application>
  <PresentationFormat>Widescreen</PresentationFormat>
  <Paragraphs>236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Rick Gonþalves Veras</dc:creator>
  <cp:lastModifiedBy>Rick Goncalves Veras</cp:lastModifiedBy>
  <cp:revision>364</cp:revision>
  <dcterms:modified xsi:type="dcterms:W3CDTF">2019-05-23T20:46:08Z</dcterms:modified>
</cp:coreProperties>
</file>