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5C6C63-BC5F-496F-91B1-E6A0A91ACBD6}" v="12" dt="2019-05-13T21:14:15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7" d="100"/>
          <a:sy n="77" d="100"/>
        </p:scale>
        <p:origin x="5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BFE489-3815-4330-8FCB-B4779B740683}"/>
              </a:ext>
            </a:extLst>
          </p:cNvPr>
          <p:cNvSpPr/>
          <p:nvPr/>
        </p:nvSpPr>
        <p:spPr>
          <a:xfrm>
            <a:off x="3328218" y="255638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Cliente</a:t>
            </a:r>
            <a:endParaRPr lang="en-US" dirty="0" err="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63584F-7F87-4E33-AD4F-936D6B9CA25C}"/>
              </a:ext>
            </a:extLst>
          </p:cNvPr>
          <p:cNvSpPr/>
          <p:nvPr/>
        </p:nvSpPr>
        <p:spPr>
          <a:xfrm>
            <a:off x="2733674" y="2905738"/>
            <a:ext cx="1646901" cy="1290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Receber pe</a:t>
            </a:r>
            <a:r>
              <a:rPr lang="en-US" dirty="0"/>
              <a:t>dido</a:t>
            </a:r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F38236C9-4593-413B-B9E9-178EF883D013}"/>
              </a:ext>
            </a:extLst>
          </p:cNvPr>
          <p:cNvSpPr/>
          <p:nvPr/>
        </p:nvSpPr>
        <p:spPr>
          <a:xfrm>
            <a:off x="656868" y="313821"/>
            <a:ext cx="2494934" cy="62680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ea typeface="+mn-lt"/>
                <a:cs typeface="+mn-lt"/>
              </a:rPr>
              <a:t>Cliente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faz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pedido</a:t>
            </a:r>
            <a:r>
              <a:rPr lang="en-US" sz="1600" dirty="0">
                <a:ea typeface="+mn-lt"/>
                <a:cs typeface="+mn-lt"/>
              </a:rPr>
              <a:t> de </a:t>
            </a:r>
            <a:r>
              <a:rPr lang="en-US" sz="1600" dirty="0" err="1">
                <a:ea typeface="+mn-lt"/>
                <a:cs typeface="+mn-lt"/>
              </a:rPr>
              <a:t>pagamento</a:t>
            </a:r>
            <a:endParaRPr lang="en-US" sz="1600" dirty="0"/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8E6040-3C9F-4BA9-8584-59AF323399E8}"/>
              </a:ext>
            </a:extLst>
          </p:cNvPr>
          <p:cNvSpPr/>
          <p:nvPr/>
        </p:nvSpPr>
        <p:spPr>
          <a:xfrm>
            <a:off x="3102293" y="5373472"/>
            <a:ext cx="1130708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Pedido</a:t>
            </a:r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1A2B78-7890-432D-AE4B-CFCB1714B06C}"/>
              </a:ext>
            </a:extLst>
          </p:cNvPr>
          <p:cNvCxnSpPr/>
          <p:nvPr/>
        </p:nvCxnSpPr>
        <p:spPr>
          <a:xfrm flipH="1">
            <a:off x="3644914" y="1418897"/>
            <a:ext cx="128300" cy="1131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E12507-6A03-4B43-BE1E-4145D1A1F3E3}"/>
              </a:ext>
            </a:extLst>
          </p:cNvPr>
          <p:cNvCxnSpPr>
            <a:cxnSpLocks/>
          </p:cNvCxnSpPr>
          <p:nvPr/>
        </p:nvCxnSpPr>
        <p:spPr>
          <a:xfrm>
            <a:off x="3646858" y="4391146"/>
            <a:ext cx="41790" cy="754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00A95D-893B-47DE-B8EC-AABD3C29277F}"/>
              </a:ext>
            </a:extLst>
          </p:cNvPr>
          <p:cNvSpPr txBox="1"/>
          <p:nvPr/>
        </p:nvSpPr>
        <p:spPr>
          <a:xfrm>
            <a:off x="7808819" y="2396378"/>
            <a:ext cx="3617258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400" b="1" dirty="0">
                <a:latin typeface="Calibri"/>
                <a:cs typeface="Times New Roman"/>
              </a:rPr>
              <a:t>Receber pedido</a:t>
            </a:r>
            <a:endParaRPr lang="pt-BR" sz="1400" dirty="0"/>
          </a:p>
          <a:p>
            <a:pPr algn="just"/>
            <a:r>
              <a:rPr lang="pt-BR" sz="1400" b="1" i="0" kern="1200" baseline="0" dirty="0">
                <a:latin typeface="Calibri"/>
                <a:ea typeface="Calibri"/>
                <a:cs typeface="Times New Roman"/>
              </a:rPr>
              <a:t>Evento:</a:t>
            </a:r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 Cliente faz pedido de </a:t>
            </a:r>
            <a:r>
              <a:rPr lang="pt-BR" sz="1400" dirty="0">
                <a:latin typeface="Calibri"/>
                <a:ea typeface="Calibri"/>
                <a:cs typeface="Times New Roman"/>
              </a:rPr>
              <a:t>pagamento</a:t>
            </a:r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.</a:t>
            </a:r>
          </a:p>
          <a:p>
            <a:pPr algn="just"/>
            <a:r>
              <a:rPr lang="pt-BR" sz="1400" b="1" i="0" kern="1200" baseline="0" dirty="0">
                <a:latin typeface="Calibri"/>
                <a:ea typeface="Calibri"/>
                <a:cs typeface="Times New Roman"/>
              </a:rPr>
              <a:t>Objetivo:</a:t>
            </a:r>
            <a:r>
              <a:rPr lang="pt-BR" sz="1400" dirty="0">
                <a:latin typeface="Calibri"/>
                <a:ea typeface="Calibri"/>
                <a:cs typeface="Times New Roman"/>
              </a:rPr>
              <a:t> tratar</a:t>
            </a:r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 </a:t>
            </a:r>
            <a:r>
              <a:rPr lang="pt-BR" sz="1400" dirty="0">
                <a:latin typeface="Calibri"/>
                <a:ea typeface="Calibri"/>
                <a:cs typeface="Times New Roman"/>
              </a:rPr>
              <a:t>pedido</a:t>
            </a:r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 </a:t>
            </a:r>
            <a:r>
              <a:rPr lang="pt-BR" sz="1400" dirty="0">
                <a:latin typeface="Calibri"/>
                <a:ea typeface="Calibri"/>
                <a:cs typeface="Times New Roman"/>
              </a:rPr>
              <a:t>realizado</a:t>
            </a:r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 pelo cliente.</a:t>
            </a:r>
          </a:p>
          <a:p>
            <a:pPr algn="just" rtl="0"/>
            <a:r>
              <a:rPr lang="pt-BR" sz="1400" b="1" i="0" kern="1200" baseline="0" dirty="0">
                <a:latin typeface="Calibri"/>
                <a:ea typeface="Calibri"/>
                <a:cs typeface="Times New Roman"/>
              </a:rPr>
              <a:t>Trabalhadores Envolvidos:</a:t>
            </a:r>
          </a:p>
          <a:p>
            <a:pPr algn="just" rtl="0"/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Atendente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A1E565-8AB9-475E-AEA7-97137945C407}"/>
              </a:ext>
            </a:extLst>
          </p:cNvPr>
          <p:cNvSpPr txBox="1"/>
          <p:nvPr/>
        </p:nvSpPr>
        <p:spPr>
          <a:xfrm>
            <a:off x="3864474" y="1763114"/>
            <a:ext cx="17794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pedido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8172BB-C8DF-4E97-A159-D0F652BA8CE6}"/>
              </a:ext>
            </a:extLst>
          </p:cNvPr>
          <p:cNvSpPr txBox="1"/>
          <p:nvPr/>
        </p:nvSpPr>
        <p:spPr>
          <a:xfrm>
            <a:off x="7772400" y="3637430"/>
            <a:ext cx="377414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dirty="0" err="1">
                <a:latin typeface="Calibri" panose="020F0502020204030204" pitchFamily="34" charset="0"/>
                <a:ea typeface="+mn-lt"/>
                <a:cs typeface="+mn-lt"/>
              </a:rPr>
              <a:t>Verifica</a:t>
            </a:r>
            <a:r>
              <a:rPr lang="en-US" sz="1600" dirty="0">
                <a:latin typeface="Calibri" panose="020F0502020204030204" pitchFamily="34" charset="0"/>
                <a:ea typeface="+mn-lt"/>
                <a:cs typeface="+mn-lt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+mn-lt"/>
                <a:cs typeface="+mn-lt"/>
              </a:rPr>
              <a:t>informações</a:t>
            </a:r>
            <a:r>
              <a:rPr lang="en-US" sz="1600" dirty="0">
                <a:latin typeface="Calibri" panose="020F0502020204030204" pitchFamily="34" charset="0"/>
                <a:ea typeface="+mn-lt"/>
                <a:cs typeface="+mn-lt"/>
              </a:rPr>
              <a:t> do </a:t>
            </a:r>
            <a:r>
              <a:rPr lang="en-US" sz="1600" dirty="0" err="1">
                <a:latin typeface="Calibri" panose="020F0502020204030204" pitchFamily="34" charset="0"/>
                <a:ea typeface="+mn-lt"/>
                <a:cs typeface="+mn-lt"/>
              </a:rPr>
              <a:t>pedido</a:t>
            </a:r>
            <a:r>
              <a:rPr lang="en-US" sz="1600" dirty="0">
                <a:latin typeface="Calibri" panose="020F0502020204030204" pitchFamily="34" charset="0"/>
                <a:ea typeface="+mn-lt"/>
                <a:cs typeface="+mn-lt"/>
              </a:rPr>
              <a:t> do </a:t>
            </a:r>
            <a:r>
              <a:rPr lang="en-US" sz="1600" dirty="0" err="1" smtClean="0">
                <a:latin typeface="Calibri" panose="020F0502020204030204" pitchFamily="34" charset="0"/>
                <a:ea typeface="+mn-lt"/>
                <a:cs typeface="+mn-lt"/>
              </a:rPr>
              <a:t>cliente</a:t>
            </a:r>
            <a:r>
              <a:rPr lang="en-US" sz="1600" dirty="0" smtClean="0">
                <a:latin typeface="Calibri" panose="020F0502020204030204" pitchFamily="34" charset="0"/>
                <a:ea typeface="+mn-lt"/>
                <a:cs typeface="+mn-lt"/>
              </a:rPr>
              <a:t> e </a:t>
            </a:r>
            <a:r>
              <a:rPr lang="en-US" sz="1600" dirty="0" err="1" smtClean="0">
                <a:latin typeface="Calibri" panose="020F0502020204030204" pitchFamily="34" charset="0"/>
                <a:ea typeface="+mn-lt"/>
                <a:cs typeface="+mn-lt"/>
              </a:rPr>
              <a:t>analisa</a:t>
            </a:r>
            <a:r>
              <a:rPr lang="en-US" sz="1600" dirty="0" smtClean="0">
                <a:latin typeface="Calibri" panose="020F0502020204030204" pitchFamily="34" charset="0"/>
                <a:ea typeface="+mn-lt"/>
                <a:cs typeface="+mn-lt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ea typeface="+mn-lt"/>
                <a:cs typeface="+mn-lt"/>
              </a:rPr>
              <a:t>os</a:t>
            </a:r>
            <a:r>
              <a:rPr lang="en-US" sz="1600" dirty="0" smtClean="0">
                <a:latin typeface="Calibri" panose="020F0502020204030204" pitchFamily="34" charset="0"/>
                <a:ea typeface="+mn-lt"/>
                <a:cs typeface="+mn-lt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ea typeface="+mn-lt"/>
                <a:cs typeface="+mn-lt"/>
              </a:rPr>
              <a:t>critérios</a:t>
            </a:r>
            <a:r>
              <a:rPr lang="en-US" sz="1600" dirty="0" smtClean="0">
                <a:latin typeface="Calibri" panose="020F0502020204030204" pitchFamily="34" charset="0"/>
                <a:ea typeface="+mn-lt"/>
                <a:cs typeface="+mn-lt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ea typeface="+mn-lt"/>
                <a:cs typeface="+mn-lt"/>
              </a:rPr>
              <a:t>necessários</a:t>
            </a:r>
            <a:r>
              <a:rPr lang="en-US" sz="1600" dirty="0" smtClean="0">
                <a:latin typeface="Calibri" panose="020F0502020204030204" pitchFamily="34" charset="0"/>
                <a:ea typeface="+mn-lt"/>
                <a:cs typeface="+mn-lt"/>
              </a:rPr>
              <a:t> para </a:t>
            </a:r>
            <a:r>
              <a:rPr lang="en-US" sz="1600" dirty="0" err="1" smtClean="0">
                <a:latin typeface="Calibri" panose="020F0502020204030204" pitchFamily="34" charset="0"/>
                <a:ea typeface="+mn-lt"/>
                <a:cs typeface="+mn-lt"/>
              </a:rPr>
              <a:t>sua</a:t>
            </a:r>
            <a:r>
              <a:rPr lang="en-US" sz="1600" dirty="0" smtClean="0">
                <a:latin typeface="Calibri" panose="020F0502020204030204" pitchFamily="34" charset="0"/>
                <a:ea typeface="+mn-lt"/>
                <a:cs typeface="+mn-lt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ea typeface="+mn-lt"/>
                <a:cs typeface="+mn-lt"/>
              </a:rPr>
              <a:t>aprovação</a:t>
            </a:r>
            <a:r>
              <a:rPr lang="en-US" sz="1600" dirty="0">
                <a:latin typeface="Calibri" panose="020F0502020204030204" pitchFamily="34" charset="0"/>
                <a:ea typeface="+mn-lt"/>
                <a:cs typeface="+mn-lt"/>
              </a:rPr>
              <a:t>.</a:t>
            </a:r>
          </a:p>
          <a:p>
            <a:pPr algn="just"/>
            <a:endParaRPr lang="en-US" dirty="0">
              <a:cs typeface="Calibri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0F8E6040-3C9F-4BA9-8584-59AF323399E8}"/>
              </a:ext>
            </a:extLst>
          </p:cNvPr>
          <p:cNvSpPr/>
          <p:nvPr/>
        </p:nvSpPr>
        <p:spPr>
          <a:xfrm>
            <a:off x="1478444" y="5368444"/>
            <a:ext cx="1130708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cs typeface="Calibri"/>
              </a:rPr>
              <a:t>Cliente</a:t>
            </a:r>
            <a:endParaRPr lang="en-US" dirty="0"/>
          </a:p>
        </p:txBody>
      </p:sp>
      <p:cxnSp>
        <p:nvCxnSpPr>
          <p:cNvPr id="13" name="Straight Arrow Connector 9">
            <a:extLst>
              <a:ext uri="{FF2B5EF4-FFF2-40B4-BE49-F238E27FC236}">
                <a16:creationId xmlns:a16="http://schemas.microsoft.com/office/drawing/2014/main" id="{861A2B78-7890-432D-AE4B-CFCB1714B06C}"/>
              </a:ext>
            </a:extLst>
          </p:cNvPr>
          <p:cNvCxnSpPr/>
          <p:nvPr/>
        </p:nvCxnSpPr>
        <p:spPr>
          <a:xfrm flipH="1">
            <a:off x="2148901" y="4198702"/>
            <a:ext cx="689876" cy="870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BFE489-3815-4330-8FCB-B4779B740683}"/>
              </a:ext>
            </a:extLst>
          </p:cNvPr>
          <p:cNvSpPr/>
          <p:nvPr/>
        </p:nvSpPr>
        <p:spPr>
          <a:xfrm>
            <a:off x="3328218" y="255638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Cliente</a:t>
            </a:r>
            <a:endParaRPr lang="en-US" dirty="0" err="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63584F-7F87-4E33-AD4F-936D6B9CA25C}"/>
              </a:ext>
            </a:extLst>
          </p:cNvPr>
          <p:cNvSpPr/>
          <p:nvPr/>
        </p:nvSpPr>
        <p:spPr>
          <a:xfrm>
            <a:off x="2450046" y="2787130"/>
            <a:ext cx="2321333" cy="1290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Validar pedido</a:t>
            </a:r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F38236C9-4593-413B-B9E9-178EF883D013}"/>
              </a:ext>
            </a:extLst>
          </p:cNvPr>
          <p:cNvSpPr/>
          <p:nvPr/>
        </p:nvSpPr>
        <p:spPr>
          <a:xfrm>
            <a:off x="656868" y="313821"/>
            <a:ext cx="2494934" cy="62680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alibri" panose="020F0502020204030204" pitchFamily="34" charset="0"/>
                <a:ea typeface="+mn-lt"/>
                <a:cs typeface="+mn-lt"/>
              </a:rPr>
              <a:t>Atendente</a:t>
            </a:r>
            <a:r>
              <a:rPr lang="en-US" sz="1400" dirty="0">
                <a:latin typeface="Calibri" panose="020F0502020204030204" pitchFamily="34" charset="0"/>
                <a:ea typeface="+mn-lt"/>
                <a:cs typeface="+mn-lt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+mn-lt"/>
                <a:cs typeface="+mn-lt"/>
              </a:rPr>
              <a:t>valida</a:t>
            </a:r>
            <a:r>
              <a:rPr lang="en-US" sz="1400" dirty="0">
                <a:latin typeface="Calibri" panose="020F0502020204030204" pitchFamily="34" charset="0"/>
                <a:ea typeface="+mn-lt"/>
                <a:cs typeface="+mn-lt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+mn-lt"/>
                <a:cs typeface="+mn-lt"/>
              </a:rPr>
              <a:t>pedido</a:t>
            </a:r>
            <a:endParaRPr lang="en-US" sz="1400" dirty="0">
              <a:latin typeface="Calibri" panose="020F0502020204030204" pitchFamily="34" charset="0"/>
            </a:endParaRPr>
          </a:p>
          <a:p>
            <a:pPr algn="ctr"/>
            <a:endParaRPr lang="en-US" sz="1000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8E6040-3C9F-4BA9-8584-59AF323399E8}"/>
              </a:ext>
            </a:extLst>
          </p:cNvPr>
          <p:cNvSpPr/>
          <p:nvPr/>
        </p:nvSpPr>
        <p:spPr>
          <a:xfrm>
            <a:off x="3789105" y="5669524"/>
            <a:ext cx="1155289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Pedido</a:t>
            </a:r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E12507-6A03-4B43-BE1E-4145D1A1F3E3}"/>
              </a:ext>
            </a:extLst>
          </p:cNvPr>
          <p:cNvCxnSpPr>
            <a:cxnSpLocks/>
          </p:cNvCxnSpPr>
          <p:nvPr/>
        </p:nvCxnSpPr>
        <p:spPr>
          <a:xfrm flipH="1">
            <a:off x="3857811" y="1500486"/>
            <a:ext cx="37736" cy="76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00A95D-893B-47DE-B8EC-AABD3C29277F}"/>
              </a:ext>
            </a:extLst>
          </p:cNvPr>
          <p:cNvSpPr txBox="1"/>
          <p:nvPr/>
        </p:nvSpPr>
        <p:spPr>
          <a:xfrm>
            <a:off x="7808819" y="2396378"/>
            <a:ext cx="3617258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400" b="1" dirty="0">
                <a:latin typeface="Calibri"/>
                <a:ea typeface="Calibri"/>
                <a:cs typeface="Times New Roman"/>
              </a:rPr>
              <a:t>Validar pedido</a:t>
            </a:r>
            <a:endParaRPr lang="pt-BR" sz="1400" b="1" i="0" kern="1200" baseline="0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pPr algn="just"/>
            <a:r>
              <a:rPr lang="pt-BR" sz="1400" b="1" i="0" kern="1200" baseline="0" dirty="0">
                <a:latin typeface="Calibri"/>
                <a:ea typeface="Calibri"/>
                <a:cs typeface="Times New Roman"/>
              </a:rPr>
              <a:t>Evento:</a:t>
            </a:r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 </a:t>
            </a:r>
            <a:r>
              <a:rPr lang="pt-BR" sz="1400" dirty="0">
                <a:latin typeface="Calibri"/>
                <a:ea typeface="Calibri"/>
                <a:cs typeface="Times New Roman"/>
              </a:rPr>
              <a:t>Atendente  valida pedido</a:t>
            </a:r>
            <a:endParaRPr lang="pt-BR" sz="1400" b="0" i="0" kern="1200" baseline="0" dirty="0">
              <a:latin typeface="Calibri"/>
              <a:ea typeface="Calibri"/>
              <a:cs typeface="Times New Roman"/>
            </a:endParaRPr>
          </a:p>
          <a:p>
            <a:pPr algn="just"/>
            <a:r>
              <a:rPr lang="pt-BR" sz="1400" b="1" i="0" kern="1200" baseline="0" dirty="0">
                <a:latin typeface="Calibri"/>
                <a:ea typeface="Calibri"/>
                <a:cs typeface="Times New Roman"/>
              </a:rPr>
              <a:t>Objetivo:</a:t>
            </a:r>
            <a:r>
              <a:rPr lang="pt-BR" sz="1400" dirty="0">
                <a:latin typeface="Calibri"/>
                <a:ea typeface="Calibri"/>
                <a:cs typeface="Times New Roman"/>
              </a:rPr>
              <a:t> Validar</a:t>
            </a:r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 </a:t>
            </a:r>
            <a:r>
              <a:rPr lang="pt-BR" sz="1400" dirty="0">
                <a:latin typeface="Calibri"/>
                <a:ea typeface="Calibri"/>
                <a:cs typeface="Times New Roman"/>
              </a:rPr>
              <a:t>pedido realizado</a:t>
            </a:r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 pelo cliente.</a:t>
            </a:r>
          </a:p>
          <a:p>
            <a:pPr algn="just" rtl="0"/>
            <a:r>
              <a:rPr lang="pt-BR" sz="1400" b="1" i="0" kern="1200" baseline="0" dirty="0">
                <a:latin typeface="Calibri"/>
                <a:ea typeface="Calibri"/>
                <a:cs typeface="Times New Roman"/>
              </a:rPr>
              <a:t>Trabalhadores Envolvidos:</a:t>
            </a:r>
          </a:p>
          <a:p>
            <a:pPr algn="just" rtl="0"/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Atendente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A1E565-8AB9-475E-AEA7-97137945C407}"/>
              </a:ext>
            </a:extLst>
          </p:cNvPr>
          <p:cNvSpPr txBox="1"/>
          <p:nvPr/>
        </p:nvSpPr>
        <p:spPr>
          <a:xfrm>
            <a:off x="3917983" y="1700601"/>
            <a:ext cx="17794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P</a:t>
            </a:r>
            <a:r>
              <a:rPr lang="en-US" dirty="0" err="1" smtClean="0"/>
              <a:t>edido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04075-F8EF-4A57-BCA8-B45827CCFD94}"/>
              </a:ext>
            </a:extLst>
          </p:cNvPr>
          <p:cNvSpPr txBox="1"/>
          <p:nvPr/>
        </p:nvSpPr>
        <p:spPr>
          <a:xfrm>
            <a:off x="7809633" y="3492837"/>
            <a:ext cx="310178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cs typeface="Calibri"/>
              </a:rPr>
              <a:t>Recebe</a:t>
            </a:r>
            <a:r>
              <a:rPr lang="en-US" sz="1600" dirty="0">
                <a:latin typeface="Calibri" panose="020F0502020204030204" pitchFamily="34" charset="0"/>
                <a:cs typeface="Calibri"/>
              </a:rPr>
              <a:t> e </a:t>
            </a:r>
            <a:r>
              <a:rPr lang="en-US" sz="1600" dirty="0" err="1">
                <a:latin typeface="Calibri" panose="020F0502020204030204" pitchFamily="34" charset="0"/>
                <a:cs typeface="Calibri"/>
              </a:rPr>
              <a:t>Verifica</a:t>
            </a:r>
            <a:r>
              <a:rPr lang="en-US" sz="1600" dirty="0">
                <a:latin typeface="Calibri" panose="020F0502020204030204" pitchFamily="34" charset="0"/>
                <a:cs typeface="Calibri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/>
              </a:rPr>
              <a:t>informações</a:t>
            </a:r>
            <a:r>
              <a:rPr lang="en-US" sz="1600" dirty="0">
                <a:latin typeface="Calibri" panose="020F0502020204030204" pitchFamily="34" charset="0"/>
                <a:cs typeface="Calibri"/>
              </a:rPr>
              <a:t> do </a:t>
            </a:r>
            <a:r>
              <a:rPr lang="en-US" sz="1600" dirty="0" err="1">
                <a:latin typeface="Calibri" panose="020F0502020204030204" pitchFamily="34" charset="0"/>
                <a:cs typeface="Calibri"/>
              </a:rPr>
              <a:t>pedido</a:t>
            </a:r>
            <a:r>
              <a:rPr lang="en-US" sz="1600" dirty="0">
                <a:latin typeface="Calibri" panose="020F0502020204030204" pitchFamily="34" charset="0"/>
                <a:cs typeface="Calibri"/>
              </a:rPr>
              <a:t> do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cliente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.</a:t>
            </a:r>
            <a:endParaRPr lang="en-US" sz="1600" dirty="0">
              <a:latin typeface="Calibri" panose="020F0502020204030204" pitchFamily="34" charset="0"/>
              <a:cs typeface="Calibri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85C9DC-E6F7-448B-8B02-1686CF61169E}"/>
              </a:ext>
            </a:extLst>
          </p:cNvPr>
          <p:cNvCxnSpPr>
            <a:cxnSpLocks/>
          </p:cNvCxnSpPr>
          <p:nvPr/>
        </p:nvCxnSpPr>
        <p:spPr>
          <a:xfrm flipV="1">
            <a:off x="3460848" y="1477391"/>
            <a:ext cx="48296" cy="78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A08C181-A654-4854-91AE-9FBDBA29AF1C}"/>
              </a:ext>
            </a:extLst>
          </p:cNvPr>
          <p:cNvSpPr txBox="1"/>
          <p:nvPr/>
        </p:nvSpPr>
        <p:spPr>
          <a:xfrm>
            <a:off x="2289193" y="1719040"/>
            <a:ext cx="15461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Recusado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B9A899-3D7F-427B-81BA-BED4D0214AC5}"/>
              </a:ext>
            </a:extLst>
          </p:cNvPr>
          <p:cNvCxnSpPr/>
          <p:nvPr/>
        </p:nvCxnSpPr>
        <p:spPr>
          <a:xfrm>
            <a:off x="4011869" y="4368286"/>
            <a:ext cx="324465" cy="10741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52D24-3792-432D-97D9-04125A521D19}"/>
              </a:ext>
            </a:extLst>
          </p:cNvPr>
          <p:cNvSpPr txBox="1"/>
          <p:nvPr/>
        </p:nvSpPr>
        <p:spPr>
          <a:xfrm>
            <a:off x="7812344" y="4088375"/>
            <a:ext cx="27432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Se </a:t>
            </a:r>
            <a:r>
              <a:rPr lang="en-US" sz="1600" dirty="0" err="1" smtClean="0">
                <a:latin typeface="Calibri" panose="020F0502020204030204" pitchFamily="34" charset="0"/>
              </a:rPr>
              <a:t>todos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os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requisitos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foram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cumpridos</a:t>
            </a:r>
            <a:r>
              <a:rPr lang="en-US" sz="1600" dirty="0" smtClean="0">
                <a:latin typeface="Calibri" panose="020F0502020204030204" pitchFamily="34" charset="0"/>
              </a:rPr>
              <a:t> o </a:t>
            </a:r>
            <a:r>
              <a:rPr lang="en-US" sz="1600" dirty="0" err="1" smtClean="0">
                <a:latin typeface="Calibri" panose="020F0502020204030204" pitchFamily="34" charset="0"/>
              </a:rPr>
              <a:t>pedido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será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aceito</a:t>
            </a:r>
            <a:r>
              <a:rPr lang="en-US" sz="1600" dirty="0" smtClean="0">
                <a:latin typeface="Calibri" panose="020F0502020204030204" pitchFamily="34" charset="0"/>
              </a:rPr>
              <a:t>, </a:t>
            </a:r>
            <a:r>
              <a:rPr lang="en-US" sz="1600" dirty="0" err="1" smtClean="0">
                <a:latin typeface="Calibri" panose="020F0502020204030204" pitchFamily="34" charset="0"/>
              </a:rPr>
              <a:t>caso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algo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dê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errado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ou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fique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faltando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nessa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etapa</a:t>
            </a:r>
            <a:r>
              <a:rPr lang="en-US" sz="1600" dirty="0" smtClean="0">
                <a:latin typeface="Calibri" panose="020F0502020204030204" pitchFamily="34" charset="0"/>
              </a:rPr>
              <a:t>, o </a:t>
            </a:r>
            <a:r>
              <a:rPr lang="en-US" sz="1600" dirty="0" err="1" smtClean="0">
                <a:latin typeface="Calibri" panose="020F0502020204030204" pitchFamily="34" charset="0"/>
              </a:rPr>
              <a:t>pedido</a:t>
            </a:r>
            <a:r>
              <a:rPr lang="en-US" sz="1600" dirty="0" smtClean="0">
                <a:latin typeface="Calibri" panose="020F0502020204030204" pitchFamily="34" charset="0"/>
              </a:rPr>
              <a:t> é </a:t>
            </a:r>
            <a:r>
              <a:rPr lang="en-US" sz="1600" dirty="0" err="1" smtClean="0">
                <a:latin typeface="Calibri" panose="020F0502020204030204" pitchFamily="34" charset="0"/>
              </a:rPr>
              <a:t>negado</a:t>
            </a:r>
            <a:r>
              <a:rPr lang="en-US" sz="1600" dirty="0" smtClean="0">
                <a:latin typeface="Calibri" panose="020F0502020204030204" pitchFamily="34" charset="0"/>
              </a:rPr>
              <a:t>.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0F8E6040-3C9F-4BA9-8584-59AF323399E8}"/>
              </a:ext>
            </a:extLst>
          </p:cNvPr>
          <p:cNvSpPr/>
          <p:nvPr/>
        </p:nvSpPr>
        <p:spPr>
          <a:xfrm>
            <a:off x="2131142" y="5669524"/>
            <a:ext cx="1155289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cs typeface="Calibri"/>
              </a:rPr>
              <a:t>Cliente</a:t>
            </a:r>
            <a:endParaRPr lang="en-US" dirty="0"/>
          </a:p>
        </p:txBody>
      </p:sp>
      <p:cxnSp>
        <p:nvCxnSpPr>
          <p:cNvPr id="16" name="Straight Arrow Connector 8">
            <a:extLst>
              <a:ext uri="{FF2B5EF4-FFF2-40B4-BE49-F238E27FC236}">
                <a16:creationId xmlns:a16="http://schemas.microsoft.com/office/drawing/2014/main" id="{87B9A899-3D7F-427B-81BA-BED4D0214AC5}"/>
              </a:ext>
            </a:extLst>
          </p:cNvPr>
          <p:cNvCxnSpPr/>
          <p:nvPr/>
        </p:nvCxnSpPr>
        <p:spPr>
          <a:xfrm flipH="1">
            <a:off x="2708786" y="4436346"/>
            <a:ext cx="440353" cy="10061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07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BFE489-3815-4330-8FCB-B4779B740683}"/>
              </a:ext>
            </a:extLst>
          </p:cNvPr>
          <p:cNvSpPr/>
          <p:nvPr/>
        </p:nvSpPr>
        <p:spPr>
          <a:xfrm>
            <a:off x="3328218" y="255638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Cliente</a:t>
            </a:r>
            <a:endParaRPr lang="en-US" dirty="0" err="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63584F-7F87-4E33-AD4F-936D6B9CA25C}"/>
              </a:ext>
            </a:extLst>
          </p:cNvPr>
          <p:cNvSpPr/>
          <p:nvPr/>
        </p:nvSpPr>
        <p:spPr>
          <a:xfrm>
            <a:off x="1904335" y="2774050"/>
            <a:ext cx="3048797" cy="1290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cs typeface="Calibri"/>
              </a:rPr>
              <a:t>Informar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meios</a:t>
            </a:r>
            <a:r>
              <a:rPr lang="en-US" dirty="0" smtClean="0">
                <a:cs typeface="Calibri"/>
              </a:rPr>
              <a:t> de </a:t>
            </a:r>
            <a:r>
              <a:rPr lang="en-US" dirty="0" err="1" smtClean="0">
                <a:cs typeface="Calibri"/>
              </a:rPr>
              <a:t>pagamentos</a:t>
            </a:r>
            <a:endParaRPr lang="en-US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F38236C9-4593-413B-B9E9-178EF883D013}"/>
              </a:ext>
            </a:extLst>
          </p:cNvPr>
          <p:cNvSpPr/>
          <p:nvPr/>
        </p:nvSpPr>
        <p:spPr>
          <a:xfrm>
            <a:off x="656868" y="313821"/>
            <a:ext cx="2494934" cy="62680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Calibri" panose="020F0502020204030204" pitchFamily="34" charset="0"/>
              <a:ea typeface="+mn-lt"/>
              <a:cs typeface="+mn-lt"/>
            </a:endParaRPr>
          </a:p>
          <a:p>
            <a:pPr algn="ctr"/>
            <a:r>
              <a:rPr lang="en-US" sz="1400" dirty="0" err="1" smtClean="0">
                <a:latin typeface="Calibri" panose="020F0502020204030204" pitchFamily="34" charset="0"/>
                <a:ea typeface="+mn-lt"/>
                <a:cs typeface="+mn-lt"/>
              </a:rPr>
              <a:t>Atendente</a:t>
            </a:r>
            <a:r>
              <a:rPr lang="en-US" sz="1400" dirty="0" smtClean="0">
                <a:latin typeface="Calibri" panose="020F0502020204030204" pitchFamily="34" charset="0"/>
                <a:ea typeface="+mn-lt"/>
                <a:cs typeface="+mn-lt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ea typeface="+mn-lt"/>
                <a:cs typeface="+mn-lt"/>
              </a:rPr>
              <a:t>informa</a:t>
            </a:r>
            <a:r>
              <a:rPr lang="en-US" sz="1400" dirty="0" smtClean="0">
                <a:latin typeface="Calibri" panose="020F0502020204030204" pitchFamily="34" charset="0"/>
                <a:ea typeface="+mn-lt"/>
                <a:cs typeface="+mn-lt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ea typeface="+mn-lt"/>
                <a:cs typeface="+mn-lt"/>
              </a:rPr>
              <a:t>meios</a:t>
            </a:r>
            <a:r>
              <a:rPr lang="en-US" sz="1400" dirty="0" smtClean="0">
                <a:latin typeface="Calibri" panose="020F0502020204030204" pitchFamily="34" charset="0"/>
                <a:ea typeface="+mn-lt"/>
                <a:cs typeface="+mn-lt"/>
              </a:rPr>
              <a:t> de </a:t>
            </a:r>
            <a:r>
              <a:rPr lang="en-US" sz="1400" dirty="0" err="1" smtClean="0">
                <a:latin typeface="Calibri" panose="020F0502020204030204" pitchFamily="34" charset="0"/>
                <a:ea typeface="+mn-lt"/>
                <a:cs typeface="+mn-lt"/>
              </a:rPr>
              <a:t>pagamento</a:t>
            </a:r>
            <a:endParaRPr lang="en-US" sz="1400" dirty="0">
              <a:latin typeface="Calibri" panose="020F0502020204030204" pitchFamily="34" charset="0"/>
            </a:endParaRPr>
          </a:p>
          <a:p>
            <a:pPr algn="ctr"/>
            <a:endParaRPr lang="en-US" sz="1000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F0212-B669-4386-B92E-1521C7ECF1E0}"/>
              </a:ext>
            </a:extLst>
          </p:cNvPr>
          <p:cNvSpPr/>
          <p:nvPr/>
        </p:nvSpPr>
        <p:spPr>
          <a:xfrm>
            <a:off x="1713187" y="5674134"/>
            <a:ext cx="1502880" cy="909483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agamento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8E6040-3C9F-4BA9-8584-59AF323399E8}"/>
              </a:ext>
            </a:extLst>
          </p:cNvPr>
          <p:cNvSpPr/>
          <p:nvPr/>
        </p:nvSpPr>
        <p:spPr>
          <a:xfrm>
            <a:off x="3789105" y="5669524"/>
            <a:ext cx="1155289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Pedido</a:t>
            </a:r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E12507-6A03-4B43-BE1E-4145D1A1F3E3}"/>
              </a:ext>
            </a:extLst>
          </p:cNvPr>
          <p:cNvCxnSpPr>
            <a:cxnSpLocks/>
          </p:cNvCxnSpPr>
          <p:nvPr/>
        </p:nvCxnSpPr>
        <p:spPr>
          <a:xfrm>
            <a:off x="4034712" y="1462070"/>
            <a:ext cx="0" cy="956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00A95D-893B-47DE-B8EC-AABD3C29277F}"/>
              </a:ext>
            </a:extLst>
          </p:cNvPr>
          <p:cNvSpPr txBox="1"/>
          <p:nvPr/>
        </p:nvSpPr>
        <p:spPr>
          <a:xfrm>
            <a:off x="7809632" y="1828723"/>
            <a:ext cx="386420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400" b="1" dirty="0" smtClean="0">
                <a:latin typeface="Calibri"/>
                <a:ea typeface="Calibri"/>
                <a:cs typeface="Times New Roman"/>
              </a:rPr>
              <a:t>Informar meios de pagamento</a:t>
            </a:r>
            <a:endParaRPr lang="pt-BR" sz="1400" b="1" i="0" kern="1200" baseline="0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pPr algn="ctr"/>
            <a:r>
              <a:rPr lang="pt-BR" sz="1400" b="1" i="0" kern="1200" baseline="0" dirty="0">
                <a:latin typeface="Calibri"/>
                <a:ea typeface="Calibri"/>
                <a:cs typeface="Times New Roman"/>
              </a:rPr>
              <a:t>Evento:</a:t>
            </a:r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+mn-lt"/>
                <a:cs typeface="+mn-lt"/>
              </a:rPr>
              <a:t>Atendente</a:t>
            </a:r>
            <a:r>
              <a:rPr lang="en-US" sz="1400" dirty="0">
                <a:latin typeface="Calibri" panose="020F0502020204030204" pitchFamily="34" charset="0"/>
                <a:ea typeface="+mn-lt"/>
                <a:cs typeface="+mn-lt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+mn-lt"/>
                <a:cs typeface="+mn-lt"/>
              </a:rPr>
              <a:t>informa</a:t>
            </a:r>
            <a:r>
              <a:rPr lang="en-US" sz="1400" dirty="0">
                <a:latin typeface="Calibri" panose="020F0502020204030204" pitchFamily="34" charset="0"/>
                <a:ea typeface="+mn-lt"/>
                <a:cs typeface="+mn-lt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+mn-lt"/>
                <a:cs typeface="+mn-lt"/>
              </a:rPr>
              <a:t>meios</a:t>
            </a:r>
            <a:r>
              <a:rPr lang="en-US" sz="1400" dirty="0">
                <a:latin typeface="Calibri" panose="020F0502020204030204" pitchFamily="34" charset="0"/>
                <a:ea typeface="+mn-lt"/>
                <a:cs typeface="+mn-lt"/>
              </a:rPr>
              <a:t> de </a:t>
            </a:r>
            <a:r>
              <a:rPr lang="en-US" sz="1400" dirty="0" err="1">
                <a:latin typeface="Calibri" panose="020F0502020204030204" pitchFamily="34" charset="0"/>
                <a:ea typeface="+mn-lt"/>
                <a:cs typeface="+mn-lt"/>
              </a:rPr>
              <a:t>pagamento</a:t>
            </a:r>
            <a:endParaRPr lang="en-US" sz="1400" dirty="0">
              <a:latin typeface="Calibri" panose="020F0502020204030204" pitchFamily="34" charset="0"/>
            </a:endParaRPr>
          </a:p>
          <a:p>
            <a:pPr algn="just"/>
            <a:r>
              <a:rPr lang="pt-BR" sz="1400" b="1" i="0" kern="1200" baseline="0" dirty="0" smtClean="0">
                <a:latin typeface="Calibri"/>
                <a:ea typeface="Calibri"/>
                <a:cs typeface="Times New Roman"/>
              </a:rPr>
              <a:t>Objetivo</a:t>
            </a:r>
            <a:r>
              <a:rPr lang="pt-BR" sz="1400" b="1" i="0" kern="1200" baseline="0" dirty="0">
                <a:latin typeface="Calibri"/>
                <a:ea typeface="Calibri"/>
                <a:cs typeface="Times New Roman"/>
              </a:rPr>
              <a:t>:</a:t>
            </a:r>
            <a:r>
              <a:rPr lang="pt-BR" sz="1400" dirty="0">
                <a:latin typeface="Calibri"/>
                <a:ea typeface="Calibri"/>
                <a:cs typeface="Times New Roman"/>
              </a:rPr>
              <a:t> </a:t>
            </a:r>
            <a:r>
              <a:rPr lang="pt-BR" sz="1400" dirty="0" smtClean="0">
                <a:latin typeface="Calibri"/>
                <a:ea typeface="Calibri"/>
                <a:cs typeface="Times New Roman"/>
              </a:rPr>
              <a:t>informar meios de pagamento ao cliente</a:t>
            </a:r>
            <a:r>
              <a:rPr lang="pt-BR" sz="1400" b="0" i="0" kern="1200" baseline="0" dirty="0" smtClean="0">
                <a:latin typeface="Calibri"/>
                <a:ea typeface="Calibri"/>
                <a:cs typeface="Times New Roman"/>
              </a:rPr>
              <a:t>.</a:t>
            </a:r>
            <a:endParaRPr lang="pt-BR" sz="1400" b="0" i="0" kern="1200" baseline="0" dirty="0">
              <a:latin typeface="Calibri"/>
              <a:ea typeface="Calibri"/>
              <a:cs typeface="Times New Roman"/>
            </a:endParaRPr>
          </a:p>
          <a:p>
            <a:pPr algn="just" rtl="0"/>
            <a:r>
              <a:rPr lang="pt-BR" sz="1400" b="1" i="0" kern="1200" baseline="0" dirty="0">
                <a:latin typeface="Calibri"/>
                <a:ea typeface="Calibri"/>
                <a:cs typeface="Times New Roman"/>
              </a:rPr>
              <a:t>Trabalhadores Envolvidos:</a:t>
            </a:r>
          </a:p>
          <a:p>
            <a:pPr algn="just" rtl="0"/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Atendente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A1E565-8AB9-475E-AEA7-97137945C407}"/>
              </a:ext>
            </a:extLst>
          </p:cNvPr>
          <p:cNvSpPr txBox="1"/>
          <p:nvPr/>
        </p:nvSpPr>
        <p:spPr>
          <a:xfrm>
            <a:off x="4237701" y="1755478"/>
            <a:ext cx="8912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P</a:t>
            </a:r>
            <a:r>
              <a:rPr lang="en-US" dirty="0" err="1" smtClean="0"/>
              <a:t>edido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04075-F8EF-4A57-BCA8-B45827CCFD94}"/>
              </a:ext>
            </a:extLst>
          </p:cNvPr>
          <p:cNvSpPr txBox="1"/>
          <p:nvPr/>
        </p:nvSpPr>
        <p:spPr>
          <a:xfrm>
            <a:off x="7809633" y="3492837"/>
            <a:ext cx="310178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cs typeface="Calibri"/>
              </a:rPr>
              <a:t>Recebe</a:t>
            </a:r>
            <a:r>
              <a:rPr lang="en-US" sz="1600" dirty="0">
                <a:latin typeface="Calibri" panose="020F0502020204030204" pitchFamily="34" charset="0"/>
                <a:cs typeface="Calibri"/>
              </a:rPr>
              <a:t> e </a:t>
            </a:r>
            <a:r>
              <a:rPr lang="en-US" sz="1600" dirty="0" err="1">
                <a:latin typeface="Calibri" panose="020F0502020204030204" pitchFamily="34" charset="0"/>
                <a:cs typeface="Calibri"/>
              </a:rPr>
              <a:t>Verifica</a:t>
            </a:r>
            <a:r>
              <a:rPr lang="en-US" sz="1600" dirty="0">
                <a:latin typeface="Calibri" panose="020F0502020204030204" pitchFamily="34" charset="0"/>
                <a:cs typeface="Calibri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/>
              </a:rPr>
              <a:t>informações</a:t>
            </a:r>
            <a:r>
              <a:rPr lang="en-US" sz="1600" dirty="0">
                <a:latin typeface="Calibri" panose="020F0502020204030204" pitchFamily="34" charset="0"/>
                <a:cs typeface="Calibri"/>
              </a:rPr>
              <a:t> do </a:t>
            </a:r>
            <a:r>
              <a:rPr lang="en-US" sz="1600" dirty="0" err="1">
                <a:latin typeface="Calibri" panose="020F0502020204030204" pitchFamily="34" charset="0"/>
                <a:cs typeface="Calibri"/>
              </a:rPr>
              <a:t>pedido</a:t>
            </a:r>
            <a:r>
              <a:rPr lang="en-US" sz="1600" dirty="0">
                <a:latin typeface="Calibri" panose="020F0502020204030204" pitchFamily="34" charset="0"/>
                <a:cs typeface="Calibri"/>
              </a:rPr>
              <a:t> do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cliente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.</a:t>
            </a:r>
            <a:endParaRPr lang="en-US" sz="1600" dirty="0">
              <a:latin typeface="Calibri" panose="020F0502020204030204" pitchFamily="34" charset="0"/>
              <a:cs typeface="Calibri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85C9DC-E6F7-448B-8B02-1686CF61169E}"/>
              </a:ext>
            </a:extLst>
          </p:cNvPr>
          <p:cNvCxnSpPr>
            <a:cxnSpLocks/>
          </p:cNvCxnSpPr>
          <p:nvPr/>
        </p:nvCxnSpPr>
        <p:spPr>
          <a:xfrm flipV="1">
            <a:off x="3554857" y="1462070"/>
            <a:ext cx="0" cy="93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A08C181-A654-4854-91AE-9FBDBA29AF1C}"/>
              </a:ext>
            </a:extLst>
          </p:cNvPr>
          <p:cNvSpPr txBox="1"/>
          <p:nvPr/>
        </p:nvSpPr>
        <p:spPr>
          <a:xfrm>
            <a:off x="1316947" y="1755478"/>
            <a:ext cx="21421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 smtClean="0"/>
              <a:t>Informar</a:t>
            </a:r>
            <a:r>
              <a:rPr lang="en-US" dirty="0" smtClean="0"/>
              <a:t> </a:t>
            </a:r>
            <a:r>
              <a:rPr lang="en-US" dirty="0" err="1" smtClean="0"/>
              <a:t>pagamento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B9A899-3D7F-427B-81BA-BED4D0214AC5}"/>
              </a:ext>
            </a:extLst>
          </p:cNvPr>
          <p:cNvCxnSpPr/>
          <p:nvPr/>
        </p:nvCxnSpPr>
        <p:spPr>
          <a:xfrm>
            <a:off x="4034712" y="4358041"/>
            <a:ext cx="324465" cy="10741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52D24-3792-432D-97D9-04125A521D19}"/>
              </a:ext>
            </a:extLst>
          </p:cNvPr>
          <p:cNvSpPr txBox="1"/>
          <p:nvPr/>
        </p:nvSpPr>
        <p:spPr>
          <a:xfrm>
            <a:off x="7812344" y="4088375"/>
            <a:ext cx="27432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Se </a:t>
            </a:r>
            <a:r>
              <a:rPr lang="en-US" sz="1600" dirty="0" err="1" smtClean="0">
                <a:latin typeface="Calibri" panose="020F0502020204030204" pitchFamily="34" charset="0"/>
              </a:rPr>
              <a:t>todos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os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requisitos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foram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cumpridos</a:t>
            </a:r>
            <a:r>
              <a:rPr lang="en-US" sz="1600" dirty="0" smtClean="0">
                <a:latin typeface="Calibri" panose="020F0502020204030204" pitchFamily="34" charset="0"/>
              </a:rPr>
              <a:t> o </a:t>
            </a:r>
            <a:r>
              <a:rPr lang="en-US" sz="1600" dirty="0" err="1" smtClean="0">
                <a:latin typeface="Calibri" panose="020F0502020204030204" pitchFamily="34" charset="0"/>
              </a:rPr>
              <a:t>pedido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será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aceito</a:t>
            </a:r>
            <a:r>
              <a:rPr lang="en-US" sz="1600" dirty="0" smtClean="0">
                <a:latin typeface="Calibri" panose="020F0502020204030204" pitchFamily="34" charset="0"/>
              </a:rPr>
              <a:t>, </a:t>
            </a:r>
            <a:r>
              <a:rPr lang="en-US" sz="1600" dirty="0" err="1" smtClean="0">
                <a:latin typeface="Calibri" panose="020F0502020204030204" pitchFamily="34" charset="0"/>
              </a:rPr>
              <a:t>caso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algo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dê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errado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ou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fique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faltando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nessa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etapa</a:t>
            </a:r>
            <a:r>
              <a:rPr lang="en-US" sz="1600" dirty="0" smtClean="0">
                <a:latin typeface="Calibri" panose="020F0502020204030204" pitchFamily="34" charset="0"/>
              </a:rPr>
              <a:t>, o </a:t>
            </a:r>
            <a:r>
              <a:rPr lang="en-US" sz="1600" dirty="0" err="1" smtClean="0">
                <a:latin typeface="Calibri" panose="020F0502020204030204" pitchFamily="34" charset="0"/>
              </a:rPr>
              <a:t>pedido</a:t>
            </a:r>
            <a:r>
              <a:rPr lang="en-US" sz="1600" dirty="0" smtClean="0">
                <a:latin typeface="Calibri" panose="020F0502020204030204" pitchFamily="34" charset="0"/>
              </a:rPr>
              <a:t> é </a:t>
            </a:r>
            <a:r>
              <a:rPr lang="en-US" sz="1600" dirty="0" err="1" smtClean="0">
                <a:latin typeface="Calibri" panose="020F0502020204030204" pitchFamily="34" charset="0"/>
              </a:rPr>
              <a:t>negado</a:t>
            </a:r>
            <a:r>
              <a:rPr lang="en-US" sz="1600" dirty="0" smtClean="0">
                <a:latin typeface="Calibri" panose="020F0502020204030204" pitchFamily="34" charset="0"/>
              </a:rPr>
              <a:t>.</a:t>
            </a:r>
            <a:endParaRPr lang="en-US" sz="1600" dirty="0">
              <a:latin typeface="Calibri" panose="020F0502020204030204" pitchFamily="34" charset="0"/>
            </a:endParaRPr>
          </a:p>
        </p:txBody>
      </p:sp>
      <p:cxnSp>
        <p:nvCxnSpPr>
          <p:cNvPr id="15" name="Straight Arrow Connector 8">
            <a:extLst>
              <a:ext uri="{FF2B5EF4-FFF2-40B4-BE49-F238E27FC236}">
                <a16:creationId xmlns:a16="http://schemas.microsoft.com/office/drawing/2014/main" id="{87B9A899-3D7F-427B-81BA-BED4D0214AC5}"/>
              </a:ext>
            </a:extLst>
          </p:cNvPr>
          <p:cNvCxnSpPr/>
          <p:nvPr/>
        </p:nvCxnSpPr>
        <p:spPr>
          <a:xfrm flipH="1">
            <a:off x="2549489" y="4352901"/>
            <a:ext cx="366509" cy="10282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0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BFE489-3815-4330-8FCB-B4779B740683}"/>
              </a:ext>
            </a:extLst>
          </p:cNvPr>
          <p:cNvSpPr/>
          <p:nvPr/>
        </p:nvSpPr>
        <p:spPr>
          <a:xfrm>
            <a:off x="3328218" y="255638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Cliente</a:t>
            </a:r>
            <a:endParaRPr lang="en-US" dirty="0" err="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63584F-7F87-4E33-AD4F-936D6B9CA25C}"/>
              </a:ext>
            </a:extLst>
          </p:cNvPr>
          <p:cNvSpPr/>
          <p:nvPr/>
        </p:nvSpPr>
        <p:spPr>
          <a:xfrm>
            <a:off x="2835973" y="2820428"/>
            <a:ext cx="1904997" cy="1265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Efetuar </a:t>
            </a:r>
            <a:r>
              <a:rPr lang="en-US">
                <a:cs typeface="Calibri"/>
              </a:rPr>
              <a:t>Pagamento</a:t>
            </a:r>
            <a:r>
              <a:rPr lang="en-US" dirty="0">
                <a:cs typeface="Calibri"/>
              </a:rPr>
              <a:t> 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F38236C9-4593-413B-B9E9-178EF883D013}"/>
              </a:ext>
            </a:extLst>
          </p:cNvPr>
          <p:cNvSpPr/>
          <p:nvPr/>
        </p:nvSpPr>
        <p:spPr>
          <a:xfrm>
            <a:off x="656868" y="313821"/>
            <a:ext cx="2494934" cy="62680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ea typeface="+mn-lt"/>
              <a:cs typeface="+mn-lt"/>
            </a:endParaRPr>
          </a:p>
          <a:p>
            <a:pPr algn="ctr"/>
            <a:endParaRPr lang="en-US" sz="2000" dirty="0">
              <a:ea typeface="+mn-lt"/>
              <a:cs typeface="+mn-lt"/>
            </a:endParaRPr>
          </a:p>
          <a:p>
            <a:pPr algn="ctr"/>
            <a:endParaRPr lang="en-US" sz="2000" dirty="0">
              <a:ea typeface="+mn-lt"/>
              <a:cs typeface="+mn-lt"/>
            </a:endParaRPr>
          </a:p>
          <a:p>
            <a:pPr algn="ctr"/>
            <a:r>
              <a:rPr lang="en-US" sz="2000" dirty="0" err="1">
                <a:ea typeface="+mn-lt"/>
                <a:cs typeface="+mn-lt"/>
              </a:rPr>
              <a:t>Cliente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efetua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pagamento</a:t>
            </a:r>
            <a:endParaRPr lang="en-US" sz="2000" dirty="0"/>
          </a:p>
          <a:p>
            <a:pPr algn="ctr"/>
            <a:endParaRPr lang="en-US" sz="1000" dirty="0">
              <a:cs typeface="Calibri"/>
            </a:endParaRPr>
          </a:p>
          <a:p>
            <a:pPr algn="ctr"/>
            <a:endParaRPr lang="en-US" sz="1000" dirty="0">
              <a:cs typeface="Calibri"/>
            </a:endParaRPr>
          </a:p>
          <a:p>
            <a:pPr algn="ctr"/>
            <a:endParaRPr lang="en-US" sz="1000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8E6040-3C9F-4BA9-8584-59AF323399E8}"/>
              </a:ext>
            </a:extLst>
          </p:cNvPr>
          <p:cNvSpPr/>
          <p:nvPr/>
        </p:nvSpPr>
        <p:spPr>
          <a:xfrm>
            <a:off x="3113137" y="5153331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pedido</a:t>
            </a:r>
            <a:endParaRPr lang="en-US" dirty="0" err="1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1A2B78-7890-432D-AE4B-CFCB1714B06C}"/>
              </a:ext>
            </a:extLst>
          </p:cNvPr>
          <p:cNvCxnSpPr/>
          <p:nvPr/>
        </p:nvCxnSpPr>
        <p:spPr>
          <a:xfrm flipV="1">
            <a:off x="3637320" y="1486515"/>
            <a:ext cx="0" cy="90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E12507-6A03-4B43-BE1E-4145D1A1F3E3}"/>
              </a:ext>
            </a:extLst>
          </p:cNvPr>
          <p:cNvCxnSpPr>
            <a:cxnSpLocks/>
          </p:cNvCxnSpPr>
          <p:nvPr/>
        </p:nvCxnSpPr>
        <p:spPr>
          <a:xfrm flipV="1">
            <a:off x="1775012" y="3969572"/>
            <a:ext cx="1028538" cy="86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00A95D-893B-47DE-B8EC-AABD3C29277F}"/>
              </a:ext>
            </a:extLst>
          </p:cNvPr>
          <p:cNvSpPr txBox="1"/>
          <p:nvPr/>
        </p:nvSpPr>
        <p:spPr>
          <a:xfrm>
            <a:off x="7808819" y="2396378"/>
            <a:ext cx="3617258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400" b="1" dirty="0">
                <a:latin typeface="Calibri"/>
                <a:ea typeface="Calibri"/>
                <a:cs typeface="Times New Roman"/>
              </a:rPr>
              <a:t>efetuar pagamento</a:t>
            </a:r>
            <a:endParaRPr lang="pt-BR" sz="1400" b="1" i="0" kern="1200" baseline="0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pPr algn="just"/>
            <a:r>
              <a:rPr lang="pt-BR" sz="1400" b="1" i="0" kern="1200" baseline="0" dirty="0">
                <a:latin typeface="Calibri"/>
                <a:ea typeface="Calibri"/>
                <a:cs typeface="Times New Roman"/>
              </a:rPr>
              <a:t>Evento:</a:t>
            </a:r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 </a:t>
            </a:r>
            <a:r>
              <a:rPr lang="pt-BR" sz="1400" dirty="0">
                <a:latin typeface="Calibri"/>
                <a:ea typeface="Calibri"/>
                <a:cs typeface="Times New Roman"/>
              </a:rPr>
              <a:t>Cliente efetua pagamento</a:t>
            </a:r>
            <a:endParaRPr lang="pt-BR" sz="1400" b="0" i="0" kern="1200" baseline="0" dirty="0">
              <a:latin typeface="Calibri"/>
              <a:ea typeface="Calibri"/>
              <a:cs typeface="Times New Roman"/>
            </a:endParaRPr>
          </a:p>
          <a:p>
            <a:pPr algn="just"/>
            <a:r>
              <a:rPr lang="pt-BR" sz="1400" b="1" i="0" kern="1200" baseline="0" dirty="0">
                <a:latin typeface="Calibri"/>
                <a:ea typeface="Calibri"/>
                <a:cs typeface="Times New Roman"/>
              </a:rPr>
              <a:t>Objetivo:</a:t>
            </a:r>
            <a:r>
              <a:rPr lang="pt-BR" sz="1400" dirty="0">
                <a:latin typeface="Calibri"/>
                <a:ea typeface="Calibri"/>
                <a:cs typeface="Times New Roman"/>
              </a:rPr>
              <a:t> Cliente finalizar suas pendencias com o hotel</a:t>
            </a:r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.</a:t>
            </a:r>
          </a:p>
          <a:p>
            <a:pPr algn="just" rtl="0"/>
            <a:r>
              <a:rPr lang="pt-BR" sz="1400" b="1" i="0" kern="1200" baseline="0" dirty="0">
                <a:latin typeface="Calibri"/>
                <a:ea typeface="Calibri"/>
                <a:cs typeface="Times New Roman"/>
              </a:rPr>
              <a:t>Trabalhadores Envolvidos:</a:t>
            </a:r>
          </a:p>
          <a:p>
            <a:pPr algn="just" rtl="0"/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Atendente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029786-5B86-470B-8DB1-212C42B82761}"/>
              </a:ext>
            </a:extLst>
          </p:cNvPr>
          <p:cNvSpPr txBox="1"/>
          <p:nvPr/>
        </p:nvSpPr>
        <p:spPr>
          <a:xfrm>
            <a:off x="1307390" y="17934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cs typeface="Calibri"/>
              </a:rPr>
              <a:t>Pagamento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efetuado</a:t>
            </a:r>
            <a:endParaRPr lang="en-US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A1E565-8AB9-475E-AEA7-97137945C407}"/>
              </a:ext>
            </a:extLst>
          </p:cNvPr>
          <p:cNvSpPr txBox="1"/>
          <p:nvPr/>
        </p:nvSpPr>
        <p:spPr>
          <a:xfrm>
            <a:off x="4026834" y="1763245"/>
            <a:ext cx="17794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pedido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5192BFE-21FF-46C3-88C5-048ADC344710}"/>
              </a:ext>
            </a:extLst>
          </p:cNvPr>
          <p:cNvCxnSpPr/>
          <p:nvPr/>
        </p:nvCxnSpPr>
        <p:spPr>
          <a:xfrm flipV="1">
            <a:off x="3637320" y="4270993"/>
            <a:ext cx="11569" cy="563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C904075-F8EF-4A57-BCA8-B45827CCFD94}"/>
              </a:ext>
            </a:extLst>
          </p:cNvPr>
          <p:cNvSpPr txBox="1"/>
          <p:nvPr/>
        </p:nvSpPr>
        <p:spPr>
          <a:xfrm>
            <a:off x="7895665" y="3480547"/>
            <a:ext cx="3101788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 smtClean="0">
              <a:cs typeface="Calibri"/>
            </a:endParaRPr>
          </a:p>
          <a:p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Verifica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e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Informa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os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valores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do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pedido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realizado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pelo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cliente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e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fornece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as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informações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necessarias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para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efetuar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o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pagamento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.</a:t>
            </a:r>
            <a:endParaRPr lang="en-US" sz="1600" dirty="0"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24F360-D640-4F43-A8C2-EEC4B305CF31}"/>
              </a:ext>
            </a:extLst>
          </p:cNvPr>
          <p:cNvSpPr/>
          <p:nvPr/>
        </p:nvSpPr>
        <p:spPr>
          <a:xfrm>
            <a:off x="4740067" y="5157939"/>
            <a:ext cx="1566140" cy="909483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Pagamento</a:t>
            </a:r>
            <a:endParaRPr lang="en-US" dirty="0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0F8E6040-3C9F-4BA9-8584-59AF323399E8}"/>
              </a:ext>
            </a:extLst>
          </p:cNvPr>
          <p:cNvSpPr/>
          <p:nvPr/>
        </p:nvSpPr>
        <p:spPr>
          <a:xfrm>
            <a:off x="1238033" y="5063993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cs typeface="Calibri"/>
              </a:rPr>
              <a:t>Cliente</a:t>
            </a:r>
            <a:endParaRPr lang="en-US" dirty="0"/>
          </a:p>
        </p:txBody>
      </p:sp>
      <p:cxnSp>
        <p:nvCxnSpPr>
          <p:cNvPr id="20" name="Straight Arrow Connector 10">
            <a:extLst>
              <a:ext uri="{FF2B5EF4-FFF2-40B4-BE49-F238E27FC236}">
                <a16:creationId xmlns:a16="http://schemas.microsoft.com/office/drawing/2014/main" id="{70E12507-6A03-4B43-BE1E-4145D1A1F3E3}"/>
              </a:ext>
            </a:extLst>
          </p:cNvPr>
          <p:cNvCxnSpPr>
            <a:cxnSpLocks/>
          </p:cNvCxnSpPr>
          <p:nvPr/>
        </p:nvCxnSpPr>
        <p:spPr>
          <a:xfrm>
            <a:off x="4022620" y="1486515"/>
            <a:ext cx="0" cy="90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9">
            <a:extLst>
              <a:ext uri="{FF2B5EF4-FFF2-40B4-BE49-F238E27FC236}">
                <a16:creationId xmlns:a16="http://schemas.microsoft.com/office/drawing/2014/main" id="{861A2B78-7890-432D-AE4B-CFCB1714B06C}"/>
              </a:ext>
            </a:extLst>
          </p:cNvPr>
          <p:cNvCxnSpPr/>
          <p:nvPr/>
        </p:nvCxnSpPr>
        <p:spPr>
          <a:xfrm flipH="1" flipV="1">
            <a:off x="4827816" y="4086330"/>
            <a:ext cx="427356" cy="748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67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BFE489-3815-4330-8FCB-B4779B740683}"/>
              </a:ext>
            </a:extLst>
          </p:cNvPr>
          <p:cNvSpPr/>
          <p:nvPr/>
        </p:nvSpPr>
        <p:spPr>
          <a:xfrm>
            <a:off x="3328218" y="255638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Cliente</a:t>
            </a:r>
            <a:endParaRPr lang="en-US" dirty="0" err="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63584F-7F87-4E33-AD4F-936D6B9CA25C}"/>
              </a:ext>
            </a:extLst>
          </p:cNvPr>
          <p:cNvSpPr/>
          <p:nvPr/>
        </p:nvSpPr>
        <p:spPr>
          <a:xfrm>
            <a:off x="2894086" y="2851784"/>
            <a:ext cx="1646901" cy="1290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Registrar</a:t>
            </a:r>
            <a:endParaRPr lang="en-US" dirty="0">
              <a:cs typeface="Calibri"/>
            </a:endParaRPr>
          </a:p>
          <a:p>
            <a:pPr algn="ctr"/>
            <a:r>
              <a:rPr lang="en-US">
                <a:cs typeface="Calibri"/>
              </a:rPr>
              <a:t>pedido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F38236C9-4593-413B-B9E9-178EF883D013}"/>
              </a:ext>
            </a:extLst>
          </p:cNvPr>
          <p:cNvSpPr/>
          <p:nvPr/>
        </p:nvSpPr>
        <p:spPr>
          <a:xfrm>
            <a:off x="656868" y="313821"/>
            <a:ext cx="2494934" cy="62680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cs typeface="Calibri"/>
            </a:endParaRPr>
          </a:p>
          <a:p>
            <a:pPr algn="ctr"/>
            <a:r>
              <a:rPr lang="en-US" sz="1600" dirty="0" err="1">
                <a:ea typeface="+mn-lt"/>
                <a:cs typeface="+mn-lt"/>
              </a:rPr>
              <a:t>Atendente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registra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pagamento</a:t>
            </a:r>
            <a:endParaRPr lang="en-US" sz="1600" dirty="0"/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8E6040-3C9F-4BA9-8584-59AF323399E8}"/>
              </a:ext>
            </a:extLst>
          </p:cNvPr>
          <p:cNvSpPr/>
          <p:nvPr/>
        </p:nvSpPr>
        <p:spPr>
          <a:xfrm>
            <a:off x="3390565" y="5176319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P</a:t>
            </a:r>
            <a:r>
              <a:rPr lang="en-US" dirty="0" err="1" smtClean="0">
                <a:cs typeface="Calibri"/>
              </a:rPr>
              <a:t>edido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1A2B78-7890-432D-AE4B-CFCB1714B06C}"/>
              </a:ext>
            </a:extLst>
          </p:cNvPr>
          <p:cNvCxnSpPr/>
          <p:nvPr/>
        </p:nvCxnSpPr>
        <p:spPr>
          <a:xfrm flipV="1">
            <a:off x="3548007" y="1476079"/>
            <a:ext cx="26596" cy="1150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E12507-6A03-4B43-BE1E-4145D1A1F3E3}"/>
              </a:ext>
            </a:extLst>
          </p:cNvPr>
          <p:cNvCxnSpPr>
            <a:cxnSpLocks/>
          </p:cNvCxnSpPr>
          <p:nvPr/>
        </p:nvCxnSpPr>
        <p:spPr>
          <a:xfrm flipH="1">
            <a:off x="3899753" y="1448257"/>
            <a:ext cx="19278" cy="1188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00A95D-893B-47DE-B8EC-AABD3C29277F}"/>
              </a:ext>
            </a:extLst>
          </p:cNvPr>
          <p:cNvSpPr txBox="1"/>
          <p:nvPr/>
        </p:nvSpPr>
        <p:spPr>
          <a:xfrm>
            <a:off x="7898467" y="2037790"/>
            <a:ext cx="562311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400" b="1" dirty="0">
                <a:latin typeface="Calibri"/>
                <a:ea typeface="Calibri"/>
                <a:cs typeface="Times New Roman"/>
              </a:rPr>
              <a:t>Registrar pedido</a:t>
            </a:r>
            <a:endParaRPr lang="pt-BR" sz="1400" b="1" i="0" kern="1200" baseline="0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pPr algn="just"/>
            <a:r>
              <a:rPr lang="pt-BR" sz="1400" b="1" i="0" kern="1200" baseline="0" dirty="0">
                <a:latin typeface="Calibri"/>
                <a:ea typeface="Calibri"/>
                <a:cs typeface="Times New Roman"/>
              </a:rPr>
              <a:t>Evento:</a:t>
            </a:r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 </a:t>
            </a:r>
            <a:r>
              <a:rPr lang="pt-BR" sz="1400" dirty="0">
                <a:latin typeface="Calibri"/>
                <a:ea typeface="Calibri"/>
                <a:cs typeface="Times New Roman"/>
              </a:rPr>
              <a:t>Atendente registra pagamento</a:t>
            </a:r>
            <a:endParaRPr lang="pt-BR" sz="1400" b="0" i="0" kern="1200" baseline="0" dirty="0">
              <a:latin typeface="Calibri"/>
              <a:ea typeface="Calibri"/>
              <a:cs typeface="Times New Roman"/>
            </a:endParaRPr>
          </a:p>
          <a:p>
            <a:pPr algn="just"/>
            <a:r>
              <a:rPr lang="pt-BR" sz="1400" b="1" i="0" kern="1200" baseline="0" dirty="0">
                <a:latin typeface="Calibri"/>
                <a:ea typeface="Calibri"/>
                <a:cs typeface="Times New Roman"/>
              </a:rPr>
              <a:t>Objetivo:</a:t>
            </a:r>
            <a:r>
              <a:rPr lang="pt-BR" sz="1400" dirty="0">
                <a:latin typeface="Calibri"/>
                <a:ea typeface="Calibri"/>
                <a:cs typeface="Times New Roman"/>
              </a:rPr>
              <a:t> efetuar o registro do pagamento do cliente</a:t>
            </a:r>
            <a:endParaRPr lang="pt-BR" sz="1400" b="0" i="0" kern="1200" baseline="0" dirty="0">
              <a:latin typeface="Calibri"/>
              <a:ea typeface="Calibri"/>
              <a:cs typeface="Times New Roman"/>
            </a:endParaRPr>
          </a:p>
          <a:p>
            <a:pPr algn="just"/>
            <a:r>
              <a:rPr lang="pt-BR" sz="1400" b="1" i="0" kern="1200" baseline="0" dirty="0">
                <a:latin typeface="Calibri"/>
                <a:ea typeface="Calibri"/>
                <a:cs typeface="Times New Roman"/>
              </a:rPr>
              <a:t>Trabalhadores Envolvidos:</a:t>
            </a:r>
            <a:r>
              <a:rPr lang="pt-BR" sz="1400" b="1" dirty="0">
                <a:latin typeface="Calibri"/>
                <a:ea typeface="Calibri"/>
                <a:cs typeface="Times New Roman"/>
              </a:rPr>
              <a:t> </a:t>
            </a:r>
            <a:endParaRPr lang="pt-BR" sz="1400" b="1" i="0" kern="1200" baseline="0" dirty="0">
              <a:latin typeface="Calibri"/>
              <a:ea typeface="Calibri"/>
              <a:cs typeface="Times New Roman"/>
            </a:endParaRPr>
          </a:p>
          <a:p>
            <a:pPr algn="just" rtl="0"/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Atendente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029786-5B86-470B-8DB1-212C42B82761}"/>
              </a:ext>
            </a:extLst>
          </p:cNvPr>
          <p:cNvSpPr txBox="1"/>
          <p:nvPr/>
        </p:nvSpPr>
        <p:spPr>
          <a:xfrm>
            <a:off x="1034499" y="1853124"/>
            <a:ext cx="2323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cs typeface="Calibri"/>
              </a:rPr>
              <a:t>Pagamento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registrado</a:t>
            </a:r>
            <a:endParaRPr lang="en-US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A1E565-8AB9-475E-AEA7-97137945C407}"/>
              </a:ext>
            </a:extLst>
          </p:cNvPr>
          <p:cNvSpPr txBox="1"/>
          <p:nvPr/>
        </p:nvSpPr>
        <p:spPr>
          <a:xfrm>
            <a:off x="4300048" y="1866690"/>
            <a:ext cx="9391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P</a:t>
            </a:r>
            <a:r>
              <a:rPr lang="en-US" dirty="0" err="1" smtClean="0"/>
              <a:t>edido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04075-F8EF-4A57-BCA8-B45827CCFD94}"/>
              </a:ext>
            </a:extLst>
          </p:cNvPr>
          <p:cNvSpPr txBox="1"/>
          <p:nvPr/>
        </p:nvSpPr>
        <p:spPr>
          <a:xfrm>
            <a:off x="7895665" y="3480547"/>
            <a:ext cx="3415552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Registra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e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armazena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as </a:t>
            </a:r>
            <a:r>
              <a:rPr lang="en-US" sz="1600" dirty="0" err="1">
                <a:latin typeface="Calibri" panose="020F0502020204030204" pitchFamily="34" charset="0"/>
                <a:cs typeface="Calibri"/>
              </a:rPr>
              <a:t>informações</a:t>
            </a:r>
            <a:r>
              <a:rPr lang="en-US" sz="1600" dirty="0">
                <a:latin typeface="Calibri" panose="020F0502020204030204" pitchFamily="34" charset="0"/>
                <a:cs typeface="Calibri"/>
              </a:rPr>
              <a:t>  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do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cliente</a:t>
            </a:r>
            <a:endParaRPr lang="en-US" sz="1600" dirty="0" smtClean="0">
              <a:latin typeface="Calibri" panose="020F0502020204030204" pitchFamily="34" charset="0"/>
              <a:cs typeface="Calibri"/>
            </a:endParaRPr>
          </a:p>
          <a:p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Em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pedido</a:t>
            </a:r>
            <a:endParaRPr lang="en-US" sz="1600" dirty="0" smtClean="0">
              <a:latin typeface="Calibri" panose="020F0502020204030204" pitchFamily="34" charset="0"/>
              <a:cs typeface="Calibri"/>
            </a:endParaRPr>
          </a:p>
          <a:p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Guarda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informações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do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registro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em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pagamento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C73B2A-3FD0-4E77-987B-6AD4F1D81508}"/>
              </a:ext>
            </a:extLst>
          </p:cNvPr>
          <p:cNvSpPr/>
          <p:nvPr/>
        </p:nvSpPr>
        <p:spPr>
          <a:xfrm>
            <a:off x="5132273" y="5157939"/>
            <a:ext cx="1795652" cy="909483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Pagamento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7B1DEA-1FAD-46D4-AF17-8CF55D05A710}"/>
              </a:ext>
            </a:extLst>
          </p:cNvPr>
          <p:cNvCxnSpPr>
            <a:cxnSpLocks/>
          </p:cNvCxnSpPr>
          <p:nvPr/>
        </p:nvCxnSpPr>
        <p:spPr>
          <a:xfrm>
            <a:off x="3845306" y="4367417"/>
            <a:ext cx="0" cy="63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E4346D-21CC-44BA-9C15-7737EEF4E16A}"/>
              </a:ext>
            </a:extLst>
          </p:cNvPr>
          <p:cNvCxnSpPr>
            <a:cxnSpLocks/>
          </p:cNvCxnSpPr>
          <p:nvPr/>
        </p:nvCxnSpPr>
        <p:spPr>
          <a:xfrm>
            <a:off x="4690402" y="4009725"/>
            <a:ext cx="1210074" cy="99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7">
            <a:extLst>
              <a:ext uri="{FF2B5EF4-FFF2-40B4-BE49-F238E27FC236}">
                <a16:creationId xmlns:a16="http://schemas.microsoft.com/office/drawing/2014/main" id="{0F8E6040-3C9F-4BA9-8584-59AF323399E8}"/>
              </a:ext>
            </a:extLst>
          </p:cNvPr>
          <p:cNvSpPr/>
          <p:nvPr/>
        </p:nvSpPr>
        <p:spPr>
          <a:xfrm>
            <a:off x="1560364" y="5157939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cs typeface="Calibri"/>
              </a:rPr>
              <a:t>Cliente</a:t>
            </a:r>
            <a:endParaRPr lang="en-US" dirty="0"/>
          </a:p>
        </p:txBody>
      </p:sp>
      <p:cxnSp>
        <p:nvCxnSpPr>
          <p:cNvPr id="20" name="Straight Arrow Connector 20">
            <a:extLst>
              <a:ext uri="{FF2B5EF4-FFF2-40B4-BE49-F238E27FC236}">
                <a16:creationId xmlns:a16="http://schemas.microsoft.com/office/drawing/2014/main" id="{E17B1DEA-1FAD-46D4-AF17-8CF55D05A710}"/>
              </a:ext>
            </a:extLst>
          </p:cNvPr>
          <p:cNvCxnSpPr>
            <a:cxnSpLocks/>
          </p:cNvCxnSpPr>
          <p:nvPr/>
        </p:nvCxnSpPr>
        <p:spPr>
          <a:xfrm flipH="1">
            <a:off x="2195999" y="4142266"/>
            <a:ext cx="729565" cy="74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048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BFE489-3815-4330-8FCB-B4779B740683}"/>
              </a:ext>
            </a:extLst>
          </p:cNvPr>
          <p:cNvSpPr/>
          <p:nvPr/>
        </p:nvSpPr>
        <p:spPr>
          <a:xfrm>
            <a:off x="3328218" y="255638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Cliente</a:t>
            </a:r>
            <a:endParaRPr lang="en-US" dirty="0" err="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63584F-7F87-4E33-AD4F-936D6B9CA25C}"/>
              </a:ext>
            </a:extLst>
          </p:cNvPr>
          <p:cNvSpPr/>
          <p:nvPr/>
        </p:nvSpPr>
        <p:spPr>
          <a:xfrm>
            <a:off x="2735120" y="2831634"/>
            <a:ext cx="1646901" cy="1290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Finalizar pedido</a:t>
            </a:r>
            <a:endParaRPr lang="en-US" dirty="0">
              <a:cs typeface="Calibri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F38236C9-4593-413B-B9E9-178EF883D013}"/>
              </a:ext>
            </a:extLst>
          </p:cNvPr>
          <p:cNvSpPr/>
          <p:nvPr/>
        </p:nvSpPr>
        <p:spPr>
          <a:xfrm>
            <a:off x="656868" y="313821"/>
            <a:ext cx="2494934" cy="62680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ea typeface="+mn-lt"/>
              <a:cs typeface="+mn-lt"/>
            </a:endParaRPr>
          </a:p>
          <a:p>
            <a:pPr algn="ctr"/>
            <a:endParaRPr lang="en-US" sz="1000" dirty="0">
              <a:ea typeface="+mn-lt"/>
              <a:cs typeface="+mn-lt"/>
            </a:endParaRPr>
          </a:p>
          <a:p>
            <a:pPr algn="ctr"/>
            <a:r>
              <a:rPr lang="en-US" sz="1400" dirty="0" err="1">
                <a:ea typeface="+mn-lt"/>
                <a:cs typeface="+mn-lt"/>
              </a:rPr>
              <a:t>Atendente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finaliza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pedido</a:t>
            </a:r>
            <a:endParaRPr lang="en-US" sz="1400" dirty="0"/>
          </a:p>
          <a:p>
            <a:pPr algn="ctr"/>
            <a:endParaRPr lang="en-US" sz="1000" dirty="0">
              <a:cs typeface="Calibri"/>
            </a:endParaRPr>
          </a:p>
          <a:p>
            <a:pPr algn="ctr"/>
            <a:endParaRPr lang="en-US" sz="1000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F0212-B669-4386-B92E-1521C7ECF1E0}"/>
              </a:ext>
            </a:extLst>
          </p:cNvPr>
          <p:cNvSpPr/>
          <p:nvPr/>
        </p:nvSpPr>
        <p:spPr>
          <a:xfrm>
            <a:off x="1718817" y="5146012"/>
            <a:ext cx="909483" cy="909483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cs typeface="Calibri"/>
              </a:rPr>
              <a:t>Cliente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8E6040-3C9F-4BA9-8584-59AF323399E8}"/>
              </a:ext>
            </a:extLst>
          </p:cNvPr>
          <p:cNvSpPr/>
          <p:nvPr/>
        </p:nvSpPr>
        <p:spPr>
          <a:xfrm>
            <a:off x="4329865" y="5146012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P</a:t>
            </a:r>
            <a:r>
              <a:rPr lang="en-US" dirty="0" err="1" smtClean="0">
                <a:cs typeface="Calibri"/>
              </a:rPr>
              <a:t>edido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E12507-6A03-4B43-BE1E-4145D1A1F3E3}"/>
              </a:ext>
            </a:extLst>
          </p:cNvPr>
          <p:cNvCxnSpPr>
            <a:cxnSpLocks/>
          </p:cNvCxnSpPr>
          <p:nvPr/>
        </p:nvCxnSpPr>
        <p:spPr>
          <a:xfrm flipH="1">
            <a:off x="3754078" y="1570616"/>
            <a:ext cx="54129" cy="1033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00A95D-893B-47DE-B8EC-AABD3C29277F}"/>
              </a:ext>
            </a:extLst>
          </p:cNvPr>
          <p:cNvSpPr txBox="1"/>
          <p:nvPr/>
        </p:nvSpPr>
        <p:spPr>
          <a:xfrm>
            <a:off x="7282144" y="2385172"/>
            <a:ext cx="562311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400" b="1" dirty="0" smtClean="0">
                <a:latin typeface="Calibri" panose="020F0502020204030204" pitchFamily="34" charset="0"/>
                <a:ea typeface="Calibri"/>
                <a:cs typeface="Times New Roman"/>
              </a:rPr>
              <a:t>Finalizar pedido</a:t>
            </a:r>
            <a:endParaRPr lang="pt-BR" sz="1400" b="1" i="0" kern="1200" baseline="0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Times New Roman"/>
            </a:endParaRPr>
          </a:p>
          <a:p>
            <a:pPr algn="just"/>
            <a:r>
              <a:rPr lang="pt-BR" sz="1400" b="1" i="0" kern="1200" baseline="0" dirty="0">
                <a:latin typeface="Calibri" panose="020F0502020204030204" pitchFamily="34" charset="0"/>
                <a:ea typeface="Calibri"/>
                <a:cs typeface="Times New Roman"/>
              </a:rPr>
              <a:t>Evento:</a:t>
            </a:r>
            <a:r>
              <a:rPr lang="pt-BR" sz="1400" dirty="0">
                <a:latin typeface="Calibri" panose="020F0502020204030204" pitchFamily="34" charset="0"/>
                <a:ea typeface="Calibri"/>
                <a:cs typeface="Times New Roman"/>
              </a:rPr>
              <a:t> Atendente </a:t>
            </a:r>
            <a:r>
              <a:rPr lang="pt-BR" sz="1400" dirty="0" smtClean="0">
                <a:latin typeface="Calibri" panose="020F0502020204030204" pitchFamily="34" charset="0"/>
                <a:ea typeface="Calibri"/>
                <a:cs typeface="Times New Roman"/>
              </a:rPr>
              <a:t>finaliza pedido</a:t>
            </a:r>
            <a:endParaRPr lang="pt-BR" sz="1400" dirty="0">
              <a:latin typeface="Calibri" panose="020F0502020204030204" pitchFamily="34" charset="0"/>
              <a:ea typeface="Calibri"/>
              <a:cs typeface="Times New Roman"/>
            </a:endParaRPr>
          </a:p>
          <a:p>
            <a:pPr algn="just"/>
            <a:r>
              <a:rPr lang="pt-BR" sz="1400" b="1" dirty="0" smtClean="0">
                <a:latin typeface="Calibri" panose="020F0502020204030204" pitchFamily="34" charset="0"/>
                <a:ea typeface="Calibri"/>
                <a:cs typeface="Times New Roman"/>
              </a:rPr>
              <a:t>Objetivo</a:t>
            </a:r>
            <a:r>
              <a:rPr lang="pt-BR" sz="1400" b="1" i="0" kern="1200" baseline="0" dirty="0" smtClean="0">
                <a:latin typeface="Calibri" panose="020F0502020204030204" pitchFamily="34" charset="0"/>
                <a:ea typeface="Calibri"/>
                <a:cs typeface="Times New Roman"/>
              </a:rPr>
              <a:t>: </a:t>
            </a:r>
            <a:r>
              <a:rPr lang="pt-BR" sz="1400" dirty="0" smtClean="0">
                <a:latin typeface="Calibri" panose="020F0502020204030204" pitchFamily="34" charset="0"/>
                <a:ea typeface="Calibri"/>
                <a:cs typeface="Times New Roman"/>
              </a:rPr>
              <a:t>Finalizar o pedido do cliente</a:t>
            </a:r>
            <a:endParaRPr lang="pt-BR" sz="1400" dirty="0">
              <a:latin typeface="Calibri" panose="020F0502020204030204" pitchFamily="34" charset="0"/>
            </a:endParaRPr>
          </a:p>
          <a:p>
            <a:pPr algn="just" rtl="0"/>
            <a:r>
              <a:rPr lang="pt-BR" sz="1400" b="1" i="0" kern="1200" baseline="0" dirty="0">
                <a:latin typeface="Calibri" panose="020F0502020204030204" pitchFamily="34" charset="0"/>
                <a:ea typeface="Calibri"/>
                <a:cs typeface="Times New Roman"/>
              </a:rPr>
              <a:t>Trabalhadores Envolvidos:</a:t>
            </a:r>
          </a:p>
          <a:p>
            <a:pPr algn="just" rtl="0"/>
            <a:r>
              <a:rPr lang="pt-BR" sz="1400" b="0" i="0" kern="1200" baseline="0" dirty="0">
                <a:latin typeface="Calibri" panose="020F0502020204030204" pitchFamily="34" charset="0"/>
                <a:ea typeface="Calibri"/>
                <a:cs typeface="Times New Roman"/>
              </a:rPr>
              <a:t>Atendente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A1E565-8AB9-475E-AEA7-97137945C407}"/>
              </a:ext>
            </a:extLst>
          </p:cNvPr>
          <p:cNvSpPr txBox="1"/>
          <p:nvPr/>
        </p:nvSpPr>
        <p:spPr>
          <a:xfrm>
            <a:off x="4123653" y="1902565"/>
            <a:ext cx="17794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P</a:t>
            </a:r>
            <a:r>
              <a:rPr lang="en-US" dirty="0" err="1" smtClean="0"/>
              <a:t>edido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04075-F8EF-4A57-BCA8-B45827CCFD94}"/>
              </a:ext>
            </a:extLst>
          </p:cNvPr>
          <p:cNvSpPr txBox="1"/>
          <p:nvPr/>
        </p:nvSpPr>
        <p:spPr>
          <a:xfrm>
            <a:off x="7279342" y="3458135"/>
            <a:ext cx="310178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cs typeface="Calibri"/>
              </a:rPr>
              <a:t>Recebe</a:t>
            </a:r>
            <a:r>
              <a:rPr lang="en-US" dirty="0" smtClean="0">
                <a:cs typeface="Calibri"/>
              </a:rPr>
              <a:t> as </a:t>
            </a:r>
            <a:r>
              <a:rPr lang="en-US" dirty="0" err="1">
                <a:cs typeface="Calibri"/>
              </a:rPr>
              <a:t>informações</a:t>
            </a:r>
            <a:r>
              <a:rPr lang="en-US" dirty="0">
                <a:cs typeface="Calibri"/>
              </a:rPr>
              <a:t> do </a:t>
            </a:r>
            <a:r>
              <a:rPr lang="en-US" dirty="0" err="1" smtClean="0">
                <a:cs typeface="Calibri"/>
              </a:rPr>
              <a:t>cliente</a:t>
            </a:r>
            <a:r>
              <a:rPr lang="en-US" dirty="0" smtClean="0">
                <a:cs typeface="Calibri"/>
              </a:rPr>
              <a:t> </a:t>
            </a:r>
            <a:endParaRPr lang="en-US" dirty="0">
              <a:cs typeface="Calibri"/>
            </a:endParaRPr>
          </a:p>
          <a:p>
            <a:r>
              <a:rPr lang="en-US" dirty="0" err="1" smtClean="0">
                <a:cs typeface="Calibri"/>
              </a:rPr>
              <a:t>Recebe</a:t>
            </a:r>
            <a:r>
              <a:rPr lang="en-US" dirty="0" smtClean="0">
                <a:cs typeface="Calibri"/>
              </a:rPr>
              <a:t> as </a:t>
            </a:r>
            <a:r>
              <a:rPr lang="en-US" dirty="0" err="1" smtClean="0">
                <a:cs typeface="Calibri"/>
              </a:rPr>
              <a:t>informações</a:t>
            </a:r>
            <a:r>
              <a:rPr lang="en-US" dirty="0" smtClean="0">
                <a:cs typeface="Calibri"/>
              </a:rPr>
              <a:t> do </a:t>
            </a:r>
            <a:r>
              <a:rPr lang="en-US" dirty="0" err="1" smtClean="0">
                <a:cs typeface="Calibri"/>
              </a:rPr>
              <a:t>pedido</a:t>
            </a:r>
            <a:r>
              <a:rPr lang="en-US" dirty="0" smtClean="0">
                <a:cs typeface="Calibri"/>
              </a:rPr>
              <a:t> e </a:t>
            </a:r>
            <a:r>
              <a:rPr lang="en-US" dirty="0" err="1" smtClean="0">
                <a:cs typeface="Calibri"/>
              </a:rPr>
              <a:t>registra</a:t>
            </a:r>
            <a:r>
              <a:rPr lang="en-US" dirty="0" smtClean="0">
                <a:cs typeface="Calibri"/>
              </a:rPr>
              <a:t> a </a:t>
            </a:r>
            <a:r>
              <a:rPr lang="en-US" dirty="0" err="1" smtClean="0">
                <a:cs typeface="Calibri"/>
              </a:rPr>
              <a:t>finalização</a:t>
            </a:r>
            <a:endParaRPr lang="en-US" dirty="0">
              <a:cs typeface="Calibri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AE9BE4-67E6-4491-9827-CED04546077E}"/>
              </a:ext>
            </a:extLst>
          </p:cNvPr>
          <p:cNvCxnSpPr>
            <a:cxnSpLocks/>
          </p:cNvCxnSpPr>
          <p:nvPr/>
        </p:nvCxnSpPr>
        <p:spPr>
          <a:xfrm flipH="1" flipV="1">
            <a:off x="4151416" y="4162904"/>
            <a:ext cx="603802" cy="8366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923D60-75CA-4F8B-995C-3CEAE5DE9E9C}"/>
              </a:ext>
            </a:extLst>
          </p:cNvPr>
          <p:cNvCxnSpPr>
            <a:cxnSpLocks/>
          </p:cNvCxnSpPr>
          <p:nvPr/>
        </p:nvCxnSpPr>
        <p:spPr>
          <a:xfrm flipV="1">
            <a:off x="2296010" y="4209543"/>
            <a:ext cx="568102" cy="789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04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BFE489-3815-4330-8FCB-B4779B740683}"/>
              </a:ext>
            </a:extLst>
          </p:cNvPr>
          <p:cNvSpPr/>
          <p:nvPr/>
        </p:nvSpPr>
        <p:spPr>
          <a:xfrm>
            <a:off x="3328218" y="255638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Cliente</a:t>
            </a:r>
            <a:endParaRPr lang="en-US" dirty="0" err="1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F38236C9-4593-413B-B9E9-178EF883D013}"/>
              </a:ext>
            </a:extLst>
          </p:cNvPr>
          <p:cNvSpPr/>
          <p:nvPr/>
        </p:nvSpPr>
        <p:spPr>
          <a:xfrm>
            <a:off x="656868" y="313821"/>
            <a:ext cx="2494934" cy="62680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ea typeface="+mn-lt"/>
              <a:cs typeface="+mn-lt"/>
            </a:endParaRPr>
          </a:p>
          <a:p>
            <a:pPr algn="ctr"/>
            <a:endParaRPr lang="en-US" sz="1000" dirty="0">
              <a:ea typeface="+mn-lt"/>
              <a:cs typeface="+mn-lt"/>
            </a:endParaRPr>
          </a:p>
          <a:p>
            <a:pPr algn="just"/>
            <a:r>
              <a:rPr lang="en-US" sz="1200" dirty="0" err="1">
                <a:ea typeface="+mn-lt"/>
                <a:cs typeface="+mn-lt"/>
              </a:rPr>
              <a:t>Cliente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não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efetua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pagamento</a:t>
            </a:r>
            <a:endParaRPr lang="en-US" sz="1200" dirty="0"/>
          </a:p>
          <a:p>
            <a:pPr algn="ctr"/>
            <a:endParaRPr lang="en-US" sz="1000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00A95D-893B-47DE-B8EC-AABD3C29277F}"/>
              </a:ext>
            </a:extLst>
          </p:cNvPr>
          <p:cNvSpPr txBox="1"/>
          <p:nvPr/>
        </p:nvSpPr>
        <p:spPr>
          <a:xfrm>
            <a:off x="7282144" y="2385172"/>
            <a:ext cx="562311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400" b="1" dirty="0">
                <a:latin typeface="Calibri" panose="020F0502020204030204" pitchFamily="34" charset="0"/>
                <a:ea typeface="Calibri"/>
                <a:cs typeface="Times New Roman"/>
              </a:rPr>
              <a:t>Finalizar pedido</a:t>
            </a:r>
            <a:endParaRPr lang="pt-BR" sz="1400" b="1" i="0" kern="1200" baseline="0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Times New Roman"/>
            </a:endParaRPr>
          </a:p>
          <a:p>
            <a:pPr algn="just"/>
            <a:r>
              <a:rPr lang="pt-BR" sz="1400" b="1" i="0" kern="1200" baseline="0" dirty="0">
                <a:latin typeface="Calibri" panose="020F0502020204030204" pitchFamily="34" charset="0"/>
                <a:ea typeface="Calibri"/>
                <a:cs typeface="Times New Roman"/>
              </a:rPr>
              <a:t>Evento:</a:t>
            </a:r>
            <a:r>
              <a:rPr lang="pt-BR" sz="1400" dirty="0">
                <a:latin typeface="Calibri" panose="020F0502020204030204" pitchFamily="34" charset="0"/>
                <a:ea typeface="Calibri"/>
                <a:cs typeface="Times New Roman"/>
              </a:rPr>
              <a:t> </a:t>
            </a:r>
            <a:r>
              <a:rPr lang="pt-BR" sz="1400" dirty="0" smtClean="0">
                <a:latin typeface="Calibri" panose="020F0502020204030204" pitchFamily="34" charset="0"/>
                <a:ea typeface="Calibri"/>
                <a:cs typeface="Times New Roman"/>
              </a:rPr>
              <a:t>Cliente não efetua pagamento</a:t>
            </a:r>
            <a:endParaRPr lang="pt-BR" sz="1400" dirty="0">
              <a:latin typeface="Calibri" panose="020F0502020204030204" pitchFamily="34" charset="0"/>
              <a:ea typeface="Calibri"/>
              <a:cs typeface="Times New Roman"/>
            </a:endParaRPr>
          </a:p>
          <a:p>
            <a:pPr algn="just"/>
            <a:r>
              <a:rPr lang="pt-BR" sz="1400" b="1" dirty="0">
                <a:latin typeface="Calibri" panose="020F0502020204030204" pitchFamily="34" charset="0"/>
                <a:ea typeface="Calibri"/>
                <a:cs typeface="Times New Roman"/>
              </a:rPr>
              <a:t>Objetivo</a:t>
            </a:r>
            <a:r>
              <a:rPr lang="pt-BR" sz="1400" b="1" i="0" kern="1200" baseline="0" dirty="0">
                <a:latin typeface="Calibri" panose="020F0502020204030204" pitchFamily="34" charset="0"/>
                <a:ea typeface="Calibri"/>
                <a:cs typeface="Times New Roman"/>
              </a:rPr>
              <a:t>:</a:t>
            </a:r>
            <a:r>
              <a:rPr lang="pt-BR" sz="1400" dirty="0">
                <a:latin typeface="Calibri" panose="020F0502020204030204" pitchFamily="34" charset="0"/>
                <a:ea typeface="Calibri"/>
                <a:cs typeface="Times New Roman"/>
              </a:rPr>
              <a:t> </a:t>
            </a:r>
            <a:r>
              <a:rPr lang="pt-BR" sz="1400" dirty="0" smtClean="0">
                <a:latin typeface="Calibri" panose="020F0502020204030204" pitchFamily="34" charset="0"/>
                <a:ea typeface="Calibri"/>
                <a:cs typeface="Times New Roman"/>
              </a:rPr>
              <a:t>oferecer alternativas de pagamento para o cliente</a:t>
            </a:r>
            <a:endParaRPr lang="pt-BR" sz="1400" dirty="0">
              <a:latin typeface="Calibri" panose="020F0502020204030204" pitchFamily="34" charset="0"/>
            </a:endParaRPr>
          </a:p>
          <a:p>
            <a:pPr algn="just" rtl="0"/>
            <a:r>
              <a:rPr lang="pt-BR" sz="1400" b="1" i="0" kern="1200" baseline="0" dirty="0">
                <a:latin typeface="Calibri" panose="020F0502020204030204" pitchFamily="34" charset="0"/>
                <a:ea typeface="Calibri"/>
                <a:cs typeface="Times New Roman"/>
              </a:rPr>
              <a:t>Trabalhadores Envolvidos:</a:t>
            </a:r>
          </a:p>
          <a:p>
            <a:pPr algn="just" rtl="0"/>
            <a:r>
              <a:rPr lang="pt-BR" sz="1400" b="0" i="0" kern="1200" baseline="0" dirty="0">
                <a:latin typeface="Calibri" panose="020F0502020204030204" pitchFamily="34" charset="0"/>
                <a:ea typeface="Calibri"/>
                <a:cs typeface="Times New Roman"/>
              </a:rPr>
              <a:t>Atendente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029786-5B86-470B-8DB1-212C42B82761}"/>
              </a:ext>
            </a:extLst>
          </p:cNvPr>
          <p:cNvSpPr txBox="1"/>
          <p:nvPr/>
        </p:nvSpPr>
        <p:spPr>
          <a:xfrm>
            <a:off x="2303930" y="167640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A1E565-8AB9-475E-AEA7-97137945C407}"/>
              </a:ext>
            </a:extLst>
          </p:cNvPr>
          <p:cNvSpPr txBox="1"/>
          <p:nvPr/>
        </p:nvSpPr>
        <p:spPr>
          <a:xfrm>
            <a:off x="4360554" y="1898236"/>
            <a:ext cx="17794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P</a:t>
            </a:r>
            <a:r>
              <a:rPr lang="en-US" dirty="0" err="1" smtClean="0"/>
              <a:t>edido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04075-F8EF-4A57-BCA8-B45827CCFD94}"/>
              </a:ext>
            </a:extLst>
          </p:cNvPr>
          <p:cNvSpPr txBox="1"/>
          <p:nvPr/>
        </p:nvSpPr>
        <p:spPr>
          <a:xfrm>
            <a:off x="7279342" y="3458135"/>
            <a:ext cx="310178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cs typeface="Calibri"/>
              </a:rPr>
              <a:t>Recebe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informações</a:t>
            </a:r>
            <a:r>
              <a:rPr lang="en-US" dirty="0" smtClean="0">
                <a:cs typeface="Calibri"/>
              </a:rPr>
              <a:t> do </a:t>
            </a:r>
            <a:r>
              <a:rPr lang="en-US" dirty="0" err="1" smtClean="0">
                <a:cs typeface="Calibri"/>
              </a:rPr>
              <a:t>cliente</a:t>
            </a:r>
            <a:r>
              <a:rPr lang="en-US" dirty="0" smtClean="0">
                <a:cs typeface="Calibri"/>
              </a:rPr>
              <a:t> e do </a:t>
            </a:r>
            <a:r>
              <a:rPr lang="en-US" dirty="0" err="1" smtClean="0">
                <a:cs typeface="Calibri"/>
              </a:rPr>
              <a:t>pagamento</a:t>
            </a:r>
            <a:endParaRPr lang="en-US" dirty="0" smtClean="0">
              <a:cs typeface="Calibri"/>
            </a:endParaRPr>
          </a:p>
          <a:p>
            <a:r>
              <a:rPr lang="en-US" dirty="0" err="1" smtClean="0">
                <a:cs typeface="Calibri"/>
              </a:rPr>
              <a:t>Informa</a:t>
            </a:r>
            <a:r>
              <a:rPr lang="en-US" dirty="0" smtClean="0">
                <a:cs typeface="Calibri"/>
              </a:rPr>
              <a:t> e </a:t>
            </a:r>
            <a:r>
              <a:rPr lang="en-US" dirty="0" err="1" smtClean="0">
                <a:cs typeface="Calibri"/>
              </a:rPr>
              <a:t>recebe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informações</a:t>
            </a:r>
            <a:r>
              <a:rPr lang="en-US" dirty="0" smtClean="0">
                <a:cs typeface="Calibri"/>
              </a:rPr>
              <a:t> do </a:t>
            </a:r>
            <a:r>
              <a:rPr lang="en-US" dirty="0" err="1" smtClean="0">
                <a:cs typeface="Calibri"/>
              </a:rPr>
              <a:t>pedido</a:t>
            </a:r>
            <a:r>
              <a:rPr lang="en-US" dirty="0" smtClean="0">
                <a:cs typeface="Calibri"/>
              </a:rPr>
              <a:t>, e </a:t>
            </a:r>
            <a:r>
              <a:rPr lang="en-US" dirty="0" err="1" smtClean="0">
                <a:cs typeface="Calibri"/>
              </a:rPr>
              <a:t>enviando</a:t>
            </a:r>
            <a:r>
              <a:rPr lang="en-US" dirty="0" smtClean="0">
                <a:cs typeface="Calibri"/>
              </a:rPr>
              <a:t> a </a:t>
            </a:r>
            <a:r>
              <a:rPr lang="en-US" dirty="0" err="1" smtClean="0">
                <a:cs typeface="Calibri"/>
              </a:rPr>
              <a:t>situação</a:t>
            </a:r>
            <a:r>
              <a:rPr lang="en-US" dirty="0" smtClean="0">
                <a:cs typeface="Calibri"/>
              </a:rPr>
              <a:t> do </a:t>
            </a:r>
            <a:r>
              <a:rPr lang="en-US" dirty="0" err="1" smtClean="0">
                <a:cs typeface="Calibri"/>
              </a:rPr>
              <a:t>pagamento</a:t>
            </a:r>
            <a:r>
              <a:rPr lang="en-US" dirty="0" smtClean="0">
                <a:cs typeface="Calibri"/>
              </a:rPr>
              <a:t> para o </a:t>
            </a:r>
            <a:r>
              <a:rPr lang="en-US" dirty="0" err="1" smtClean="0">
                <a:cs typeface="Calibri"/>
              </a:rPr>
              <a:t>cliente</a:t>
            </a:r>
            <a:endParaRPr lang="en-US" dirty="0">
              <a:cs typeface="Calibri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2763584F-7F87-4E33-AD4F-936D6B9CA25C}"/>
              </a:ext>
            </a:extLst>
          </p:cNvPr>
          <p:cNvSpPr/>
          <p:nvPr/>
        </p:nvSpPr>
        <p:spPr>
          <a:xfrm>
            <a:off x="2835973" y="2820428"/>
            <a:ext cx="1904997" cy="1265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cs typeface="Calibri"/>
              </a:rPr>
              <a:t>Informar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Situação</a:t>
            </a:r>
            <a:r>
              <a:rPr lang="en-US" dirty="0">
                <a:cs typeface="Calibri"/>
              </a:rPr>
              <a:t> 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0F8E6040-3C9F-4BA9-8584-59AF323399E8}"/>
              </a:ext>
            </a:extLst>
          </p:cNvPr>
          <p:cNvSpPr/>
          <p:nvPr/>
        </p:nvSpPr>
        <p:spPr>
          <a:xfrm>
            <a:off x="3113137" y="5153331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P</a:t>
            </a:r>
            <a:r>
              <a:rPr lang="en-US" dirty="0" err="1" smtClean="0">
                <a:cs typeface="Calibri"/>
              </a:rPr>
              <a:t>edido</a:t>
            </a:r>
            <a:endParaRPr lang="en-US" dirty="0"/>
          </a:p>
        </p:txBody>
      </p: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861A2B78-7890-432D-AE4B-CFCB1714B06C}"/>
              </a:ext>
            </a:extLst>
          </p:cNvPr>
          <p:cNvCxnSpPr/>
          <p:nvPr/>
        </p:nvCxnSpPr>
        <p:spPr>
          <a:xfrm flipV="1">
            <a:off x="3637320" y="1473615"/>
            <a:ext cx="0" cy="102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0">
            <a:extLst>
              <a:ext uri="{FF2B5EF4-FFF2-40B4-BE49-F238E27FC236}">
                <a16:creationId xmlns:a16="http://schemas.microsoft.com/office/drawing/2014/main" id="{70E12507-6A03-4B43-BE1E-4145D1A1F3E3}"/>
              </a:ext>
            </a:extLst>
          </p:cNvPr>
          <p:cNvCxnSpPr>
            <a:cxnSpLocks/>
          </p:cNvCxnSpPr>
          <p:nvPr/>
        </p:nvCxnSpPr>
        <p:spPr>
          <a:xfrm flipV="1">
            <a:off x="1775012" y="3969572"/>
            <a:ext cx="1028538" cy="86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6">
            <a:extLst>
              <a:ext uri="{FF2B5EF4-FFF2-40B4-BE49-F238E27FC236}">
                <a16:creationId xmlns:a16="http://schemas.microsoft.com/office/drawing/2014/main" id="{A3029786-5B86-470B-8DB1-212C42B82761}"/>
              </a:ext>
            </a:extLst>
          </p:cNvPr>
          <p:cNvSpPr txBox="1"/>
          <p:nvPr/>
        </p:nvSpPr>
        <p:spPr>
          <a:xfrm>
            <a:off x="932330" y="189823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cs typeface="Calibri"/>
              </a:rPr>
              <a:t>Pagamento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não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efetuado</a:t>
            </a:r>
            <a:endParaRPr lang="en-US" dirty="0">
              <a:cs typeface="Calibri"/>
            </a:endParaRPr>
          </a:p>
        </p:txBody>
      </p:sp>
      <p:cxnSp>
        <p:nvCxnSpPr>
          <p:cNvPr id="21" name="Straight Arrow Connector 1">
            <a:extLst>
              <a:ext uri="{FF2B5EF4-FFF2-40B4-BE49-F238E27FC236}">
                <a16:creationId xmlns:a16="http://schemas.microsoft.com/office/drawing/2014/main" id="{35192BFE-21FF-46C3-88C5-048ADC344710}"/>
              </a:ext>
            </a:extLst>
          </p:cNvPr>
          <p:cNvCxnSpPr/>
          <p:nvPr/>
        </p:nvCxnSpPr>
        <p:spPr>
          <a:xfrm flipV="1">
            <a:off x="3637320" y="4270993"/>
            <a:ext cx="11569" cy="563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4">
            <a:extLst>
              <a:ext uri="{FF2B5EF4-FFF2-40B4-BE49-F238E27FC236}">
                <a16:creationId xmlns:a16="http://schemas.microsoft.com/office/drawing/2014/main" id="{CD24F360-D640-4F43-A8C2-EEC4B305CF31}"/>
              </a:ext>
            </a:extLst>
          </p:cNvPr>
          <p:cNvSpPr/>
          <p:nvPr/>
        </p:nvSpPr>
        <p:spPr>
          <a:xfrm>
            <a:off x="4740067" y="5157939"/>
            <a:ext cx="1534609" cy="909483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Pagamento</a:t>
            </a:r>
            <a:endParaRPr lang="en-US" dirty="0"/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0F8E6040-3C9F-4BA9-8584-59AF323399E8}"/>
              </a:ext>
            </a:extLst>
          </p:cNvPr>
          <p:cNvSpPr/>
          <p:nvPr/>
        </p:nvSpPr>
        <p:spPr>
          <a:xfrm>
            <a:off x="1238033" y="5063993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cs typeface="Calibri"/>
              </a:rPr>
              <a:t>Cliente</a:t>
            </a:r>
            <a:endParaRPr lang="en-US" dirty="0"/>
          </a:p>
        </p:txBody>
      </p:sp>
      <p:cxnSp>
        <p:nvCxnSpPr>
          <p:cNvPr id="24" name="Straight Arrow Connector 10">
            <a:extLst>
              <a:ext uri="{FF2B5EF4-FFF2-40B4-BE49-F238E27FC236}">
                <a16:creationId xmlns:a16="http://schemas.microsoft.com/office/drawing/2014/main" id="{70E12507-6A03-4B43-BE1E-4145D1A1F3E3}"/>
              </a:ext>
            </a:extLst>
          </p:cNvPr>
          <p:cNvCxnSpPr>
            <a:cxnSpLocks/>
          </p:cNvCxnSpPr>
          <p:nvPr/>
        </p:nvCxnSpPr>
        <p:spPr>
          <a:xfrm flipH="1">
            <a:off x="4013992" y="1441073"/>
            <a:ext cx="34091" cy="1060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9">
            <a:extLst>
              <a:ext uri="{FF2B5EF4-FFF2-40B4-BE49-F238E27FC236}">
                <a16:creationId xmlns:a16="http://schemas.microsoft.com/office/drawing/2014/main" id="{861A2B78-7890-432D-AE4B-CFCB1714B06C}"/>
              </a:ext>
            </a:extLst>
          </p:cNvPr>
          <p:cNvCxnSpPr/>
          <p:nvPr/>
        </p:nvCxnSpPr>
        <p:spPr>
          <a:xfrm flipH="1" flipV="1">
            <a:off x="4827816" y="4086330"/>
            <a:ext cx="526766" cy="864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5864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285</Words>
  <Application>Microsoft Office PowerPoint</Application>
  <PresentationFormat>Widescreen</PresentationFormat>
  <Paragraphs>112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Eduardo Franco Alves Feitosa</dc:creator>
  <cp:lastModifiedBy>Rick Goncalves Veras</cp:lastModifiedBy>
  <cp:revision>569</cp:revision>
  <dcterms:created xsi:type="dcterms:W3CDTF">2012-07-30T23:50:35Z</dcterms:created>
  <dcterms:modified xsi:type="dcterms:W3CDTF">2019-05-15T15:31:13Z</dcterms:modified>
</cp:coreProperties>
</file>