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5C6C63-BC5F-496F-91B1-E6A0A91ACBD6}" v="12" dt="2019-05-13T21:14:15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BFE489-3815-4330-8FCB-B4779B740683}"/>
              </a:ext>
            </a:extLst>
          </p:cNvPr>
          <p:cNvSpPr/>
          <p:nvPr/>
        </p:nvSpPr>
        <p:spPr>
          <a:xfrm>
            <a:off x="3328218" y="255638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Cliente</a:t>
            </a:r>
            <a:endParaRPr lang="en-US" dirty="0" err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63584F-7F87-4E33-AD4F-936D6B9CA25C}"/>
              </a:ext>
            </a:extLst>
          </p:cNvPr>
          <p:cNvSpPr/>
          <p:nvPr/>
        </p:nvSpPr>
        <p:spPr>
          <a:xfrm>
            <a:off x="2609152" y="2772499"/>
            <a:ext cx="1646901" cy="1290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Receber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</a:t>
            </a:r>
            <a:r>
              <a:rPr lang="en-US" dirty="0" err="1"/>
              <a:t>dido</a:t>
            </a:r>
            <a:endParaRPr lang="en-US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38236C9-4593-413B-B9E9-178EF883D013}"/>
              </a:ext>
            </a:extLst>
          </p:cNvPr>
          <p:cNvSpPr/>
          <p:nvPr/>
        </p:nvSpPr>
        <p:spPr>
          <a:xfrm>
            <a:off x="656868" y="313821"/>
            <a:ext cx="2494934" cy="62680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faz pedido de Check-in</a:t>
            </a:r>
            <a:endParaRPr lang="en-US" dirty="0"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8E6040-3C9F-4BA9-8584-59AF323399E8}"/>
              </a:ext>
            </a:extLst>
          </p:cNvPr>
          <p:cNvSpPr/>
          <p:nvPr/>
        </p:nvSpPr>
        <p:spPr>
          <a:xfrm>
            <a:off x="3102293" y="5373472"/>
            <a:ext cx="1130708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Pedido</a:t>
            </a:r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1A2B78-7890-432D-AE4B-CFCB1714B06C}"/>
              </a:ext>
            </a:extLst>
          </p:cNvPr>
          <p:cNvCxnSpPr/>
          <p:nvPr/>
        </p:nvCxnSpPr>
        <p:spPr>
          <a:xfrm flipH="1">
            <a:off x="3581096" y="1549146"/>
            <a:ext cx="131524" cy="972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E12507-6A03-4B43-BE1E-4145D1A1F3E3}"/>
              </a:ext>
            </a:extLst>
          </p:cNvPr>
          <p:cNvCxnSpPr>
            <a:cxnSpLocks/>
          </p:cNvCxnSpPr>
          <p:nvPr/>
        </p:nvCxnSpPr>
        <p:spPr>
          <a:xfrm>
            <a:off x="3646858" y="4391146"/>
            <a:ext cx="41790" cy="754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00A95D-893B-47DE-B8EC-AABD3C29277F}"/>
              </a:ext>
            </a:extLst>
          </p:cNvPr>
          <p:cNvSpPr txBox="1"/>
          <p:nvPr/>
        </p:nvSpPr>
        <p:spPr>
          <a:xfrm>
            <a:off x="7772400" y="2467879"/>
            <a:ext cx="4487395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400" b="1" dirty="0">
                <a:latin typeface="Calibri"/>
                <a:cs typeface="Times New Roman"/>
              </a:rPr>
              <a:t>Receber pedido</a:t>
            </a:r>
            <a:endParaRPr lang="pt-BR" sz="1400" dirty="0"/>
          </a:p>
          <a:p>
            <a:pPr algn="just"/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Evento:</a:t>
            </a:r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 Cliente faz pedido </a:t>
            </a:r>
            <a:r>
              <a:rPr lang="pt-BR" sz="1400" dirty="0" smtClean="0">
                <a:latin typeface="Calibri"/>
                <a:ea typeface="Calibri"/>
                <a:cs typeface="Times New Roman"/>
              </a:rPr>
              <a:t>de Check-in</a:t>
            </a:r>
            <a:r>
              <a:rPr lang="pt-BR" sz="1400" b="0" i="0" kern="1200" baseline="0" dirty="0" smtClean="0">
                <a:latin typeface="Calibri"/>
                <a:ea typeface="Calibri"/>
                <a:cs typeface="Times New Roman"/>
              </a:rPr>
              <a:t>.</a:t>
            </a:r>
            <a:endParaRPr lang="pt-BR" sz="1400" b="0" i="0" kern="1200" baseline="0" dirty="0">
              <a:latin typeface="Calibri"/>
              <a:ea typeface="Calibri"/>
              <a:cs typeface="Times New Roman"/>
            </a:endParaRPr>
          </a:p>
          <a:p>
            <a:pPr algn="just"/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Objetivo:</a:t>
            </a:r>
            <a:r>
              <a:rPr lang="pt-BR" sz="1400" dirty="0">
                <a:latin typeface="Calibri"/>
                <a:ea typeface="Calibri"/>
                <a:cs typeface="Times New Roman"/>
              </a:rPr>
              <a:t> tratar</a:t>
            </a:r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 </a:t>
            </a:r>
            <a:r>
              <a:rPr lang="pt-BR" sz="1400" dirty="0">
                <a:latin typeface="Calibri"/>
                <a:ea typeface="Calibri"/>
                <a:cs typeface="Times New Roman"/>
              </a:rPr>
              <a:t>pedido</a:t>
            </a:r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 </a:t>
            </a:r>
            <a:r>
              <a:rPr lang="pt-BR" sz="1400" dirty="0">
                <a:latin typeface="Calibri"/>
                <a:ea typeface="Calibri"/>
                <a:cs typeface="Times New Roman"/>
              </a:rPr>
              <a:t>realizado</a:t>
            </a:r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 pelo cliente.</a:t>
            </a:r>
          </a:p>
          <a:p>
            <a:pPr algn="just" rtl="0"/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Trabalhadores Envolvidos:</a:t>
            </a:r>
          </a:p>
          <a:p>
            <a:pPr algn="just" rtl="0"/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Atendente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A1E565-8AB9-475E-AEA7-97137945C407}"/>
              </a:ext>
            </a:extLst>
          </p:cNvPr>
          <p:cNvSpPr txBox="1"/>
          <p:nvPr/>
        </p:nvSpPr>
        <p:spPr>
          <a:xfrm>
            <a:off x="3782959" y="1850763"/>
            <a:ext cx="17794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pedido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8172BB-C8DF-4E97-A159-D0F652BA8CE6}"/>
              </a:ext>
            </a:extLst>
          </p:cNvPr>
          <p:cNvSpPr txBox="1"/>
          <p:nvPr/>
        </p:nvSpPr>
        <p:spPr>
          <a:xfrm>
            <a:off x="7772400" y="3637430"/>
            <a:ext cx="377414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dirty="0" err="1" smtClean="0">
                <a:latin typeface="Calibri" panose="020F0502020204030204" pitchFamily="34" charset="0"/>
                <a:ea typeface="+mn-lt"/>
                <a:cs typeface="+mn-lt"/>
              </a:rPr>
              <a:t>Recebe</a:t>
            </a:r>
            <a:r>
              <a:rPr lang="en-US" sz="1600" dirty="0" smtClean="0">
                <a:latin typeface="Calibri" panose="020F0502020204030204" pitchFamily="34" charset="0"/>
                <a:ea typeface="+mn-lt"/>
                <a:cs typeface="+mn-lt"/>
              </a:rPr>
              <a:t> o </a:t>
            </a:r>
            <a:r>
              <a:rPr lang="en-US" sz="1600" dirty="0" err="1" smtClean="0">
                <a:latin typeface="Calibri" panose="020F0502020204030204" pitchFamily="34" charset="0"/>
                <a:ea typeface="+mn-lt"/>
                <a:cs typeface="+mn-lt"/>
              </a:rPr>
              <a:t>pedido</a:t>
            </a:r>
            <a:r>
              <a:rPr lang="en-US" sz="1600" dirty="0" smtClean="0">
                <a:latin typeface="Calibri" panose="020F0502020204030204" pitchFamily="34" charset="0"/>
                <a:ea typeface="+mn-lt"/>
                <a:cs typeface="+mn-lt"/>
              </a:rPr>
              <a:t> do </a:t>
            </a:r>
            <a:r>
              <a:rPr lang="en-US" sz="1600" dirty="0" err="1" smtClean="0">
                <a:latin typeface="Calibri" panose="020F0502020204030204" pitchFamily="34" charset="0"/>
                <a:ea typeface="+mn-lt"/>
                <a:cs typeface="+mn-lt"/>
              </a:rPr>
              <a:t>cliente</a:t>
            </a:r>
            <a:r>
              <a:rPr lang="en-US" sz="1600" dirty="0" smtClean="0">
                <a:latin typeface="Calibri" panose="020F0502020204030204" pitchFamily="34" charset="0"/>
                <a:ea typeface="+mn-lt"/>
                <a:cs typeface="+mn-lt"/>
              </a:rPr>
              <a:t> para </a:t>
            </a:r>
            <a:r>
              <a:rPr lang="en-US" sz="1600" dirty="0" err="1" smtClean="0">
                <a:latin typeface="Calibri" panose="020F0502020204030204" pitchFamily="34" charset="0"/>
                <a:ea typeface="+mn-lt"/>
                <a:cs typeface="+mn-lt"/>
              </a:rPr>
              <a:t>dar</a:t>
            </a:r>
            <a:r>
              <a:rPr lang="en-US" sz="1600" dirty="0" smtClean="0">
                <a:latin typeface="Calibri" panose="020F0502020204030204" pitchFamily="34" charset="0"/>
                <a:ea typeface="+mn-lt"/>
                <a:cs typeface="+mn-lt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ea typeface="+mn-lt"/>
                <a:cs typeface="+mn-lt"/>
              </a:rPr>
              <a:t>prosseguimento</a:t>
            </a:r>
            <a:r>
              <a:rPr lang="en-US" sz="1600" dirty="0" smtClean="0">
                <a:latin typeface="Calibri" panose="020F0502020204030204" pitchFamily="34" charset="0"/>
                <a:ea typeface="+mn-lt"/>
                <a:cs typeface="+mn-lt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ea typeface="+mn-lt"/>
                <a:cs typeface="+mn-lt"/>
              </a:rPr>
              <a:t>ao</a:t>
            </a:r>
            <a:r>
              <a:rPr lang="en-US" sz="1600" dirty="0" smtClean="0">
                <a:latin typeface="Calibri" panose="020F0502020204030204" pitchFamily="34" charset="0"/>
                <a:ea typeface="+mn-lt"/>
                <a:cs typeface="+mn-lt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ea typeface="+mn-lt"/>
                <a:cs typeface="+mn-lt"/>
              </a:rPr>
              <a:t>evento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BFE489-3815-4330-8FCB-B4779B740683}"/>
              </a:ext>
            </a:extLst>
          </p:cNvPr>
          <p:cNvSpPr/>
          <p:nvPr/>
        </p:nvSpPr>
        <p:spPr>
          <a:xfrm>
            <a:off x="3328218" y="255638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Cliente</a:t>
            </a:r>
            <a:endParaRPr lang="en-US" dirty="0" err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63584F-7F87-4E33-AD4F-936D6B9CA25C}"/>
              </a:ext>
            </a:extLst>
          </p:cNvPr>
          <p:cNvSpPr/>
          <p:nvPr/>
        </p:nvSpPr>
        <p:spPr>
          <a:xfrm>
            <a:off x="2538879" y="2721126"/>
            <a:ext cx="2279608" cy="1277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Validar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pedido</a:t>
            </a:r>
            <a:endParaRPr lang="en-US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38236C9-4593-413B-B9E9-178EF883D013}"/>
              </a:ext>
            </a:extLst>
          </p:cNvPr>
          <p:cNvSpPr/>
          <p:nvPr/>
        </p:nvSpPr>
        <p:spPr>
          <a:xfrm>
            <a:off x="656868" y="313821"/>
            <a:ext cx="2494934" cy="5575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Atendente solicita informações do cliente</a:t>
            </a:r>
            <a:r>
              <a:rPr lang="pt-BR" sz="1400" dirty="0" smtClean="0"/>
              <a:t>.</a:t>
            </a:r>
            <a:endParaRPr lang="pt-BR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8E6040-3C9F-4BA9-8584-59AF323399E8}"/>
              </a:ext>
            </a:extLst>
          </p:cNvPr>
          <p:cNvSpPr/>
          <p:nvPr/>
        </p:nvSpPr>
        <p:spPr>
          <a:xfrm>
            <a:off x="3789105" y="5669524"/>
            <a:ext cx="1155289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Pedido</a:t>
            </a:r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E12507-6A03-4B43-BE1E-4145D1A1F3E3}"/>
              </a:ext>
            </a:extLst>
          </p:cNvPr>
          <p:cNvCxnSpPr>
            <a:cxnSpLocks/>
          </p:cNvCxnSpPr>
          <p:nvPr/>
        </p:nvCxnSpPr>
        <p:spPr>
          <a:xfrm flipH="1">
            <a:off x="3857811" y="1500486"/>
            <a:ext cx="37736" cy="76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00A95D-893B-47DE-B8EC-AABD3C29277F}"/>
              </a:ext>
            </a:extLst>
          </p:cNvPr>
          <p:cNvSpPr txBox="1"/>
          <p:nvPr/>
        </p:nvSpPr>
        <p:spPr>
          <a:xfrm>
            <a:off x="7822939" y="2323286"/>
            <a:ext cx="4369061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400" b="1" dirty="0">
                <a:latin typeface="Calibri"/>
                <a:ea typeface="Calibri"/>
                <a:cs typeface="Times New Roman"/>
              </a:rPr>
              <a:t>Validar pedido</a:t>
            </a:r>
            <a:endParaRPr lang="pt-BR" sz="1400" b="1" i="0" kern="1200" baseline="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algn="just"/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Evento:</a:t>
            </a:r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 </a:t>
            </a:r>
            <a:r>
              <a:rPr lang="pt-BR" sz="1400" dirty="0" smtClean="0">
                <a:latin typeface="Calibri"/>
                <a:ea typeface="Calibri"/>
                <a:cs typeface="Times New Roman"/>
              </a:rPr>
              <a:t>Atendente solicita informações do cliente</a:t>
            </a:r>
            <a:endParaRPr lang="pt-BR" sz="1400" b="0" i="0" kern="1200" baseline="0" dirty="0">
              <a:latin typeface="Calibri"/>
              <a:ea typeface="Calibri"/>
              <a:cs typeface="Times New Roman"/>
            </a:endParaRPr>
          </a:p>
          <a:p>
            <a:pPr algn="just"/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Objetivo:</a:t>
            </a:r>
            <a:r>
              <a:rPr lang="pt-BR" sz="1400" dirty="0">
                <a:latin typeface="Calibri"/>
                <a:ea typeface="Calibri"/>
                <a:cs typeface="Times New Roman"/>
              </a:rPr>
              <a:t> Validar</a:t>
            </a:r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 </a:t>
            </a:r>
            <a:r>
              <a:rPr lang="pt-BR" sz="1400" dirty="0">
                <a:latin typeface="Calibri"/>
                <a:ea typeface="Calibri"/>
                <a:cs typeface="Times New Roman"/>
              </a:rPr>
              <a:t>pedido realizado</a:t>
            </a:r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 pelo cliente.</a:t>
            </a:r>
          </a:p>
          <a:p>
            <a:pPr algn="just" rtl="0"/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Trabalhadores Envolvidos:</a:t>
            </a:r>
          </a:p>
          <a:p>
            <a:pPr algn="just" rtl="0"/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Atendente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A1E565-8AB9-475E-AEA7-97137945C407}"/>
              </a:ext>
            </a:extLst>
          </p:cNvPr>
          <p:cNvSpPr txBox="1"/>
          <p:nvPr/>
        </p:nvSpPr>
        <p:spPr>
          <a:xfrm>
            <a:off x="3917983" y="1700601"/>
            <a:ext cx="17794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P</a:t>
            </a:r>
            <a:r>
              <a:rPr lang="en-US" dirty="0" err="1" smtClean="0"/>
              <a:t>edido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04075-F8EF-4A57-BCA8-B45827CCFD94}"/>
              </a:ext>
            </a:extLst>
          </p:cNvPr>
          <p:cNvSpPr txBox="1"/>
          <p:nvPr/>
        </p:nvSpPr>
        <p:spPr>
          <a:xfrm>
            <a:off x="7822939" y="3492837"/>
            <a:ext cx="310178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Verifica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todas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as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informações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/>
              </a:rPr>
              <a:t>do </a:t>
            </a:r>
            <a:r>
              <a:rPr lang="en-US" sz="1600" dirty="0" err="1">
                <a:latin typeface="Calibri" panose="020F0502020204030204" pitchFamily="34" charset="0"/>
                <a:cs typeface="Calibri"/>
              </a:rPr>
              <a:t>pedido</a:t>
            </a:r>
            <a:r>
              <a:rPr lang="en-US" sz="1600" dirty="0">
                <a:latin typeface="Calibri" panose="020F0502020204030204" pitchFamily="34" charset="0"/>
                <a:cs typeface="Calibri"/>
              </a:rPr>
              <a:t> 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e do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cliente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.</a:t>
            </a:r>
            <a:endParaRPr lang="en-US" sz="1600" dirty="0">
              <a:latin typeface="Calibri" panose="020F0502020204030204" pitchFamily="34" charset="0"/>
              <a:cs typeface="Calibri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85C9DC-E6F7-448B-8B02-1686CF61169E}"/>
              </a:ext>
            </a:extLst>
          </p:cNvPr>
          <p:cNvCxnSpPr>
            <a:cxnSpLocks/>
          </p:cNvCxnSpPr>
          <p:nvPr/>
        </p:nvCxnSpPr>
        <p:spPr>
          <a:xfrm flipV="1">
            <a:off x="3460848" y="1477391"/>
            <a:ext cx="48296" cy="78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A08C181-A654-4854-91AE-9FBDBA29AF1C}"/>
              </a:ext>
            </a:extLst>
          </p:cNvPr>
          <p:cNvSpPr txBox="1"/>
          <p:nvPr/>
        </p:nvSpPr>
        <p:spPr>
          <a:xfrm>
            <a:off x="2289193" y="1719040"/>
            <a:ext cx="15461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Recusado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52D24-3792-432D-97D9-04125A521D19}"/>
              </a:ext>
            </a:extLst>
          </p:cNvPr>
          <p:cNvSpPr txBox="1"/>
          <p:nvPr/>
        </p:nvSpPr>
        <p:spPr>
          <a:xfrm>
            <a:off x="7812344" y="4088375"/>
            <a:ext cx="27432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Se </a:t>
            </a:r>
            <a:r>
              <a:rPr lang="en-US" sz="1600" dirty="0" err="1" smtClean="0">
                <a:latin typeface="Calibri" panose="020F0502020204030204" pitchFamily="34" charset="0"/>
              </a:rPr>
              <a:t>todos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os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requisitos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foram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cumpridos</a:t>
            </a:r>
            <a:r>
              <a:rPr lang="en-US" sz="1600" dirty="0" smtClean="0">
                <a:latin typeface="Calibri" panose="020F0502020204030204" pitchFamily="34" charset="0"/>
              </a:rPr>
              <a:t> o </a:t>
            </a:r>
            <a:r>
              <a:rPr lang="en-US" sz="1600" dirty="0" err="1" smtClean="0">
                <a:latin typeface="Calibri" panose="020F0502020204030204" pitchFamily="34" charset="0"/>
              </a:rPr>
              <a:t>pedido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será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aceito</a:t>
            </a:r>
            <a:r>
              <a:rPr lang="en-US" sz="1600" dirty="0" smtClean="0">
                <a:latin typeface="Calibri" panose="020F0502020204030204" pitchFamily="34" charset="0"/>
              </a:rPr>
              <a:t>, </a:t>
            </a:r>
            <a:r>
              <a:rPr lang="en-US" sz="1600" dirty="0" err="1" smtClean="0">
                <a:latin typeface="Calibri" panose="020F0502020204030204" pitchFamily="34" charset="0"/>
              </a:rPr>
              <a:t>caso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algo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dê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errado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ou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fique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faltando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nessa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etapa</a:t>
            </a:r>
            <a:r>
              <a:rPr lang="en-US" sz="1600" dirty="0" smtClean="0">
                <a:latin typeface="Calibri" panose="020F0502020204030204" pitchFamily="34" charset="0"/>
              </a:rPr>
              <a:t>, o </a:t>
            </a:r>
            <a:r>
              <a:rPr lang="en-US" sz="1600" dirty="0" err="1" smtClean="0">
                <a:latin typeface="Calibri" panose="020F0502020204030204" pitchFamily="34" charset="0"/>
              </a:rPr>
              <a:t>pedido</a:t>
            </a:r>
            <a:r>
              <a:rPr lang="en-US" sz="1600" dirty="0" smtClean="0">
                <a:latin typeface="Calibri" panose="020F0502020204030204" pitchFamily="34" charset="0"/>
              </a:rPr>
              <a:t> é </a:t>
            </a:r>
            <a:r>
              <a:rPr lang="en-US" sz="1600" dirty="0" err="1" smtClean="0">
                <a:latin typeface="Calibri" panose="020F0502020204030204" pitchFamily="34" charset="0"/>
              </a:rPr>
              <a:t>negado</a:t>
            </a:r>
            <a:r>
              <a:rPr lang="en-US" sz="1600" dirty="0" smtClean="0">
                <a:latin typeface="Calibri" panose="020F0502020204030204" pitchFamily="34" charset="0"/>
              </a:rPr>
              <a:t>.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0F8E6040-3C9F-4BA9-8584-59AF323399E8}"/>
              </a:ext>
            </a:extLst>
          </p:cNvPr>
          <p:cNvSpPr/>
          <p:nvPr/>
        </p:nvSpPr>
        <p:spPr>
          <a:xfrm>
            <a:off x="2131142" y="5669524"/>
            <a:ext cx="1155289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cs typeface="Calibri"/>
              </a:rPr>
              <a:t>Cliente</a:t>
            </a:r>
            <a:endParaRPr lang="en-US" dirty="0"/>
          </a:p>
        </p:txBody>
      </p:sp>
      <p:cxnSp>
        <p:nvCxnSpPr>
          <p:cNvPr id="17" name="Straight Arrow Connector 10">
            <a:extLst>
              <a:ext uri="{FF2B5EF4-FFF2-40B4-BE49-F238E27FC236}">
                <a16:creationId xmlns:a16="http://schemas.microsoft.com/office/drawing/2014/main" id="{70E12507-6A03-4B43-BE1E-4145D1A1F3E3}"/>
              </a:ext>
            </a:extLst>
          </p:cNvPr>
          <p:cNvCxnSpPr>
            <a:cxnSpLocks/>
          </p:cNvCxnSpPr>
          <p:nvPr/>
        </p:nvCxnSpPr>
        <p:spPr>
          <a:xfrm flipH="1">
            <a:off x="2751455" y="4452521"/>
            <a:ext cx="310829" cy="74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4069535" y="4452521"/>
            <a:ext cx="170198" cy="8605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07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BFE489-3815-4330-8FCB-B4779B740683}"/>
              </a:ext>
            </a:extLst>
          </p:cNvPr>
          <p:cNvSpPr/>
          <p:nvPr/>
        </p:nvSpPr>
        <p:spPr>
          <a:xfrm>
            <a:off x="3328218" y="255638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Cliente</a:t>
            </a:r>
            <a:endParaRPr lang="en-US" dirty="0" err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63584F-7F87-4E33-AD4F-936D6B9CA25C}"/>
              </a:ext>
            </a:extLst>
          </p:cNvPr>
          <p:cNvSpPr/>
          <p:nvPr/>
        </p:nvSpPr>
        <p:spPr>
          <a:xfrm>
            <a:off x="2605599" y="2711664"/>
            <a:ext cx="2333366" cy="11248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cs typeface="Calibri"/>
              </a:rPr>
              <a:t>Fornecer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informações</a:t>
            </a:r>
            <a:endParaRPr lang="en-US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38236C9-4593-413B-B9E9-178EF883D013}"/>
              </a:ext>
            </a:extLst>
          </p:cNvPr>
          <p:cNvSpPr/>
          <p:nvPr/>
        </p:nvSpPr>
        <p:spPr>
          <a:xfrm>
            <a:off x="656868" y="313821"/>
            <a:ext cx="2494934" cy="62680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Cliente fornece informações para  check-in</a:t>
            </a:r>
            <a:r>
              <a:rPr lang="pt-BR" sz="1200" dirty="0" smtClean="0"/>
              <a:t>.</a:t>
            </a:r>
            <a:endParaRPr lang="pt-BR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8E6040-3C9F-4BA9-8584-59AF323399E8}"/>
              </a:ext>
            </a:extLst>
          </p:cNvPr>
          <p:cNvSpPr/>
          <p:nvPr/>
        </p:nvSpPr>
        <p:spPr>
          <a:xfrm>
            <a:off x="4375487" y="5674134"/>
            <a:ext cx="1155289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Pedido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E12507-6A03-4B43-BE1E-4145D1A1F3E3}"/>
              </a:ext>
            </a:extLst>
          </p:cNvPr>
          <p:cNvCxnSpPr>
            <a:cxnSpLocks/>
          </p:cNvCxnSpPr>
          <p:nvPr/>
        </p:nvCxnSpPr>
        <p:spPr>
          <a:xfrm>
            <a:off x="3876277" y="1398798"/>
            <a:ext cx="0" cy="956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00A95D-893B-47DE-B8EC-AABD3C29277F}"/>
              </a:ext>
            </a:extLst>
          </p:cNvPr>
          <p:cNvSpPr txBox="1"/>
          <p:nvPr/>
        </p:nvSpPr>
        <p:spPr>
          <a:xfrm>
            <a:off x="6374739" y="2262203"/>
            <a:ext cx="4884156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400" b="1" dirty="0" smtClean="0">
                <a:latin typeface="Calibri"/>
                <a:ea typeface="Calibri"/>
                <a:cs typeface="Times New Roman"/>
              </a:rPr>
              <a:t>Fornecer informações</a:t>
            </a:r>
            <a:endParaRPr lang="pt-BR" sz="1400" b="1" dirty="0">
              <a:latin typeface="Calibri"/>
              <a:ea typeface="Calibri"/>
              <a:cs typeface="Times New Roman"/>
            </a:endParaRPr>
          </a:p>
          <a:p>
            <a:pPr algn="just"/>
            <a:r>
              <a:rPr lang="pt-BR" sz="1400" b="1" i="0" kern="1200" baseline="0" dirty="0" smtClean="0">
                <a:latin typeface="Calibri"/>
                <a:ea typeface="Calibri"/>
                <a:cs typeface="Times New Roman"/>
              </a:rPr>
              <a:t>Evento</a:t>
            </a:r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:</a:t>
            </a:r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ea typeface="+mn-lt"/>
                <a:cs typeface="+mn-lt"/>
              </a:rPr>
              <a:t>Cliente</a:t>
            </a:r>
            <a:r>
              <a:rPr lang="en-US" sz="1400" dirty="0" smtClean="0">
                <a:latin typeface="Calibri" panose="020F0502020204030204" pitchFamily="34" charset="0"/>
                <a:ea typeface="+mn-lt"/>
                <a:cs typeface="+mn-lt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ea typeface="+mn-lt"/>
                <a:cs typeface="+mn-lt"/>
              </a:rPr>
              <a:t>fornece</a:t>
            </a:r>
            <a:r>
              <a:rPr lang="en-US" sz="1400" dirty="0" smtClean="0">
                <a:latin typeface="Calibri" panose="020F0502020204030204" pitchFamily="34" charset="0"/>
                <a:ea typeface="+mn-lt"/>
                <a:cs typeface="+mn-lt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ea typeface="+mn-lt"/>
                <a:cs typeface="+mn-lt"/>
              </a:rPr>
              <a:t>informações</a:t>
            </a:r>
            <a:r>
              <a:rPr lang="en-US" sz="1400" dirty="0" smtClean="0">
                <a:latin typeface="Calibri" panose="020F0502020204030204" pitchFamily="34" charset="0"/>
                <a:ea typeface="+mn-lt"/>
                <a:cs typeface="+mn-lt"/>
              </a:rPr>
              <a:t> para check-in</a:t>
            </a:r>
            <a:endParaRPr lang="en-US" sz="1400" dirty="0">
              <a:latin typeface="Calibri" panose="020F0502020204030204" pitchFamily="34" charset="0"/>
            </a:endParaRPr>
          </a:p>
          <a:p>
            <a:pPr algn="just"/>
            <a:r>
              <a:rPr lang="pt-BR" sz="1400" b="1" i="0" kern="1200" baseline="0" dirty="0" smtClean="0">
                <a:latin typeface="Calibri"/>
                <a:ea typeface="Calibri"/>
                <a:cs typeface="Times New Roman"/>
              </a:rPr>
              <a:t>Objetivo</a:t>
            </a:r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:</a:t>
            </a:r>
            <a:r>
              <a:rPr lang="pt-BR" sz="1400" dirty="0">
                <a:latin typeface="Calibri"/>
                <a:ea typeface="Calibri"/>
                <a:cs typeface="Times New Roman"/>
              </a:rPr>
              <a:t> </a:t>
            </a:r>
            <a:r>
              <a:rPr lang="pt-BR" sz="1400" dirty="0" smtClean="0">
                <a:latin typeface="Calibri"/>
                <a:ea typeface="Calibri"/>
                <a:cs typeface="Times New Roman"/>
              </a:rPr>
              <a:t> Receber informações do cliente para concluir check-in</a:t>
            </a:r>
            <a:endParaRPr lang="pt-BR" sz="1400" b="0" i="0" kern="1200" baseline="0" dirty="0">
              <a:latin typeface="Calibri"/>
              <a:ea typeface="Calibri"/>
              <a:cs typeface="Times New Roman"/>
            </a:endParaRPr>
          </a:p>
          <a:p>
            <a:pPr algn="just" rtl="0"/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Trabalhadores Envolvidos:</a:t>
            </a:r>
          </a:p>
          <a:p>
            <a:pPr algn="just" rtl="0"/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Atendente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A1E565-8AB9-475E-AEA7-97137945C407}"/>
              </a:ext>
            </a:extLst>
          </p:cNvPr>
          <p:cNvSpPr txBox="1"/>
          <p:nvPr/>
        </p:nvSpPr>
        <p:spPr>
          <a:xfrm>
            <a:off x="3876277" y="1585677"/>
            <a:ext cx="8912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P</a:t>
            </a:r>
            <a:r>
              <a:rPr lang="en-US" dirty="0" err="1" smtClean="0"/>
              <a:t>edido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04075-F8EF-4A57-BCA8-B45827CCFD94}"/>
              </a:ext>
            </a:extLst>
          </p:cNvPr>
          <p:cNvSpPr txBox="1"/>
          <p:nvPr/>
        </p:nvSpPr>
        <p:spPr>
          <a:xfrm>
            <a:off x="6374739" y="3641097"/>
            <a:ext cx="566696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cs typeface="Calibri"/>
              </a:rPr>
              <a:t>Recebe</a:t>
            </a:r>
            <a:r>
              <a:rPr lang="en-US" sz="1600" dirty="0">
                <a:latin typeface="Calibri" panose="020F0502020204030204" pitchFamily="34" charset="0"/>
                <a:cs typeface="Calibri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informações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/>
              </a:rPr>
              <a:t>do </a:t>
            </a:r>
            <a:r>
              <a:rPr lang="en-US" sz="1600" dirty="0" err="1">
                <a:latin typeface="Calibri" panose="020F0502020204030204" pitchFamily="34" charset="0"/>
                <a:cs typeface="Calibri"/>
              </a:rPr>
              <a:t>pedido</a:t>
            </a:r>
            <a:r>
              <a:rPr lang="en-US" sz="1600" dirty="0">
                <a:latin typeface="Calibri" panose="020F0502020204030204" pitchFamily="34" charset="0"/>
                <a:cs typeface="Calibri"/>
              </a:rPr>
              <a:t> 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e dados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cadastrais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do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Cliente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.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/>
              </a:rPr>
              <a:t>E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caso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algum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dado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estiver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incorreto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, </a:t>
            </a:r>
            <a:r>
              <a:rPr lang="en-US" sz="1600" dirty="0" err="1">
                <a:latin typeface="Calibri" panose="020F0502020204030204" pitchFamily="34" charset="0"/>
                <a:cs typeface="Calibri"/>
              </a:rPr>
              <a:t>d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everá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enviar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as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informações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corretamente</a:t>
            </a:r>
            <a:endParaRPr lang="en-US" sz="1600" dirty="0"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D8BFE489-3815-4330-8FCB-B4779B740683}"/>
              </a:ext>
            </a:extLst>
          </p:cNvPr>
          <p:cNvSpPr/>
          <p:nvPr/>
        </p:nvSpPr>
        <p:spPr>
          <a:xfrm>
            <a:off x="2324480" y="5676622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Cliente</a:t>
            </a:r>
            <a:endParaRPr lang="en-US" dirty="0" err="1"/>
          </a:p>
        </p:txBody>
      </p:sp>
      <p:cxnSp>
        <p:nvCxnSpPr>
          <p:cNvPr id="37" name="Straight Arrow Connector 10">
            <a:extLst>
              <a:ext uri="{FF2B5EF4-FFF2-40B4-BE49-F238E27FC236}">
                <a16:creationId xmlns:a16="http://schemas.microsoft.com/office/drawing/2014/main" id="{70E12507-6A03-4B43-BE1E-4145D1A1F3E3}"/>
              </a:ext>
            </a:extLst>
          </p:cNvPr>
          <p:cNvCxnSpPr>
            <a:cxnSpLocks/>
          </p:cNvCxnSpPr>
          <p:nvPr/>
        </p:nvCxnSpPr>
        <p:spPr>
          <a:xfrm flipV="1">
            <a:off x="3563007" y="1362997"/>
            <a:ext cx="19377" cy="991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7">
            <a:extLst>
              <a:ext uri="{FF2B5EF4-FFF2-40B4-BE49-F238E27FC236}">
                <a16:creationId xmlns:a16="http://schemas.microsoft.com/office/drawing/2014/main" id="{BBA1E565-8AB9-475E-AEA7-97137945C407}"/>
              </a:ext>
            </a:extLst>
          </p:cNvPr>
          <p:cNvSpPr txBox="1"/>
          <p:nvPr/>
        </p:nvSpPr>
        <p:spPr>
          <a:xfrm>
            <a:off x="1216137" y="1616080"/>
            <a:ext cx="23784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endParaRPr lang="en-US" dirty="0"/>
          </a:p>
        </p:txBody>
      </p:sp>
      <p:cxnSp>
        <p:nvCxnSpPr>
          <p:cNvPr id="43" name="Conector de Seta Reta 42"/>
          <p:cNvCxnSpPr/>
          <p:nvPr/>
        </p:nvCxnSpPr>
        <p:spPr>
          <a:xfrm flipH="1">
            <a:off x="2873476" y="4298134"/>
            <a:ext cx="584427" cy="10849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4444885" y="4298134"/>
            <a:ext cx="508246" cy="10849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0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BFE489-3815-4330-8FCB-B4779B740683}"/>
              </a:ext>
            </a:extLst>
          </p:cNvPr>
          <p:cNvSpPr/>
          <p:nvPr/>
        </p:nvSpPr>
        <p:spPr>
          <a:xfrm>
            <a:off x="3328218" y="255638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Cliente</a:t>
            </a:r>
            <a:endParaRPr lang="en-US" dirty="0" err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63584F-7F87-4E33-AD4F-936D6B9CA25C}"/>
              </a:ext>
            </a:extLst>
          </p:cNvPr>
          <p:cNvSpPr/>
          <p:nvPr/>
        </p:nvSpPr>
        <p:spPr>
          <a:xfrm>
            <a:off x="2939144" y="2673108"/>
            <a:ext cx="2166951" cy="1265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cs typeface="Calibri"/>
              </a:rPr>
              <a:t>Registrar </a:t>
            </a:r>
            <a:r>
              <a:rPr lang="en-US" dirty="0" err="1" smtClean="0">
                <a:cs typeface="Calibri"/>
              </a:rPr>
              <a:t>informações</a:t>
            </a:r>
            <a:r>
              <a:rPr lang="en-US" dirty="0">
                <a:cs typeface="Calibri"/>
              </a:rPr>
              <a:t> 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38236C9-4593-413B-B9E9-178EF883D013}"/>
              </a:ext>
            </a:extLst>
          </p:cNvPr>
          <p:cNvSpPr/>
          <p:nvPr/>
        </p:nvSpPr>
        <p:spPr>
          <a:xfrm>
            <a:off x="656868" y="313821"/>
            <a:ext cx="2494934" cy="62680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ea typeface="+mn-lt"/>
              <a:cs typeface="+mn-lt"/>
            </a:endParaRPr>
          </a:p>
          <a:p>
            <a:pPr algn="ctr"/>
            <a:endParaRPr lang="en-US" sz="2000" dirty="0">
              <a:ea typeface="+mn-lt"/>
              <a:cs typeface="+mn-lt"/>
            </a:endParaRPr>
          </a:p>
          <a:p>
            <a:pPr algn="ctr"/>
            <a:r>
              <a:rPr lang="pt-BR" sz="1000" dirty="0">
                <a:cs typeface="Times New Roman" panose="02020603050405020304" pitchFamily="18" charset="0"/>
              </a:rPr>
              <a:t>Atendente registra  informações  e realiza check-in.</a:t>
            </a:r>
          </a:p>
          <a:p>
            <a:pPr algn="ctr"/>
            <a:endParaRPr lang="en-US" sz="1000" dirty="0">
              <a:cs typeface="Calibri"/>
            </a:endParaRPr>
          </a:p>
          <a:p>
            <a:pPr algn="ctr"/>
            <a:endParaRPr lang="en-US" sz="1000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8E6040-3C9F-4BA9-8584-59AF323399E8}"/>
              </a:ext>
            </a:extLst>
          </p:cNvPr>
          <p:cNvSpPr/>
          <p:nvPr/>
        </p:nvSpPr>
        <p:spPr>
          <a:xfrm>
            <a:off x="4384889" y="5025214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pedido</a:t>
            </a:r>
            <a:endParaRPr lang="en-US" dirty="0" err="1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1A2B78-7890-432D-AE4B-CFCB1714B06C}"/>
              </a:ext>
            </a:extLst>
          </p:cNvPr>
          <p:cNvCxnSpPr/>
          <p:nvPr/>
        </p:nvCxnSpPr>
        <p:spPr>
          <a:xfrm flipV="1">
            <a:off x="3637320" y="1486515"/>
            <a:ext cx="0" cy="90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E12507-6A03-4B43-BE1E-4145D1A1F3E3}"/>
              </a:ext>
            </a:extLst>
          </p:cNvPr>
          <p:cNvCxnSpPr>
            <a:cxnSpLocks/>
          </p:cNvCxnSpPr>
          <p:nvPr/>
        </p:nvCxnSpPr>
        <p:spPr>
          <a:xfrm flipH="1">
            <a:off x="3113137" y="4157655"/>
            <a:ext cx="286251" cy="677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00A95D-893B-47DE-B8EC-AABD3C29277F}"/>
              </a:ext>
            </a:extLst>
          </p:cNvPr>
          <p:cNvSpPr txBox="1"/>
          <p:nvPr/>
        </p:nvSpPr>
        <p:spPr>
          <a:xfrm>
            <a:off x="7895665" y="2140757"/>
            <a:ext cx="414315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400" b="1" dirty="0" smtClean="0">
                <a:latin typeface="Calibri"/>
                <a:ea typeface="Calibri"/>
                <a:cs typeface="Times New Roman"/>
              </a:rPr>
              <a:t>Registrar informações</a:t>
            </a:r>
            <a:endParaRPr lang="pt-BR" sz="1400" b="1" i="0" kern="1200" baseline="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algn="just"/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Evento:</a:t>
            </a:r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 </a:t>
            </a:r>
            <a:r>
              <a:rPr lang="pt-BR" sz="1400" dirty="0" smtClean="0">
                <a:latin typeface="Calibri"/>
                <a:ea typeface="Calibri"/>
                <a:cs typeface="Times New Roman"/>
              </a:rPr>
              <a:t>Atendente registra informações e realiza check-in</a:t>
            </a:r>
            <a:endParaRPr lang="pt-BR" sz="1400" b="0" i="0" kern="1200" baseline="0" dirty="0">
              <a:latin typeface="Calibri"/>
              <a:ea typeface="Calibri"/>
              <a:cs typeface="Times New Roman"/>
            </a:endParaRPr>
          </a:p>
          <a:p>
            <a:pPr algn="just"/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Objetivo:</a:t>
            </a:r>
            <a:r>
              <a:rPr lang="pt-BR" sz="1400" dirty="0">
                <a:latin typeface="Calibri"/>
                <a:ea typeface="Calibri"/>
                <a:cs typeface="Times New Roman"/>
              </a:rPr>
              <a:t> </a:t>
            </a:r>
            <a:r>
              <a:rPr lang="pt-BR" sz="1400" dirty="0">
                <a:latin typeface="Calibri"/>
                <a:ea typeface="Calibri"/>
                <a:cs typeface="Times New Roman"/>
              </a:rPr>
              <a:t>R</a:t>
            </a:r>
            <a:r>
              <a:rPr lang="pt-BR" sz="1400" dirty="0" smtClean="0">
                <a:latin typeface="Calibri"/>
                <a:ea typeface="Calibri"/>
                <a:cs typeface="Times New Roman"/>
              </a:rPr>
              <a:t>ealizar o check-in do Cliente</a:t>
            </a:r>
            <a:endParaRPr lang="pt-BR" sz="1400" b="0" i="0" kern="1200" baseline="0" dirty="0">
              <a:latin typeface="Calibri"/>
              <a:ea typeface="Calibri"/>
              <a:cs typeface="Times New Roman"/>
            </a:endParaRPr>
          </a:p>
          <a:p>
            <a:pPr algn="just" rtl="0"/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Trabalhadores Envolvidos:</a:t>
            </a:r>
          </a:p>
          <a:p>
            <a:pPr algn="just" rtl="0"/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Atendente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029786-5B86-470B-8DB1-212C42B82761}"/>
              </a:ext>
            </a:extLst>
          </p:cNvPr>
          <p:cNvSpPr txBox="1"/>
          <p:nvPr/>
        </p:nvSpPr>
        <p:spPr>
          <a:xfrm>
            <a:off x="1741537" y="17632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cs typeface="Calibri"/>
              </a:rPr>
              <a:t>Registro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efetuado</a:t>
            </a:r>
            <a:endParaRPr lang="en-US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A1E565-8AB9-475E-AEA7-97137945C407}"/>
              </a:ext>
            </a:extLst>
          </p:cNvPr>
          <p:cNvSpPr txBox="1"/>
          <p:nvPr/>
        </p:nvSpPr>
        <p:spPr>
          <a:xfrm>
            <a:off x="4026834" y="1763245"/>
            <a:ext cx="17794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pedido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04075-F8EF-4A57-BCA8-B45827CCFD94}"/>
              </a:ext>
            </a:extLst>
          </p:cNvPr>
          <p:cNvSpPr txBox="1"/>
          <p:nvPr/>
        </p:nvSpPr>
        <p:spPr>
          <a:xfrm>
            <a:off x="7895665" y="3677131"/>
            <a:ext cx="310178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Após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validar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todos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as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informações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,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Será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registrado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no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sistema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todas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as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informações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dos dados e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pedido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do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cliente</a:t>
            </a:r>
            <a:endParaRPr lang="en-US" sz="1600" dirty="0"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0F8E6040-3C9F-4BA9-8584-59AF323399E8}"/>
              </a:ext>
            </a:extLst>
          </p:cNvPr>
          <p:cNvSpPr/>
          <p:nvPr/>
        </p:nvSpPr>
        <p:spPr>
          <a:xfrm>
            <a:off x="2541316" y="5025214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cs typeface="Calibri"/>
              </a:rPr>
              <a:t>Cliente</a:t>
            </a:r>
            <a:endParaRPr lang="en-US" dirty="0"/>
          </a:p>
        </p:txBody>
      </p:sp>
      <p:cxnSp>
        <p:nvCxnSpPr>
          <p:cNvPr id="20" name="Straight Arrow Connector 10">
            <a:extLst>
              <a:ext uri="{FF2B5EF4-FFF2-40B4-BE49-F238E27FC236}">
                <a16:creationId xmlns:a16="http://schemas.microsoft.com/office/drawing/2014/main" id="{70E12507-6A03-4B43-BE1E-4145D1A1F3E3}"/>
              </a:ext>
            </a:extLst>
          </p:cNvPr>
          <p:cNvCxnSpPr>
            <a:cxnSpLocks/>
          </p:cNvCxnSpPr>
          <p:nvPr/>
        </p:nvCxnSpPr>
        <p:spPr>
          <a:xfrm>
            <a:off x="4022620" y="1486515"/>
            <a:ext cx="0" cy="90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0">
            <a:extLst>
              <a:ext uri="{FF2B5EF4-FFF2-40B4-BE49-F238E27FC236}">
                <a16:creationId xmlns:a16="http://schemas.microsoft.com/office/drawing/2014/main" id="{70E12507-6A03-4B43-BE1E-4145D1A1F3E3}"/>
              </a:ext>
            </a:extLst>
          </p:cNvPr>
          <p:cNvCxnSpPr>
            <a:cxnSpLocks/>
          </p:cNvCxnSpPr>
          <p:nvPr/>
        </p:nvCxnSpPr>
        <p:spPr>
          <a:xfrm>
            <a:off x="4659461" y="4215740"/>
            <a:ext cx="257120" cy="677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67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BFE489-3815-4330-8FCB-B4779B740683}"/>
              </a:ext>
            </a:extLst>
          </p:cNvPr>
          <p:cNvSpPr/>
          <p:nvPr/>
        </p:nvSpPr>
        <p:spPr>
          <a:xfrm>
            <a:off x="3328218" y="255638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Cliente</a:t>
            </a:r>
            <a:endParaRPr lang="en-US" dirty="0" err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63584F-7F87-4E33-AD4F-936D6B9CA25C}"/>
              </a:ext>
            </a:extLst>
          </p:cNvPr>
          <p:cNvSpPr/>
          <p:nvPr/>
        </p:nvSpPr>
        <p:spPr>
          <a:xfrm>
            <a:off x="2894086" y="2851784"/>
            <a:ext cx="1646901" cy="1290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cs typeface="Calibri"/>
              </a:rPr>
              <a:t>Informar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erro</a:t>
            </a:r>
            <a:endParaRPr lang="en-US" dirty="0">
              <a:cs typeface="Calibri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38236C9-4593-413B-B9E9-178EF883D013}"/>
              </a:ext>
            </a:extLst>
          </p:cNvPr>
          <p:cNvSpPr/>
          <p:nvPr/>
        </p:nvSpPr>
        <p:spPr>
          <a:xfrm>
            <a:off x="656868" y="313821"/>
            <a:ext cx="2494934" cy="62680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cs typeface="Calibri"/>
            </a:endParaRPr>
          </a:p>
          <a:p>
            <a:pPr algn="ctr"/>
            <a:r>
              <a:rPr lang="pt-BR" dirty="0"/>
              <a:t>Cliente fornece dados inválidos ou incorretos</a:t>
            </a: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8E6040-3C9F-4BA9-8584-59AF323399E8}"/>
              </a:ext>
            </a:extLst>
          </p:cNvPr>
          <p:cNvSpPr/>
          <p:nvPr/>
        </p:nvSpPr>
        <p:spPr>
          <a:xfrm>
            <a:off x="3390565" y="5176319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P</a:t>
            </a:r>
            <a:r>
              <a:rPr lang="en-US" dirty="0" err="1" smtClean="0">
                <a:cs typeface="Calibri"/>
              </a:rPr>
              <a:t>edido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1A2B78-7890-432D-AE4B-CFCB1714B06C}"/>
              </a:ext>
            </a:extLst>
          </p:cNvPr>
          <p:cNvCxnSpPr/>
          <p:nvPr/>
        </p:nvCxnSpPr>
        <p:spPr>
          <a:xfrm flipV="1">
            <a:off x="3548007" y="1476079"/>
            <a:ext cx="26596" cy="1150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E12507-6A03-4B43-BE1E-4145D1A1F3E3}"/>
              </a:ext>
            </a:extLst>
          </p:cNvPr>
          <p:cNvCxnSpPr>
            <a:cxnSpLocks/>
          </p:cNvCxnSpPr>
          <p:nvPr/>
        </p:nvCxnSpPr>
        <p:spPr>
          <a:xfrm flipH="1">
            <a:off x="3899753" y="1448257"/>
            <a:ext cx="19278" cy="1188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00A95D-893B-47DE-B8EC-AABD3C29277F}"/>
              </a:ext>
            </a:extLst>
          </p:cNvPr>
          <p:cNvSpPr txBox="1"/>
          <p:nvPr/>
        </p:nvSpPr>
        <p:spPr>
          <a:xfrm>
            <a:off x="7898467" y="2037790"/>
            <a:ext cx="562311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400" b="1" dirty="0">
                <a:latin typeface="Calibri"/>
                <a:ea typeface="Calibri"/>
                <a:cs typeface="Times New Roman"/>
              </a:rPr>
              <a:t>Registrar pedido</a:t>
            </a:r>
            <a:endParaRPr lang="pt-BR" sz="1400" b="1" i="0" kern="1200" baseline="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algn="just"/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Evento:</a:t>
            </a:r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 </a:t>
            </a:r>
            <a:r>
              <a:rPr lang="pt-BR" sz="1400" dirty="0" smtClean="0">
                <a:latin typeface="Calibri"/>
                <a:ea typeface="Calibri"/>
                <a:cs typeface="Times New Roman"/>
              </a:rPr>
              <a:t>Cliente fornece dados inválidos ou incorretos</a:t>
            </a:r>
            <a:endParaRPr lang="pt-BR" sz="1400" b="0" i="0" kern="1200" baseline="0" dirty="0">
              <a:latin typeface="Calibri"/>
              <a:ea typeface="Calibri"/>
              <a:cs typeface="Times New Roman"/>
            </a:endParaRPr>
          </a:p>
          <a:p>
            <a:pPr algn="just"/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Objetivo:</a:t>
            </a:r>
            <a:r>
              <a:rPr lang="pt-BR" sz="1400" dirty="0">
                <a:latin typeface="Calibri"/>
                <a:ea typeface="Calibri"/>
                <a:cs typeface="Times New Roman"/>
              </a:rPr>
              <a:t> </a:t>
            </a:r>
            <a:r>
              <a:rPr lang="pt-BR" sz="1400" dirty="0" smtClean="0">
                <a:latin typeface="Calibri"/>
                <a:ea typeface="Calibri"/>
                <a:cs typeface="Times New Roman"/>
              </a:rPr>
              <a:t>informar cliente de dados incorretos</a:t>
            </a:r>
            <a:endParaRPr lang="pt-BR" sz="1400" b="0" i="0" kern="1200" baseline="0" dirty="0">
              <a:latin typeface="Calibri"/>
              <a:ea typeface="Calibri"/>
              <a:cs typeface="Times New Roman"/>
            </a:endParaRPr>
          </a:p>
          <a:p>
            <a:pPr algn="just"/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Trabalhadores Envolvidos:</a:t>
            </a:r>
            <a:r>
              <a:rPr lang="pt-BR" sz="1400" b="1" dirty="0">
                <a:latin typeface="Calibri"/>
                <a:ea typeface="Calibri"/>
                <a:cs typeface="Times New Roman"/>
              </a:rPr>
              <a:t> </a:t>
            </a:r>
            <a:endParaRPr lang="pt-BR" sz="1400" b="1" i="0" kern="1200" baseline="0" dirty="0">
              <a:latin typeface="Calibri"/>
              <a:ea typeface="Calibri"/>
              <a:cs typeface="Times New Roman"/>
            </a:endParaRPr>
          </a:p>
          <a:p>
            <a:pPr algn="just" rtl="0"/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Atendente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029786-5B86-470B-8DB1-212C42B82761}"/>
              </a:ext>
            </a:extLst>
          </p:cNvPr>
          <p:cNvSpPr txBox="1"/>
          <p:nvPr/>
        </p:nvSpPr>
        <p:spPr>
          <a:xfrm>
            <a:off x="1034499" y="1853124"/>
            <a:ext cx="2323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cs typeface="Calibri"/>
              </a:rPr>
              <a:t>Dados </a:t>
            </a:r>
            <a:r>
              <a:rPr lang="en-US" dirty="0" err="1" smtClean="0">
                <a:cs typeface="Calibri"/>
              </a:rPr>
              <a:t>Inválidos</a:t>
            </a:r>
            <a:endParaRPr lang="en-US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A1E565-8AB9-475E-AEA7-97137945C407}"/>
              </a:ext>
            </a:extLst>
          </p:cNvPr>
          <p:cNvSpPr txBox="1"/>
          <p:nvPr/>
        </p:nvSpPr>
        <p:spPr>
          <a:xfrm>
            <a:off x="4300048" y="1866690"/>
            <a:ext cx="9391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P</a:t>
            </a:r>
            <a:r>
              <a:rPr lang="en-US" dirty="0" err="1" smtClean="0"/>
              <a:t>edido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04075-F8EF-4A57-BCA8-B45827CCFD94}"/>
              </a:ext>
            </a:extLst>
          </p:cNvPr>
          <p:cNvSpPr txBox="1"/>
          <p:nvPr/>
        </p:nvSpPr>
        <p:spPr>
          <a:xfrm>
            <a:off x="7895665" y="3480547"/>
            <a:ext cx="341555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 smtClean="0">
                <a:latin typeface="Calibri" panose="020F0502020204030204" pitchFamily="34" charset="0"/>
              </a:rPr>
              <a:t>Fornece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ao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cliente</a:t>
            </a:r>
            <a:r>
              <a:rPr lang="en-US" sz="1600" dirty="0" smtClean="0">
                <a:latin typeface="Calibri" panose="020F0502020204030204" pitchFamily="34" charset="0"/>
              </a:rPr>
              <a:t> a </a:t>
            </a:r>
            <a:r>
              <a:rPr lang="en-US" sz="1600" dirty="0" err="1" smtClean="0">
                <a:latin typeface="Calibri" panose="020F0502020204030204" pitchFamily="34" charset="0"/>
              </a:rPr>
              <a:t>Informação</a:t>
            </a:r>
            <a:r>
              <a:rPr lang="en-US" sz="1600" dirty="0" smtClean="0">
                <a:latin typeface="Calibri" panose="020F0502020204030204" pitchFamily="34" charset="0"/>
              </a:rPr>
              <a:t> de que </a:t>
            </a:r>
            <a:r>
              <a:rPr lang="en-US" sz="1600" dirty="0" err="1" smtClean="0">
                <a:latin typeface="Calibri" panose="020F0502020204030204" pitchFamily="34" charset="0"/>
              </a:rPr>
              <a:t>alguns</a:t>
            </a:r>
            <a:r>
              <a:rPr lang="en-US" sz="1600" dirty="0" smtClean="0">
                <a:latin typeface="Calibri" panose="020F0502020204030204" pitchFamily="34" charset="0"/>
              </a:rPr>
              <a:t> de </a:t>
            </a:r>
            <a:r>
              <a:rPr lang="en-US" sz="1600" dirty="0" err="1" smtClean="0">
                <a:latin typeface="Calibri" panose="020F0502020204030204" pitchFamily="34" charset="0"/>
              </a:rPr>
              <a:t>seus</a:t>
            </a:r>
            <a:r>
              <a:rPr lang="en-US" sz="1600" dirty="0" smtClean="0">
                <a:latin typeface="Calibri" panose="020F0502020204030204" pitchFamily="34" charset="0"/>
              </a:rPr>
              <a:t> dados </a:t>
            </a:r>
            <a:r>
              <a:rPr lang="en-US" sz="1600" dirty="0" err="1" smtClean="0">
                <a:latin typeface="Calibri" panose="020F0502020204030204" pitchFamily="34" charset="0"/>
              </a:rPr>
              <a:t>está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incorreto</a:t>
            </a:r>
            <a:endParaRPr lang="en-US" sz="1600" dirty="0" smtClean="0">
              <a:latin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0F8E6040-3C9F-4BA9-8584-59AF323399E8}"/>
              </a:ext>
            </a:extLst>
          </p:cNvPr>
          <p:cNvSpPr/>
          <p:nvPr/>
        </p:nvSpPr>
        <p:spPr>
          <a:xfrm>
            <a:off x="1560364" y="5157939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cs typeface="Calibri"/>
              </a:rPr>
              <a:t>Cliente</a:t>
            </a:r>
            <a:endParaRPr lang="en-US" dirty="0"/>
          </a:p>
        </p:txBody>
      </p:sp>
      <p:cxnSp>
        <p:nvCxnSpPr>
          <p:cNvPr id="7" name="Conector de Seta Reta 6"/>
          <p:cNvCxnSpPr/>
          <p:nvPr/>
        </p:nvCxnSpPr>
        <p:spPr>
          <a:xfrm flipH="1">
            <a:off x="2195999" y="4142266"/>
            <a:ext cx="697032" cy="7451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3847702" y="4320809"/>
            <a:ext cx="61690" cy="7245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04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223</Words>
  <Application>Microsoft Office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Eduardo Franco Alves Feitosa</dc:creator>
  <cp:lastModifiedBy>Rick Goncalves Veras</cp:lastModifiedBy>
  <cp:revision>577</cp:revision>
  <dcterms:created xsi:type="dcterms:W3CDTF">2012-07-30T23:50:35Z</dcterms:created>
  <dcterms:modified xsi:type="dcterms:W3CDTF">2019-05-28T15:03:50Z</dcterms:modified>
</cp:coreProperties>
</file>