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C6C63-BC5F-496F-91B1-E6A0A91ACBD6}" v="12" dt="2019-05-13T21:14:1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37482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949763" y="2627239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alibri"/>
              </a:rPr>
              <a:t>Registrar Check-out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0"/>
            <a:ext cx="2494934" cy="10315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ea typeface="+mn-lt"/>
                <a:cs typeface="+mn-lt"/>
              </a:rPr>
              <a:t>Cliente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faz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pedido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smtClean="0">
                <a:ea typeface="+mn-lt"/>
                <a:cs typeface="+mn-lt"/>
              </a:rPr>
              <a:t>Check-out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009615" y="5368443"/>
            <a:ext cx="1130708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>
            <a:off x="3773214" y="1418897"/>
            <a:ext cx="9745" cy="97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268753" y="4148582"/>
            <a:ext cx="380438" cy="10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50841" y="2196682"/>
            <a:ext cx="361725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/>
                <a:cs typeface="Times New Roman"/>
              </a:rPr>
              <a:t>Registrar </a:t>
            </a:r>
            <a:r>
              <a:rPr lang="pt-BR" sz="1400" b="1" dirty="0" err="1" smtClean="0">
                <a:latin typeface="Calibri"/>
                <a:cs typeface="Times New Roman"/>
              </a:rPr>
              <a:t>check</a:t>
            </a:r>
            <a:r>
              <a:rPr lang="pt-BR" sz="1400" b="1" dirty="0" smtClean="0">
                <a:latin typeface="Calibri"/>
                <a:cs typeface="Times New Roman"/>
              </a:rPr>
              <a:t>-out</a:t>
            </a:r>
            <a:endParaRPr lang="pt-BR" sz="1400" dirty="0"/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Cliente faz pedido </a:t>
            </a:r>
            <a:r>
              <a:rPr lang="pt-BR" sz="1400" b="0" i="0" kern="1200" baseline="0" dirty="0" smtClean="0">
                <a:latin typeface="Calibri"/>
                <a:ea typeface="Calibri"/>
                <a:cs typeface="Times New Roman"/>
              </a:rPr>
              <a:t>de</a:t>
            </a:r>
            <a:r>
              <a:rPr lang="pt-BR" sz="1400" b="0" i="0" kern="12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pt-BR" sz="1400" b="0" i="0" kern="1200" dirty="0" err="1" smtClean="0">
                <a:latin typeface="Calibri"/>
                <a:ea typeface="Calibri"/>
                <a:cs typeface="Times New Roman"/>
              </a:rPr>
              <a:t>Check</a:t>
            </a:r>
            <a:r>
              <a:rPr lang="pt-BR" sz="1400" b="0" i="0" kern="1200" dirty="0" smtClean="0">
                <a:latin typeface="Calibri"/>
                <a:ea typeface="Calibri"/>
                <a:cs typeface="Times New Roman"/>
              </a:rPr>
              <a:t>-out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tratar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009615" y="1674481"/>
            <a:ext cx="898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172BB-C8DF-4E97-A159-D0F652BA8CE6}"/>
              </a:ext>
            </a:extLst>
          </p:cNvPr>
          <p:cNvSpPr txBox="1"/>
          <p:nvPr/>
        </p:nvSpPr>
        <p:spPr>
          <a:xfrm>
            <a:off x="7772400" y="3637430"/>
            <a:ext cx="37741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Verifica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analisa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os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critérios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necessários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para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sua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+mn-lt"/>
                <a:cs typeface="+mn-lt"/>
              </a:rPr>
              <a:t>aprovação</a:t>
            </a:r>
            <a:r>
              <a:rPr lang="en-US" sz="1600" dirty="0" smtClean="0">
                <a:latin typeface="Calibri" panose="020F0502020204030204" pitchFamily="34" charset="0"/>
                <a:ea typeface="+mn-lt"/>
                <a:cs typeface="+mn-lt"/>
              </a:rPr>
              <a:t>.</a:t>
            </a:r>
          </a:p>
          <a:p>
            <a:pPr algn="just"/>
            <a:endParaRPr lang="en-US" dirty="0">
              <a:cs typeface="Calibri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2148901" y="5368443"/>
            <a:ext cx="1130708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>
            <a:off x="2806262" y="4142338"/>
            <a:ext cx="521956" cy="100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450046" y="2787130"/>
            <a:ext cx="2321333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Validar pedido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valida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pedido</a:t>
            </a:r>
            <a:endParaRPr lang="en-US" sz="1400" dirty="0">
              <a:latin typeface="Calibri" panose="020F0502020204030204" pitchFamily="34" charset="0"/>
            </a:endParaRPr>
          </a:p>
          <a:p>
            <a:pPr algn="ctr"/>
            <a:endParaRPr lang="en-US" sz="10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789105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57811" y="1500486"/>
            <a:ext cx="37736" cy="76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9633" y="2069933"/>
            <a:ext cx="361725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Validar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Atendente  valida pedido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Validar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pedido realizado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917983" y="1700601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09633" y="3492837"/>
            <a:ext cx="31017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/>
              </a:rPr>
              <a:t>Recebe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Verifica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.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5C9DC-E6F7-448B-8B02-1686CF61169E}"/>
              </a:ext>
            </a:extLst>
          </p:cNvPr>
          <p:cNvCxnSpPr>
            <a:cxnSpLocks/>
          </p:cNvCxnSpPr>
          <p:nvPr/>
        </p:nvCxnSpPr>
        <p:spPr>
          <a:xfrm flipV="1">
            <a:off x="3460848" y="1477391"/>
            <a:ext cx="48296" cy="78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08C181-A654-4854-91AE-9FBDBA29AF1C}"/>
              </a:ext>
            </a:extLst>
          </p:cNvPr>
          <p:cNvSpPr txBox="1"/>
          <p:nvPr/>
        </p:nvSpPr>
        <p:spPr>
          <a:xfrm>
            <a:off x="2289193" y="1719040"/>
            <a:ext cx="1546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Recusado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>
            <a:off x="4011869" y="4368286"/>
            <a:ext cx="324465" cy="1074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52D24-3792-432D-97D9-04125A521D19}"/>
              </a:ext>
            </a:extLst>
          </p:cNvPr>
          <p:cNvSpPr txBox="1"/>
          <p:nvPr/>
        </p:nvSpPr>
        <p:spPr>
          <a:xfrm>
            <a:off x="7812344" y="4088375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Se </a:t>
            </a:r>
            <a:r>
              <a:rPr lang="en-US" sz="1600" dirty="0" err="1" smtClean="0">
                <a:latin typeface="Calibri" panose="020F0502020204030204" pitchFamily="34" charset="0"/>
              </a:rPr>
              <a:t>todos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requisitos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foram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cumpridos</a:t>
            </a:r>
            <a:r>
              <a:rPr lang="en-US" sz="1600" dirty="0" smtClean="0">
                <a:latin typeface="Calibri" panose="020F0502020204030204" pitchFamily="34" charset="0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será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aceito</a:t>
            </a:r>
            <a:r>
              <a:rPr lang="en-US" sz="1600" dirty="0" smtClean="0"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</a:rPr>
              <a:t>caso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algo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dê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errado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ou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fique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faltando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nessa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etapa</a:t>
            </a:r>
            <a:r>
              <a:rPr lang="en-US" sz="1600" dirty="0" smtClean="0">
                <a:latin typeface="Calibri" panose="020F0502020204030204" pitchFamily="34" charset="0"/>
              </a:rPr>
              <a:t>,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é </a:t>
            </a:r>
            <a:r>
              <a:rPr lang="en-US" sz="1600" dirty="0" err="1" smtClean="0">
                <a:latin typeface="Calibri" panose="020F0502020204030204" pitchFamily="34" charset="0"/>
              </a:rPr>
              <a:t>negado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2131142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 flipH="1">
            <a:off x="2708786" y="4436346"/>
            <a:ext cx="440353" cy="1006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1904335" y="2774050"/>
            <a:ext cx="3048797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Informar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pendencias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atin typeface="Calibri" panose="020F0502020204030204" pitchFamily="34" charset="0"/>
              <a:ea typeface="+mn-lt"/>
              <a:cs typeface="+mn-lt"/>
            </a:endParaRPr>
          </a:p>
          <a:p>
            <a:pPr algn="ctr"/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informa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pendencias</a:t>
            </a:r>
            <a:endParaRPr lang="en-US" sz="1400" dirty="0">
              <a:latin typeface="Calibri" panose="020F0502020204030204" pitchFamily="34" charset="0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713187" y="5674134"/>
            <a:ext cx="1502880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agamento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789105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034712" y="1462070"/>
            <a:ext cx="0" cy="9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9632" y="1828723"/>
            <a:ext cx="386420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/>
                <a:ea typeface="Calibri"/>
                <a:cs typeface="Times New Roman"/>
              </a:rPr>
              <a:t>Informar meios de pagamento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ctr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Atendente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+mn-lt"/>
                <a:cs typeface="+mn-lt"/>
              </a:rPr>
              <a:t>informa</a:t>
            </a:r>
            <a:r>
              <a:rPr lang="en-US" sz="1400" dirty="0">
                <a:latin typeface="Calibri" panose="020F0502020204030204" pitchFamily="34" charset="0"/>
                <a:ea typeface="+mn-lt"/>
                <a:cs typeface="+mn-lt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pendencias</a:t>
            </a:r>
            <a:r>
              <a:rPr lang="en-US" sz="1400" dirty="0" smtClean="0">
                <a:latin typeface="Calibri" panose="020F0502020204030204" pitchFamily="34" charset="0"/>
                <a:ea typeface="+mn-lt"/>
                <a:cs typeface="+mn-lt"/>
              </a:rPr>
              <a:t> do </a:t>
            </a:r>
            <a:r>
              <a:rPr lang="en-US" sz="1400" dirty="0" err="1" smtClean="0">
                <a:latin typeface="Calibri" panose="020F0502020204030204" pitchFamily="34" charset="0"/>
                <a:ea typeface="+mn-lt"/>
                <a:cs typeface="+mn-lt"/>
              </a:rPr>
              <a:t>cliente</a:t>
            </a:r>
            <a:endParaRPr lang="en-US" sz="1400" dirty="0">
              <a:latin typeface="Calibri" panose="020F0502020204030204" pitchFamily="34" charset="0"/>
            </a:endParaRPr>
          </a:p>
          <a:p>
            <a:pPr algn="just"/>
            <a:r>
              <a:rPr lang="pt-BR" sz="1400" b="1" i="0" kern="1200" baseline="0" dirty="0" smtClean="0">
                <a:latin typeface="Calibri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informar meios de pagamento ao cliente</a:t>
            </a:r>
            <a:r>
              <a:rPr lang="pt-BR" sz="1400" b="0" i="0" kern="1200" baseline="0" dirty="0" smtClean="0">
                <a:latin typeface="Calibri"/>
                <a:ea typeface="Calibri"/>
                <a:cs typeface="Times New Roman"/>
              </a:rPr>
              <a:t>.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237701" y="1755478"/>
            <a:ext cx="891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09633" y="3492837"/>
            <a:ext cx="31017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/>
              </a:rPr>
              <a:t>Recebe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Verifica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.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5C9DC-E6F7-448B-8B02-1686CF61169E}"/>
              </a:ext>
            </a:extLst>
          </p:cNvPr>
          <p:cNvCxnSpPr>
            <a:cxnSpLocks/>
          </p:cNvCxnSpPr>
          <p:nvPr/>
        </p:nvCxnSpPr>
        <p:spPr>
          <a:xfrm flipV="1">
            <a:off x="3554857" y="1462070"/>
            <a:ext cx="0" cy="93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08C181-A654-4854-91AE-9FBDBA29AF1C}"/>
              </a:ext>
            </a:extLst>
          </p:cNvPr>
          <p:cNvSpPr txBox="1"/>
          <p:nvPr/>
        </p:nvSpPr>
        <p:spPr>
          <a:xfrm>
            <a:off x="1316947" y="1755478"/>
            <a:ext cx="2142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/>
              <a:t>Informar</a:t>
            </a:r>
            <a:r>
              <a:rPr lang="en-US" dirty="0" smtClean="0"/>
              <a:t> </a:t>
            </a:r>
            <a:r>
              <a:rPr lang="en-US" dirty="0" err="1" smtClean="0"/>
              <a:t>pagamento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>
            <a:off x="4034712" y="4358041"/>
            <a:ext cx="324465" cy="1074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52D24-3792-432D-97D9-04125A521D19}"/>
              </a:ext>
            </a:extLst>
          </p:cNvPr>
          <p:cNvSpPr txBox="1"/>
          <p:nvPr/>
        </p:nvSpPr>
        <p:spPr>
          <a:xfrm>
            <a:off x="7812344" y="4088375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Se </a:t>
            </a:r>
            <a:r>
              <a:rPr lang="en-US" sz="1600" dirty="0" err="1" smtClean="0">
                <a:latin typeface="Calibri" panose="020F0502020204030204" pitchFamily="34" charset="0"/>
              </a:rPr>
              <a:t>todos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requisitos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foram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cumpridos</a:t>
            </a:r>
            <a:r>
              <a:rPr lang="en-US" sz="1600" dirty="0" smtClean="0">
                <a:latin typeface="Calibri" panose="020F0502020204030204" pitchFamily="34" charset="0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será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aceito</a:t>
            </a:r>
            <a:r>
              <a:rPr lang="en-US" sz="1600" dirty="0" smtClean="0">
                <a:latin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</a:rPr>
              <a:t>caso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algo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dê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errado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ou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fique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faltando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nessa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</a:rPr>
              <a:t>etapa</a:t>
            </a:r>
            <a:r>
              <a:rPr lang="en-US" sz="1600" dirty="0" smtClean="0">
                <a:latin typeface="Calibri" panose="020F0502020204030204" pitchFamily="34" charset="0"/>
              </a:rPr>
              <a:t>, o </a:t>
            </a:r>
            <a:r>
              <a:rPr lang="en-US" sz="1600" dirty="0" err="1" smtClean="0">
                <a:latin typeface="Calibri" panose="020F0502020204030204" pitchFamily="34" charset="0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</a:rPr>
              <a:t> é </a:t>
            </a:r>
            <a:r>
              <a:rPr lang="en-US" sz="1600" dirty="0" err="1" smtClean="0">
                <a:latin typeface="Calibri" panose="020F0502020204030204" pitchFamily="34" charset="0"/>
              </a:rPr>
              <a:t>negado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 flipH="1">
            <a:off x="2549489" y="4352901"/>
            <a:ext cx="366509" cy="1028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904997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Efetuar </a:t>
            </a:r>
            <a:r>
              <a:rPr lang="en-US">
                <a:cs typeface="Calibri"/>
              </a:rPr>
              <a:t>Pagamento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56269" cy="117269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endParaRPr lang="en-US" sz="2000" dirty="0">
              <a:ea typeface="+mn-lt"/>
              <a:cs typeface="+mn-lt"/>
            </a:endParaRPr>
          </a:p>
          <a:p>
            <a:pPr algn="ctr"/>
            <a:r>
              <a:rPr lang="en-US" sz="2000" dirty="0" err="1">
                <a:ea typeface="+mn-lt"/>
                <a:cs typeface="+mn-lt"/>
              </a:rPr>
              <a:t>Cliente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efetua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 smtClean="0">
                <a:ea typeface="+mn-lt"/>
                <a:cs typeface="+mn-lt"/>
              </a:rPr>
              <a:t>pagamento</a:t>
            </a:r>
            <a:r>
              <a:rPr lang="en-US" sz="2000" dirty="0" smtClean="0">
                <a:ea typeface="+mn-lt"/>
                <a:cs typeface="+mn-lt"/>
              </a:rPr>
              <a:t> de </a:t>
            </a:r>
            <a:r>
              <a:rPr lang="en-US" sz="2000" dirty="0" err="1" smtClean="0">
                <a:ea typeface="+mn-lt"/>
                <a:cs typeface="+mn-lt"/>
              </a:rPr>
              <a:t>pendencias</a:t>
            </a:r>
            <a:endParaRPr lang="en-US" sz="2000" dirty="0"/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113137" y="5153331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37320" y="1486515"/>
            <a:ext cx="0" cy="9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V="1">
            <a:off x="1775012" y="3969572"/>
            <a:ext cx="1028538" cy="8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95665" y="2396397"/>
            <a:ext cx="429909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efetuar pagamento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Cliente efetua </a:t>
            </a:r>
            <a:r>
              <a:rPr lang="pt-BR" sz="1400" dirty="0" smtClean="0">
                <a:latin typeface="Calibri"/>
                <a:ea typeface="Calibri"/>
                <a:cs typeface="Times New Roman"/>
              </a:rPr>
              <a:t>pagamento de pendencias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Cliente finalizar suas pendencias com o hotel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.</a:t>
            </a:r>
          </a:p>
          <a:p>
            <a:pPr algn="just" rtl="0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307390" y="17934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efetuado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026834" y="176324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3637320" y="4270993"/>
            <a:ext cx="11569" cy="56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95665" y="3480547"/>
            <a:ext cx="310178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cs typeface="Calibri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Verifica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os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valores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pedido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realizado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pelo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fornece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necessarias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para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efetuar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pagamento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.</a:t>
            </a:r>
            <a:endParaRPr lang="en-US" sz="16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4F360-D640-4F43-A8C2-EEC4B305CF31}"/>
              </a:ext>
            </a:extLst>
          </p:cNvPr>
          <p:cNvSpPr/>
          <p:nvPr/>
        </p:nvSpPr>
        <p:spPr>
          <a:xfrm>
            <a:off x="4740067" y="5157939"/>
            <a:ext cx="1566140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Pagamento</a:t>
            </a:r>
            <a:endParaRPr lang="en-US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238033" y="5063993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0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4022620" y="1486515"/>
            <a:ext cx="0" cy="90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 flipV="1">
            <a:off x="4827816" y="4086330"/>
            <a:ext cx="427356" cy="74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94086" y="2851784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Registrar</a:t>
            </a:r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pedido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Calibri"/>
            </a:endParaRPr>
          </a:p>
          <a:p>
            <a:pPr algn="ctr"/>
            <a:r>
              <a:rPr lang="en-US" sz="1600" dirty="0" err="1" smtClean="0">
                <a:ea typeface="+mn-lt"/>
                <a:cs typeface="+mn-lt"/>
              </a:rPr>
              <a:t>Atendente</a:t>
            </a:r>
            <a:r>
              <a:rPr lang="en-US" sz="1600" dirty="0" smtClean="0">
                <a:ea typeface="+mn-lt"/>
                <a:cs typeface="+mn-lt"/>
              </a:rPr>
              <a:t> </a:t>
            </a:r>
            <a:r>
              <a:rPr lang="en-US" sz="1600" dirty="0" err="1" smtClean="0">
                <a:ea typeface="+mn-lt"/>
                <a:cs typeface="+mn-lt"/>
              </a:rPr>
              <a:t>registra</a:t>
            </a:r>
            <a:r>
              <a:rPr lang="en-US" sz="1600" dirty="0" smtClean="0">
                <a:ea typeface="+mn-lt"/>
                <a:cs typeface="+mn-lt"/>
              </a:rPr>
              <a:t> </a:t>
            </a:r>
            <a:r>
              <a:rPr lang="en-US" sz="1600" dirty="0" err="1" smtClean="0">
                <a:ea typeface="+mn-lt"/>
                <a:cs typeface="+mn-lt"/>
              </a:rPr>
              <a:t>pagamento</a:t>
            </a:r>
            <a:endParaRPr lang="en-US" sz="1600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390565" y="517631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548007" y="1476079"/>
            <a:ext cx="26596" cy="115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99753" y="1448257"/>
            <a:ext cx="19278" cy="118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98467" y="2037790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>
                <a:latin typeface="Calibri"/>
                <a:ea typeface="Calibri"/>
                <a:cs typeface="Times New Roman"/>
              </a:rPr>
              <a:t>Registrar pedido</a:t>
            </a:r>
            <a:endParaRPr lang="pt-BR" sz="14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Atendente registra pagamento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400" dirty="0">
                <a:latin typeface="Calibri"/>
                <a:ea typeface="Calibri"/>
                <a:cs typeface="Times New Roman"/>
              </a:rPr>
              <a:t> efetuar o registro do pagamento do cliente</a:t>
            </a:r>
            <a:endParaRPr lang="pt-BR" sz="14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  <a:r>
              <a:rPr lang="pt-BR" sz="1400" b="1" dirty="0">
                <a:latin typeface="Calibri"/>
                <a:ea typeface="Calibri"/>
                <a:cs typeface="Times New Roman"/>
              </a:rPr>
              <a:t> </a:t>
            </a:r>
            <a:endParaRPr lang="pt-BR" sz="1400" b="1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4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034499" y="1853124"/>
            <a:ext cx="232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registrado</a:t>
            </a: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300048" y="1866690"/>
            <a:ext cx="939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95665" y="3480547"/>
            <a:ext cx="341555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Registra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e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armazena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as </a:t>
            </a:r>
            <a:r>
              <a:rPr lang="en-US" sz="1600" dirty="0" err="1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>
                <a:latin typeface="Calibri" panose="020F0502020204030204" pitchFamily="34" charset="0"/>
                <a:cs typeface="Calibri"/>
              </a:rPr>
              <a:t>  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cliente</a:t>
            </a:r>
            <a:endParaRPr lang="en-US" sz="1600" dirty="0" smtClean="0">
              <a:latin typeface="Calibri" panose="020F0502020204030204" pitchFamily="34" charset="0"/>
              <a:cs typeface="Calibri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Guarda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informações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do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registro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em</a:t>
            </a:r>
            <a:r>
              <a:rPr lang="en-US" sz="1600" dirty="0" smtClean="0">
                <a:latin typeface="Calibri" panose="020F0502020204030204" pitchFamily="34" charset="0"/>
                <a:cs typeface="Calibri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/>
              </a:rPr>
              <a:t>pagamento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73B2A-3FD0-4E77-987B-6AD4F1D81508}"/>
              </a:ext>
            </a:extLst>
          </p:cNvPr>
          <p:cNvSpPr/>
          <p:nvPr/>
        </p:nvSpPr>
        <p:spPr>
          <a:xfrm>
            <a:off x="5132273" y="5157939"/>
            <a:ext cx="1795652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Pagamento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7B1DEA-1FAD-46D4-AF17-8CF55D05A710}"/>
              </a:ext>
            </a:extLst>
          </p:cNvPr>
          <p:cNvCxnSpPr>
            <a:cxnSpLocks/>
          </p:cNvCxnSpPr>
          <p:nvPr/>
        </p:nvCxnSpPr>
        <p:spPr>
          <a:xfrm>
            <a:off x="3845306" y="4367417"/>
            <a:ext cx="0" cy="63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4346D-21CC-44BA-9C15-7737EEF4E16A}"/>
              </a:ext>
            </a:extLst>
          </p:cNvPr>
          <p:cNvCxnSpPr>
            <a:cxnSpLocks/>
          </p:cNvCxnSpPr>
          <p:nvPr/>
        </p:nvCxnSpPr>
        <p:spPr>
          <a:xfrm>
            <a:off x="4690402" y="4009725"/>
            <a:ext cx="1210074" cy="99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560364" y="5157939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E17B1DEA-1FAD-46D4-AF17-8CF55D05A710}"/>
              </a:ext>
            </a:extLst>
          </p:cNvPr>
          <p:cNvCxnSpPr>
            <a:cxnSpLocks/>
          </p:cNvCxnSpPr>
          <p:nvPr/>
        </p:nvCxnSpPr>
        <p:spPr>
          <a:xfrm flipH="1">
            <a:off x="2195999" y="4142266"/>
            <a:ext cx="729565" cy="74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735120" y="2831634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Finalizar pedido</a:t>
            </a:r>
            <a:endParaRPr lang="en-US" dirty="0">
              <a:cs typeface="Calibri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400" dirty="0" err="1" smtClean="0">
                <a:ea typeface="+mn-lt"/>
                <a:cs typeface="+mn-lt"/>
              </a:rPr>
              <a:t>Cliente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 err="1" smtClean="0">
                <a:ea typeface="+mn-lt"/>
                <a:cs typeface="+mn-lt"/>
              </a:rPr>
              <a:t>não</a:t>
            </a:r>
            <a:r>
              <a:rPr lang="en-US" sz="1400" dirty="0" smtClean="0">
                <a:ea typeface="+mn-lt"/>
                <a:cs typeface="+mn-lt"/>
              </a:rPr>
              <a:t> tem </a:t>
            </a:r>
            <a:r>
              <a:rPr lang="en-US" sz="1400" dirty="0" err="1" smtClean="0">
                <a:ea typeface="+mn-lt"/>
                <a:cs typeface="+mn-lt"/>
              </a:rPr>
              <a:t>pendencias</a:t>
            </a:r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718817" y="5146012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329865" y="5146012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04474" y="1570616"/>
            <a:ext cx="54129" cy="103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279342" y="2019070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 panose="020F0502020204030204" pitchFamily="34" charset="0"/>
                <a:ea typeface="Calibri"/>
                <a:cs typeface="Times New Roman"/>
              </a:rPr>
              <a:t>Finalizar pedido</a:t>
            </a:r>
            <a:endParaRPr lang="pt-BR" sz="1400" b="1" i="0" kern="1200" baseline="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Evento: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Atendente 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finaliza pedido</a:t>
            </a:r>
            <a:endParaRPr lang="pt-BR" sz="1400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dirty="0" smtClean="0">
                <a:latin typeface="Calibri" panose="020F0502020204030204" pitchFamily="34" charset="0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 smtClean="0">
                <a:latin typeface="Calibri" panose="020F0502020204030204" pitchFamily="34" charset="0"/>
                <a:ea typeface="Calibri"/>
                <a:cs typeface="Times New Roman"/>
              </a:rPr>
              <a:t>: 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Finalizar o pedido do cliente</a:t>
            </a:r>
            <a:endParaRPr lang="pt-BR" sz="1400" dirty="0">
              <a:latin typeface="Calibri" panose="020F0502020204030204" pitchFamily="34" charset="0"/>
            </a:endParaRPr>
          </a:p>
          <a:p>
            <a:pPr algn="just" rtl="0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Atendente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123653" y="190256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279342" y="3458135"/>
            <a:ext cx="31017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as </a:t>
            </a:r>
            <a:r>
              <a:rPr lang="en-US" dirty="0" err="1">
                <a:cs typeface="Calibri"/>
              </a:rPr>
              <a:t>informações</a:t>
            </a:r>
            <a:r>
              <a:rPr lang="en-US" dirty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cliente</a:t>
            </a:r>
            <a:r>
              <a:rPr lang="en-US" dirty="0" smtClean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as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pedido</a:t>
            </a:r>
            <a:r>
              <a:rPr lang="en-US" dirty="0" smtClean="0">
                <a:cs typeface="Calibri"/>
              </a:rPr>
              <a:t> e </a:t>
            </a:r>
            <a:r>
              <a:rPr lang="en-US" dirty="0" err="1" smtClean="0">
                <a:cs typeface="Calibri"/>
              </a:rPr>
              <a:t>registra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finalização</a:t>
            </a:r>
            <a:endParaRPr lang="en-US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E9BE4-67E6-4491-9827-CED04546077E}"/>
              </a:ext>
            </a:extLst>
          </p:cNvPr>
          <p:cNvCxnSpPr>
            <a:cxnSpLocks/>
          </p:cNvCxnSpPr>
          <p:nvPr/>
        </p:nvCxnSpPr>
        <p:spPr>
          <a:xfrm flipH="1" flipV="1">
            <a:off x="4151416" y="4162904"/>
            <a:ext cx="603802" cy="836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923D60-75CA-4F8B-995C-3CEAE5DE9E9C}"/>
              </a:ext>
            </a:extLst>
          </p:cNvPr>
          <p:cNvCxnSpPr>
            <a:cxnSpLocks/>
          </p:cNvCxnSpPr>
          <p:nvPr/>
        </p:nvCxnSpPr>
        <p:spPr>
          <a:xfrm flipV="1">
            <a:off x="2296010" y="4209543"/>
            <a:ext cx="568102" cy="78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V="1">
            <a:off x="3420932" y="1558022"/>
            <a:ext cx="84872" cy="104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1492102" y="192218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pendencias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just"/>
            <a:r>
              <a:rPr lang="en-US" sz="1200" dirty="0" err="1">
                <a:ea typeface="+mn-lt"/>
                <a:cs typeface="+mn-lt"/>
              </a:rPr>
              <a:t>Cliente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não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efetua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pagamento</a:t>
            </a:r>
            <a:endParaRPr lang="en-US" sz="1200" dirty="0"/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279342" y="1682792"/>
            <a:ext cx="56231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 smtClean="0">
                <a:latin typeface="Calibri" panose="020F0502020204030204" pitchFamily="34" charset="0"/>
                <a:ea typeface="Calibri"/>
                <a:cs typeface="Times New Roman"/>
              </a:rPr>
              <a:t>Informar Situação</a:t>
            </a:r>
            <a:endParaRPr lang="pt-BR" sz="1400" b="1" i="0" kern="1200" baseline="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Evento: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Cliente não efetua pagamento</a:t>
            </a:r>
            <a:endParaRPr lang="pt-BR" sz="1400" dirty="0">
              <a:latin typeface="Calibri" panose="020F0502020204030204" pitchFamily="34" charset="0"/>
              <a:ea typeface="Calibri"/>
              <a:cs typeface="Times New Roman"/>
            </a:endParaRPr>
          </a:p>
          <a:p>
            <a:pPr algn="just"/>
            <a:r>
              <a:rPr lang="pt-BR" sz="1400" b="1" dirty="0">
                <a:latin typeface="Calibri" panose="020F0502020204030204" pitchFamily="34" charset="0"/>
                <a:ea typeface="Calibri"/>
                <a:cs typeface="Times New Roman"/>
              </a:rPr>
              <a:t>Objetivo</a:t>
            </a:r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:</a:t>
            </a:r>
            <a:r>
              <a:rPr lang="pt-BR" sz="1400" dirty="0">
                <a:latin typeface="Calibri" panose="020F0502020204030204" pitchFamily="34" charset="0"/>
                <a:ea typeface="Calibri"/>
                <a:cs typeface="Times New Roman"/>
              </a:rPr>
              <a:t> </a:t>
            </a:r>
            <a:r>
              <a:rPr lang="pt-BR" sz="1400" dirty="0" smtClean="0">
                <a:latin typeface="Calibri" panose="020F0502020204030204" pitchFamily="34" charset="0"/>
                <a:ea typeface="Calibri"/>
                <a:cs typeface="Times New Roman"/>
              </a:rPr>
              <a:t>oferecer alternativas de pagamento para o cliente</a:t>
            </a:r>
            <a:endParaRPr lang="pt-BR" sz="1400" dirty="0">
              <a:latin typeface="Calibri" panose="020F0502020204030204" pitchFamily="34" charset="0"/>
            </a:endParaRPr>
          </a:p>
          <a:p>
            <a:pPr algn="just" rtl="0"/>
            <a:r>
              <a:rPr lang="pt-BR" sz="1400" b="1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400" b="0" i="0" kern="1200" baseline="0" dirty="0">
                <a:latin typeface="Calibri" panose="020F0502020204030204" pitchFamily="34" charset="0"/>
                <a:ea typeface="Calibri"/>
                <a:cs typeface="Times New Roman"/>
              </a:rPr>
              <a:t>Atendente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2303930" y="16764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360554" y="1898236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</a:t>
            </a:r>
            <a:r>
              <a:rPr lang="en-US" dirty="0" err="1" smtClean="0"/>
              <a:t>edido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279342" y="3458135"/>
            <a:ext cx="310178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cliente</a:t>
            </a:r>
            <a:r>
              <a:rPr lang="en-US" dirty="0" smtClean="0">
                <a:cs typeface="Calibri"/>
              </a:rPr>
              <a:t> e do </a:t>
            </a:r>
            <a:r>
              <a:rPr lang="en-US" dirty="0" err="1" smtClean="0">
                <a:cs typeface="Calibri"/>
              </a:rPr>
              <a:t>pagamento</a:t>
            </a:r>
            <a:endParaRPr lang="en-US" dirty="0" smtClean="0">
              <a:cs typeface="Calibri"/>
            </a:endParaRPr>
          </a:p>
          <a:p>
            <a:r>
              <a:rPr lang="en-US" dirty="0" err="1" smtClean="0">
                <a:cs typeface="Calibri"/>
              </a:rPr>
              <a:t>Informa</a:t>
            </a:r>
            <a:r>
              <a:rPr lang="en-US" dirty="0" smtClean="0">
                <a:cs typeface="Calibri"/>
              </a:rPr>
              <a:t> e </a:t>
            </a:r>
            <a:r>
              <a:rPr lang="en-US" dirty="0" err="1" smtClean="0">
                <a:cs typeface="Calibri"/>
              </a:rPr>
              <a:t>recebe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informações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pedido</a:t>
            </a:r>
            <a:r>
              <a:rPr lang="en-US" dirty="0" smtClean="0">
                <a:cs typeface="Calibri"/>
              </a:rPr>
              <a:t>, e </a:t>
            </a:r>
            <a:r>
              <a:rPr lang="en-US" dirty="0" err="1" smtClean="0">
                <a:cs typeface="Calibri"/>
              </a:rPr>
              <a:t>enviando</a:t>
            </a:r>
            <a:r>
              <a:rPr lang="en-US" dirty="0" smtClean="0">
                <a:cs typeface="Calibri"/>
              </a:rPr>
              <a:t> a </a:t>
            </a:r>
            <a:r>
              <a:rPr lang="en-US" dirty="0" err="1" smtClean="0">
                <a:cs typeface="Calibri"/>
              </a:rPr>
              <a:t>situação</a:t>
            </a:r>
            <a:r>
              <a:rPr lang="en-US" dirty="0" smtClean="0">
                <a:cs typeface="Calibri"/>
              </a:rPr>
              <a:t> do </a:t>
            </a:r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para o </a:t>
            </a:r>
            <a:r>
              <a:rPr lang="en-US" dirty="0" err="1" smtClean="0">
                <a:cs typeface="Calibri"/>
              </a:rPr>
              <a:t>cliente</a:t>
            </a:r>
            <a:endParaRPr lang="en-US" dirty="0">
              <a:cs typeface="Calibri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904997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Informar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Situação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113137" y="5153331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</a:t>
            </a:r>
            <a:r>
              <a:rPr lang="en-US" dirty="0" err="1" smtClean="0">
                <a:cs typeface="Calibri"/>
              </a:rPr>
              <a:t>edido</a:t>
            </a:r>
            <a:endParaRPr lang="en-US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37320" y="1473615"/>
            <a:ext cx="0" cy="102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V="1">
            <a:off x="1819371" y="4086330"/>
            <a:ext cx="846977" cy="86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932330" y="18982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cs typeface="Calibri"/>
              </a:rPr>
              <a:t>Pagamento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não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efetuado</a:t>
            </a:r>
            <a:endParaRPr lang="en-US" dirty="0">
              <a:cs typeface="Calibri"/>
            </a:endParaRPr>
          </a:p>
        </p:txBody>
      </p:sp>
      <p:cxnSp>
        <p:nvCxnSpPr>
          <p:cNvPr id="21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3637320" y="4270993"/>
            <a:ext cx="11569" cy="563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CD24F360-D640-4F43-A8C2-EEC4B305CF31}"/>
              </a:ext>
            </a:extLst>
          </p:cNvPr>
          <p:cNvSpPr/>
          <p:nvPr/>
        </p:nvSpPr>
        <p:spPr>
          <a:xfrm>
            <a:off x="4740067" y="5157939"/>
            <a:ext cx="1534609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Pagamento</a:t>
            </a:r>
            <a:endParaRPr 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1198988" y="5153330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cs typeface="Calibri"/>
              </a:rPr>
              <a:t>Cliente</a:t>
            </a:r>
            <a:endParaRPr lang="en-US" dirty="0"/>
          </a:p>
        </p:txBody>
      </p:sp>
      <p:cxnSp>
        <p:nvCxnSpPr>
          <p:cNvPr id="24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4013992" y="1441073"/>
            <a:ext cx="34091" cy="106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 flipV="1">
            <a:off x="4827816" y="4086330"/>
            <a:ext cx="526766" cy="86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86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287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Eduardo Franco Alves Feitosa</dc:creator>
  <cp:lastModifiedBy>Rick Goncalves Veras</cp:lastModifiedBy>
  <cp:revision>573</cp:revision>
  <dcterms:created xsi:type="dcterms:W3CDTF">2012-07-30T23:50:35Z</dcterms:created>
  <dcterms:modified xsi:type="dcterms:W3CDTF">2019-05-15T15:26:06Z</dcterms:modified>
</cp:coreProperties>
</file>