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0" y="-67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463CB09-0EB0-4545-9CB1-1989C28D3E76}" type="slidenum">
              <a:rPr lang="es-ES" sz="1400" b="0" strike="noStrike" spc="-1">
                <a:latin typeface="Times New Roman"/>
              </a:rPr>
              <a:pPr algn="r"/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default.asp" TargetMode="External"/><Relationship Id="rId2" Type="http://schemas.openxmlformats.org/officeDocument/2006/relationships/hyperlink" Target="http://git-cheatshee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git/progit2/releases/download/2.1.338/progit.pdf" TargetMode="External"/><Relationship Id="rId13" Type="http://schemas.openxmlformats.org/officeDocument/2006/relationships/hyperlink" Target="https://www.youtube.com/watch?v=USjZcfj8yxE" TargetMode="External"/><Relationship Id="rId3" Type="http://schemas.openxmlformats.org/officeDocument/2006/relationships/hyperlink" Target="https://www.youtube.com/watch?v=FyAAIHHClqI" TargetMode="External"/><Relationship Id="rId7" Type="http://schemas.openxmlformats.org/officeDocument/2006/relationships/hyperlink" Target="https://about.gitlab.com/images/press/git-cheat-sheet.pdf" TargetMode="External"/><Relationship Id="rId12" Type="http://schemas.openxmlformats.org/officeDocument/2006/relationships/hyperlink" Target="https://desarrolloweb.com/manuales/manual-de-git.html" TargetMode="External"/><Relationship Id="rId2" Type="http://schemas.openxmlformats.org/officeDocument/2006/relationships/hyperlink" Target="https://www.youtube.com/watch?v=uR6G2v_W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.unl.edu/~cbourke/gitTutorial.pdf" TargetMode="External"/><Relationship Id="rId11" Type="http://schemas.openxmlformats.org/officeDocument/2006/relationships/hyperlink" Target="https://getdocs.org/Category:Git_latest_documentation" TargetMode="External"/><Relationship Id="rId5" Type="http://schemas.openxmlformats.org/officeDocument/2006/relationships/hyperlink" Target="https://www.hostinger.com/tutorials/basic-git-commands" TargetMode="External"/><Relationship Id="rId15" Type="http://schemas.openxmlformats.org/officeDocument/2006/relationships/hyperlink" Target="https://www.youtube.com/watch?v=VdGzPZ31ts8" TargetMode="External"/><Relationship Id="rId10" Type="http://schemas.openxmlformats.org/officeDocument/2006/relationships/hyperlink" Target="https://www.diegocmartin.com/tutorial-git/" TargetMode="External"/><Relationship Id="rId4" Type="http://schemas.openxmlformats.org/officeDocument/2006/relationships/hyperlink" Target="https://www.youtube.com/watch?v=Gg4bLk8cGNo" TargetMode="External"/><Relationship Id="rId9" Type="http://schemas.openxmlformats.org/officeDocument/2006/relationships/hyperlink" Target="https://www.w3schools.com/git/default.asp" TargetMode="External"/><Relationship Id="rId14" Type="http://schemas.openxmlformats.org/officeDocument/2006/relationships/hyperlink" Target="https://www.youtube.com/watch?v=8JJ101D3k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install-git-git-bash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104000" y="118080"/>
            <a:ext cx="1836000" cy="52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836000" y="1404000"/>
            <a:ext cx="6408000" cy="322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Notes </a:t>
            </a:r>
            <a:r>
              <a:rPr lang="es-ES" sz="1800" b="0" strike="noStrike" spc="-1" err="1">
                <a:latin typeface="Arial"/>
              </a:rPr>
              <a:t>on</a:t>
            </a:r>
            <a:r>
              <a:rPr lang="es-ES" sz="1800" b="0" strike="noStrike" spc="-1">
                <a:latin typeface="Arial"/>
              </a:rPr>
              <a:t> Linux </a:t>
            </a:r>
            <a:r>
              <a:rPr lang="es-ES" sz="1800" b="0" strike="noStrike" spc="-1" err="1">
                <a:latin typeface="Arial"/>
              </a:rPr>
              <a:t>commands</a:t>
            </a:r>
            <a:r>
              <a:rPr lang="es-ES" sz="1800" b="0" strike="noStrike" spc="-1">
                <a:latin typeface="Arial"/>
              </a:rPr>
              <a:t> and </a:t>
            </a:r>
            <a:r>
              <a:rPr lang="es-ES" sz="1800" b="0" strike="noStrike" spc="-1" err="1">
                <a:latin typeface="Arial"/>
              </a:rPr>
              <a:t>windows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git</a:t>
            </a:r>
            <a:r>
              <a:rPr lang="es-ES" sz="1800" b="0" strike="noStrike" spc="-1">
                <a:latin typeface="Arial"/>
              </a:rPr>
              <a:t> shell</a:t>
            </a: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Some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schemes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Git</a:t>
            </a:r>
            <a:r>
              <a:rPr lang="es-ES" sz="1800" b="0" strike="noStrike" spc="-1">
                <a:latin typeface="Arial"/>
              </a:rPr>
              <a:t> config </a:t>
            </a:r>
            <a:r>
              <a:rPr lang="es-ES" sz="1800" b="0" strike="noStrike" spc="-1" err="1">
                <a:latin typeface="Arial"/>
              </a:rPr>
              <a:t>file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Make</a:t>
            </a:r>
            <a:r>
              <a:rPr lang="es-ES" sz="1800" b="0" strike="noStrike" spc="-1">
                <a:latin typeface="Arial"/>
              </a:rPr>
              <a:t> a clone of </a:t>
            </a:r>
            <a:r>
              <a:rPr lang="es-ES" sz="1800" b="0" strike="noStrike" spc="-1" err="1">
                <a:latin typeface="Arial"/>
              </a:rPr>
              <a:t>the</a:t>
            </a:r>
            <a:r>
              <a:rPr lang="es-ES" sz="1800" b="0" strike="noStrike" spc="-1">
                <a:latin typeface="Arial"/>
              </a:rPr>
              <a:t> repo in </a:t>
            </a:r>
            <a:r>
              <a:rPr lang="es-ES" sz="1800" b="0" strike="noStrike" spc="-1" err="1">
                <a:latin typeface="Arial"/>
              </a:rPr>
              <a:t>your</a:t>
            </a:r>
            <a:r>
              <a:rPr lang="es-ES" sz="1800" b="0" strike="noStrike" spc="-1">
                <a:latin typeface="Arial"/>
              </a:rPr>
              <a:t> server</a:t>
            </a: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Working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locally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Updating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git</a:t>
            </a:r>
            <a:r>
              <a:rPr lang="es-ES" sz="1800" b="0" strike="noStrike" spc="-1">
                <a:latin typeface="Arial"/>
              </a:rPr>
              <a:t> server repo</a:t>
            </a: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Working</a:t>
            </a:r>
            <a:r>
              <a:rPr lang="es-ES" sz="1800" b="0" strike="noStrike" spc="-1">
                <a:latin typeface="Arial"/>
              </a:rPr>
              <a:t> as a </a:t>
            </a:r>
            <a:r>
              <a:rPr lang="es-ES" sz="1800" b="0" strike="noStrike" spc="-1" err="1">
                <a:latin typeface="Arial"/>
              </a:rPr>
              <a:t>network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colaborator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List</a:t>
            </a:r>
            <a:r>
              <a:rPr lang="es-ES" sz="1800" b="0" strike="noStrike" spc="-1">
                <a:latin typeface="Arial"/>
              </a:rPr>
              <a:t> of </a:t>
            </a:r>
            <a:r>
              <a:rPr lang="es-ES" sz="1800" b="0" strike="noStrike" spc="-1" err="1">
                <a:latin typeface="Arial"/>
              </a:rPr>
              <a:t>useful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commands</a:t>
            </a:r>
            <a:r>
              <a:rPr lang="es-ES" sz="1800" b="0" strike="noStrike" spc="-1">
                <a:latin typeface="Arial"/>
              </a:rPr>
              <a:t>, and </a:t>
            </a:r>
            <a:r>
              <a:rPr lang="es-ES" sz="1800" b="0" strike="noStrike" spc="-1" err="1">
                <a:latin typeface="Arial"/>
              </a:rPr>
              <a:t>tipical</a:t>
            </a:r>
            <a:r>
              <a:rPr lang="es-ES" sz="1800" b="0" strike="noStrike" spc="-1">
                <a:latin typeface="Arial"/>
              </a:rPr>
              <a:t> series of </a:t>
            </a:r>
            <a:r>
              <a:rPr lang="es-ES" sz="1800" b="0" strike="noStrike" spc="-1" err="1">
                <a:latin typeface="Arial"/>
              </a:rPr>
              <a:t>commands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 err="1">
                <a:latin typeface="Arial"/>
              </a:rPr>
              <a:t>List</a:t>
            </a:r>
            <a:r>
              <a:rPr lang="es-ES" sz="1800" b="0" strike="noStrike" spc="-1">
                <a:latin typeface="Arial"/>
              </a:rPr>
              <a:t> of </a:t>
            </a:r>
            <a:r>
              <a:rPr lang="es-ES" sz="1800" b="0" strike="noStrike" spc="-1" err="1">
                <a:latin typeface="Arial"/>
              </a:rPr>
              <a:t>tutorials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60000" y="4478040"/>
            <a:ext cx="921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/>
            <a:r>
              <a:rPr lang="es-ES" sz="1200" b="0" strike="noStrike" spc="-1">
                <a:solidFill>
                  <a:srgbClr val="00008B"/>
                </a:solidFill>
                <a:latin typeface="Arial"/>
              </a:rPr>
              <a:t>https://git-scm.com/   –  </a:t>
            </a:r>
            <a:r>
              <a:rPr lang="es-ES" sz="1200" b="0" strike="noStrike" spc="-1">
                <a:solidFill>
                  <a:srgbClr val="00008B"/>
                </a:solidFill>
                <a:latin typeface="Arial"/>
                <a:hlinkClick r:id="rId2"/>
              </a:rPr>
              <a:t>http://git-cheatsheet.com/</a:t>
            </a:r>
            <a:endParaRPr lang="es-ES" sz="1200" b="0" strike="noStrike" spc="-1">
              <a:latin typeface="Arial"/>
            </a:endParaRPr>
          </a:p>
          <a:p>
            <a:endParaRPr lang="es-ES" sz="1200" b="0" strike="noStrike" spc="-1">
              <a:latin typeface="Arial"/>
            </a:endParaRPr>
          </a:p>
          <a:p>
            <a:pPr algn="ctr"/>
            <a:r>
              <a:rPr lang="es-ES" sz="1200" b="0" strike="noStrike" spc="-1">
                <a:solidFill>
                  <a:srgbClr val="00008B"/>
                </a:solidFill>
                <a:latin typeface="Arial"/>
                <a:hlinkClick r:id="rId3"/>
              </a:rPr>
              <a:t>https://www.w3schools.com/git/default.asp</a:t>
            </a:r>
            <a:r>
              <a:rPr lang="es-ES" sz="1200" b="0" strike="noStrike" spc="-1">
                <a:solidFill>
                  <a:srgbClr val="00008B"/>
                </a:solidFill>
                <a:latin typeface="Arial"/>
              </a:rPr>
              <a:t>  –  https://www.w3docs.com/learn-git.html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1"/>
          <p:cNvGrpSpPr/>
          <p:nvPr/>
        </p:nvGrpSpPr>
        <p:grpSpPr>
          <a:xfrm>
            <a:off x="2592000" y="612000"/>
            <a:ext cx="4734328" cy="648000"/>
            <a:chOff x="2592000" y="612000"/>
            <a:chExt cx="4752000" cy="648000"/>
          </a:xfrm>
        </p:grpSpPr>
        <p:sp>
          <p:nvSpPr>
            <p:cNvPr id="251" name="CustomShape 2"/>
            <p:cNvSpPr/>
            <p:nvPr/>
          </p:nvSpPr>
          <p:spPr>
            <a:xfrm>
              <a:off x="2592000" y="612000"/>
              <a:ext cx="4752000" cy="64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8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3"/>
            <p:cNvSpPr/>
            <p:nvPr/>
          </p:nvSpPr>
          <p:spPr>
            <a:xfrm>
              <a:off x="2977560" y="742320"/>
              <a:ext cx="952920" cy="367920"/>
            </a:xfrm>
            <a:prstGeom prst="rect">
              <a:avLst/>
            </a:prstGeom>
            <a:solidFill>
              <a:srgbClr val="000000"/>
            </a:solidFill>
            <a:ln w="36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TextShape 4"/>
            <p:cNvSpPr txBox="1"/>
            <p:nvPr/>
          </p:nvSpPr>
          <p:spPr>
            <a:xfrm>
              <a:off x="3167640" y="791640"/>
              <a:ext cx="576360" cy="326160"/>
            </a:xfrm>
            <a:prstGeom prst="rect">
              <a:avLst/>
            </a:prstGeom>
            <a:noFill/>
            <a:ln w="36000">
              <a:noFill/>
            </a:ln>
          </p:spPr>
          <p:txBody>
            <a:bodyPr lIns="108000" tIns="63000" rIns="108000" bIns="63000" anchorCtr="1"/>
            <a:lstStyle/>
            <a:p>
              <a:pPr algn="ctr"/>
              <a:r>
                <a:rPr lang="es-ES" sz="1400" b="0" strike="noStrike" spc="-1">
                  <a:solidFill>
                    <a:srgbClr val="FFFFFF"/>
                  </a:solidFill>
                  <a:latin typeface="Arial"/>
                </a:rPr>
                <a:t>WT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54" name="CustomShape 5"/>
            <p:cNvSpPr/>
            <p:nvPr/>
          </p:nvSpPr>
          <p:spPr>
            <a:xfrm>
              <a:off x="4466520" y="738360"/>
              <a:ext cx="945360" cy="39708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TextShape 6"/>
            <p:cNvSpPr txBox="1"/>
            <p:nvPr/>
          </p:nvSpPr>
          <p:spPr>
            <a:xfrm>
              <a:off x="4583520" y="820440"/>
              <a:ext cx="66276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SA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56" name="CustomShape 7"/>
            <p:cNvSpPr/>
            <p:nvPr/>
          </p:nvSpPr>
          <p:spPr>
            <a:xfrm>
              <a:off x="5925240" y="739080"/>
              <a:ext cx="945000" cy="39636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TextShape 8"/>
            <p:cNvSpPr txBox="1"/>
            <p:nvPr/>
          </p:nvSpPr>
          <p:spPr>
            <a:xfrm>
              <a:off x="6015240" y="813240"/>
              <a:ext cx="79344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H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258" name="TextShape 9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59" name="TextShape 10"/>
          <p:cNvSpPr txBox="1"/>
          <p:nvPr/>
        </p:nvSpPr>
        <p:spPr>
          <a:xfrm>
            <a:off x="2897172" y="263507"/>
            <a:ext cx="410326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b="0" strike="noStrike" spc="-1" err="1">
                <a:latin typeface="Arial"/>
              </a:rPr>
              <a:t>Working</a:t>
            </a:r>
            <a:r>
              <a:rPr lang="es-ES" sz="1800" b="0" strike="noStrike" spc="-1">
                <a:latin typeface="Arial"/>
              </a:rPr>
              <a:t> in local “</a:t>
            </a:r>
            <a:r>
              <a:rPr lang="es-ES" sz="1800" b="0" strike="noStrike" spc="-1" err="1">
                <a:latin typeface="Arial"/>
              </a:rPr>
              <a:t>master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branch</a:t>
            </a:r>
            <a:r>
              <a:rPr lang="es-ES" sz="1800" b="0" strike="noStrike" spc="-1">
                <a:latin typeface="Arial"/>
              </a:rPr>
              <a:t>”</a:t>
            </a:r>
          </a:p>
        </p:txBody>
      </p:sp>
      <p:sp>
        <p:nvSpPr>
          <p:cNvPr id="260" name="TextShape 11"/>
          <p:cNvSpPr txBox="1"/>
          <p:nvPr/>
        </p:nvSpPr>
        <p:spPr>
          <a:xfrm>
            <a:off x="546120" y="1620000"/>
            <a:ext cx="2109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r>
              <a:rPr lang="es-ES" sz="1500" b="1" strike="noStrike" spc="-1">
                <a:solidFill>
                  <a:srgbClr val="CE181E"/>
                </a:solidFill>
                <a:latin typeface="Arial"/>
              </a:rPr>
              <a:t>Useful git commands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61" name="TextShape 12"/>
          <p:cNvSpPr txBox="1"/>
          <p:nvPr/>
        </p:nvSpPr>
        <p:spPr>
          <a:xfrm>
            <a:off x="505080" y="1939680"/>
            <a:ext cx="8134920" cy="293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log : </a:t>
            </a:r>
            <a:r>
              <a:rPr lang="es-ES" sz="1200" b="0" strike="noStrike" spc="-1">
                <a:latin typeface="Arial"/>
              </a:rPr>
              <a:t>view the git commit history / git commit graph</a:t>
            </a: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log, git log filename, </a:t>
            </a:r>
            <a:endParaRPr lang="es-ES" sz="1200" b="0" strike="noStrike" spc="-1">
              <a:latin typeface="Arial"/>
            </a:endParaRP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log --all --decorate --oneline –graph</a:t>
            </a:r>
            <a:endParaRPr lang="es-ES" sz="1200" b="0" strike="noStrike" spc="-1">
              <a:latin typeface="Arial"/>
            </a:endParaRP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solidFill>
                  <a:srgbClr val="000080"/>
                </a:solidFill>
                <a:latin typeface="Arial"/>
                <a:ea typeface="Noto Sans CJK SC"/>
              </a:rPr>
              <a:t>with more detail of changes in files :  </a:t>
            </a:r>
            <a:r>
              <a:rPr lang="es-ES" sz="1200" b="1" strike="noStrike" spc="-1">
                <a:solidFill>
                  <a:srgbClr val="000000"/>
                </a:solidFill>
                <a:latin typeface="Arial"/>
              </a:rPr>
              <a:t>git log --stat --all --decorate --oneline –graph</a:t>
            </a:r>
            <a:endParaRPr lang="es-ES" sz="1200" b="0" strike="noStrike" spc="-1">
              <a:latin typeface="Arial"/>
            </a:endParaRP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solidFill>
                  <a:srgbClr val="000080"/>
                </a:solidFill>
                <a:latin typeface="Arial"/>
              </a:rPr>
              <a:t>Alias for last :</a:t>
            </a:r>
            <a:r>
              <a:rPr lang="es-ES" sz="1200" b="1" strike="noStrike" spc="-1">
                <a:solidFill>
                  <a:srgbClr val="000000"/>
                </a:solidFill>
                <a:latin typeface="Arial"/>
              </a:rPr>
              <a:t> git config --global alias.logFullInfo 'log --stat --all --decorate --oneline --graph'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reflog :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diff:</a:t>
            </a:r>
            <a:r>
              <a:rPr lang="es-ES" sz="1200" b="0" strike="noStrike" spc="-1">
                <a:latin typeface="Arial"/>
              </a:rPr>
              <a:t> see differences bteween WT and SA (all diff or for a single file)</a:t>
            </a: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diff –cached:</a:t>
            </a:r>
            <a:r>
              <a:rPr lang="es-ES" sz="1200" b="0" strike="noStrike" spc="-1">
                <a:latin typeface="Arial"/>
              </a:rPr>
              <a:t> diff of staging area and latest commit</a:t>
            </a:r>
          </a:p>
          <a:p>
            <a:pPr marL="432000" lvl="1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 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checkout -- filename:</a:t>
            </a:r>
            <a:r>
              <a:rPr lang="es-ES" sz="1200" b="0" strike="noStrike" spc="-1">
                <a:latin typeface="Arial"/>
              </a:rPr>
              <a:t> retrieve a file from the staging area into the working tree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reset HEAD filename:</a:t>
            </a:r>
            <a:r>
              <a:rPr lang="es-ES" sz="1200" b="0" strike="noStrike" spc="-1">
                <a:latin typeface="Arial"/>
              </a:rPr>
              <a:t> retrieve a file from the latest commit into the staging area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checkout (commit hash) filename:</a:t>
            </a:r>
            <a:r>
              <a:rPr lang="es-ES" sz="1200" b="0" strike="noStrike" spc="-1">
                <a:latin typeface="Arial"/>
              </a:rPr>
              <a:t> retrieve a file from a previous commit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0000" y="864000"/>
            <a:ext cx="9720000" cy="453600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3" name="Group 2"/>
          <p:cNvGrpSpPr/>
          <p:nvPr/>
        </p:nvGrpSpPr>
        <p:grpSpPr>
          <a:xfrm>
            <a:off x="540000" y="1224720"/>
            <a:ext cx="2700000" cy="3960000"/>
            <a:chOff x="540000" y="1224720"/>
            <a:chExt cx="2700000" cy="3960000"/>
          </a:xfrm>
        </p:grpSpPr>
        <p:sp>
          <p:nvSpPr>
            <p:cNvPr id="264" name="CustomShape 3"/>
            <p:cNvSpPr/>
            <p:nvPr/>
          </p:nvSpPr>
          <p:spPr>
            <a:xfrm>
              <a:off x="540000" y="1224720"/>
              <a:ext cx="2700000" cy="3960000"/>
            </a:xfrm>
            <a:prstGeom prst="rect">
              <a:avLst/>
            </a:prstGeom>
            <a:solidFill>
              <a:srgbClr val="000000"/>
            </a:solidFill>
            <a:ln w="72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5" name="Group 4"/>
          <p:cNvGrpSpPr/>
          <p:nvPr/>
        </p:nvGrpSpPr>
        <p:grpSpPr>
          <a:xfrm>
            <a:off x="3672000" y="1223640"/>
            <a:ext cx="2700000" cy="3960000"/>
            <a:chOff x="3672000" y="1223640"/>
            <a:chExt cx="2700000" cy="3960000"/>
          </a:xfrm>
        </p:grpSpPr>
        <p:sp>
          <p:nvSpPr>
            <p:cNvPr id="266" name="CustomShape 5"/>
            <p:cNvSpPr/>
            <p:nvPr/>
          </p:nvSpPr>
          <p:spPr>
            <a:xfrm>
              <a:off x="3672000" y="1223640"/>
              <a:ext cx="2700000" cy="396000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7" name="Group 6"/>
          <p:cNvGrpSpPr/>
          <p:nvPr/>
        </p:nvGrpSpPr>
        <p:grpSpPr>
          <a:xfrm>
            <a:off x="6827400" y="1224720"/>
            <a:ext cx="2700000" cy="3960000"/>
            <a:chOff x="6827400" y="1224720"/>
            <a:chExt cx="2700000" cy="3960000"/>
          </a:xfrm>
        </p:grpSpPr>
        <p:sp>
          <p:nvSpPr>
            <p:cNvPr id="268" name="CustomShape 7"/>
            <p:cNvSpPr/>
            <p:nvPr/>
          </p:nvSpPr>
          <p:spPr>
            <a:xfrm>
              <a:off x="6827400" y="1224720"/>
              <a:ext cx="2700000" cy="396000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9" name="TextShape 8"/>
          <p:cNvSpPr txBox="1"/>
          <p:nvPr/>
        </p:nvSpPr>
        <p:spPr>
          <a:xfrm>
            <a:off x="825470" y="936000"/>
            <a:ext cx="2104048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  <a:ea typeface="Noto Sans CJK SC"/>
              </a:rPr>
              <a:t>Working</a:t>
            </a:r>
            <a:r>
              <a:rPr lang="es-ES" sz="1300" b="0" strike="noStrike" spc="-1">
                <a:latin typeface="Arial"/>
                <a:ea typeface="Noto Sans CJK SC"/>
              </a:rPr>
              <a:t> </a:t>
            </a:r>
            <a:r>
              <a:rPr lang="es-ES" sz="1300" b="0" strike="noStrike" spc="-1" err="1">
                <a:latin typeface="Arial"/>
                <a:ea typeface="Noto Sans CJK SC"/>
              </a:rPr>
              <a:t>Tree</a:t>
            </a:r>
            <a:r>
              <a:rPr lang="es-ES" sz="1300" b="0" strike="noStrike" spc="-1">
                <a:latin typeface="Arial"/>
                <a:ea typeface="Noto Sans CJK SC"/>
              </a:rPr>
              <a:t> -</a:t>
            </a:r>
            <a:r>
              <a:rPr lang="es-ES" sz="13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es-ES" sz="1200" b="0" strike="noStrike" spc="-1">
                <a:solidFill>
                  <a:srgbClr val="CE181E"/>
                </a:solidFill>
                <a:latin typeface="Arial"/>
              </a:rPr>
              <a:t>Visible </a:t>
            </a:r>
            <a:r>
              <a:rPr lang="es-ES" sz="1200" b="0" strike="noStrike" spc="-1" err="1">
                <a:solidFill>
                  <a:srgbClr val="CE181E"/>
                </a:solidFill>
                <a:latin typeface="Arial"/>
              </a:rPr>
              <a:t>dir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70" name="TextShape 9"/>
          <p:cNvSpPr txBox="1"/>
          <p:nvPr/>
        </p:nvSpPr>
        <p:spPr>
          <a:xfrm>
            <a:off x="4032360" y="936360"/>
            <a:ext cx="2079522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smtClean="0">
                <a:latin typeface="Arial"/>
              </a:rPr>
              <a:t>Staging Area – </a:t>
            </a:r>
            <a:r>
              <a:rPr lang="es-ES" sz="1300" b="0" strike="noStrike" spc="-1" smtClean="0">
                <a:solidFill>
                  <a:srgbClr val="708090"/>
                </a:solidFill>
                <a:latin typeface="Arial"/>
              </a:rPr>
              <a:t>Hide dir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71" name="TextShape 10"/>
          <p:cNvSpPr txBox="1"/>
          <p:nvPr/>
        </p:nvSpPr>
        <p:spPr>
          <a:xfrm>
            <a:off x="6897700" y="936720"/>
            <a:ext cx="2484186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</a:rPr>
              <a:t>History</a:t>
            </a:r>
            <a:r>
              <a:rPr lang="es-ES" sz="1300" b="0" strike="noStrike" spc="-1">
                <a:latin typeface="Arial"/>
              </a:rPr>
              <a:t> of </a:t>
            </a:r>
            <a:r>
              <a:rPr lang="es-ES" sz="1300" b="0" strike="noStrike" spc="-1" err="1">
                <a:latin typeface="Arial"/>
              </a:rPr>
              <a:t>Commits</a:t>
            </a:r>
            <a:r>
              <a:rPr lang="es-ES" sz="1300" b="0" strike="noStrike" spc="-1">
                <a:latin typeface="Arial"/>
              </a:rPr>
              <a:t> –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Hide</a:t>
            </a:r>
            <a:r>
              <a:rPr lang="es-ES" sz="1300" b="0" strike="noStrike" spc="-1">
                <a:solidFill>
                  <a:srgbClr val="708090"/>
                </a:solidFill>
                <a:latin typeface="Arial"/>
              </a:rPr>
              <a:t>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dir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72" name="TextShape 11"/>
          <p:cNvSpPr txBox="1"/>
          <p:nvPr/>
        </p:nvSpPr>
        <p:spPr>
          <a:xfrm>
            <a:off x="756000" y="1404000"/>
            <a:ext cx="227628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Subdirs &amp;Files of Project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3" name="TextShape 12"/>
          <p:cNvSpPr txBox="1"/>
          <p:nvPr/>
        </p:nvSpPr>
        <p:spPr>
          <a:xfrm>
            <a:off x="3852360" y="1332000"/>
            <a:ext cx="232488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Sub-dirs and files </a:t>
            </a:r>
            <a:endParaRPr lang="es-ES" sz="1500" b="0" strike="noStrike" spc="-1">
              <a:latin typeface="Arial"/>
            </a:endParaRPr>
          </a:p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that have been staged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4" name="TextShape 13"/>
          <p:cNvSpPr txBox="1"/>
          <p:nvPr/>
        </p:nvSpPr>
        <p:spPr>
          <a:xfrm>
            <a:off x="7056360" y="1404360"/>
            <a:ext cx="2324880" cy="32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000000"/>
                </a:solidFill>
                <a:latin typeface="Arial"/>
              </a:rPr>
              <a:t>All cronological commits 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5" name="TextShape 14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6" name="TextShape 15"/>
          <p:cNvSpPr txBox="1"/>
          <p:nvPr/>
        </p:nvSpPr>
        <p:spPr>
          <a:xfrm>
            <a:off x="3540114" y="216000"/>
            <a:ext cx="294174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b="0" strike="noStrike" spc="-1">
                <a:latin typeface="Arial"/>
              </a:rPr>
              <a:t>Branching and Merging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80000" y="864000"/>
            <a:ext cx="9720000" cy="453600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8" name="Group 2"/>
          <p:cNvGrpSpPr/>
          <p:nvPr/>
        </p:nvGrpSpPr>
        <p:grpSpPr>
          <a:xfrm>
            <a:off x="540000" y="1224720"/>
            <a:ext cx="2700000" cy="3960000"/>
            <a:chOff x="540000" y="1224720"/>
            <a:chExt cx="2700000" cy="3960000"/>
          </a:xfrm>
        </p:grpSpPr>
        <p:sp>
          <p:nvSpPr>
            <p:cNvPr id="279" name="CustomShape 3"/>
            <p:cNvSpPr/>
            <p:nvPr/>
          </p:nvSpPr>
          <p:spPr>
            <a:xfrm>
              <a:off x="540000" y="1224720"/>
              <a:ext cx="2700000" cy="3960000"/>
            </a:xfrm>
            <a:prstGeom prst="rect">
              <a:avLst/>
            </a:prstGeom>
            <a:solidFill>
              <a:srgbClr val="000000"/>
            </a:solidFill>
            <a:ln w="72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" name="Group 4"/>
          <p:cNvGrpSpPr/>
          <p:nvPr/>
        </p:nvGrpSpPr>
        <p:grpSpPr>
          <a:xfrm>
            <a:off x="3672000" y="1223640"/>
            <a:ext cx="2700000" cy="3960000"/>
            <a:chOff x="3672000" y="1223640"/>
            <a:chExt cx="2700000" cy="3960000"/>
          </a:xfrm>
        </p:grpSpPr>
        <p:sp>
          <p:nvSpPr>
            <p:cNvPr id="281" name="CustomShape 5"/>
            <p:cNvSpPr/>
            <p:nvPr/>
          </p:nvSpPr>
          <p:spPr>
            <a:xfrm>
              <a:off x="3672000" y="1223640"/>
              <a:ext cx="2700000" cy="396000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2" name="Group 6"/>
          <p:cNvGrpSpPr/>
          <p:nvPr/>
        </p:nvGrpSpPr>
        <p:grpSpPr>
          <a:xfrm>
            <a:off x="6827400" y="1224720"/>
            <a:ext cx="2700000" cy="3960000"/>
            <a:chOff x="6827400" y="1224720"/>
            <a:chExt cx="2700000" cy="3960000"/>
          </a:xfrm>
        </p:grpSpPr>
        <p:sp>
          <p:nvSpPr>
            <p:cNvPr id="283" name="CustomShape 7"/>
            <p:cNvSpPr/>
            <p:nvPr/>
          </p:nvSpPr>
          <p:spPr>
            <a:xfrm>
              <a:off x="6827400" y="1224720"/>
              <a:ext cx="2700000" cy="396000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4" name="TextShape 8"/>
          <p:cNvSpPr txBox="1"/>
          <p:nvPr/>
        </p:nvSpPr>
        <p:spPr>
          <a:xfrm>
            <a:off x="825470" y="936000"/>
            <a:ext cx="2104048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>
                <a:latin typeface="Arial"/>
                <a:ea typeface="Noto Sans CJK SC"/>
              </a:rPr>
              <a:t>Working Tree -</a:t>
            </a:r>
            <a:r>
              <a:rPr lang="es-ES" sz="13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es-ES" sz="1200" b="0" strike="noStrike" spc="-1">
                <a:solidFill>
                  <a:srgbClr val="CE181E"/>
                </a:solidFill>
                <a:latin typeface="Arial"/>
              </a:rPr>
              <a:t>Visible dir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86" name="TextShape 10"/>
          <p:cNvSpPr txBox="1"/>
          <p:nvPr/>
        </p:nvSpPr>
        <p:spPr>
          <a:xfrm>
            <a:off x="6897700" y="936720"/>
            <a:ext cx="2484186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</a:rPr>
              <a:t>History</a:t>
            </a:r>
            <a:r>
              <a:rPr lang="es-ES" sz="1300" b="0" strike="noStrike" spc="-1">
                <a:latin typeface="Arial"/>
              </a:rPr>
              <a:t> of </a:t>
            </a:r>
            <a:r>
              <a:rPr lang="es-ES" sz="1300" b="0" strike="noStrike" spc="-1" err="1">
                <a:latin typeface="Arial"/>
              </a:rPr>
              <a:t>Commits</a:t>
            </a:r>
            <a:r>
              <a:rPr lang="es-ES" sz="1300" b="0" strike="noStrike" spc="-1">
                <a:latin typeface="Arial"/>
              </a:rPr>
              <a:t> –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Hide</a:t>
            </a:r>
            <a:r>
              <a:rPr lang="es-ES" sz="1300" b="0" strike="noStrike" spc="-1">
                <a:solidFill>
                  <a:srgbClr val="708090"/>
                </a:solidFill>
                <a:latin typeface="Arial"/>
              </a:rPr>
              <a:t>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dir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87" name="TextShape 11"/>
          <p:cNvSpPr txBox="1"/>
          <p:nvPr/>
        </p:nvSpPr>
        <p:spPr>
          <a:xfrm>
            <a:off x="756000" y="1404000"/>
            <a:ext cx="227628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Subdirs &amp;Files of Project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88" name="TextShape 12"/>
          <p:cNvSpPr txBox="1"/>
          <p:nvPr/>
        </p:nvSpPr>
        <p:spPr>
          <a:xfrm>
            <a:off x="3852360" y="1332000"/>
            <a:ext cx="232488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Sub-dirs and files </a:t>
            </a:r>
            <a:endParaRPr lang="es-ES" sz="1500" b="0" strike="noStrike" spc="-1">
              <a:latin typeface="Arial"/>
            </a:endParaRPr>
          </a:p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that have been staged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89" name="TextShape 13"/>
          <p:cNvSpPr txBox="1"/>
          <p:nvPr/>
        </p:nvSpPr>
        <p:spPr>
          <a:xfrm>
            <a:off x="7056360" y="1404360"/>
            <a:ext cx="2324880" cy="32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000000"/>
                </a:solidFill>
                <a:latin typeface="Arial"/>
              </a:rPr>
              <a:t>All cronological commits 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90" name="TextShape 14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TextShape 15"/>
          <p:cNvSpPr txBox="1"/>
          <p:nvPr/>
        </p:nvSpPr>
        <p:spPr>
          <a:xfrm>
            <a:off x="3382200" y="216000"/>
            <a:ext cx="3411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Working with git server (remote)</a:t>
            </a:r>
          </a:p>
        </p:txBody>
      </p:sp>
      <p:sp>
        <p:nvSpPr>
          <p:cNvPr id="18" name="TextShape 9"/>
          <p:cNvSpPr txBox="1"/>
          <p:nvPr/>
        </p:nvSpPr>
        <p:spPr>
          <a:xfrm>
            <a:off x="4032360" y="936360"/>
            <a:ext cx="2079522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smtClean="0">
                <a:latin typeface="Arial"/>
              </a:rPr>
              <a:t>Staging Area – </a:t>
            </a:r>
            <a:r>
              <a:rPr lang="es-ES" sz="1300" b="0" strike="noStrike" spc="-1" smtClean="0">
                <a:solidFill>
                  <a:srgbClr val="708090"/>
                </a:solidFill>
                <a:latin typeface="Arial"/>
              </a:rPr>
              <a:t>Hide dir</a:t>
            </a: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104000" y="118080"/>
            <a:ext cx="1836000" cy="52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325800" y="683438"/>
            <a:ext cx="3405700" cy="3658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400" b="1" spc="-1" smtClean="0">
                <a:solidFill>
                  <a:srgbClr val="C00000"/>
                </a:solidFill>
              </a:rPr>
              <a:t>Tutorials </a:t>
            </a:r>
            <a:r>
              <a:rPr lang="es-ES" sz="1400" b="1" spc="-1" smtClean="0">
                <a:solidFill>
                  <a:srgbClr val="C00000"/>
                </a:solidFill>
              </a:rPr>
              <a:t>and Cheat Shits references</a:t>
            </a:r>
            <a:endParaRPr lang="es-ES" sz="1500" b="0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2236278" y="1192201"/>
            <a:ext cx="5732992" cy="39290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smtClean="0">
                <a:latin typeface="Arial"/>
              </a:rPr>
              <a:t>David Mahler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mtClean="0"/>
              <a:t>Introduction to Git - Core Concepts</a:t>
            </a:r>
            <a:r>
              <a:rPr lang="en-US" sz="1200" spc="-1" smtClean="0"/>
              <a:t>	</a:t>
            </a:r>
            <a:br>
              <a:rPr lang="en-US" sz="1200" spc="-1" smtClean="0"/>
            </a:br>
            <a:r>
              <a:rPr lang="en-US" sz="1200" spc="-1" smtClean="0">
                <a:hlinkClick r:id="rId2"/>
              </a:rPr>
              <a:t>https</a:t>
            </a:r>
            <a:r>
              <a:rPr lang="en-US" sz="1200" spc="-1" smtClean="0">
                <a:hlinkClick r:id="rId2"/>
              </a:rPr>
              <a:t>://</a:t>
            </a:r>
            <a:r>
              <a:rPr lang="en-US" sz="1200" spc="-1" smtClean="0">
                <a:hlinkClick r:id="rId2"/>
              </a:rPr>
              <a:t>www.youtube.com/watch?v=uR6G2v_WsRA</a:t>
            </a:r>
            <a:r>
              <a:rPr lang="en-US" sz="1200" spc="-1" smtClean="0"/>
              <a:t>   (28 min)</a:t>
            </a:r>
            <a:endParaRPr lang="en-US" sz="1200" spc="-1" smtClean="0"/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mtClean="0"/>
              <a:t>Introduction </a:t>
            </a:r>
            <a:r>
              <a:rPr lang="en-US" sz="1200" spc="-1" smtClean="0"/>
              <a:t>to Git - Branching </a:t>
            </a:r>
            <a:r>
              <a:rPr lang="en-US" sz="1200" spc="-1" smtClean="0"/>
              <a:t>and </a:t>
            </a:r>
            <a:r>
              <a:rPr lang="en-US" sz="1200" spc="-1" smtClean="0"/>
              <a:t>Merging</a:t>
            </a:r>
            <a:br>
              <a:rPr lang="en-US" sz="1200" spc="-1" smtClean="0"/>
            </a:br>
            <a:r>
              <a:rPr lang="en-US" sz="1200" spc="-1" smtClean="0">
                <a:hlinkClick r:id="rId3"/>
              </a:rPr>
              <a:t>https</a:t>
            </a:r>
            <a:r>
              <a:rPr lang="en-US" sz="1200" spc="-1" smtClean="0">
                <a:hlinkClick r:id="rId3"/>
              </a:rPr>
              <a:t>://</a:t>
            </a:r>
            <a:r>
              <a:rPr lang="en-US" sz="1200" spc="-1" smtClean="0">
                <a:hlinkClick r:id="rId3"/>
              </a:rPr>
              <a:t>www.youtube.com/watch?v=FyAAIHHClqI</a:t>
            </a:r>
            <a:r>
              <a:rPr lang="en-US" sz="1200" spc="-1" smtClean="0"/>
              <a:t>       (28 min) </a:t>
            </a:r>
            <a:endParaRPr lang="en-US" sz="1200" spc="-1" smtClean="0"/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mtClean="0"/>
              <a:t>Introduction </a:t>
            </a:r>
            <a:r>
              <a:rPr lang="en-US" sz="1200" spc="-1" smtClean="0"/>
              <a:t>to </a:t>
            </a:r>
            <a:r>
              <a:rPr lang="en-US" sz="1200" spc="-1" smtClean="0"/>
              <a:t>Git </a:t>
            </a:r>
            <a:r>
              <a:rPr lang="en-US" sz="1200" spc="-1" smtClean="0"/>
              <a:t>- Remote</a:t>
            </a:r>
            <a:br>
              <a:rPr lang="en-US" sz="1200" spc="-1" smtClean="0"/>
            </a:br>
            <a:r>
              <a:rPr lang="en-US" sz="1200" spc="-1" smtClean="0">
                <a:hlinkClick r:id="rId4"/>
              </a:rPr>
              <a:t>https</a:t>
            </a:r>
            <a:r>
              <a:rPr lang="en-US" sz="1200" spc="-1" smtClean="0">
                <a:hlinkClick r:id="rId4"/>
              </a:rPr>
              <a:t>://</a:t>
            </a:r>
            <a:r>
              <a:rPr lang="en-US" sz="1200" spc="-1" smtClean="0">
                <a:hlinkClick r:id="rId4"/>
              </a:rPr>
              <a:t>www.youtube.com/watch?v=Gg4bLk8cGNo</a:t>
            </a:r>
            <a:r>
              <a:rPr lang="en-US" sz="1200" spc="-1" smtClean="0"/>
              <a:t>     (31 min)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200" spc="-1" smtClean="0">
              <a:latin typeface="Arial"/>
              <a:hlinkClick r:id="rId5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 smtClean="0">
                <a:latin typeface="Arial"/>
                <a:hlinkClick r:id="rId5"/>
              </a:rPr>
              <a:t>https</a:t>
            </a:r>
            <a:r>
              <a:rPr lang="es-ES" sz="1200" b="0" strike="noStrike" spc="-1">
                <a:latin typeface="Arial"/>
                <a:hlinkClick r:id="rId5"/>
              </a:rPr>
              <a:t>://www.hostinger.com/tutorials/basic-git-commands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6"/>
              </a:rPr>
              <a:t>https://cse.unl.edu</a:t>
            </a:r>
            <a:r>
              <a:rPr lang="es-ES" sz="1200" spc="-1" smtClean="0">
                <a:hlinkClick r:id="rId6"/>
              </a:rPr>
              <a:t>/~</a:t>
            </a:r>
            <a:r>
              <a:rPr lang="es-ES" sz="1200" spc="-1" smtClean="0">
                <a:hlinkClick r:id="rId6"/>
              </a:rPr>
              <a:t>cbourke/gitTutorial.pdf</a:t>
            </a:r>
            <a:r>
              <a:rPr lang="es-ES" sz="1200" spc="-1" smtClean="0"/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7"/>
              </a:rPr>
              <a:t>https</a:t>
            </a:r>
            <a:r>
              <a:rPr lang="es-ES" sz="1200" spc="-1" smtClean="0">
                <a:hlinkClick r:id="rId7"/>
              </a:rPr>
              <a:t>://</a:t>
            </a:r>
            <a:r>
              <a:rPr lang="es-ES" sz="1200" spc="-1" smtClean="0">
                <a:hlinkClick r:id="rId7"/>
              </a:rPr>
              <a:t>about.gitlab.com/images/press/git-cheat-sheet.pdf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8"/>
              </a:rPr>
              <a:t>https</a:t>
            </a:r>
            <a:r>
              <a:rPr lang="es-ES" sz="1200" spc="-1" smtClean="0">
                <a:hlinkClick r:id="rId8"/>
              </a:rPr>
              <a:t>://</a:t>
            </a:r>
            <a:r>
              <a:rPr lang="es-ES" sz="1200" spc="-1" smtClean="0">
                <a:hlinkClick r:id="rId8"/>
              </a:rPr>
              <a:t>github.com/progit/progit2/releases/download/2.1.338/progit.pdf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9"/>
              </a:rPr>
              <a:t>https</a:t>
            </a:r>
            <a:r>
              <a:rPr lang="es-ES" sz="1200" spc="-1" smtClean="0">
                <a:hlinkClick r:id="rId9"/>
              </a:rPr>
              <a:t>://</a:t>
            </a:r>
            <a:r>
              <a:rPr lang="es-ES" sz="1200" spc="-1" smtClean="0">
                <a:hlinkClick r:id="rId9"/>
              </a:rPr>
              <a:t>www.w3schools.com/git/default.asp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10"/>
              </a:rPr>
              <a:t>https://www.diegocmartin.com/tutorial-git/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200" spc="-1" smtClean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11"/>
              </a:rPr>
              <a:t>https</a:t>
            </a:r>
            <a:r>
              <a:rPr lang="es-ES" sz="1200" spc="-1" smtClean="0">
                <a:hlinkClick r:id="rId11"/>
              </a:rPr>
              <a:t>://</a:t>
            </a:r>
            <a:r>
              <a:rPr lang="es-ES" sz="1200" spc="-1" smtClean="0">
                <a:hlinkClick r:id="rId11"/>
              </a:rPr>
              <a:t>getdocs.org/Category:Git_latest_documentation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>
                <a:hlinkClick r:id="rId12"/>
              </a:rPr>
              <a:t>https</a:t>
            </a:r>
            <a:r>
              <a:rPr lang="es-ES" sz="1200" spc="-1" smtClean="0">
                <a:hlinkClick r:id="rId12"/>
              </a:rPr>
              <a:t>://</a:t>
            </a:r>
            <a:r>
              <a:rPr lang="es-ES" sz="1200" spc="-1" smtClean="0">
                <a:hlinkClick r:id="rId12"/>
              </a:rPr>
              <a:t>desarrolloweb.com/manuales/manual-de-git.html#capitulos185</a:t>
            </a:r>
            <a:endParaRPr lang="es-ES" sz="1200" b="0" strike="noStrike" spc="-1" smtClean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200" spc="-1" smtClean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mtClean="0"/>
              <a:t>Colt </a:t>
            </a:r>
            <a:r>
              <a:rPr lang="es-ES" sz="1200" smtClean="0"/>
              <a:t>Steele:</a:t>
            </a:r>
            <a:r>
              <a:rPr lang="es-ES" sz="1200" spc="-1" smtClean="0"/>
              <a:t> </a:t>
            </a:r>
            <a:r>
              <a:rPr lang="es-ES" sz="1200" spc="-1" smtClean="0">
                <a:hlinkClick r:id="rId13"/>
              </a:rPr>
              <a:t>https</a:t>
            </a:r>
            <a:r>
              <a:rPr lang="es-ES" sz="1200" spc="-1" smtClean="0">
                <a:hlinkClick r:id="rId13"/>
              </a:rPr>
              <a:t>://</a:t>
            </a:r>
            <a:r>
              <a:rPr lang="es-ES" sz="1200" spc="-1" smtClean="0">
                <a:hlinkClick r:id="rId13"/>
              </a:rPr>
              <a:t>www.youtube.com/watch?v=USjZcfj8yxE</a:t>
            </a:r>
            <a:r>
              <a:rPr lang="es-ES" sz="1200" spc="-1" smtClean="0"/>
              <a:t>    (16 min)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/>
              <a:t>Mosh: </a:t>
            </a:r>
            <a:r>
              <a:rPr lang="es-ES" sz="1200" spc="-1" smtClean="0">
                <a:hlinkClick r:id="rId14"/>
              </a:rPr>
              <a:t>https</a:t>
            </a:r>
            <a:r>
              <a:rPr lang="es-ES" sz="1200" spc="-1" smtClean="0">
                <a:hlinkClick r:id="rId14"/>
              </a:rPr>
              <a:t>://</a:t>
            </a:r>
            <a:r>
              <a:rPr lang="es-ES" sz="1200" spc="-1" smtClean="0">
                <a:hlinkClick r:id="rId14"/>
              </a:rPr>
              <a:t>www.youtube.com/watch?v=8JJ101D3knE</a:t>
            </a:r>
            <a:r>
              <a:rPr lang="es-ES" sz="1200" spc="-1" smtClean="0"/>
              <a:t>  (1h  9 min)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spc="-1" smtClean="0"/>
              <a:t>HolaMundo</a:t>
            </a:r>
            <a:r>
              <a:rPr lang="es-ES" sz="1200" spc="-1" smtClean="0"/>
              <a:t>: </a:t>
            </a:r>
            <a:r>
              <a:rPr lang="es-ES" sz="1200" spc="-1" smtClean="0">
                <a:hlinkClick r:id="rId15"/>
              </a:rPr>
              <a:t>https</a:t>
            </a:r>
            <a:r>
              <a:rPr lang="es-ES" sz="1200" spc="-1" smtClean="0">
                <a:hlinkClick r:id="rId15"/>
              </a:rPr>
              <a:t>://</a:t>
            </a:r>
            <a:r>
              <a:rPr lang="es-ES" sz="1200" spc="-1" smtClean="0">
                <a:hlinkClick r:id="rId15"/>
              </a:rPr>
              <a:t>www.youtube.com/watch?v=VdGzPZ31ts8</a:t>
            </a:r>
            <a:r>
              <a:rPr lang="es-ES" sz="1200" spc="-1" smtClean="0"/>
              <a:t>  (1h  6min)</a:t>
            </a:r>
            <a:endParaRPr lang="es-ES" sz="1200" spc="-1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104000" y="118080"/>
            <a:ext cx="1836000" cy="52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492000" y="612000"/>
            <a:ext cx="306864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500" b="1" strike="noStrike" spc="-1">
                <a:solidFill>
                  <a:srgbClr val="B70208"/>
                </a:solidFill>
                <a:latin typeface="Arial"/>
              </a:rPr>
              <a:t>First definitions</a:t>
            </a:r>
            <a:r>
              <a:rPr/>
              <a:t/>
            </a:r>
            <a:br>
              <a:rPr/>
            </a:br>
            <a:r>
              <a:rPr lang="es-ES" sz="1500" b="1" strike="noStrike" spc="-1">
                <a:solidFill>
                  <a:srgbClr val="B70208"/>
                </a:solidFill>
                <a:latin typeface="Arial"/>
              </a:rPr>
              <a:t>(working with a git server repo) 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972000" y="1440000"/>
            <a:ext cx="8136000" cy="340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spcBef>
                <a:spcPts val="283"/>
              </a:spcBef>
            </a:pPr>
            <a:r>
              <a:rPr lang="es-ES" sz="1600" b="1" strike="noStrike" spc="-1">
                <a:latin typeface="Arial"/>
              </a:rPr>
              <a:t>GIT</a:t>
            </a:r>
            <a:endParaRPr lang="es-ES" sz="1600" b="0" strike="noStrike" spc="-1">
              <a:latin typeface="Arial"/>
            </a:endParaRPr>
          </a:p>
          <a:p>
            <a:pPr marL="432000" algn="just">
              <a:spcBef>
                <a:spcPts val="283"/>
              </a:spcBef>
            </a:pPr>
            <a:r>
              <a:rPr lang="es-ES" sz="1400" b="0" strike="noStrike" spc="-1">
                <a:latin typeface="Arial"/>
              </a:rPr>
              <a:t>Git is a </a:t>
            </a:r>
            <a:r>
              <a:rPr lang="es-ES" sz="1400" b="1" strike="noStrike" spc="-1">
                <a:latin typeface="Arial"/>
              </a:rPr>
              <a:t>distributed version control system</a:t>
            </a:r>
            <a:r>
              <a:rPr lang="es-ES" sz="1400" b="0" strike="noStrike" spc="-1">
                <a:latin typeface="Arial"/>
              </a:rPr>
              <a:t>: tracking changes in any set of files, usually used for coordinating work among programmers collaboratively. </a:t>
            </a:r>
          </a:p>
          <a:p>
            <a:pPr marL="432000" algn="just">
              <a:spcBef>
                <a:spcPts val="283"/>
              </a:spcBef>
            </a:pPr>
            <a:endParaRPr lang="es-ES" sz="1400" b="0" strike="noStrike" spc="-1">
              <a:latin typeface="Arial"/>
            </a:endParaRPr>
          </a:p>
          <a:p>
            <a:pPr algn="ctr">
              <a:spcBef>
                <a:spcPts val="283"/>
              </a:spcBef>
            </a:pPr>
            <a:r>
              <a:rPr lang="es-ES" sz="1600" b="1" strike="noStrike" spc="-1">
                <a:latin typeface="Arial"/>
              </a:rPr>
              <a:t>Notes on Linux commands and windows “git bash”</a:t>
            </a:r>
            <a:endParaRPr lang="es-ES" sz="1600" b="0" strike="noStrike" spc="-1">
              <a:latin typeface="Arial"/>
            </a:endParaRPr>
          </a:p>
          <a:p>
            <a:pPr marL="648000" lvl="2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0" strike="noStrike" spc="-1">
                <a:latin typeface="Arial"/>
              </a:rPr>
              <a:t>Linux shell for bash commands works for GIT !</a:t>
            </a:r>
          </a:p>
          <a:p>
            <a:pPr marL="648000" lvl="2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0" strike="noStrike" spc="-1">
                <a:latin typeface="Arial"/>
                <a:ea typeface="Noto Sans CJK SC"/>
              </a:rPr>
              <a:t>Windows</a:t>
            </a:r>
            <a:r>
              <a:rPr/>
              <a:t/>
            </a:r>
            <a:br>
              <a:rPr/>
            </a:br>
            <a:r>
              <a:rPr lang="es-ES" sz="1200" b="1" strike="noStrike" spc="-1">
                <a:solidFill>
                  <a:srgbClr val="000080"/>
                </a:solidFill>
                <a:latin typeface="Arial"/>
                <a:ea typeface="Noto Sans CJK SC"/>
              </a:rPr>
              <a:t>Git Bash</a:t>
            </a:r>
            <a:r>
              <a:rPr lang="es-ES" sz="1200" b="0" strike="noStrike" spc="-1">
                <a:solidFill>
                  <a:srgbClr val="000080"/>
                </a:solidFill>
                <a:latin typeface="Arial"/>
                <a:ea typeface="Noto Sans CJK SC"/>
              </a:rPr>
              <a:t> is an application for Microsoft Windows environments that provides an emulation layer for a Git command-line experience. Windows has a native command-line interface, Command Prompt, but to use Bash on a Windows computer, we need to download and install a program called “Git Bash”.</a:t>
            </a:r>
            <a:r>
              <a:rPr/>
              <a:t/>
            </a:r>
            <a:br>
              <a:rPr/>
            </a:br>
            <a:r>
              <a:rPr lang="es-ES" sz="1200" b="0" strike="noStrike" spc="-1">
                <a:solidFill>
                  <a:srgbClr val="000080"/>
                </a:solidFill>
                <a:latin typeface="Arial"/>
                <a:ea typeface="Noto Sans CJK SC"/>
              </a:rPr>
              <a:t>When GIT versión for windows is donwloaded, check you select “GIT BASH” option in the components window.</a:t>
            </a:r>
            <a:r>
              <a:rPr/>
              <a:t/>
            </a:r>
            <a:br>
              <a:rPr/>
            </a:br>
            <a:r>
              <a:rPr lang="es-ES" sz="1200" b="1" strike="noStrike" spc="-1">
                <a:solidFill>
                  <a:srgbClr val="000080"/>
                </a:solidFill>
                <a:latin typeface="Arial"/>
                <a:ea typeface="Noto Sans CJK SC"/>
              </a:rPr>
              <a:t>LINK--&gt;</a:t>
            </a:r>
            <a:r>
              <a:rPr lang="es-ES" sz="1200" b="0" strike="noStrike" spc="-1">
                <a:solidFill>
                  <a:srgbClr val="000080"/>
                </a:solidFill>
                <a:latin typeface="Arial"/>
                <a:ea typeface="Noto Sans CJK SC"/>
              </a:rPr>
              <a:t> </a:t>
            </a:r>
            <a:r>
              <a:rPr lang="es-ES" sz="1200" b="0" strike="noStrike" spc="-1">
                <a:solidFill>
                  <a:srgbClr val="000080"/>
                </a:solidFill>
                <a:latin typeface="Arial"/>
                <a:ea typeface="Noto Sans CJK SC"/>
                <a:hlinkClick r:id="rId2"/>
              </a:rPr>
              <a:t>https://www.makeuseof.com/install-git-git-bash-windows/</a:t>
            </a:r>
            <a:r>
              <a:rPr lang="es-ES" sz="1200" b="0" strike="noStrike" spc="-1">
                <a:solidFill>
                  <a:srgbClr val="000080"/>
                </a:solidFill>
                <a:latin typeface="Arial"/>
              </a:rPr>
              <a:t>  </a:t>
            </a:r>
            <a:r>
              <a:rPr/>
              <a:t/>
            </a:r>
            <a:br>
              <a:rPr/>
            </a:br>
            <a:r>
              <a:rPr lang="es-ES" sz="1200" b="0" strike="noStrike" spc="-1">
                <a:solidFill>
                  <a:srgbClr val="000080"/>
                </a:solidFill>
                <a:latin typeface="Arial"/>
              </a:rPr>
              <a:t> 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080000" y="1260000"/>
            <a:ext cx="2340000" cy="396000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6120000" y="1331280"/>
            <a:ext cx="2249280" cy="380628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3"/>
          <p:cNvSpPr txBox="1"/>
          <p:nvPr/>
        </p:nvSpPr>
        <p:spPr>
          <a:xfrm>
            <a:off x="4104000" y="118080"/>
            <a:ext cx="1836000" cy="52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639120" y="1539000"/>
            <a:ext cx="1211040" cy="1383840"/>
          </a:xfrm>
          <a:prstGeom prst="rect">
            <a:avLst/>
          </a:prstGeom>
          <a:solidFill>
            <a:srgbClr val="000000"/>
          </a:solidFill>
          <a:ln w="36000">
            <a:solidFill>
              <a:srgbClr val="FF8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1584000" y="1476000"/>
            <a:ext cx="1260000" cy="1440000"/>
          </a:xfrm>
          <a:prstGeom prst="rect">
            <a:avLst/>
          </a:prstGeom>
          <a:solidFill>
            <a:srgbClr val="000000"/>
          </a:solidFill>
          <a:ln w="36000">
            <a:solidFill>
              <a:srgbClr val="FF8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7400520" y="3857400"/>
            <a:ext cx="622800" cy="588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TextShape 7"/>
          <p:cNvSpPr txBox="1"/>
          <p:nvPr/>
        </p:nvSpPr>
        <p:spPr>
          <a:xfrm>
            <a:off x="4176000" y="576000"/>
            <a:ext cx="175176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 strike="noStrike" spc="-1">
                <a:solidFill>
                  <a:srgbClr val="B70208"/>
                </a:solidFill>
                <a:latin typeface="Arial"/>
              </a:rPr>
              <a:t>Basic</a:t>
            </a:r>
            <a:r>
              <a:rPr lang="es-ES" sz="1500" b="1" strike="noStrike" spc="-1">
                <a:solidFill>
                  <a:srgbClr val="B70208"/>
                </a:solidFill>
                <a:latin typeface="Arial"/>
              </a:rPr>
              <a:t> </a:t>
            </a:r>
            <a:r>
              <a:rPr lang="en-US" sz="1500" b="1" strike="noStrike" spc="-1">
                <a:solidFill>
                  <a:srgbClr val="B70208"/>
                </a:solidFill>
                <a:latin typeface="Arial"/>
              </a:rPr>
              <a:t>Big</a:t>
            </a:r>
            <a:r>
              <a:rPr lang="es-ES" sz="1500" b="1" strike="noStrike" spc="-1">
                <a:solidFill>
                  <a:srgbClr val="B70208"/>
                </a:solidFill>
                <a:latin typeface="Arial"/>
              </a:rPr>
              <a:t> </a:t>
            </a:r>
            <a:r>
              <a:rPr lang="en-US" sz="1500" b="1" strike="noStrike" spc="-1">
                <a:solidFill>
                  <a:srgbClr val="B70208"/>
                </a:solidFill>
                <a:latin typeface="Arial"/>
              </a:rPr>
              <a:t>Picture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54" name="TextShape 8"/>
          <p:cNvSpPr txBox="1"/>
          <p:nvPr/>
        </p:nvSpPr>
        <p:spPr>
          <a:xfrm>
            <a:off x="6636240" y="982440"/>
            <a:ext cx="121176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500" b="1" strike="noStrike" spc="-1">
                <a:latin typeface="Arial"/>
              </a:rPr>
              <a:t> GIT</a:t>
            </a:r>
            <a:r>
              <a:rPr lang="es-ES" sz="1500" b="1" strike="noStrike" spc="-1">
                <a:latin typeface="Arial"/>
              </a:rPr>
              <a:t> </a:t>
            </a:r>
            <a:r>
              <a:rPr lang="en-US" sz="1500" b="1" strike="noStrike" spc="-1">
                <a:latin typeface="Arial"/>
              </a:rPr>
              <a:t>Server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55" name="TextShape 9"/>
          <p:cNvSpPr txBox="1"/>
          <p:nvPr/>
        </p:nvSpPr>
        <p:spPr>
          <a:xfrm>
            <a:off x="6765480" y="1850400"/>
            <a:ext cx="974520" cy="94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600" b="0" strike="noStrike" spc="-1" err="1">
                <a:solidFill>
                  <a:srgbClr val="FFFFFF"/>
                </a:solidFill>
                <a:latin typeface="Arial"/>
              </a:rPr>
              <a:t>Owner</a:t>
            </a:r>
            <a:r>
              <a:rPr/>
              <a:t/>
            </a:r>
            <a:br>
              <a:rPr/>
            </a:b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Repo</a:t>
            </a:r>
            <a:r>
              <a:rPr/>
              <a:t/>
            </a:r>
            <a:br>
              <a:rPr/>
            </a:br>
            <a:r>
              <a:rPr lang="es-ES" sz="1400" b="0" strike="noStrike" spc="-1">
                <a:solidFill>
                  <a:srgbClr val="FF8C00"/>
                </a:solidFill>
                <a:latin typeface="Arial"/>
              </a:rPr>
              <a:t>(ORIGIN)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6" name="TextShape 10"/>
          <p:cNvSpPr txBox="1"/>
          <p:nvPr/>
        </p:nvSpPr>
        <p:spPr>
          <a:xfrm>
            <a:off x="8507520" y="1677240"/>
            <a:ext cx="964440" cy="108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spcBef>
                <a:spcPts val="567"/>
              </a:spcBef>
            </a:pPr>
            <a:r>
              <a:rPr lang="en-US" sz="1300" b="1" u="sng" strike="noStrike" spc="-1">
                <a:solidFill>
                  <a:srgbClr val="CE181E"/>
                </a:solidFill>
                <a:uFillTx/>
                <a:latin typeface="Arial"/>
              </a:rPr>
              <a:t>Exam</a:t>
            </a:r>
            <a:r>
              <a:rPr lang="es-ES" sz="1300" b="1" u="sng" strike="noStrike" spc="-1">
                <a:solidFill>
                  <a:srgbClr val="CE181E"/>
                </a:solidFill>
                <a:uFillTx/>
                <a:latin typeface="Arial"/>
              </a:rPr>
              <a:t>ples</a:t>
            </a:r>
            <a:endParaRPr lang="es-ES" sz="1300" b="0" strike="noStrike" spc="-1">
              <a:latin typeface="Arial"/>
            </a:endParaRPr>
          </a:p>
          <a:p>
            <a:pPr algn="ctr">
              <a:spcBef>
                <a:spcPts val="567"/>
              </a:spcBef>
            </a:pPr>
            <a:r>
              <a:rPr lang="es-ES" sz="1300" b="0" strike="noStrike" spc="-1">
                <a:solidFill>
                  <a:srgbClr val="CE181E"/>
                </a:solidFill>
                <a:latin typeface="Arial"/>
              </a:rPr>
              <a:t>GitLab</a:t>
            </a:r>
            <a:r>
              <a:rPr/>
              <a:t/>
            </a:r>
            <a:br>
              <a:rPr/>
            </a:br>
            <a:r>
              <a:rPr lang="en-US" sz="1300" b="0" strike="noStrike" spc="-1">
                <a:solidFill>
                  <a:srgbClr val="CE181E"/>
                </a:solidFill>
                <a:latin typeface="Arial"/>
              </a:rPr>
              <a:t>GitHub</a:t>
            </a:r>
            <a:r>
              <a:rPr/>
              <a:t/>
            </a:r>
            <a:br>
              <a:rPr/>
            </a:br>
            <a:r>
              <a:rPr lang="en-US" sz="1300" b="0" strike="noStrike" spc="-1">
                <a:solidFill>
                  <a:srgbClr val="CE181E"/>
                </a:solidFill>
                <a:latin typeface="Arial"/>
              </a:rPr>
              <a:t>Bare</a:t>
            </a:r>
            <a:r>
              <a:rPr/>
              <a:t/>
            </a:r>
            <a:br>
              <a:rPr/>
            </a:br>
            <a:r>
              <a:rPr lang="es-ES" sz="1300" b="0" strike="noStrike" spc="-1">
                <a:solidFill>
                  <a:srgbClr val="CE181E"/>
                </a:solidFill>
                <a:latin typeface="Arial"/>
              </a:rPr>
              <a:t>BicBucket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7953840" y="1539000"/>
            <a:ext cx="519120" cy="1383840"/>
          </a:xfrm>
          <a:custGeom>
            <a:avLst/>
            <a:gdLst/>
            <a:ahLst/>
            <a:cxnLst/>
            <a:rect l="0" t="0" r="r" b="b"/>
            <a:pathLst>
              <a:path w="1444" h="3846">
                <a:moveTo>
                  <a:pt x="0" y="0"/>
                </a:moveTo>
                <a:cubicBezTo>
                  <a:pt x="360" y="0"/>
                  <a:pt x="721" y="205"/>
                  <a:pt x="721" y="410"/>
                </a:cubicBezTo>
                <a:lnTo>
                  <a:pt x="721" y="1531"/>
                </a:lnTo>
                <a:cubicBezTo>
                  <a:pt x="721" y="1737"/>
                  <a:pt x="1082" y="1942"/>
                  <a:pt x="1443" y="1942"/>
                </a:cubicBezTo>
                <a:cubicBezTo>
                  <a:pt x="1082" y="1942"/>
                  <a:pt x="721" y="2147"/>
                  <a:pt x="721" y="2352"/>
                </a:cubicBezTo>
                <a:lnTo>
                  <a:pt x="721" y="3434"/>
                </a:lnTo>
                <a:cubicBezTo>
                  <a:pt x="721" y="3639"/>
                  <a:pt x="360" y="3845"/>
                  <a:pt x="0" y="3845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TextShape 12"/>
          <p:cNvSpPr txBox="1"/>
          <p:nvPr/>
        </p:nvSpPr>
        <p:spPr>
          <a:xfrm>
            <a:off x="1754164" y="1944360"/>
            <a:ext cx="894536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600" b="0" strike="noStrike" spc="-1" err="1">
                <a:solidFill>
                  <a:srgbClr val="FFFFFF"/>
                </a:solidFill>
                <a:latin typeface="Arial"/>
              </a:rPr>
              <a:t>Owner</a:t>
            </a:r>
            <a:r>
              <a:rPr/>
              <a:t/>
            </a:r>
            <a:br>
              <a:rPr/>
            </a:b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PC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59" name="TextShape 13"/>
          <p:cNvSpPr txBox="1"/>
          <p:nvPr/>
        </p:nvSpPr>
        <p:spPr>
          <a:xfrm>
            <a:off x="8531280" y="4100400"/>
            <a:ext cx="1368720" cy="64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ca-ES" sz="1300" b="1" strike="noStrike" spc="-1">
                <a:solidFill>
                  <a:srgbClr val="CE181E"/>
                </a:solidFill>
                <a:latin typeface="Arial"/>
              </a:rPr>
              <a:t> Colaborators</a:t>
            </a:r>
            <a:r>
              <a:rPr/>
              <a:t/>
            </a:r>
            <a:br>
              <a:rPr/>
            </a:br>
            <a:r>
              <a:rPr lang="ca-ES" sz="1300" b="1" strike="noStrike" spc="-1">
                <a:solidFill>
                  <a:srgbClr val="CE181E"/>
                </a:solidFill>
                <a:latin typeface="Arial"/>
              </a:rPr>
              <a:t>Repo</a:t>
            </a:r>
            <a:r>
              <a:rPr/>
              <a:t/>
            </a:r>
            <a:br>
              <a:rPr/>
            </a:br>
            <a:r>
              <a:rPr lang="ca-ES" sz="1300" b="1" strike="noStrike" spc="-1">
                <a:solidFill>
                  <a:srgbClr val="CE181E"/>
                </a:solidFill>
                <a:latin typeface="Arial"/>
              </a:rPr>
              <a:t>FORK’s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60" name="Line 14"/>
          <p:cNvSpPr/>
          <p:nvPr/>
        </p:nvSpPr>
        <p:spPr>
          <a:xfrm>
            <a:off x="7331040" y="2992320"/>
            <a:ext cx="0" cy="519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TextShape 15"/>
          <p:cNvSpPr txBox="1"/>
          <p:nvPr/>
        </p:nvSpPr>
        <p:spPr>
          <a:xfrm>
            <a:off x="7430760" y="3028320"/>
            <a:ext cx="741240" cy="47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400" b="0" strike="noStrike" spc="-1">
                <a:latin typeface="Arial"/>
              </a:rPr>
              <a:t>FORK</a:t>
            </a:r>
            <a:r>
              <a:rPr/>
              <a:t/>
            </a:r>
            <a:br>
              <a:rPr/>
            </a:br>
            <a:r>
              <a:rPr lang="en-US" sz="1300" b="0" strike="noStrike" spc="-1">
                <a:latin typeface="Arial"/>
              </a:rPr>
              <a:t>repo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62" name="Line 16"/>
          <p:cNvSpPr/>
          <p:nvPr/>
        </p:nvSpPr>
        <p:spPr>
          <a:xfrm flipV="1">
            <a:off x="7192800" y="2959200"/>
            <a:ext cx="0" cy="551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Shape 17"/>
          <p:cNvSpPr txBox="1"/>
          <p:nvPr/>
        </p:nvSpPr>
        <p:spPr>
          <a:xfrm>
            <a:off x="6330240" y="3028320"/>
            <a:ext cx="797760" cy="787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400" b="0" strike="noStrike" spc="-1">
                <a:latin typeface="Arial"/>
              </a:rPr>
              <a:t>PULL</a:t>
            </a:r>
            <a:r>
              <a:rPr/>
              <a:t/>
            </a:r>
            <a:br>
              <a:rPr/>
            </a:br>
            <a:r>
              <a:rPr lang="en-US" sz="1300" b="0" strike="noStrike" spc="-1">
                <a:latin typeface="Arial"/>
              </a:rPr>
              <a:t>request</a:t>
            </a:r>
            <a:r>
              <a:rPr/>
              <a:t/>
            </a:r>
            <a:br>
              <a:rPr/>
            </a:br>
            <a:r>
              <a:rPr lang="en-US" sz="1100" b="0" strike="noStrike" spc="-1">
                <a:solidFill>
                  <a:srgbClr val="00008B"/>
                </a:solidFill>
                <a:latin typeface="Arial"/>
              </a:rPr>
              <a:t>for owner</a:t>
            </a:r>
            <a:r>
              <a:rPr/>
              <a:t/>
            </a:r>
            <a:br>
              <a:rPr/>
            </a:br>
            <a:r>
              <a:rPr lang="en-US" sz="1100" b="0" strike="noStrike" spc="-1">
                <a:solidFill>
                  <a:srgbClr val="00008B"/>
                </a:solidFill>
                <a:latin typeface="Arial"/>
              </a:rPr>
              <a:t>decision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4" name="Line 18"/>
          <p:cNvSpPr/>
          <p:nvPr/>
        </p:nvSpPr>
        <p:spPr>
          <a:xfrm>
            <a:off x="3636000" y="1512000"/>
            <a:ext cx="212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Shape 19"/>
          <p:cNvSpPr txBox="1"/>
          <p:nvPr/>
        </p:nvSpPr>
        <p:spPr>
          <a:xfrm>
            <a:off x="4140000" y="1188000"/>
            <a:ext cx="1476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400" b="0" strike="noStrike" spc="-1">
                <a:latin typeface="Arial"/>
              </a:rPr>
              <a:t>CLONE repo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66" name="TextShape 20"/>
          <p:cNvSpPr txBox="1"/>
          <p:nvPr/>
        </p:nvSpPr>
        <p:spPr>
          <a:xfrm>
            <a:off x="1584360" y="900000"/>
            <a:ext cx="126288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500" b="1" strike="noStrike" spc="-1">
                <a:latin typeface="Arial"/>
              </a:rPr>
              <a:t>Local Game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" name="TextShape 21"/>
          <p:cNvSpPr txBox="1"/>
          <p:nvPr/>
        </p:nvSpPr>
        <p:spPr>
          <a:xfrm>
            <a:off x="1620720" y="3312000"/>
            <a:ext cx="10342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latin typeface="Arial"/>
              </a:rPr>
              <a:t>Local Files</a:t>
            </a:r>
          </a:p>
        </p:txBody>
      </p:sp>
      <p:sp>
        <p:nvSpPr>
          <p:cNvPr id="68" name="Line 22"/>
          <p:cNvSpPr/>
          <p:nvPr/>
        </p:nvSpPr>
        <p:spPr>
          <a:xfrm flipV="1">
            <a:off x="3585960" y="2655000"/>
            <a:ext cx="2296440" cy="1170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7227360" y="3961080"/>
            <a:ext cx="622800" cy="588240"/>
          </a:xfrm>
          <a:prstGeom prst="rect">
            <a:avLst/>
          </a:prstGeom>
          <a:solidFill>
            <a:srgbClr val="696969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6950520" y="4099680"/>
            <a:ext cx="622800" cy="588240"/>
          </a:xfrm>
          <a:prstGeom prst="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6777360" y="4237920"/>
            <a:ext cx="623160" cy="588240"/>
          </a:xfrm>
          <a:prstGeom prst="rect">
            <a:avLst/>
          </a:prstGeom>
          <a:solidFill>
            <a:srgbClr val="E6E6FA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6"/>
          <p:cNvSpPr/>
          <p:nvPr/>
        </p:nvSpPr>
        <p:spPr>
          <a:xfrm>
            <a:off x="6500520" y="4376520"/>
            <a:ext cx="623160" cy="588240"/>
          </a:xfrm>
          <a:prstGeom prst="rect">
            <a:avLst/>
          </a:prstGeom>
          <a:solidFill>
            <a:srgbClr val="F0E68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7"/>
          <p:cNvSpPr/>
          <p:nvPr/>
        </p:nvSpPr>
        <p:spPr>
          <a:xfrm>
            <a:off x="8300160" y="3788280"/>
            <a:ext cx="346320" cy="1176480"/>
          </a:xfrm>
          <a:custGeom>
            <a:avLst/>
            <a:gdLst/>
            <a:ahLst/>
            <a:cxnLst/>
            <a:rect l="0" t="0" r="r" b="b"/>
            <a:pathLst>
              <a:path w="964" h="3270">
                <a:moveTo>
                  <a:pt x="0" y="0"/>
                </a:moveTo>
                <a:cubicBezTo>
                  <a:pt x="240" y="0"/>
                  <a:pt x="481" y="174"/>
                  <a:pt x="481" y="348"/>
                </a:cubicBezTo>
                <a:lnTo>
                  <a:pt x="481" y="1302"/>
                </a:lnTo>
                <a:cubicBezTo>
                  <a:pt x="481" y="1476"/>
                  <a:pt x="722" y="1651"/>
                  <a:pt x="963" y="1651"/>
                </a:cubicBezTo>
                <a:cubicBezTo>
                  <a:pt x="722" y="1651"/>
                  <a:pt x="481" y="1825"/>
                  <a:pt x="481" y="2000"/>
                </a:cubicBezTo>
                <a:lnTo>
                  <a:pt x="481" y="2920"/>
                </a:lnTo>
                <a:cubicBezTo>
                  <a:pt x="481" y="3094"/>
                  <a:pt x="240" y="3269"/>
                  <a:pt x="0" y="3269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2484000" y="3708000"/>
            <a:ext cx="648000" cy="612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2304000" y="3816000"/>
            <a:ext cx="648000" cy="612000"/>
          </a:xfrm>
          <a:prstGeom prst="rect">
            <a:avLst/>
          </a:prstGeom>
          <a:solidFill>
            <a:srgbClr val="696969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2016000" y="3960000"/>
            <a:ext cx="648000" cy="612000"/>
          </a:xfrm>
          <a:prstGeom prst="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1"/>
          <p:cNvSpPr/>
          <p:nvPr/>
        </p:nvSpPr>
        <p:spPr>
          <a:xfrm>
            <a:off x="1836000" y="4104000"/>
            <a:ext cx="648000" cy="612000"/>
          </a:xfrm>
          <a:prstGeom prst="rect">
            <a:avLst/>
          </a:prstGeom>
          <a:solidFill>
            <a:srgbClr val="E6E6FA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2"/>
          <p:cNvSpPr/>
          <p:nvPr/>
        </p:nvSpPr>
        <p:spPr>
          <a:xfrm>
            <a:off x="1548000" y="4248000"/>
            <a:ext cx="648000" cy="612000"/>
          </a:xfrm>
          <a:prstGeom prst="rect">
            <a:avLst/>
          </a:prstGeom>
          <a:solidFill>
            <a:srgbClr val="F0E68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1224000" y="3600000"/>
            <a:ext cx="180000" cy="1260000"/>
          </a:xfrm>
          <a:custGeom>
            <a:avLst/>
            <a:gdLst/>
            <a:ahLst/>
            <a:cxnLst/>
            <a:rect l="0" t="0" r="r" b="b"/>
            <a:pathLst>
              <a:path w="502" h="3502">
                <a:moveTo>
                  <a:pt x="501" y="0"/>
                </a:moveTo>
                <a:cubicBezTo>
                  <a:pt x="375" y="0"/>
                  <a:pt x="250" y="145"/>
                  <a:pt x="250" y="291"/>
                </a:cubicBezTo>
                <a:lnTo>
                  <a:pt x="250" y="1458"/>
                </a:lnTo>
                <a:cubicBezTo>
                  <a:pt x="250" y="1604"/>
                  <a:pt x="125" y="1750"/>
                  <a:pt x="0" y="1750"/>
                </a:cubicBezTo>
                <a:cubicBezTo>
                  <a:pt x="125" y="1750"/>
                  <a:pt x="250" y="1896"/>
                  <a:pt x="250" y="2042"/>
                </a:cubicBezTo>
                <a:lnTo>
                  <a:pt x="250" y="3209"/>
                </a:lnTo>
                <a:cubicBezTo>
                  <a:pt x="250" y="3355"/>
                  <a:pt x="375" y="3501"/>
                  <a:pt x="501" y="35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34"/>
          <p:cNvSpPr/>
          <p:nvPr/>
        </p:nvSpPr>
        <p:spPr>
          <a:xfrm>
            <a:off x="3600000" y="2016000"/>
            <a:ext cx="2196000" cy="0"/>
          </a:xfrm>
          <a:prstGeom prst="line">
            <a:avLst/>
          </a:prstGeom>
          <a:ln>
            <a:solidFill>
              <a:srgbClr val="000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5"/>
          <p:cNvSpPr txBox="1"/>
          <p:nvPr/>
        </p:nvSpPr>
        <p:spPr>
          <a:xfrm>
            <a:off x="4392000" y="1692000"/>
            <a:ext cx="621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b="0" strike="noStrike" spc="-1">
                <a:latin typeface="Arial"/>
              </a:rPr>
              <a:t>push</a:t>
            </a:r>
          </a:p>
        </p:txBody>
      </p:sp>
      <p:sp>
        <p:nvSpPr>
          <p:cNvPr id="82" name="Line 36"/>
          <p:cNvSpPr/>
          <p:nvPr/>
        </p:nvSpPr>
        <p:spPr>
          <a:xfrm flipH="1">
            <a:off x="3600000" y="2160000"/>
            <a:ext cx="2088000" cy="0"/>
          </a:xfrm>
          <a:prstGeom prst="line">
            <a:avLst/>
          </a:prstGeom>
          <a:ln>
            <a:solidFill>
              <a:srgbClr val="000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TextShape 37"/>
          <p:cNvSpPr txBox="1"/>
          <p:nvPr/>
        </p:nvSpPr>
        <p:spPr>
          <a:xfrm>
            <a:off x="4392360" y="2160000"/>
            <a:ext cx="71939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b="0" strike="noStrike" spc="-1" err="1">
                <a:latin typeface="Arial"/>
              </a:rPr>
              <a:t>fetch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84" name="TextShape 38"/>
          <p:cNvSpPr txBox="1"/>
          <p:nvPr/>
        </p:nvSpPr>
        <p:spPr>
          <a:xfrm rot="19980000">
            <a:off x="3963240" y="2818080"/>
            <a:ext cx="1461600" cy="57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ES" sz="1800" b="1" strike="noStrike" spc="-1">
                <a:solidFill>
                  <a:srgbClr val="CE181E"/>
                </a:solidFill>
                <a:latin typeface="Arial"/>
              </a:rPr>
              <a:t> u</a:t>
            </a:r>
            <a:r>
              <a:rPr lang="en-US" sz="1600" b="1" strike="noStrike" spc="-1">
                <a:solidFill>
                  <a:srgbClr val="CE181E"/>
                </a:solidFill>
                <a:latin typeface="Arial"/>
              </a:rPr>
              <a:t>pstream *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85" name="TextShape 39"/>
          <p:cNvSpPr txBox="1"/>
          <p:nvPr/>
        </p:nvSpPr>
        <p:spPr>
          <a:xfrm rot="19980000">
            <a:off x="4120200" y="3243960"/>
            <a:ext cx="122796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ES" sz="1800" b="1" strike="noStrike" spc="-1">
                <a:solidFill>
                  <a:srgbClr val="CE181E"/>
                </a:solidFill>
                <a:latin typeface="Arial"/>
              </a:rPr>
              <a:t>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6" name="TextShape 40"/>
          <p:cNvSpPr txBox="1"/>
          <p:nvPr/>
        </p:nvSpPr>
        <p:spPr>
          <a:xfrm rot="19980000">
            <a:off x="3160522" y="3170752"/>
            <a:ext cx="3219840" cy="5343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ES" sz="1000" b="0" strike="noStrike" spc="-1">
                <a:solidFill>
                  <a:srgbClr val="000000"/>
                </a:solidFill>
                <a:latin typeface="Arial"/>
              </a:rPr>
              <a:t>git remote add upstream </a:t>
            </a:r>
            <a:r>
              <a:rPr lang="es-ES" sz="1000" b="0" strike="noStrike" spc="-1">
                <a:solidFill>
                  <a:srgbClr val="000000"/>
                </a:solidFill>
                <a:latin typeface="Arial"/>
                <a:hlinkClick r:id="rId2"/>
              </a:rPr>
              <a:t>git@github.com</a:t>
            </a:r>
            <a:r>
              <a:rPr lang="es-ES" sz="1000" b="0" strike="noStrike" spc="-1">
                <a:solidFill>
                  <a:srgbClr val="000000"/>
                </a:solidFill>
                <a:latin typeface="Arial"/>
              </a:rPr>
              <a:t>:owner.git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7" name="Line 41"/>
          <p:cNvSpPr/>
          <p:nvPr/>
        </p:nvSpPr>
        <p:spPr>
          <a:xfrm>
            <a:off x="3600000" y="4428000"/>
            <a:ext cx="2196000" cy="0"/>
          </a:xfrm>
          <a:prstGeom prst="line">
            <a:avLst/>
          </a:prstGeom>
          <a:ln>
            <a:solidFill>
              <a:srgbClr val="000080"/>
            </a:solidFill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42"/>
          <p:cNvSpPr txBox="1"/>
          <p:nvPr/>
        </p:nvSpPr>
        <p:spPr>
          <a:xfrm>
            <a:off x="4392000" y="4104000"/>
            <a:ext cx="621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b="0" strike="noStrike" spc="-1">
                <a:latin typeface="Arial"/>
              </a:rPr>
              <a:t>push</a:t>
            </a:r>
          </a:p>
        </p:txBody>
      </p:sp>
      <p:sp>
        <p:nvSpPr>
          <p:cNvPr id="89" name="Line 43"/>
          <p:cNvSpPr/>
          <p:nvPr/>
        </p:nvSpPr>
        <p:spPr>
          <a:xfrm flipH="1">
            <a:off x="3600000" y="4536000"/>
            <a:ext cx="2088000" cy="0"/>
          </a:xfrm>
          <a:prstGeom prst="line">
            <a:avLst/>
          </a:prstGeom>
          <a:ln>
            <a:solidFill>
              <a:srgbClr val="000080"/>
            </a:solidFill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TextShape 44"/>
          <p:cNvSpPr txBox="1"/>
          <p:nvPr/>
        </p:nvSpPr>
        <p:spPr>
          <a:xfrm>
            <a:off x="4392360" y="4536000"/>
            <a:ext cx="790828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b="0" strike="noStrike" spc="-1" err="1">
                <a:latin typeface="Arial"/>
              </a:rPr>
              <a:t>fetch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91" name="CustomShape 45"/>
          <p:cNvSpPr/>
          <p:nvPr/>
        </p:nvSpPr>
        <p:spPr>
          <a:xfrm rot="15000000">
            <a:off x="7019280" y="2991960"/>
            <a:ext cx="346320" cy="1730160"/>
          </a:xfrm>
          <a:custGeom>
            <a:avLst/>
            <a:gdLst/>
            <a:ahLst/>
            <a:cxnLst/>
            <a:rect l="0" t="0" r="r" b="b"/>
            <a:pathLst>
              <a:path w="966" h="4809">
                <a:moveTo>
                  <a:pt x="0" y="0"/>
                </a:moveTo>
                <a:cubicBezTo>
                  <a:pt x="240" y="0"/>
                  <a:pt x="481" y="256"/>
                  <a:pt x="481" y="514"/>
                </a:cubicBezTo>
                <a:lnTo>
                  <a:pt x="483" y="2430"/>
                </a:lnTo>
                <a:cubicBezTo>
                  <a:pt x="483" y="2687"/>
                  <a:pt x="725" y="2944"/>
                  <a:pt x="965" y="2943"/>
                </a:cubicBezTo>
                <a:cubicBezTo>
                  <a:pt x="725" y="2944"/>
                  <a:pt x="483" y="3200"/>
                  <a:pt x="484" y="3456"/>
                </a:cubicBezTo>
                <a:lnTo>
                  <a:pt x="485" y="4293"/>
                </a:lnTo>
                <a:cubicBezTo>
                  <a:pt x="485" y="4550"/>
                  <a:pt x="244" y="4808"/>
                  <a:pt x="4" y="4808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46"/>
          <p:cNvSpPr txBox="1"/>
          <p:nvPr/>
        </p:nvSpPr>
        <p:spPr>
          <a:xfrm>
            <a:off x="3610080" y="4896000"/>
            <a:ext cx="232992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b="0" strike="noStrike" spc="-1">
                <a:solidFill>
                  <a:srgbClr val="CE181E"/>
                </a:solidFill>
                <a:latin typeface="Arial"/>
              </a:rPr>
              <a:t>* : </a:t>
            </a:r>
            <a:r>
              <a:rPr lang="en-US" sz="1200" b="1" strike="noStrike" spc="-1">
                <a:solidFill>
                  <a:srgbClr val="CE181E"/>
                </a:solidFill>
                <a:latin typeface="Arial"/>
              </a:rPr>
              <a:t>“upstream”</a:t>
            </a:r>
            <a:r>
              <a:rPr lang="en-US" sz="1200" b="0" strike="noStrike" spc="-1">
                <a:solidFill>
                  <a:srgbClr val="CE181E"/>
                </a:solidFill>
                <a:latin typeface="Arial"/>
              </a:rPr>
              <a:t> is an example of remote name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93" name="CustomShape 47"/>
          <p:cNvSpPr/>
          <p:nvPr/>
        </p:nvSpPr>
        <p:spPr>
          <a:xfrm>
            <a:off x="972000" y="3852000"/>
            <a:ext cx="180000" cy="54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48"/>
          <p:cNvSpPr txBox="1"/>
          <p:nvPr/>
        </p:nvSpPr>
        <p:spPr>
          <a:xfrm>
            <a:off x="204120" y="3888720"/>
            <a:ext cx="113004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ca-ES" sz="1200" b="1" strike="noStrike" spc="-1">
                <a:solidFill>
                  <a:srgbClr val="CE181E"/>
                </a:solidFill>
                <a:latin typeface="Arial"/>
              </a:rPr>
              <a:t>Colaborators</a:t>
            </a:r>
            <a:r>
              <a:rPr/>
              <a:t/>
            </a:r>
            <a:br>
              <a:rPr/>
            </a:br>
            <a:r>
              <a:rPr lang="ca-ES" sz="1200" b="1" strike="noStrike" spc="-1">
                <a:solidFill>
                  <a:srgbClr val="CE181E"/>
                </a:solidFill>
                <a:latin typeface="Arial"/>
              </a:rPr>
              <a:t>PC’s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80000" y="540000"/>
            <a:ext cx="1620000" cy="17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334800" y="1332000"/>
            <a:ext cx="7045200" cy="165600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7" name="Group 3"/>
          <p:cNvGrpSpPr/>
          <p:nvPr/>
        </p:nvGrpSpPr>
        <p:grpSpPr>
          <a:xfrm>
            <a:off x="614160" y="1548720"/>
            <a:ext cx="1294920" cy="1279440"/>
            <a:chOff x="614160" y="1548720"/>
            <a:chExt cx="1294920" cy="1279440"/>
          </a:xfrm>
        </p:grpSpPr>
        <p:sp>
          <p:nvSpPr>
            <p:cNvPr id="98" name="CustomShape 4"/>
            <p:cNvSpPr/>
            <p:nvPr/>
          </p:nvSpPr>
          <p:spPr>
            <a:xfrm>
              <a:off x="614160" y="1548720"/>
              <a:ext cx="1294920" cy="1279440"/>
            </a:xfrm>
            <a:prstGeom prst="rect">
              <a:avLst/>
            </a:prstGeom>
            <a:solidFill>
              <a:srgbClr val="000000"/>
            </a:solidFill>
            <a:ln w="36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TextShape 5"/>
            <p:cNvSpPr txBox="1"/>
            <p:nvPr/>
          </p:nvSpPr>
          <p:spPr>
            <a:xfrm>
              <a:off x="823680" y="1837080"/>
              <a:ext cx="867600" cy="725760"/>
            </a:xfrm>
            <a:prstGeom prst="rect">
              <a:avLst/>
            </a:prstGeom>
            <a:noFill/>
            <a:ln w="36000">
              <a:noFill/>
            </a:ln>
          </p:spPr>
          <p:txBody>
            <a:bodyPr lIns="108000" tIns="63000" rIns="108000" bIns="63000"/>
            <a:lstStyle/>
            <a:p>
              <a:pPr algn="ctr"/>
              <a:r>
                <a:rPr lang="es-ES" sz="1400" b="0" strike="noStrike" spc="-1" err="1">
                  <a:solidFill>
                    <a:srgbClr val="FFFFFF"/>
                  </a:solidFill>
                  <a:latin typeface="Arial"/>
                </a:rPr>
                <a:t>Working</a:t>
              </a:r>
              <a:r>
                <a:rPr/>
                <a:t/>
              </a:r>
              <a:br>
                <a:rPr/>
              </a:br>
              <a:r>
                <a:rPr lang="es-ES" sz="1400" b="0" strike="noStrike" spc="-1" err="1">
                  <a:solidFill>
                    <a:srgbClr val="FFFFFF"/>
                  </a:solidFill>
                  <a:latin typeface="Arial"/>
                </a:rPr>
                <a:t>Tree</a:t>
              </a:r>
              <a:r>
                <a:rPr/>
                <a:t/>
              </a:r>
              <a:br>
                <a:rPr/>
              </a:br>
              <a:r>
                <a:rPr lang="es-ES" sz="1400" b="0" strike="noStrike" spc="-1">
                  <a:solidFill>
                    <a:srgbClr val="FFFFFF"/>
                  </a:solidFill>
                  <a:latin typeface="Arial"/>
                </a:rPr>
                <a:t>(WT)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100" name="Group 6"/>
          <p:cNvGrpSpPr/>
          <p:nvPr/>
        </p:nvGrpSpPr>
        <p:grpSpPr>
          <a:xfrm>
            <a:off x="3224880" y="1583640"/>
            <a:ext cx="1284480" cy="1279800"/>
            <a:chOff x="3224880" y="1583640"/>
            <a:chExt cx="1284480" cy="1279800"/>
          </a:xfrm>
        </p:grpSpPr>
        <p:sp>
          <p:nvSpPr>
            <p:cNvPr id="101" name="CustomShape 7"/>
            <p:cNvSpPr/>
            <p:nvPr/>
          </p:nvSpPr>
          <p:spPr>
            <a:xfrm>
              <a:off x="3224880" y="1583640"/>
              <a:ext cx="1284480" cy="127980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TextShape 8"/>
            <p:cNvSpPr txBox="1"/>
            <p:nvPr/>
          </p:nvSpPr>
          <p:spPr>
            <a:xfrm>
              <a:off x="3432960" y="1802160"/>
              <a:ext cx="900360" cy="874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Staging</a:t>
              </a:r>
              <a:endParaRPr lang="es-ES" sz="1400" b="0" strike="noStrike" spc="-1">
                <a:latin typeface="Arial"/>
              </a:endParaRPr>
            </a:p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Area</a:t>
              </a:r>
              <a:endParaRPr lang="es-ES" sz="1400" b="0" strike="noStrike" spc="-1">
                <a:latin typeface="Arial"/>
              </a:endParaRPr>
            </a:p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(SA)</a:t>
              </a:r>
              <a:endParaRPr lang="es-ES" sz="1400" b="0" strike="noStrike" spc="-1">
                <a:latin typeface="Arial"/>
              </a:endParaRPr>
            </a:p>
            <a:p>
              <a:pPr algn="ctr"/>
              <a:r>
                <a:rPr lang="es-ES" sz="1300" b="0" strike="noStrike" spc="-1">
                  <a:solidFill>
                    <a:srgbClr val="FFFF00"/>
                  </a:solidFill>
                  <a:latin typeface="Arial"/>
                </a:rPr>
                <a:t>INDEX</a:t>
              </a:r>
              <a:endParaRPr lang="es-ES" sz="1300" b="0" strike="noStrike" spc="-1">
                <a:latin typeface="Arial"/>
              </a:endParaRPr>
            </a:p>
          </p:txBody>
        </p:sp>
      </p:grpSp>
      <p:grpSp>
        <p:nvGrpSpPr>
          <p:cNvPr id="103" name="Group 9"/>
          <p:cNvGrpSpPr/>
          <p:nvPr/>
        </p:nvGrpSpPr>
        <p:grpSpPr>
          <a:xfrm>
            <a:off x="5794200" y="1584720"/>
            <a:ext cx="1284480" cy="1279440"/>
            <a:chOff x="5794200" y="1584720"/>
            <a:chExt cx="1284480" cy="1279440"/>
          </a:xfrm>
        </p:grpSpPr>
        <p:sp>
          <p:nvSpPr>
            <p:cNvPr id="104" name="CustomShape 10"/>
            <p:cNvSpPr/>
            <p:nvPr/>
          </p:nvSpPr>
          <p:spPr>
            <a:xfrm>
              <a:off x="5794200" y="1584720"/>
              <a:ext cx="1284480" cy="127944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TextShape 11"/>
            <p:cNvSpPr txBox="1"/>
            <p:nvPr/>
          </p:nvSpPr>
          <p:spPr>
            <a:xfrm>
              <a:off x="5965560" y="1873080"/>
              <a:ext cx="1078200" cy="6897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History of</a:t>
              </a:r>
              <a:r>
                <a:rPr/>
                <a:t/>
              </a:r>
              <a:br>
                <a:rPr/>
              </a:br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Commits</a:t>
              </a:r>
              <a:r>
                <a:rPr/>
                <a:t/>
              </a:r>
              <a:br>
                <a:rPr/>
              </a:br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(H)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106" name="CustomShape 12"/>
          <p:cNvSpPr/>
          <p:nvPr/>
        </p:nvSpPr>
        <p:spPr>
          <a:xfrm>
            <a:off x="8652086" y="1355465"/>
            <a:ext cx="746921" cy="4082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(origin)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07" name="TextShape 13"/>
          <p:cNvSpPr txBox="1"/>
          <p:nvPr/>
        </p:nvSpPr>
        <p:spPr>
          <a:xfrm>
            <a:off x="8540774" y="1192201"/>
            <a:ext cx="1143007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Repo Server</a:t>
            </a:r>
          </a:p>
        </p:txBody>
      </p:sp>
      <p:sp>
        <p:nvSpPr>
          <p:cNvPr id="108" name="TextShape 14"/>
          <p:cNvSpPr txBox="1"/>
          <p:nvPr/>
        </p:nvSpPr>
        <p:spPr>
          <a:xfrm>
            <a:off x="828360" y="1015920"/>
            <a:ext cx="89964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500" b="0" strike="noStrike" spc="-1" err="1">
                <a:latin typeface="Arial"/>
              </a:rPr>
              <a:t>Your</a:t>
            </a:r>
            <a:r>
              <a:rPr lang="es-ES" sz="1500" b="0" strike="noStrike" spc="-1">
                <a:latin typeface="Arial"/>
              </a:rPr>
              <a:t> PC</a:t>
            </a:r>
          </a:p>
        </p:txBody>
      </p:sp>
      <p:sp>
        <p:nvSpPr>
          <p:cNvPr id="109" name="Line 15"/>
          <p:cNvSpPr/>
          <p:nvPr/>
        </p:nvSpPr>
        <p:spPr>
          <a:xfrm>
            <a:off x="2188800" y="1945800"/>
            <a:ext cx="8287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6"/>
          <p:cNvSpPr txBox="1"/>
          <p:nvPr/>
        </p:nvSpPr>
        <p:spPr>
          <a:xfrm>
            <a:off x="2100960" y="1668600"/>
            <a:ext cx="11599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git add file</a:t>
            </a:r>
          </a:p>
        </p:txBody>
      </p:sp>
      <p:sp>
        <p:nvSpPr>
          <p:cNvPr id="111" name="TextShape 17"/>
          <p:cNvSpPr txBox="1"/>
          <p:nvPr/>
        </p:nvSpPr>
        <p:spPr>
          <a:xfrm>
            <a:off x="4659120" y="1740960"/>
            <a:ext cx="1064880" cy="2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git commit</a:t>
            </a:r>
          </a:p>
        </p:txBody>
      </p:sp>
      <p:sp>
        <p:nvSpPr>
          <p:cNvPr id="112" name="TextShape 18"/>
          <p:cNvSpPr txBox="1"/>
          <p:nvPr/>
        </p:nvSpPr>
        <p:spPr>
          <a:xfrm>
            <a:off x="2319120" y="3414600"/>
            <a:ext cx="1748160" cy="1805400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>
                <a:latin typeface="Arial"/>
              </a:rPr>
              <a:t>SA</a:t>
            </a:r>
          </a:p>
          <a:p>
            <a:r>
              <a:rPr lang="es-ES" sz="1300" b="0" strike="noStrike" spc="-1">
                <a:latin typeface="Arial"/>
              </a:rPr>
              <a:t>git status</a:t>
            </a:r>
          </a:p>
          <a:p>
            <a:r>
              <a:rPr lang="es-ES" sz="1300" b="0" strike="noStrike" spc="-1">
                <a:latin typeface="Arial"/>
              </a:rPr>
              <a:t>git status -s</a:t>
            </a:r>
          </a:p>
          <a:p>
            <a:r>
              <a:rPr lang="es-ES" sz="1300" b="0" strike="noStrike" spc="-1">
                <a:latin typeface="Arial"/>
              </a:rPr>
              <a:t>git commit -m “msg”</a:t>
            </a:r>
          </a:p>
          <a:p>
            <a:r>
              <a:rPr lang="es-ES" sz="1300" b="0" strike="noStrike" spc="-1">
                <a:latin typeface="Arial"/>
              </a:rPr>
              <a:t>git commit -a </a:t>
            </a:r>
          </a:p>
          <a:p>
            <a:r>
              <a:rPr lang="es-ES" sz="1300" b="0" strike="noStrike" spc="-1">
                <a:latin typeface="Arial"/>
              </a:rPr>
              <a:t>git ls-files</a:t>
            </a:r>
          </a:p>
          <a:p>
            <a:r>
              <a:rPr lang="es-ES" sz="1300" b="0" strike="noStrike" spc="-1">
                <a:solidFill>
                  <a:srgbClr val="000080"/>
                </a:solidFill>
                <a:latin typeface="Arial"/>
              </a:rPr>
              <a:t>gitYourAlias</a:t>
            </a:r>
            <a:endParaRPr lang="es-ES" sz="1300" b="0" strike="noStrike" spc="-1">
              <a:latin typeface="Arial"/>
            </a:endParaRPr>
          </a:p>
          <a:p>
            <a:endParaRPr lang="es-ES" sz="1300" b="0" strike="noStrike" spc="-1">
              <a:latin typeface="Arial"/>
            </a:endParaRPr>
          </a:p>
        </p:txBody>
      </p:sp>
      <p:sp>
        <p:nvSpPr>
          <p:cNvPr id="113" name="TextShape 19"/>
          <p:cNvSpPr txBox="1"/>
          <p:nvPr/>
        </p:nvSpPr>
        <p:spPr>
          <a:xfrm>
            <a:off x="4448520" y="3434760"/>
            <a:ext cx="3006360" cy="1749240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>
                <a:latin typeface="Arial"/>
              </a:rPr>
              <a:t>H</a:t>
            </a: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log, </a:t>
            </a:r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reflog</a:t>
            </a:r>
            <a:r>
              <a:rPr lang="es-ES" sz="1300" b="0" strike="noStrike" spc="-1">
                <a:latin typeface="Arial"/>
              </a:rPr>
              <a:t>, </a:t>
            </a:r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tree</a:t>
            </a:r>
            <a:r>
              <a:rPr lang="es-ES" sz="1300" b="0" strike="noStrike" spc="-1">
                <a:latin typeface="Arial"/>
              </a:rPr>
              <a:t>, </a:t>
            </a:r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show</a:t>
            </a:r>
          </a:p>
          <a:p>
            <a:r>
              <a:rPr lang="es-ES" sz="1300" b="0" strike="noStrike" spc="-1" err="1">
                <a:latin typeface="Arial"/>
                <a:ea typeface="Noto Sans CJK SC"/>
              </a:rPr>
              <a:t>git</a:t>
            </a:r>
            <a:r>
              <a:rPr lang="es-ES" sz="1300" b="0" strike="noStrike" spc="-1">
                <a:latin typeface="Arial"/>
                <a:ea typeface="Noto Sans CJK SC"/>
              </a:rPr>
              <a:t> log --</a:t>
            </a:r>
            <a:r>
              <a:rPr lang="es-ES" sz="1300" b="0" strike="noStrike" spc="-1" err="1">
                <a:latin typeface="Arial"/>
                <a:ea typeface="Noto Sans CJK SC"/>
              </a:rPr>
              <a:t>oneline</a:t>
            </a:r>
            <a:r>
              <a:rPr lang="es-ES" sz="1300" b="0" strike="noStrike" spc="-1">
                <a:latin typeface="Arial"/>
                <a:ea typeface="Noto Sans CJK SC"/>
              </a:rPr>
              <a:t>, </a:t>
            </a:r>
            <a:r>
              <a:rPr lang="es-ES" sz="1300" b="0" strike="noStrike" spc="-1" err="1">
                <a:latin typeface="Arial"/>
                <a:ea typeface="Noto Sans CJK SC"/>
              </a:rPr>
              <a:t>git</a:t>
            </a:r>
            <a:r>
              <a:rPr lang="es-ES" sz="1300" b="0" strike="noStrike" spc="-1">
                <a:latin typeface="Arial"/>
                <a:ea typeface="Noto Sans CJK SC"/>
              </a:rPr>
              <a:t> </a:t>
            </a:r>
            <a:r>
              <a:rPr lang="es-ES" sz="1300" b="0" strike="noStrike" spc="-1">
                <a:latin typeface="Arial"/>
              </a:rPr>
              <a:t>log --</a:t>
            </a:r>
            <a:r>
              <a:rPr lang="es-ES" sz="1300" b="0" strike="noStrike" spc="-1" err="1">
                <a:latin typeface="Arial"/>
              </a:rPr>
              <a:t>stat</a:t>
            </a:r>
            <a:endParaRPr lang="es-ES" sz="1300" b="0" strike="noStrike" spc="-1">
              <a:latin typeface="Arial"/>
            </a:endParaRP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log --</a:t>
            </a:r>
            <a:r>
              <a:rPr lang="es-ES" sz="1300" b="0" strike="noStrike" spc="-1" err="1">
                <a:latin typeface="Arial"/>
              </a:rPr>
              <a:t>oneline</a:t>
            </a:r>
            <a:r>
              <a:rPr lang="es-ES" sz="1300" b="0" strike="noStrike" spc="-1">
                <a:latin typeface="Arial"/>
              </a:rPr>
              <a:t> --</a:t>
            </a:r>
            <a:r>
              <a:rPr lang="es-ES" sz="1300" b="0" strike="noStrike" spc="-1" err="1">
                <a:latin typeface="Arial"/>
              </a:rPr>
              <a:t>graph</a:t>
            </a:r>
            <a:endParaRPr lang="es-ES" sz="1300" b="0" strike="noStrike" spc="-1">
              <a:latin typeface="Arial"/>
            </a:endParaRP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diff</a:t>
            </a:r>
            <a:r>
              <a:rPr lang="es-ES" sz="1300" b="0" strike="noStrike" spc="-1">
                <a:latin typeface="Arial"/>
              </a:rPr>
              <a:t> --</a:t>
            </a:r>
            <a:r>
              <a:rPr lang="es-ES" sz="1300" b="0" strike="noStrike" spc="-1" err="1">
                <a:latin typeface="Arial"/>
              </a:rPr>
              <a:t>staged</a:t>
            </a:r>
            <a:endParaRPr lang="es-ES" sz="1300" b="0" strike="noStrike" spc="-1">
              <a:latin typeface="Arial"/>
            </a:endParaRP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diff</a:t>
            </a:r>
            <a:r>
              <a:rPr lang="es-ES" sz="1300" b="0" strike="noStrike" spc="-1">
                <a:latin typeface="Arial"/>
              </a:rPr>
              <a:t> comm1 coom2</a:t>
            </a: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difftool</a:t>
            </a:r>
            <a:r>
              <a:rPr lang="es-ES" sz="1300" b="0" strike="noStrike" spc="-1">
                <a:latin typeface="Arial"/>
              </a:rPr>
              <a:t> --</a:t>
            </a:r>
            <a:r>
              <a:rPr lang="es-ES" sz="1300" b="0" strike="noStrike" spc="-1" err="1">
                <a:latin typeface="Arial"/>
              </a:rPr>
              <a:t>tool</a:t>
            </a:r>
            <a:r>
              <a:rPr lang="es-ES" sz="1300" b="0" strike="noStrike" spc="-1">
                <a:latin typeface="Arial"/>
              </a:rPr>
              <a:t>=”</a:t>
            </a:r>
            <a:r>
              <a:rPr lang="es-ES" sz="1300" b="0" strike="noStrike" spc="-1" err="1">
                <a:latin typeface="Arial"/>
              </a:rPr>
              <a:t>tool</a:t>
            </a:r>
            <a:r>
              <a:rPr lang="es-ES" sz="1300" b="0" strike="noStrike" spc="-1">
                <a:latin typeface="Arial"/>
              </a:rPr>
              <a:t>” com1 com2</a:t>
            </a:r>
          </a:p>
          <a:p>
            <a:r>
              <a:rPr lang="es-ES" sz="1300" b="0" strike="noStrike" spc="-1" err="1">
                <a:latin typeface="Arial"/>
              </a:rPr>
              <a:t>git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reset</a:t>
            </a:r>
            <a:r>
              <a:rPr lang="es-ES" sz="1300" b="0" strike="noStrike" spc="-1">
                <a:latin typeface="Arial"/>
              </a:rPr>
              <a:t> -a “</a:t>
            </a:r>
            <a:r>
              <a:rPr lang="es-ES" sz="1300" b="0" strike="noStrike" spc="-1" err="1">
                <a:latin typeface="Arial"/>
              </a:rPr>
              <a:t>sha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str</a:t>
            </a:r>
            <a:r>
              <a:rPr lang="es-ES" sz="1300" b="0" strike="noStrike" spc="-1">
                <a:latin typeface="Arial"/>
              </a:rPr>
              <a:t>” / </a:t>
            </a:r>
            <a:r>
              <a:rPr lang="es-ES" sz="1300" b="0" strike="noStrike" spc="-1" err="1">
                <a:latin typeface="Arial"/>
              </a:rPr>
              <a:t>reset</a:t>
            </a:r>
            <a:r>
              <a:rPr lang="es-ES" sz="1300" b="0" strike="noStrike" spc="-1">
                <a:latin typeface="Arial"/>
              </a:rPr>
              <a:t> HEAD </a:t>
            </a:r>
            <a:r>
              <a:rPr lang="es-ES" sz="1300" b="0" strike="noStrike" spc="-1" err="1">
                <a:latin typeface="Arial"/>
              </a:rPr>
              <a:t>file</a:t>
            </a:r>
            <a:r>
              <a:rPr lang="es-ES" sz="1300" b="0" strike="noStrike" spc="-1">
                <a:latin typeface="Arial"/>
              </a:rPr>
              <a:t>   </a:t>
            </a:r>
          </a:p>
          <a:p>
            <a:r>
              <a:rPr lang="es-ES" sz="1300" b="0" strike="noStrike" spc="-1" err="1">
                <a:solidFill>
                  <a:srgbClr val="000080"/>
                </a:solidFill>
                <a:latin typeface="Arial"/>
              </a:rPr>
              <a:t>gitYourAlias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14" name="TextShape 20"/>
          <p:cNvSpPr txBox="1"/>
          <p:nvPr/>
        </p:nvSpPr>
        <p:spPr>
          <a:xfrm>
            <a:off x="1603800" y="3100680"/>
            <a:ext cx="4911120" cy="31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Some Typical Commands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15" name="TextShape 21"/>
          <p:cNvSpPr txBox="1"/>
          <p:nvPr/>
        </p:nvSpPr>
        <p:spPr>
          <a:xfrm>
            <a:off x="540000" y="3434760"/>
            <a:ext cx="1368000" cy="174924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>
                <a:latin typeface="Arial"/>
              </a:rPr>
              <a:t>WT    </a:t>
            </a:r>
          </a:p>
          <a:p>
            <a:r>
              <a:rPr lang="es-ES" sz="1300" b="0" strike="noStrike" spc="-1">
                <a:latin typeface="Arial"/>
              </a:rPr>
              <a:t>git “editor” file</a:t>
            </a:r>
          </a:p>
          <a:p>
            <a:r>
              <a:rPr lang="es-ES" sz="1300" b="0" strike="noStrike" spc="-1">
                <a:latin typeface="Arial"/>
              </a:rPr>
              <a:t>git help, git grep</a:t>
            </a:r>
          </a:p>
          <a:p>
            <a:r>
              <a:rPr lang="es-ES" sz="1300" b="0" strike="noStrike" spc="-1">
                <a:latin typeface="Arial"/>
              </a:rPr>
              <a:t>git config --list</a:t>
            </a:r>
          </a:p>
          <a:p>
            <a:r>
              <a:rPr lang="es-ES" sz="1300" b="0" strike="noStrike" spc="-1">
                <a:latin typeface="Arial"/>
              </a:rPr>
              <a:t>git add file</a:t>
            </a:r>
          </a:p>
          <a:p>
            <a:r>
              <a:rPr lang="es-ES" sz="1300" b="0" strike="noStrike" spc="-1">
                <a:latin typeface="Arial"/>
              </a:rPr>
              <a:t>git rm file</a:t>
            </a:r>
          </a:p>
          <a:p>
            <a:r>
              <a:rPr lang="es-ES" sz="1300" b="0" strike="noStrike" spc="-1">
                <a:solidFill>
                  <a:srgbClr val="000080"/>
                </a:solidFill>
                <a:latin typeface="Arial"/>
              </a:rPr>
              <a:t>gitYourAlias</a:t>
            </a:r>
            <a:endParaRPr lang="es-ES" sz="1300" b="0" strike="noStrike" spc="-1">
              <a:latin typeface="Arial"/>
            </a:endParaRPr>
          </a:p>
          <a:p>
            <a:endParaRPr lang="es-ES" sz="1300" b="0" strike="noStrike" spc="-1">
              <a:latin typeface="Arial"/>
            </a:endParaRPr>
          </a:p>
          <a:p>
            <a:r>
              <a:rPr lang="es-ES" sz="1300" b="0" strike="noStrike" spc="-1">
                <a:latin typeface="Arial"/>
              </a:rPr>
              <a:t>Gitignore file</a:t>
            </a:r>
          </a:p>
        </p:txBody>
      </p:sp>
      <p:sp>
        <p:nvSpPr>
          <p:cNvPr id="116" name="TextShape 22"/>
          <p:cNvSpPr txBox="1"/>
          <p:nvPr/>
        </p:nvSpPr>
        <p:spPr>
          <a:xfrm>
            <a:off x="3968742" y="972000"/>
            <a:ext cx="2256510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1" strike="noStrike" spc="-1" err="1">
                <a:solidFill>
                  <a:srgbClr val="CE181E"/>
                </a:solidFill>
                <a:latin typeface="Arial"/>
              </a:rPr>
              <a:t>the</a:t>
            </a:r>
            <a:r>
              <a:rPr lang="es-ES" sz="13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300" b="1" strike="noStrike" spc="-1" err="1">
                <a:solidFill>
                  <a:srgbClr val="CE181E"/>
                </a:solidFill>
                <a:latin typeface="Arial"/>
              </a:rPr>
              <a:t>hidden</a:t>
            </a:r>
            <a:r>
              <a:rPr lang="es-ES" sz="13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300" b="1" strike="noStrike" spc="-1" err="1">
                <a:solidFill>
                  <a:srgbClr val="CE181E"/>
                </a:solidFill>
                <a:latin typeface="Arial"/>
              </a:rPr>
              <a:t>magic</a:t>
            </a:r>
            <a:r>
              <a:rPr lang="es-ES" sz="1300" b="1" strike="noStrike" spc="-1">
                <a:solidFill>
                  <a:srgbClr val="CE181E"/>
                </a:solidFill>
                <a:latin typeface="Arial"/>
              </a:rPr>
              <a:t> of </a:t>
            </a:r>
            <a:r>
              <a:rPr lang="es-ES" sz="1300" b="1" strike="noStrike" spc="-1" err="1">
                <a:solidFill>
                  <a:srgbClr val="CE181E"/>
                </a:solidFill>
                <a:latin typeface="Arial"/>
              </a:rPr>
              <a:t>git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 rot="16200000">
            <a:off x="4997520" y="-510480"/>
            <a:ext cx="336960" cy="3780000"/>
          </a:xfrm>
          <a:custGeom>
            <a:avLst/>
            <a:gdLst/>
            <a:ahLst/>
            <a:cxnLst/>
            <a:rect l="0" t="0" r="r" b="b"/>
            <a:pathLst>
              <a:path w="938" h="10502">
                <a:moveTo>
                  <a:pt x="0" y="0"/>
                </a:moveTo>
                <a:cubicBezTo>
                  <a:pt x="234" y="0"/>
                  <a:pt x="468" y="437"/>
                  <a:pt x="468" y="875"/>
                </a:cubicBezTo>
                <a:lnTo>
                  <a:pt x="468" y="4375"/>
                </a:lnTo>
                <a:cubicBezTo>
                  <a:pt x="468" y="4812"/>
                  <a:pt x="702" y="5250"/>
                  <a:pt x="937" y="5250"/>
                </a:cubicBezTo>
                <a:cubicBezTo>
                  <a:pt x="702" y="5250"/>
                  <a:pt x="468" y="5688"/>
                  <a:pt x="468" y="6125"/>
                </a:cubicBezTo>
                <a:lnTo>
                  <a:pt x="468" y="9625"/>
                </a:lnTo>
                <a:cubicBezTo>
                  <a:pt x="468" y="10063"/>
                  <a:pt x="234" y="10501"/>
                  <a:pt x="0" y="10501"/>
                </a:cubicBezTo>
              </a:path>
            </a:pathLst>
          </a:custGeom>
          <a:noFill/>
          <a:ln>
            <a:solidFill>
              <a:srgbClr val="8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TextShape 24"/>
          <p:cNvSpPr txBox="1"/>
          <p:nvPr/>
        </p:nvSpPr>
        <p:spPr>
          <a:xfrm rot="19800000">
            <a:off x="7372714" y="1845073"/>
            <a:ext cx="1107068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0" strike="noStrike" spc="-1">
                <a:latin typeface="Arial"/>
              </a:rPr>
              <a:t>INTERNET</a:t>
            </a:r>
          </a:p>
        </p:txBody>
      </p:sp>
      <p:sp>
        <p:nvSpPr>
          <p:cNvPr id="119" name="Line 25"/>
          <p:cNvSpPr/>
          <p:nvPr/>
        </p:nvSpPr>
        <p:spPr>
          <a:xfrm flipH="1">
            <a:off x="2160000" y="212400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26"/>
          <p:cNvSpPr/>
          <p:nvPr/>
        </p:nvSpPr>
        <p:spPr>
          <a:xfrm>
            <a:off x="4781160" y="2089800"/>
            <a:ext cx="8287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7"/>
          <p:cNvSpPr/>
          <p:nvPr/>
        </p:nvSpPr>
        <p:spPr>
          <a:xfrm flipH="1">
            <a:off x="4752360" y="226800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28"/>
          <p:cNvSpPr txBox="1"/>
          <p:nvPr/>
        </p:nvSpPr>
        <p:spPr>
          <a:xfrm>
            <a:off x="1920960" y="2136960"/>
            <a:ext cx="140400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200" b="0" strike="noStrike" spc="-1">
                <a:latin typeface="Arial"/>
              </a:rPr>
              <a:t> git checkout </a:t>
            </a:r>
            <a:r>
              <a:rPr/>
              <a:t/>
            </a:r>
            <a:br>
              <a:rPr/>
            </a:br>
            <a:r>
              <a:rPr lang="es-ES" sz="1200" b="0" strike="noStrike" spc="-1">
                <a:latin typeface="Arial"/>
              </a:rPr>
              <a:t>file/commit</a:t>
            </a:r>
          </a:p>
        </p:txBody>
      </p:sp>
      <p:sp>
        <p:nvSpPr>
          <p:cNvPr id="123" name="TextShape 29"/>
          <p:cNvSpPr txBox="1"/>
          <p:nvPr/>
        </p:nvSpPr>
        <p:spPr>
          <a:xfrm>
            <a:off x="2100960" y="2605320"/>
            <a:ext cx="995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 git difftool</a:t>
            </a:r>
          </a:p>
        </p:txBody>
      </p:sp>
      <p:sp>
        <p:nvSpPr>
          <p:cNvPr id="124" name="Line 30"/>
          <p:cNvSpPr/>
          <p:nvPr/>
        </p:nvSpPr>
        <p:spPr>
          <a:xfrm flipV="1">
            <a:off x="7499520" y="1594440"/>
            <a:ext cx="717840" cy="414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31"/>
          <p:cNvSpPr/>
          <p:nvPr/>
        </p:nvSpPr>
        <p:spPr>
          <a:xfrm flipH="1">
            <a:off x="7620840" y="1991520"/>
            <a:ext cx="646200" cy="37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TextShape 32"/>
          <p:cNvSpPr txBox="1"/>
          <p:nvPr/>
        </p:nvSpPr>
        <p:spPr>
          <a:xfrm rot="19800000">
            <a:off x="7718400" y="2352600"/>
            <a:ext cx="776880" cy="2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>
                <a:solidFill>
                  <a:srgbClr val="CE181E"/>
                </a:solidFill>
                <a:latin typeface="Arial"/>
              </a:rPr>
              <a:t>git fetch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27" name="TextShape 33"/>
          <p:cNvSpPr txBox="1"/>
          <p:nvPr/>
        </p:nvSpPr>
        <p:spPr>
          <a:xfrm rot="19800000">
            <a:off x="7358760" y="1596600"/>
            <a:ext cx="776880" cy="2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>
                <a:solidFill>
                  <a:srgbClr val="CE181E"/>
                </a:solidFill>
                <a:latin typeface="Arial"/>
              </a:rPr>
              <a:t>git push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28" name="TextShape 34"/>
          <p:cNvSpPr txBox="1"/>
          <p:nvPr/>
        </p:nvSpPr>
        <p:spPr>
          <a:xfrm>
            <a:off x="4659120" y="2352960"/>
            <a:ext cx="1064880" cy="2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   git reset</a:t>
            </a:r>
          </a:p>
        </p:txBody>
      </p:sp>
      <p:sp>
        <p:nvSpPr>
          <p:cNvPr id="129" name="TextShape 35"/>
          <p:cNvSpPr txBox="1"/>
          <p:nvPr/>
        </p:nvSpPr>
        <p:spPr>
          <a:xfrm rot="19800000">
            <a:off x="7599600" y="2144160"/>
            <a:ext cx="8935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git clone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30" name="CustomShape 36"/>
          <p:cNvSpPr/>
          <p:nvPr/>
        </p:nvSpPr>
        <p:spPr>
          <a:xfrm>
            <a:off x="8930520" y="3668040"/>
            <a:ext cx="622800" cy="588240"/>
          </a:xfrm>
          <a:prstGeom prst="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8757360" y="3806280"/>
            <a:ext cx="623160" cy="588240"/>
          </a:xfrm>
          <a:prstGeom prst="rect">
            <a:avLst/>
          </a:prstGeom>
          <a:solidFill>
            <a:srgbClr val="E6E6FA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8480520" y="3944880"/>
            <a:ext cx="623160" cy="588240"/>
          </a:xfrm>
          <a:prstGeom prst="rect">
            <a:avLst/>
          </a:prstGeom>
          <a:solidFill>
            <a:srgbClr val="F0E68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8208000" y="3367440"/>
            <a:ext cx="1620000" cy="1528560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TextShape 40"/>
          <p:cNvSpPr txBox="1"/>
          <p:nvPr/>
        </p:nvSpPr>
        <p:spPr>
          <a:xfrm>
            <a:off x="8280000" y="2844000"/>
            <a:ext cx="158400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>
                <a:latin typeface="Arial"/>
              </a:rPr>
              <a:t>Colaborators</a:t>
            </a:r>
            <a:r>
              <a:rPr/>
              <a:t/>
            </a:r>
            <a:br>
              <a:rPr/>
            </a:br>
            <a:r>
              <a:rPr lang="es-ES" sz="1300" b="0" strike="noStrike" spc="-1">
                <a:latin typeface="Arial"/>
              </a:rPr>
              <a:t>NetWork</a:t>
            </a:r>
          </a:p>
        </p:txBody>
      </p:sp>
      <p:sp>
        <p:nvSpPr>
          <p:cNvPr id="135" name="CustomShape 41"/>
          <p:cNvSpPr/>
          <p:nvPr/>
        </p:nvSpPr>
        <p:spPr>
          <a:xfrm>
            <a:off x="8928000" y="2124000"/>
            <a:ext cx="180000" cy="540000"/>
          </a:xfrm>
          <a:custGeom>
            <a:avLst/>
            <a:gdLst/>
            <a:ahLst/>
            <a:cxnLst/>
            <a:rect l="0" t="0" r="r" b="b"/>
            <a:pathLst>
              <a:path w="502" h="1502">
                <a:moveTo>
                  <a:pt x="0" y="298"/>
                </a:moveTo>
                <a:lnTo>
                  <a:pt x="250" y="0"/>
                </a:lnTo>
                <a:lnTo>
                  <a:pt x="501" y="298"/>
                </a:lnTo>
                <a:lnTo>
                  <a:pt x="375" y="298"/>
                </a:lnTo>
                <a:lnTo>
                  <a:pt x="375" y="1202"/>
                </a:lnTo>
                <a:lnTo>
                  <a:pt x="501" y="1202"/>
                </a:lnTo>
                <a:lnTo>
                  <a:pt x="250" y="1501"/>
                </a:lnTo>
                <a:lnTo>
                  <a:pt x="0" y="1202"/>
                </a:lnTo>
                <a:lnTo>
                  <a:pt x="125" y="1202"/>
                </a:lnTo>
                <a:lnTo>
                  <a:pt x="125" y="298"/>
                </a:lnTo>
                <a:lnTo>
                  <a:pt x="0" y="2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TextShape 42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7" name="TextShape 43"/>
          <p:cNvSpPr txBox="1"/>
          <p:nvPr/>
        </p:nvSpPr>
        <p:spPr>
          <a:xfrm>
            <a:off x="3669840" y="216000"/>
            <a:ext cx="277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Working in master branch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2592000" y="612000"/>
            <a:ext cx="4752000" cy="648000"/>
            <a:chOff x="2592000" y="612000"/>
            <a:chExt cx="4752000" cy="648000"/>
          </a:xfrm>
        </p:grpSpPr>
        <p:sp>
          <p:nvSpPr>
            <p:cNvPr id="139" name="CustomShape 2"/>
            <p:cNvSpPr/>
            <p:nvPr/>
          </p:nvSpPr>
          <p:spPr>
            <a:xfrm>
              <a:off x="2592000" y="612000"/>
              <a:ext cx="4752000" cy="64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8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2977560" y="742320"/>
              <a:ext cx="952920" cy="367920"/>
            </a:xfrm>
            <a:prstGeom prst="rect">
              <a:avLst/>
            </a:prstGeom>
            <a:solidFill>
              <a:srgbClr val="000000"/>
            </a:solidFill>
            <a:ln w="36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TextShape 4"/>
            <p:cNvSpPr txBox="1"/>
            <p:nvPr/>
          </p:nvSpPr>
          <p:spPr>
            <a:xfrm>
              <a:off x="3167640" y="791640"/>
              <a:ext cx="576360" cy="326160"/>
            </a:xfrm>
            <a:prstGeom prst="rect">
              <a:avLst/>
            </a:prstGeom>
            <a:noFill/>
            <a:ln w="36000">
              <a:noFill/>
            </a:ln>
          </p:spPr>
          <p:txBody>
            <a:bodyPr lIns="108000" tIns="63000" rIns="108000" bIns="63000" anchorCtr="1"/>
            <a:lstStyle/>
            <a:p>
              <a:pPr algn="ctr"/>
              <a:r>
                <a:rPr lang="es-ES" sz="1400" b="0" strike="noStrike" spc="-1">
                  <a:solidFill>
                    <a:srgbClr val="FFFFFF"/>
                  </a:solidFill>
                  <a:latin typeface="Arial"/>
                </a:rPr>
                <a:t>WT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142" name="CustomShape 5"/>
            <p:cNvSpPr/>
            <p:nvPr/>
          </p:nvSpPr>
          <p:spPr>
            <a:xfrm>
              <a:off x="4466520" y="738360"/>
              <a:ext cx="945360" cy="39708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TextShape 6"/>
            <p:cNvSpPr txBox="1"/>
            <p:nvPr/>
          </p:nvSpPr>
          <p:spPr>
            <a:xfrm>
              <a:off x="4583520" y="820440"/>
              <a:ext cx="66276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SA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5925240" y="739080"/>
              <a:ext cx="945000" cy="39636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TextShape 8"/>
            <p:cNvSpPr txBox="1"/>
            <p:nvPr/>
          </p:nvSpPr>
          <p:spPr>
            <a:xfrm>
              <a:off x="6015240" y="813240"/>
              <a:ext cx="79344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H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146" name="TextShape 9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7" name="TextShape 10"/>
          <p:cNvSpPr txBox="1"/>
          <p:nvPr/>
        </p:nvSpPr>
        <p:spPr>
          <a:xfrm>
            <a:off x="3669840" y="216000"/>
            <a:ext cx="277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Working in the branch</a:t>
            </a:r>
          </a:p>
        </p:txBody>
      </p:sp>
      <p:sp>
        <p:nvSpPr>
          <p:cNvPr id="148" name="CustomShape 11"/>
          <p:cNvSpPr/>
          <p:nvPr/>
        </p:nvSpPr>
        <p:spPr>
          <a:xfrm>
            <a:off x="936000" y="1926845"/>
            <a:ext cx="8280000" cy="1980000"/>
          </a:xfrm>
          <a:prstGeom prst="rect">
            <a:avLst/>
          </a:prstGeom>
          <a:noFill/>
          <a:ln w="18000">
            <a:solidFill>
              <a:srgbClr val="6969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12"/>
          <p:cNvSpPr/>
          <p:nvPr/>
        </p:nvSpPr>
        <p:spPr>
          <a:xfrm>
            <a:off x="2484000" y="2250845"/>
            <a:ext cx="0" cy="1620000"/>
          </a:xfrm>
          <a:prstGeom prst="line">
            <a:avLst/>
          </a:prstGeom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TextShape 13"/>
          <p:cNvSpPr txBox="1"/>
          <p:nvPr/>
        </p:nvSpPr>
        <p:spPr>
          <a:xfrm>
            <a:off x="1224000" y="3474845"/>
            <a:ext cx="111348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/>
            <a:r>
              <a:rPr lang="es-ES" sz="1200" b="0" strike="noStrike" spc="-1">
                <a:latin typeface="Arial"/>
              </a:rPr>
              <a:t>Create file “F”</a:t>
            </a:r>
          </a:p>
        </p:txBody>
      </p:sp>
      <p:sp>
        <p:nvSpPr>
          <p:cNvPr id="151" name="TextShape 14"/>
          <p:cNvSpPr txBox="1"/>
          <p:nvPr/>
        </p:nvSpPr>
        <p:spPr>
          <a:xfrm>
            <a:off x="2700000" y="3367205"/>
            <a:ext cx="877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git add “F”</a:t>
            </a:r>
          </a:p>
        </p:txBody>
      </p:sp>
      <p:sp>
        <p:nvSpPr>
          <p:cNvPr id="152" name="TextShape 15"/>
          <p:cNvSpPr txBox="1"/>
          <p:nvPr/>
        </p:nvSpPr>
        <p:spPr>
          <a:xfrm>
            <a:off x="4140000" y="3510845"/>
            <a:ext cx="7902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“F” in </a:t>
            </a:r>
            <a:r>
              <a:rPr lang="es-ES" sz="1200" b="1" strike="noStrike" spc="-1">
                <a:latin typeface="Arial"/>
              </a:rPr>
              <a:t>SA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53" name="TextShape 16"/>
          <p:cNvSpPr txBox="1"/>
          <p:nvPr/>
        </p:nvSpPr>
        <p:spPr>
          <a:xfrm>
            <a:off x="5436360" y="3439565"/>
            <a:ext cx="1331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git commit -m “F”</a:t>
            </a:r>
          </a:p>
        </p:txBody>
      </p:sp>
      <p:sp>
        <p:nvSpPr>
          <p:cNvPr id="154" name="TextShape 17"/>
          <p:cNvSpPr txBox="1"/>
          <p:nvPr/>
        </p:nvSpPr>
        <p:spPr>
          <a:xfrm>
            <a:off x="7272000" y="3511205"/>
            <a:ext cx="140400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“F” in </a:t>
            </a:r>
            <a:r>
              <a:rPr lang="es-ES" sz="1200" b="1" strike="noStrike" spc="-1">
                <a:latin typeface="Arial"/>
              </a:rPr>
              <a:t>H</a:t>
            </a:r>
            <a:r>
              <a:rPr lang="es-ES" sz="1200" b="0" strike="noStrike" spc="-1">
                <a:latin typeface="Arial"/>
              </a:rPr>
              <a:t> (SHA 1)</a:t>
            </a:r>
          </a:p>
        </p:txBody>
      </p:sp>
      <p:sp>
        <p:nvSpPr>
          <p:cNvPr id="155" name="TextShape 18"/>
          <p:cNvSpPr txBox="1"/>
          <p:nvPr/>
        </p:nvSpPr>
        <p:spPr>
          <a:xfrm>
            <a:off x="1224000" y="3042845"/>
            <a:ext cx="111348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/>
            <a:r>
              <a:rPr lang="es-ES" sz="1200" b="0" strike="noStrike" spc="-1">
                <a:latin typeface="Arial"/>
              </a:rPr>
              <a:t>Modify file “F”</a:t>
            </a:r>
          </a:p>
        </p:txBody>
      </p:sp>
      <p:sp>
        <p:nvSpPr>
          <p:cNvPr id="156" name="TextShape 19"/>
          <p:cNvSpPr txBox="1"/>
          <p:nvPr/>
        </p:nvSpPr>
        <p:spPr>
          <a:xfrm>
            <a:off x="2700000" y="2971205"/>
            <a:ext cx="877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git add “F”</a:t>
            </a:r>
          </a:p>
        </p:txBody>
      </p:sp>
      <p:sp>
        <p:nvSpPr>
          <p:cNvPr id="157" name="TextShape 20"/>
          <p:cNvSpPr txBox="1"/>
          <p:nvPr/>
        </p:nvSpPr>
        <p:spPr>
          <a:xfrm>
            <a:off x="3996000" y="3042845"/>
            <a:ext cx="1130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“F Mod” in </a:t>
            </a:r>
            <a:r>
              <a:rPr lang="es-ES" sz="1200" b="1" strike="noStrike" spc="-1">
                <a:latin typeface="Arial"/>
              </a:rPr>
              <a:t>SA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58" name="TextShape 21"/>
          <p:cNvSpPr txBox="1"/>
          <p:nvPr/>
        </p:nvSpPr>
        <p:spPr>
          <a:xfrm>
            <a:off x="5364360" y="2935565"/>
            <a:ext cx="16711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git commit -m “F Mod”</a:t>
            </a:r>
          </a:p>
        </p:txBody>
      </p:sp>
      <p:sp>
        <p:nvSpPr>
          <p:cNvPr id="159" name="TextShape 22"/>
          <p:cNvSpPr txBox="1"/>
          <p:nvPr/>
        </p:nvSpPr>
        <p:spPr>
          <a:xfrm>
            <a:off x="7056000" y="3043205"/>
            <a:ext cx="17049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“F (mod)” in </a:t>
            </a:r>
            <a:r>
              <a:rPr lang="es-ES" sz="1200" b="1" strike="noStrike" spc="-1">
                <a:latin typeface="Arial"/>
              </a:rPr>
              <a:t>H</a:t>
            </a:r>
            <a:r>
              <a:rPr lang="es-ES" sz="1200" b="0" strike="noStrike" spc="-1">
                <a:latin typeface="Arial"/>
              </a:rPr>
              <a:t> (SHA 2)</a:t>
            </a:r>
          </a:p>
        </p:txBody>
      </p:sp>
      <p:sp>
        <p:nvSpPr>
          <p:cNvPr id="160" name="Line 23"/>
          <p:cNvSpPr/>
          <p:nvPr/>
        </p:nvSpPr>
        <p:spPr>
          <a:xfrm flipV="1">
            <a:off x="2592000" y="3186845"/>
            <a:ext cx="1152000" cy="936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TextShape 24"/>
          <p:cNvSpPr txBox="1"/>
          <p:nvPr/>
        </p:nvSpPr>
        <p:spPr>
          <a:xfrm>
            <a:off x="1692000" y="1962845"/>
            <a:ext cx="4564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latin typeface="Arial"/>
              </a:rPr>
              <a:t>WT</a:t>
            </a:r>
          </a:p>
        </p:txBody>
      </p:sp>
      <p:sp>
        <p:nvSpPr>
          <p:cNvPr id="162" name="TextShape 25"/>
          <p:cNvSpPr txBox="1"/>
          <p:nvPr/>
        </p:nvSpPr>
        <p:spPr>
          <a:xfrm>
            <a:off x="4248000" y="1962845"/>
            <a:ext cx="4183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latin typeface="Arial"/>
              </a:rPr>
              <a:t>SA</a:t>
            </a:r>
          </a:p>
        </p:txBody>
      </p:sp>
      <p:sp>
        <p:nvSpPr>
          <p:cNvPr id="163" name="TextShape 26"/>
          <p:cNvSpPr txBox="1"/>
          <p:nvPr/>
        </p:nvSpPr>
        <p:spPr>
          <a:xfrm>
            <a:off x="7848000" y="1962845"/>
            <a:ext cx="3088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latin typeface="Arial"/>
              </a:rPr>
              <a:t>H</a:t>
            </a:r>
          </a:p>
        </p:txBody>
      </p:sp>
      <p:sp>
        <p:nvSpPr>
          <p:cNvPr id="164" name="TextShape 27"/>
          <p:cNvSpPr txBox="1"/>
          <p:nvPr/>
        </p:nvSpPr>
        <p:spPr>
          <a:xfrm>
            <a:off x="2592000" y="1962845"/>
            <a:ext cx="12016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CE181E"/>
                </a:solidFill>
                <a:latin typeface="Arial"/>
              </a:rPr>
              <a:t>git command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5" name="Line 28"/>
          <p:cNvSpPr/>
          <p:nvPr/>
        </p:nvSpPr>
        <p:spPr>
          <a:xfrm flipV="1">
            <a:off x="2592000" y="3651605"/>
            <a:ext cx="1152000" cy="936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29"/>
          <p:cNvSpPr/>
          <p:nvPr/>
        </p:nvSpPr>
        <p:spPr>
          <a:xfrm>
            <a:off x="5508000" y="3186845"/>
            <a:ext cx="136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30"/>
          <p:cNvSpPr/>
          <p:nvPr/>
        </p:nvSpPr>
        <p:spPr>
          <a:xfrm>
            <a:off x="5508000" y="3690845"/>
            <a:ext cx="136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TextShape 31"/>
          <p:cNvSpPr txBox="1"/>
          <p:nvPr/>
        </p:nvSpPr>
        <p:spPr>
          <a:xfrm>
            <a:off x="5580000" y="1962845"/>
            <a:ext cx="12016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CE181E"/>
                </a:solidFill>
                <a:latin typeface="Arial"/>
              </a:rPr>
              <a:t>git command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9" name="Line 32"/>
          <p:cNvSpPr/>
          <p:nvPr/>
        </p:nvSpPr>
        <p:spPr>
          <a:xfrm>
            <a:off x="1080000" y="2250845"/>
            <a:ext cx="7992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3"/>
          <p:cNvSpPr/>
          <p:nvPr/>
        </p:nvSpPr>
        <p:spPr>
          <a:xfrm>
            <a:off x="3852000" y="2250845"/>
            <a:ext cx="0" cy="1620000"/>
          </a:xfrm>
          <a:prstGeom prst="line">
            <a:avLst/>
          </a:prstGeom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4"/>
          <p:cNvSpPr/>
          <p:nvPr/>
        </p:nvSpPr>
        <p:spPr>
          <a:xfrm>
            <a:off x="5292000" y="2250845"/>
            <a:ext cx="0" cy="1620000"/>
          </a:xfrm>
          <a:prstGeom prst="line">
            <a:avLst/>
          </a:prstGeom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5"/>
          <p:cNvSpPr/>
          <p:nvPr/>
        </p:nvSpPr>
        <p:spPr>
          <a:xfrm>
            <a:off x="7056000" y="2322845"/>
            <a:ext cx="0" cy="1548000"/>
          </a:xfrm>
          <a:prstGeom prst="line">
            <a:avLst/>
          </a:prstGeom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36"/>
          <p:cNvSpPr txBox="1"/>
          <p:nvPr/>
        </p:nvSpPr>
        <p:spPr>
          <a:xfrm>
            <a:off x="1224000" y="2479445"/>
            <a:ext cx="111348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/>
            <a:r>
              <a:rPr lang="es-ES" sz="1200" b="0" strike="noStrike" spc="-1">
                <a:latin typeface="Arial"/>
              </a:rPr>
              <a:t>First “F” restored</a:t>
            </a:r>
          </a:p>
        </p:txBody>
      </p:sp>
      <p:sp>
        <p:nvSpPr>
          <p:cNvPr id="174" name="TextShape 37"/>
          <p:cNvSpPr txBox="1"/>
          <p:nvPr/>
        </p:nvSpPr>
        <p:spPr>
          <a:xfrm>
            <a:off x="2700000" y="2323205"/>
            <a:ext cx="92304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050" b="0" strike="noStrike" spc="-1">
                <a:latin typeface="Arial"/>
              </a:rPr>
              <a:t>git checkout </a:t>
            </a:r>
          </a:p>
          <a:p>
            <a:r>
              <a:rPr lang="es-ES" sz="1050" b="0" strike="noStrike" spc="-1">
                <a:latin typeface="Arial"/>
              </a:rPr>
              <a:t>SHA 1 “F”</a:t>
            </a:r>
          </a:p>
        </p:txBody>
      </p:sp>
      <p:sp>
        <p:nvSpPr>
          <p:cNvPr id="175" name="TextShape 38"/>
          <p:cNvSpPr txBox="1"/>
          <p:nvPr/>
        </p:nvSpPr>
        <p:spPr>
          <a:xfrm>
            <a:off x="3996000" y="2538845"/>
            <a:ext cx="1128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First “F” in </a:t>
            </a:r>
            <a:r>
              <a:rPr lang="es-ES" sz="1200" b="1" strike="noStrike" spc="-1">
                <a:latin typeface="Arial"/>
              </a:rPr>
              <a:t>SA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76" name="TextShape 39"/>
          <p:cNvSpPr txBox="1"/>
          <p:nvPr/>
        </p:nvSpPr>
        <p:spPr>
          <a:xfrm>
            <a:off x="5616360" y="2287565"/>
            <a:ext cx="1281340" cy="40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050" b="0" strike="noStrike" spc="-1">
                <a:latin typeface="Arial"/>
              </a:rPr>
              <a:t>git commit -m </a:t>
            </a:r>
            <a:r>
              <a:rPr/>
              <a:t/>
            </a:r>
            <a:br>
              <a:rPr/>
            </a:br>
            <a:r>
              <a:rPr lang="es-ES" sz="1050" b="0" strike="noStrike" spc="-1">
                <a:latin typeface="Arial"/>
              </a:rPr>
              <a:t>“first </a:t>
            </a:r>
            <a:r>
              <a:rPr lang="es-ES" sz="1050" b="0" strike="noStrike" spc="-1" smtClean="0">
                <a:latin typeface="Arial"/>
              </a:rPr>
              <a:t>F </a:t>
            </a:r>
            <a:r>
              <a:rPr lang="es-ES" sz="1050" b="0" strike="noStrike" spc="-1">
                <a:latin typeface="Arial"/>
              </a:rPr>
              <a:t>restored</a:t>
            </a:r>
            <a:r>
              <a:rPr lang="es-ES" sz="1200" b="0" strike="noStrike" spc="-1">
                <a:latin typeface="Arial"/>
              </a:rPr>
              <a:t>”</a:t>
            </a:r>
          </a:p>
        </p:txBody>
      </p:sp>
      <p:sp>
        <p:nvSpPr>
          <p:cNvPr id="177" name="TextShape 40"/>
          <p:cNvSpPr txBox="1"/>
          <p:nvPr/>
        </p:nvSpPr>
        <p:spPr>
          <a:xfrm>
            <a:off x="7056000" y="2539205"/>
            <a:ext cx="17539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>
                <a:latin typeface="Arial"/>
              </a:rPr>
              <a:t>“F (first)” in </a:t>
            </a:r>
            <a:r>
              <a:rPr lang="es-ES" sz="1200" b="1" strike="noStrike" spc="-1">
                <a:latin typeface="Arial"/>
              </a:rPr>
              <a:t>H</a:t>
            </a:r>
            <a:r>
              <a:rPr lang="es-ES" sz="1200" b="0" strike="noStrike" spc="-1">
                <a:latin typeface="Arial"/>
              </a:rPr>
              <a:t> (SHA “3”)</a:t>
            </a:r>
          </a:p>
        </p:txBody>
      </p:sp>
      <p:sp>
        <p:nvSpPr>
          <p:cNvPr id="178" name="Line 41"/>
          <p:cNvSpPr/>
          <p:nvPr/>
        </p:nvSpPr>
        <p:spPr>
          <a:xfrm>
            <a:off x="5508000" y="2682845"/>
            <a:ext cx="136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42"/>
          <p:cNvSpPr/>
          <p:nvPr/>
        </p:nvSpPr>
        <p:spPr>
          <a:xfrm flipV="1">
            <a:off x="2592000" y="2715605"/>
            <a:ext cx="1152000" cy="936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43"/>
          <p:cNvSpPr/>
          <p:nvPr/>
        </p:nvSpPr>
        <p:spPr>
          <a:xfrm flipV="1">
            <a:off x="8892000" y="2322845"/>
            <a:ext cx="0" cy="1440000"/>
          </a:xfrm>
          <a:prstGeom prst="line">
            <a:avLst/>
          </a:prstGeom>
          <a:ln w="36000">
            <a:solidFill>
              <a:srgbClr val="DC143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44"/>
          <p:cNvSpPr txBox="1"/>
          <p:nvPr/>
        </p:nvSpPr>
        <p:spPr>
          <a:xfrm rot="16200000">
            <a:off x="8568360" y="2971565"/>
            <a:ext cx="95652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500" b="1" strike="noStrike" spc="-1">
                <a:solidFill>
                  <a:srgbClr val="CE181E"/>
                </a:solidFill>
                <a:latin typeface="Arial"/>
              </a:rPr>
              <a:t>time line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82" name="TextShape 45"/>
          <p:cNvSpPr txBox="1"/>
          <p:nvPr/>
        </p:nvSpPr>
        <p:spPr>
          <a:xfrm>
            <a:off x="1008000" y="3474845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1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3" name="TextShape 46"/>
          <p:cNvSpPr txBox="1"/>
          <p:nvPr/>
        </p:nvSpPr>
        <p:spPr>
          <a:xfrm>
            <a:off x="1008360" y="3042845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2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4" name="TextShape 47"/>
          <p:cNvSpPr txBox="1"/>
          <p:nvPr/>
        </p:nvSpPr>
        <p:spPr>
          <a:xfrm>
            <a:off x="1008720" y="2538845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3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5" name="TextShape 48"/>
          <p:cNvSpPr txBox="1"/>
          <p:nvPr/>
        </p:nvSpPr>
        <p:spPr>
          <a:xfrm>
            <a:off x="2254230" y="1477953"/>
            <a:ext cx="5616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Typical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sequences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of “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git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add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”, “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git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commit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” and “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git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 </a:t>
            </a:r>
            <a:r>
              <a:rPr lang="es-ES" sz="1400" b="1" strike="noStrike" spc="-1" err="1">
                <a:solidFill>
                  <a:srgbClr val="CE181E"/>
                </a:solidFill>
                <a:latin typeface="Arial"/>
              </a:rPr>
              <a:t>checkout</a:t>
            </a:r>
            <a:r>
              <a:rPr lang="es-ES" sz="1400" b="1" strike="noStrike" spc="-1">
                <a:solidFill>
                  <a:srgbClr val="CE181E"/>
                </a:solidFill>
                <a:latin typeface="Arial"/>
              </a:rPr>
              <a:t>”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80000" y="864000"/>
            <a:ext cx="9720000" cy="4536000"/>
          </a:xfrm>
          <a:prstGeom prst="rect">
            <a:avLst/>
          </a:prstGeom>
          <a:solidFill>
            <a:srgbClr val="FFFFFF"/>
          </a:solidFill>
          <a:ln>
            <a:solidFill>
              <a:srgbClr val="00008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7" name="Group 2"/>
          <p:cNvGrpSpPr/>
          <p:nvPr/>
        </p:nvGrpSpPr>
        <p:grpSpPr>
          <a:xfrm>
            <a:off x="540000" y="1224720"/>
            <a:ext cx="2700000" cy="3960000"/>
            <a:chOff x="540000" y="1224720"/>
            <a:chExt cx="2700000" cy="3960000"/>
          </a:xfrm>
        </p:grpSpPr>
        <p:sp>
          <p:nvSpPr>
            <p:cNvPr id="188" name="CustomShape 3"/>
            <p:cNvSpPr/>
            <p:nvPr/>
          </p:nvSpPr>
          <p:spPr>
            <a:xfrm>
              <a:off x="540000" y="1224720"/>
              <a:ext cx="2700000" cy="3960000"/>
            </a:xfrm>
            <a:prstGeom prst="rect">
              <a:avLst/>
            </a:prstGeom>
            <a:solidFill>
              <a:srgbClr val="000000"/>
            </a:solidFill>
            <a:ln w="72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4"/>
          <p:cNvGrpSpPr/>
          <p:nvPr/>
        </p:nvGrpSpPr>
        <p:grpSpPr>
          <a:xfrm>
            <a:off x="3672000" y="1223640"/>
            <a:ext cx="2700000" cy="3960000"/>
            <a:chOff x="3672000" y="1223640"/>
            <a:chExt cx="2700000" cy="3960000"/>
          </a:xfrm>
        </p:grpSpPr>
        <p:sp>
          <p:nvSpPr>
            <p:cNvPr id="190" name="CustomShape 5"/>
            <p:cNvSpPr/>
            <p:nvPr/>
          </p:nvSpPr>
          <p:spPr>
            <a:xfrm>
              <a:off x="3672000" y="1223640"/>
              <a:ext cx="2700000" cy="396000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1" name="Group 6"/>
          <p:cNvGrpSpPr/>
          <p:nvPr/>
        </p:nvGrpSpPr>
        <p:grpSpPr>
          <a:xfrm>
            <a:off x="6827400" y="1224720"/>
            <a:ext cx="2700000" cy="3960000"/>
            <a:chOff x="6827400" y="1224720"/>
            <a:chExt cx="2700000" cy="3960000"/>
          </a:xfrm>
        </p:grpSpPr>
        <p:sp>
          <p:nvSpPr>
            <p:cNvPr id="192" name="CustomShape 7"/>
            <p:cNvSpPr/>
            <p:nvPr/>
          </p:nvSpPr>
          <p:spPr>
            <a:xfrm>
              <a:off x="6827400" y="1224720"/>
              <a:ext cx="2700000" cy="396000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3" name="CustomShape 8"/>
          <p:cNvSpPr/>
          <p:nvPr/>
        </p:nvSpPr>
        <p:spPr>
          <a:xfrm>
            <a:off x="8244000" y="4712760"/>
            <a:ext cx="1044360" cy="327240"/>
          </a:xfrm>
          <a:prstGeom prst="ellipse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8244720" y="4190040"/>
            <a:ext cx="1044360" cy="327240"/>
          </a:xfrm>
          <a:prstGeom prst="ellipse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8245440" y="2845800"/>
            <a:ext cx="1044360" cy="327240"/>
          </a:xfrm>
          <a:prstGeom prst="ellipse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11"/>
          <p:cNvSpPr txBox="1"/>
          <p:nvPr/>
        </p:nvSpPr>
        <p:spPr>
          <a:xfrm>
            <a:off x="754032" y="936000"/>
            <a:ext cx="2246924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  <a:ea typeface="Noto Sans CJK SC"/>
              </a:rPr>
              <a:t>Working</a:t>
            </a:r>
            <a:r>
              <a:rPr lang="es-ES" sz="1300" b="0" strike="noStrike" spc="-1">
                <a:latin typeface="Arial"/>
                <a:ea typeface="Noto Sans CJK SC"/>
              </a:rPr>
              <a:t> </a:t>
            </a:r>
            <a:r>
              <a:rPr lang="es-ES" sz="1300" b="0" strike="noStrike" spc="-1" err="1">
                <a:latin typeface="Arial"/>
                <a:ea typeface="Noto Sans CJK SC"/>
              </a:rPr>
              <a:t>Tree</a:t>
            </a:r>
            <a:r>
              <a:rPr lang="es-ES" sz="1300" b="0" strike="noStrike" spc="-1">
                <a:latin typeface="Arial"/>
                <a:ea typeface="Noto Sans CJK SC"/>
              </a:rPr>
              <a:t> -</a:t>
            </a:r>
            <a:r>
              <a:rPr lang="es-ES" sz="13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es-ES" sz="1200" b="0" strike="noStrike" spc="-1">
                <a:solidFill>
                  <a:srgbClr val="CE181E"/>
                </a:solidFill>
                <a:latin typeface="Arial"/>
              </a:rPr>
              <a:t>Visible </a:t>
            </a:r>
            <a:r>
              <a:rPr lang="es-ES" sz="1200" b="0" strike="noStrike" spc="-1" err="1">
                <a:solidFill>
                  <a:srgbClr val="CE181E"/>
                </a:solidFill>
                <a:latin typeface="Arial"/>
              </a:rPr>
              <a:t>dir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7" name="TextShape 12"/>
          <p:cNvSpPr txBox="1"/>
          <p:nvPr/>
        </p:nvSpPr>
        <p:spPr>
          <a:xfrm>
            <a:off x="3897304" y="936360"/>
            <a:ext cx="2293836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</a:rPr>
              <a:t>Staging</a:t>
            </a:r>
            <a:r>
              <a:rPr lang="es-ES" sz="1300" b="0" strike="noStrike" spc="-1">
                <a:latin typeface="Arial"/>
              </a:rPr>
              <a:t> </a:t>
            </a:r>
            <a:r>
              <a:rPr lang="es-ES" sz="1300" b="0" strike="noStrike" spc="-1" err="1">
                <a:latin typeface="Arial"/>
              </a:rPr>
              <a:t>Area</a:t>
            </a:r>
            <a:r>
              <a:rPr lang="es-ES" sz="1300" b="0" strike="noStrike" spc="-1">
                <a:latin typeface="Arial"/>
              </a:rPr>
              <a:t> –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Hide</a:t>
            </a:r>
            <a:r>
              <a:rPr lang="es-ES" sz="1300" b="0" strike="noStrike" spc="-1">
                <a:solidFill>
                  <a:srgbClr val="708090"/>
                </a:solidFill>
                <a:latin typeface="Arial"/>
              </a:rPr>
              <a:t>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dir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98" name="TextShape 13"/>
          <p:cNvSpPr txBox="1"/>
          <p:nvPr/>
        </p:nvSpPr>
        <p:spPr>
          <a:xfrm>
            <a:off x="6969138" y="936720"/>
            <a:ext cx="2555624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300" b="0" strike="noStrike" spc="-1" err="1">
                <a:latin typeface="Arial"/>
              </a:rPr>
              <a:t>History</a:t>
            </a:r>
            <a:r>
              <a:rPr lang="es-ES" sz="1300" b="0" strike="noStrike" spc="-1">
                <a:latin typeface="Arial"/>
              </a:rPr>
              <a:t> of </a:t>
            </a:r>
            <a:r>
              <a:rPr lang="es-ES" sz="1300" b="0" strike="noStrike" spc="-1" err="1">
                <a:latin typeface="Arial"/>
              </a:rPr>
              <a:t>Commits</a:t>
            </a:r>
            <a:r>
              <a:rPr lang="es-ES" sz="1300" b="0" strike="noStrike" spc="-1">
                <a:latin typeface="Arial"/>
              </a:rPr>
              <a:t> –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Hide</a:t>
            </a:r>
            <a:r>
              <a:rPr lang="es-ES" sz="1300" b="0" strike="noStrike" spc="-1">
                <a:solidFill>
                  <a:srgbClr val="708090"/>
                </a:solidFill>
                <a:latin typeface="Arial"/>
              </a:rPr>
              <a:t> </a:t>
            </a:r>
            <a:r>
              <a:rPr lang="es-ES" sz="1300" b="0" strike="noStrike" spc="-1" err="1">
                <a:solidFill>
                  <a:srgbClr val="708090"/>
                </a:solidFill>
                <a:latin typeface="Arial"/>
              </a:rPr>
              <a:t>dir</a:t>
            </a:r>
            <a:endParaRPr lang="es-ES" sz="1300" b="0" strike="noStrike" spc="-1">
              <a:latin typeface="Arial"/>
            </a:endParaRPr>
          </a:p>
        </p:txBody>
      </p:sp>
      <p:grpSp>
        <p:nvGrpSpPr>
          <p:cNvPr id="199" name="Group 14"/>
          <p:cNvGrpSpPr/>
          <p:nvPr/>
        </p:nvGrpSpPr>
        <p:grpSpPr>
          <a:xfrm>
            <a:off x="7473340" y="2880720"/>
            <a:ext cx="658144" cy="287280"/>
            <a:chOff x="7525440" y="2880720"/>
            <a:chExt cx="540000" cy="287280"/>
          </a:xfrm>
        </p:grpSpPr>
        <p:sp>
          <p:nvSpPr>
            <p:cNvPr id="200" name="CustomShape 15"/>
            <p:cNvSpPr/>
            <p:nvPr/>
          </p:nvSpPr>
          <p:spPr>
            <a:xfrm>
              <a:off x="7525440" y="2880720"/>
              <a:ext cx="540000" cy="287280"/>
            </a:xfrm>
            <a:custGeom>
              <a:avLst/>
              <a:gdLst/>
              <a:ahLst/>
              <a:cxnLst/>
              <a:rect l="0" t="0" r="r" b="b"/>
              <a:pathLst>
                <a:path w="1502" h="800">
                  <a:moveTo>
                    <a:pt x="0" y="0"/>
                  </a:moveTo>
                  <a:lnTo>
                    <a:pt x="1249" y="0"/>
                  </a:lnTo>
                  <a:lnTo>
                    <a:pt x="1501" y="399"/>
                  </a:lnTo>
                  <a:lnTo>
                    <a:pt x="1249" y="799"/>
                  </a:lnTo>
                  <a:lnTo>
                    <a:pt x="0" y="79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" name="TextShape 16"/>
          <p:cNvSpPr txBox="1"/>
          <p:nvPr/>
        </p:nvSpPr>
        <p:spPr>
          <a:xfrm>
            <a:off x="8312400" y="4752000"/>
            <a:ext cx="1014192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0" strike="noStrike" spc="-1" err="1">
                <a:latin typeface="Arial"/>
              </a:rPr>
              <a:t>Commit</a:t>
            </a:r>
            <a:r>
              <a:rPr lang="es-ES" sz="1300" b="0" strike="noStrike" spc="-1">
                <a:latin typeface="Arial"/>
              </a:rPr>
              <a:t> 1</a:t>
            </a:r>
          </a:p>
        </p:txBody>
      </p:sp>
      <p:sp>
        <p:nvSpPr>
          <p:cNvPr id="202" name="TextShape 17"/>
          <p:cNvSpPr txBox="1"/>
          <p:nvPr/>
        </p:nvSpPr>
        <p:spPr>
          <a:xfrm>
            <a:off x="8568000" y="4212000"/>
            <a:ext cx="436680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0" strike="noStrike" spc="-1">
                <a:latin typeface="Arial"/>
              </a:rPr>
              <a:t>C </a:t>
            </a:r>
          </a:p>
        </p:txBody>
      </p:sp>
      <p:sp>
        <p:nvSpPr>
          <p:cNvPr id="203" name="TextShape 18"/>
          <p:cNvSpPr txBox="1"/>
          <p:nvPr/>
        </p:nvSpPr>
        <p:spPr>
          <a:xfrm>
            <a:off x="8568360" y="4212360"/>
            <a:ext cx="543918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0" strike="noStrike" spc="-1">
                <a:latin typeface="Arial"/>
              </a:rPr>
              <a:t>C </a:t>
            </a:r>
            <a:r>
              <a:rPr lang="es-ES" sz="1300" b="0" strike="noStrike" spc="-1" smtClean="0">
                <a:latin typeface="Arial"/>
              </a:rPr>
              <a:t>2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04" name="TextShape 19"/>
          <p:cNvSpPr txBox="1"/>
          <p:nvPr/>
        </p:nvSpPr>
        <p:spPr>
          <a:xfrm>
            <a:off x="8568360" y="2880360"/>
            <a:ext cx="543918" cy="27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0" strike="noStrike" spc="-1">
                <a:latin typeface="Arial"/>
              </a:rPr>
              <a:t>C n</a:t>
            </a:r>
          </a:p>
        </p:txBody>
      </p:sp>
      <p:sp>
        <p:nvSpPr>
          <p:cNvPr id="205" name="CustomShape 20"/>
          <p:cNvSpPr/>
          <p:nvPr/>
        </p:nvSpPr>
        <p:spPr>
          <a:xfrm>
            <a:off x="8748000" y="3924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8748360" y="392436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748720" y="374472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749080" y="356508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4"/>
          <p:cNvSpPr/>
          <p:nvPr/>
        </p:nvSpPr>
        <p:spPr>
          <a:xfrm>
            <a:off x="8749080" y="342108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25"/>
          <p:cNvSpPr/>
          <p:nvPr/>
        </p:nvSpPr>
        <p:spPr>
          <a:xfrm>
            <a:off x="8784000" y="4517280"/>
            <a:ext cx="0" cy="195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26"/>
          <p:cNvSpPr txBox="1"/>
          <p:nvPr/>
        </p:nvSpPr>
        <p:spPr>
          <a:xfrm>
            <a:off x="756000" y="1404000"/>
            <a:ext cx="227628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Subdirs &amp;Files of Project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12" name="TextShape 27"/>
          <p:cNvSpPr txBox="1"/>
          <p:nvPr/>
        </p:nvSpPr>
        <p:spPr>
          <a:xfrm>
            <a:off x="648000" y="1836360"/>
            <a:ext cx="2471400" cy="305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u="sng" strike="noStrike" spc="-1">
                <a:solidFill>
                  <a:srgbClr val="FF8C00"/>
                </a:solidFill>
                <a:uFillTx/>
                <a:latin typeface="Arial"/>
              </a:rPr>
              <a:t>File operations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Create, Edit &amp; 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  Remove files </a:t>
            </a:r>
            <a:endParaRPr lang="es-ES" sz="1500" b="0" strike="noStrike" spc="-1">
              <a:latin typeface="Arial"/>
            </a:endParaRPr>
          </a:p>
          <a:p>
            <a:pPr algn="ctr">
              <a:spcBef>
                <a:spcPts val="567"/>
              </a:spcBef>
            </a:pPr>
            <a:r>
              <a:rPr lang="es-ES" sz="1500" b="0" u="sng" strike="noStrike" spc="-1">
                <a:solidFill>
                  <a:srgbClr val="FF8C00"/>
                </a:solidFill>
                <a:uFillTx/>
                <a:latin typeface="Arial"/>
              </a:rPr>
              <a:t>Some GIT options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“init” project or “clone” 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  project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add config params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status 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add files to SA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diff tools 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remove files from WT</a:t>
            </a:r>
            <a:r>
              <a:rPr lang="es-ES" sz="1200" b="0" strike="noStrike" spc="-1">
                <a:solidFill>
                  <a:srgbClr val="FF8C00"/>
                </a:solidFill>
                <a:latin typeface="Arial"/>
              </a:rPr>
              <a:t>&amp;</a:t>
            </a:r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SA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undo 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F8C00"/>
                </a:solidFill>
                <a:latin typeface="Arial"/>
              </a:rPr>
              <a:t>- help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13" name="TextShape 28"/>
          <p:cNvSpPr txBox="1"/>
          <p:nvPr/>
        </p:nvSpPr>
        <p:spPr>
          <a:xfrm>
            <a:off x="3852360" y="1332000"/>
            <a:ext cx="232488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Sub-dirs and files </a:t>
            </a:r>
            <a:endParaRPr lang="es-ES" sz="1500" b="0" strike="noStrike" spc="-1">
              <a:latin typeface="Arial"/>
            </a:endParaRPr>
          </a:p>
          <a:p>
            <a:pPr algn="ctr"/>
            <a:r>
              <a:rPr lang="es-ES" sz="1500" b="0" strike="noStrike" spc="-1">
                <a:solidFill>
                  <a:srgbClr val="FFFFFF"/>
                </a:solidFill>
                <a:latin typeface="Arial"/>
              </a:rPr>
              <a:t>that have been staged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14" name="TextShape 29"/>
          <p:cNvSpPr txBox="1"/>
          <p:nvPr/>
        </p:nvSpPr>
        <p:spPr>
          <a:xfrm>
            <a:off x="3996360" y="1908360"/>
            <a:ext cx="2122200" cy="268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500" b="0" u="sng" strike="noStrike" spc="-1">
                <a:solidFill>
                  <a:srgbClr val="F9B201"/>
                </a:solidFill>
                <a:uFillTx/>
                <a:latin typeface="Arial"/>
              </a:rPr>
              <a:t>GIT options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- commit after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add, rm, …. in WT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In rm case, affected 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file(s) are removed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from WT and SA, but 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not from H, until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a commit is done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- diff --staged to 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  compare SA with H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F9B201"/>
                </a:solidFill>
                <a:latin typeface="Arial"/>
              </a:rPr>
              <a:t>- checkout -- file  </a:t>
            </a:r>
            <a:endParaRPr lang="es-ES" sz="1500" b="0" strike="noStrike" spc="-1">
              <a:latin typeface="Arial"/>
            </a:endParaRPr>
          </a:p>
          <a:p>
            <a:endParaRPr lang="es-ES" sz="1500" b="0" strike="noStrike" spc="-1">
              <a:latin typeface="Arial"/>
            </a:endParaRPr>
          </a:p>
        </p:txBody>
      </p:sp>
      <p:sp>
        <p:nvSpPr>
          <p:cNvPr id="215" name="TextShape 30"/>
          <p:cNvSpPr txBox="1"/>
          <p:nvPr/>
        </p:nvSpPr>
        <p:spPr>
          <a:xfrm>
            <a:off x="7298280" y="1800000"/>
            <a:ext cx="1886040" cy="9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500" b="0" u="sng" strike="noStrike" spc="-1">
                <a:solidFill>
                  <a:srgbClr val="CE181E"/>
                </a:solidFill>
                <a:uFillTx/>
                <a:latin typeface="Arial"/>
              </a:rPr>
              <a:t>Your GIT options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CE181E"/>
                </a:solidFill>
                <a:latin typeface="Arial"/>
              </a:rPr>
              <a:t>- log “params”</a:t>
            </a:r>
            <a:endParaRPr lang="es-ES" sz="1500" b="0" strike="noStrike" spc="-1">
              <a:latin typeface="Arial"/>
            </a:endParaRPr>
          </a:p>
          <a:p>
            <a:r>
              <a:rPr lang="es-ES" sz="1500" b="0" strike="noStrike" spc="-1">
                <a:solidFill>
                  <a:srgbClr val="CE181E"/>
                </a:solidFill>
                <a:latin typeface="Arial"/>
              </a:rPr>
              <a:t>- reset “params”</a:t>
            </a:r>
            <a:r>
              <a:rPr/>
              <a:t/>
            </a:r>
            <a:br>
              <a:rPr/>
            </a:br>
            <a:r>
              <a:rPr lang="es-ES" sz="1500" b="0" strike="noStrike" spc="-1">
                <a:solidFill>
                  <a:srgbClr val="CE181E"/>
                </a:solidFill>
                <a:latin typeface="Arial"/>
              </a:rPr>
              <a:t>- checkout “params”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16" name="TextShape 31"/>
          <p:cNvSpPr txBox="1"/>
          <p:nvPr/>
        </p:nvSpPr>
        <p:spPr>
          <a:xfrm>
            <a:off x="6984000" y="3528000"/>
            <a:ext cx="948960" cy="82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300" b="1" strike="noStrike" spc="-1">
                <a:latin typeface="Arial"/>
              </a:rPr>
              <a:t>Commits </a:t>
            </a:r>
            <a:r>
              <a:rPr/>
              <a:t/>
            </a:r>
            <a:br>
              <a:rPr/>
            </a:br>
            <a:r>
              <a:rPr lang="es-ES" sz="1300" b="1" strike="noStrike" spc="-1">
                <a:latin typeface="Arial"/>
              </a:rPr>
              <a:t>meta data</a:t>
            </a:r>
            <a:r>
              <a:rPr/>
              <a:t/>
            </a:r>
            <a:br>
              <a:rPr/>
            </a:br>
            <a:r>
              <a:rPr lang="es-ES" sz="1300" b="1" strike="noStrike" spc="-1">
                <a:latin typeface="Arial"/>
              </a:rPr>
              <a:t>and files</a:t>
            </a:r>
            <a:r>
              <a:rPr/>
              <a:t/>
            </a:r>
            <a:br>
              <a:rPr/>
            </a:br>
            <a:r>
              <a:rPr lang="es-ES" sz="1300" b="1" strike="noStrike" spc="-1">
                <a:latin typeface="Arial"/>
              </a:rPr>
              <a:t>history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7956000" y="3024000"/>
            <a:ext cx="253440" cy="1836000"/>
          </a:xfrm>
          <a:custGeom>
            <a:avLst/>
            <a:gdLst/>
            <a:ahLst/>
            <a:cxnLst/>
            <a:rect l="0" t="0" r="r" b="b"/>
            <a:pathLst>
              <a:path w="706" h="5102">
                <a:moveTo>
                  <a:pt x="705" y="0"/>
                </a:moveTo>
                <a:cubicBezTo>
                  <a:pt x="528" y="0"/>
                  <a:pt x="352" y="212"/>
                  <a:pt x="352" y="425"/>
                </a:cubicBezTo>
                <a:lnTo>
                  <a:pt x="352" y="2125"/>
                </a:lnTo>
                <a:cubicBezTo>
                  <a:pt x="352" y="2337"/>
                  <a:pt x="176" y="2550"/>
                  <a:pt x="0" y="2550"/>
                </a:cubicBezTo>
                <a:cubicBezTo>
                  <a:pt x="176" y="2550"/>
                  <a:pt x="352" y="2763"/>
                  <a:pt x="352" y="2975"/>
                </a:cubicBezTo>
                <a:lnTo>
                  <a:pt x="352" y="4675"/>
                </a:lnTo>
                <a:cubicBezTo>
                  <a:pt x="352" y="4888"/>
                  <a:pt x="528" y="5101"/>
                  <a:pt x="705" y="5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Shape 33"/>
          <p:cNvSpPr txBox="1"/>
          <p:nvPr/>
        </p:nvSpPr>
        <p:spPr>
          <a:xfrm>
            <a:off x="7469204" y="2906713"/>
            <a:ext cx="61056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100" b="0" strike="noStrike" spc="-1" err="1">
                <a:latin typeface="Arial"/>
              </a:rPr>
              <a:t>Master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219" name="TextShape 34"/>
          <p:cNvSpPr txBox="1"/>
          <p:nvPr/>
        </p:nvSpPr>
        <p:spPr>
          <a:xfrm>
            <a:off x="7056360" y="1404360"/>
            <a:ext cx="2324880" cy="32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pPr algn="ctr"/>
            <a:r>
              <a:rPr lang="es-ES" sz="1500" b="0" strike="noStrike" spc="-1">
                <a:solidFill>
                  <a:srgbClr val="000000"/>
                </a:solidFill>
                <a:latin typeface="Arial"/>
              </a:rPr>
              <a:t>All cronological commits 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20" name="TextShape 35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grpSp>
        <p:nvGrpSpPr>
          <p:cNvPr id="221" name="Group 36"/>
          <p:cNvGrpSpPr/>
          <p:nvPr/>
        </p:nvGrpSpPr>
        <p:grpSpPr>
          <a:xfrm>
            <a:off x="6897700" y="2881080"/>
            <a:ext cx="540000" cy="287280"/>
            <a:chOff x="6949800" y="2881080"/>
            <a:chExt cx="540000" cy="287280"/>
          </a:xfrm>
        </p:grpSpPr>
        <p:sp>
          <p:nvSpPr>
            <p:cNvPr id="222" name="CustomShape 37"/>
            <p:cNvSpPr/>
            <p:nvPr/>
          </p:nvSpPr>
          <p:spPr>
            <a:xfrm>
              <a:off x="6949800" y="2881080"/>
              <a:ext cx="540000" cy="287280"/>
            </a:xfrm>
            <a:custGeom>
              <a:avLst/>
              <a:gdLst/>
              <a:ahLst/>
              <a:cxnLst/>
              <a:rect l="0" t="0" r="r" b="b"/>
              <a:pathLst>
                <a:path w="1502" h="800">
                  <a:moveTo>
                    <a:pt x="0" y="0"/>
                  </a:moveTo>
                  <a:lnTo>
                    <a:pt x="1249" y="0"/>
                  </a:lnTo>
                  <a:lnTo>
                    <a:pt x="1501" y="399"/>
                  </a:lnTo>
                  <a:lnTo>
                    <a:pt x="1249" y="799"/>
                  </a:lnTo>
                  <a:lnTo>
                    <a:pt x="0" y="79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3" name="TextShape 38"/>
          <p:cNvSpPr txBox="1"/>
          <p:nvPr/>
        </p:nvSpPr>
        <p:spPr>
          <a:xfrm>
            <a:off x="6897700" y="2916360"/>
            <a:ext cx="592282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100" b="0" strike="noStrike" spc="-1">
                <a:latin typeface="Arial"/>
              </a:rPr>
              <a:t>Head</a:t>
            </a:r>
          </a:p>
        </p:txBody>
      </p:sp>
      <p:sp>
        <p:nvSpPr>
          <p:cNvPr id="224" name="TextShape 39"/>
          <p:cNvSpPr txBox="1"/>
          <p:nvPr/>
        </p:nvSpPr>
        <p:spPr>
          <a:xfrm>
            <a:off x="3345840" y="216000"/>
            <a:ext cx="3460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Working in “local branch”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2592000" y="612000"/>
            <a:ext cx="4752000" cy="648000"/>
            <a:chOff x="2592000" y="612000"/>
            <a:chExt cx="4752000" cy="648000"/>
          </a:xfrm>
        </p:grpSpPr>
        <p:sp>
          <p:nvSpPr>
            <p:cNvPr id="226" name="CustomShape 2"/>
            <p:cNvSpPr/>
            <p:nvPr/>
          </p:nvSpPr>
          <p:spPr>
            <a:xfrm>
              <a:off x="2592000" y="612000"/>
              <a:ext cx="4752000" cy="64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8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3"/>
            <p:cNvSpPr/>
            <p:nvPr/>
          </p:nvSpPr>
          <p:spPr>
            <a:xfrm>
              <a:off x="2977560" y="742320"/>
              <a:ext cx="952920" cy="367920"/>
            </a:xfrm>
            <a:prstGeom prst="rect">
              <a:avLst/>
            </a:prstGeom>
            <a:solidFill>
              <a:srgbClr val="000000"/>
            </a:solidFill>
            <a:ln w="36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TextShape 4"/>
            <p:cNvSpPr txBox="1"/>
            <p:nvPr/>
          </p:nvSpPr>
          <p:spPr>
            <a:xfrm>
              <a:off x="3167640" y="791640"/>
              <a:ext cx="576360" cy="326160"/>
            </a:xfrm>
            <a:prstGeom prst="rect">
              <a:avLst/>
            </a:prstGeom>
            <a:noFill/>
            <a:ln w="36000">
              <a:noFill/>
            </a:ln>
          </p:spPr>
          <p:txBody>
            <a:bodyPr lIns="108000" tIns="63000" rIns="108000" bIns="63000" anchorCtr="1"/>
            <a:lstStyle/>
            <a:p>
              <a:pPr algn="ctr"/>
              <a:r>
                <a:rPr lang="es-ES" sz="1400" b="0" strike="noStrike" spc="-1">
                  <a:solidFill>
                    <a:srgbClr val="FFFFFF"/>
                  </a:solidFill>
                  <a:latin typeface="Arial"/>
                </a:rPr>
                <a:t>WT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29" name="CustomShape 5"/>
            <p:cNvSpPr/>
            <p:nvPr/>
          </p:nvSpPr>
          <p:spPr>
            <a:xfrm>
              <a:off x="4466520" y="738360"/>
              <a:ext cx="945360" cy="39708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TextShape 6"/>
            <p:cNvSpPr txBox="1"/>
            <p:nvPr/>
          </p:nvSpPr>
          <p:spPr>
            <a:xfrm>
              <a:off x="4583520" y="820440"/>
              <a:ext cx="66276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SA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31" name="CustomShape 7"/>
            <p:cNvSpPr/>
            <p:nvPr/>
          </p:nvSpPr>
          <p:spPr>
            <a:xfrm>
              <a:off x="5925240" y="739080"/>
              <a:ext cx="945000" cy="39636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TextShape 8"/>
            <p:cNvSpPr txBox="1"/>
            <p:nvPr/>
          </p:nvSpPr>
          <p:spPr>
            <a:xfrm>
              <a:off x="6015240" y="813240"/>
              <a:ext cx="79344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H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233" name="TextShape 9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34" name="TextShape 10"/>
          <p:cNvSpPr txBox="1"/>
          <p:nvPr/>
        </p:nvSpPr>
        <p:spPr>
          <a:xfrm>
            <a:off x="3309840" y="216000"/>
            <a:ext cx="3460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latin typeface="Arial"/>
              </a:rPr>
              <a:t>Working in “local branch”</a:t>
            </a:r>
          </a:p>
        </p:txBody>
      </p:sp>
      <p:sp>
        <p:nvSpPr>
          <p:cNvPr id="235" name="TextShape 11"/>
          <p:cNvSpPr txBox="1"/>
          <p:nvPr/>
        </p:nvSpPr>
        <p:spPr>
          <a:xfrm>
            <a:off x="525240" y="1620000"/>
            <a:ext cx="460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r>
              <a:rPr lang="es-ES" sz="1800" b="1" strike="noStrike" spc="-1">
                <a:solidFill>
                  <a:srgbClr val="CE181E"/>
                </a:solidFill>
                <a:latin typeface="Arial"/>
              </a:rPr>
              <a:t>Useful git commands   –  </a:t>
            </a:r>
            <a:r>
              <a:rPr lang="es-ES" sz="1500" b="0" strike="noStrike" spc="-1">
                <a:solidFill>
                  <a:srgbClr val="00008B"/>
                </a:solidFill>
                <a:latin typeface="Arial"/>
              </a:rPr>
              <a:t>https://git-scm.com/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36" name="TextShape 12"/>
          <p:cNvSpPr txBox="1"/>
          <p:nvPr/>
        </p:nvSpPr>
        <p:spPr>
          <a:xfrm>
            <a:off x="505080" y="1939680"/>
            <a:ext cx="8134920" cy="31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</a:t>
            </a:r>
            <a:r>
              <a:rPr lang="es-ES" sz="1200" b="1" strike="noStrike" spc="-1" smtClean="0">
                <a:latin typeface="Arial"/>
              </a:rPr>
              <a:t> --version </a:t>
            </a:r>
            <a:r>
              <a:rPr lang="es-ES" sz="1200" b="1" strike="noStrike" spc="-1">
                <a:latin typeface="Arial"/>
              </a:rPr>
              <a:t>: </a:t>
            </a:r>
            <a:endParaRPr lang="es-ES" sz="1200" b="0" strike="noStrike" spc="-1">
              <a:latin typeface="Arial"/>
            </a:endParaRP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init :</a:t>
            </a:r>
            <a:r>
              <a:rPr lang="es-ES" sz="1200" b="0" strike="noStrike" spc="-1">
                <a:latin typeface="Arial"/>
              </a:rPr>
              <a:t> initialize a new repo in a directory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clone : </a:t>
            </a:r>
            <a:r>
              <a:rPr lang="es-ES" sz="1200" b="0" strike="noStrike" spc="-1">
                <a:latin typeface="Arial"/>
              </a:rPr>
              <a:t>download a repo from git server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 </a:t>
            </a:r>
            <a:r>
              <a:rPr lang="es-ES" sz="1200" b="0" strike="noStrike" spc="-1">
                <a:latin typeface="Arial"/>
              </a:rPr>
              <a:t>( </a:t>
            </a:r>
            <a:r>
              <a:rPr lang="es-ES" sz="1200" b="0" strike="noStrike" spc="-1">
                <a:solidFill>
                  <a:srgbClr val="000080"/>
                </a:solidFill>
                <a:latin typeface="Arial"/>
              </a:rPr>
              <a:t>https://git-scm.com/docs/git-config</a:t>
            </a:r>
            <a:r>
              <a:rPr lang="es-ES" sz="1200" b="0" strike="noStrike" spc="-1">
                <a:latin typeface="Arial"/>
              </a:rPr>
              <a:t> )</a:t>
            </a: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  <a:ea typeface="Noto Sans CJK SC"/>
              </a:rPr>
              <a:t>git config --global user.name "name"</a:t>
            </a:r>
            <a:r>
              <a:rPr lang="es-ES" sz="1200" b="0" strike="noStrike" spc="-1">
                <a:latin typeface="Arial"/>
                <a:ea typeface="Noto Sans CJK SC"/>
              </a:rPr>
              <a:t> </a:t>
            </a:r>
            <a:r>
              <a:rPr lang="es-ES" sz="1200" b="0" strike="noStrike" spc="-1">
                <a:latin typeface="Arial"/>
              </a:rPr>
              <a:t>(or --local option as well)</a:t>
            </a: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--global user.email "email"  </a:t>
            </a:r>
            <a:r>
              <a:rPr lang="es-ES" sz="1200" b="0" strike="noStrike" spc="-1">
                <a:latin typeface="Arial"/>
              </a:rPr>
              <a:t>(or --local option as well)</a:t>
            </a: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--global color.ui auto : </a:t>
            </a:r>
            <a:endParaRPr lang="es-ES" sz="1200" b="0" strike="noStrike" spc="-1">
              <a:latin typeface="Arial"/>
            </a:endParaRP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--global core.editor "</a:t>
            </a:r>
            <a:r>
              <a:rPr lang="es-ES" sz="1200" b="1" strike="noStrike" spc="-1">
                <a:solidFill>
                  <a:srgbClr val="778899"/>
                </a:solidFill>
                <a:latin typeface="Arial"/>
              </a:rPr>
              <a:t>your favorite editor</a:t>
            </a:r>
            <a:r>
              <a:rPr lang="es-ES" sz="1200" b="1" strike="noStrike" spc="-1">
                <a:latin typeface="Arial"/>
              </a:rPr>
              <a:t>" :  </a:t>
            </a:r>
            <a:endParaRPr lang="es-ES" sz="1200" b="0" strike="noStrike" spc="-1">
              <a:latin typeface="Arial"/>
            </a:endParaRP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Alias in git:</a:t>
            </a:r>
            <a:endParaRPr lang="es-ES" sz="1200" b="0" strike="noStrike" spc="-1">
              <a:latin typeface="Arial"/>
            </a:endParaRPr>
          </a:p>
          <a:p>
            <a:pPr marL="468000" lvl="1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--global alias.[your-alias] 'git command detail'</a:t>
            </a:r>
            <a:endParaRPr lang="es-ES" sz="1200" b="0" strike="noStrike" spc="-1">
              <a:latin typeface="Arial"/>
            </a:endParaRP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>
                <a:latin typeface="Arial"/>
              </a:rPr>
              <a:t>git config –list : </a:t>
            </a:r>
            <a:r>
              <a:rPr lang="es-ES" sz="1200" b="0" strike="noStrike" spc="-1">
                <a:latin typeface="Arial"/>
              </a:rPr>
              <a:t>see config file details</a:t>
            </a:r>
          </a:p>
          <a:p>
            <a:pPr marL="46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latin typeface="Arial"/>
              </a:rPr>
              <a:t> 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2592000" y="612000"/>
            <a:ext cx="4752000" cy="648000"/>
            <a:chOff x="2592000" y="612000"/>
            <a:chExt cx="4752000" cy="648000"/>
          </a:xfrm>
        </p:grpSpPr>
        <p:sp>
          <p:nvSpPr>
            <p:cNvPr id="238" name="CustomShape 2"/>
            <p:cNvSpPr/>
            <p:nvPr/>
          </p:nvSpPr>
          <p:spPr>
            <a:xfrm>
              <a:off x="2592000" y="612000"/>
              <a:ext cx="4752000" cy="64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8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"/>
            <p:cNvSpPr/>
            <p:nvPr/>
          </p:nvSpPr>
          <p:spPr>
            <a:xfrm>
              <a:off x="2977560" y="742320"/>
              <a:ext cx="952920" cy="367920"/>
            </a:xfrm>
            <a:prstGeom prst="rect">
              <a:avLst/>
            </a:prstGeom>
            <a:solidFill>
              <a:srgbClr val="000000"/>
            </a:solidFill>
            <a:ln w="36000">
              <a:solidFill>
                <a:srgbClr val="FF8C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4"/>
            <p:cNvSpPr txBox="1"/>
            <p:nvPr/>
          </p:nvSpPr>
          <p:spPr>
            <a:xfrm>
              <a:off x="3167640" y="791640"/>
              <a:ext cx="576360" cy="326160"/>
            </a:xfrm>
            <a:prstGeom prst="rect">
              <a:avLst/>
            </a:prstGeom>
            <a:noFill/>
            <a:ln w="36000">
              <a:noFill/>
            </a:ln>
          </p:spPr>
          <p:txBody>
            <a:bodyPr lIns="108000" tIns="63000" rIns="108000" bIns="63000" anchorCtr="1"/>
            <a:lstStyle/>
            <a:p>
              <a:pPr algn="ctr"/>
              <a:r>
                <a:rPr lang="es-ES" sz="1400" b="0" strike="noStrike" spc="-1">
                  <a:solidFill>
                    <a:srgbClr val="FFFFFF"/>
                  </a:solidFill>
                  <a:latin typeface="Arial"/>
                </a:rPr>
                <a:t>WT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41" name="CustomShape 5"/>
            <p:cNvSpPr/>
            <p:nvPr/>
          </p:nvSpPr>
          <p:spPr>
            <a:xfrm>
              <a:off x="4466520" y="738360"/>
              <a:ext cx="945360" cy="397080"/>
            </a:xfrm>
            <a:prstGeom prst="rect">
              <a:avLst/>
            </a:prstGeom>
            <a:solidFill>
              <a:srgbClr val="0000CD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TextShape 6"/>
            <p:cNvSpPr txBox="1"/>
            <p:nvPr/>
          </p:nvSpPr>
          <p:spPr>
            <a:xfrm>
              <a:off x="4583520" y="820440"/>
              <a:ext cx="66276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FFFF00"/>
                  </a:solidFill>
                  <a:latin typeface="Arial"/>
                </a:rPr>
                <a:t>SA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243" name="CustomShape 7"/>
            <p:cNvSpPr/>
            <p:nvPr/>
          </p:nvSpPr>
          <p:spPr>
            <a:xfrm>
              <a:off x="5925240" y="739080"/>
              <a:ext cx="945000" cy="396360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TextShape 8"/>
            <p:cNvSpPr txBox="1"/>
            <p:nvPr/>
          </p:nvSpPr>
          <p:spPr>
            <a:xfrm>
              <a:off x="6015240" y="813240"/>
              <a:ext cx="79344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Ctr="1"/>
            <a:lstStyle/>
            <a:p>
              <a:pPr algn="ctr"/>
              <a:r>
                <a:rPr lang="es-ES" sz="1400" b="0" strike="noStrike" spc="-1">
                  <a:solidFill>
                    <a:srgbClr val="000080"/>
                  </a:solidFill>
                  <a:latin typeface="Arial"/>
                </a:rPr>
                <a:t>H</a:t>
              </a:r>
              <a:endParaRPr lang="es-ES" sz="1400" b="0" strike="noStrike" spc="-1">
                <a:latin typeface="Arial"/>
              </a:endParaRPr>
            </a:p>
          </p:txBody>
        </p:sp>
      </p:grpSp>
      <p:sp>
        <p:nvSpPr>
          <p:cNvPr id="245" name="TextShape 9"/>
          <p:cNvSpPr txBox="1"/>
          <p:nvPr/>
        </p:nvSpPr>
        <p:spPr>
          <a:xfrm>
            <a:off x="36000" y="36000"/>
            <a:ext cx="118800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GIT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6" name="TextShape 10"/>
          <p:cNvSpPr txBox="1"/>
          <p:nvPr/>
        </p:nvSpPr>
        <p:spPr>
          <a:xfrm>
            <a:off x="2968610" y="216000"/>
            <a:ext cx="383761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b="0" strike="noStrike" spc="-1" err="1">
                <a:latin typeface="Arial"/>
              </a:rPr>
              <a:t>Working</a:t>
            </a:r>
            <a:r>
              <a:rPr lang="es-ES" sz="1800" b="0" strike="noStrike" spc="-1">
                <a:latin typeface="Arial"/>
              </a:rPr>
              <a:t> in local “</a:t>
            </a:r>
            <a:r>
              <a:rPr lang="es-ES" sz="1800" b="0" strike="noStrike" spc="-1" err="1">
                <a:latin typeface="Arial"/>
              </a:rPr>
              <a:t>master</a:t>
            </a:r>
            <a:r>
              <a:rPr lang="es-ES" sz="1800" b="0" strike="noStrike" spc="-1">
                <a:latin typeface="Arial"/>
              </a:rPr>
              <a:t> </a:t>
            </a:r>
            <a:r>
              <a:rPr lang="es-ES" sz="1800" b="0" strike="noStrike" spc="-1" err="1">
                <a:latin typeface="Arial"/>
              </a:rPr>
              <a:t>branch</a:t>
            </a:r>
            <a:r>
              <a:rPr lang="es-ES" sz="1800" b="0" strike="noStrike" spc="-1">
                <a:latin typeface="Arial"/>
              </a:rPr>
              <a:t>”</a:t>
            </a:r>
          </a:p>
        </p:txBody>
      </p:sp>
      <p:sp>
        <p:nvSpPr>
          <p:cNvPr id="247" name="TextShape 11"/>
          <p:cNvSpPr txBox="1"/>
          <p:nvPr/>
        </p:nvSpPr>
        <p:spPr>
          <a:xfrm>
            <a:off x="546120" y="1620000"/>
            <a:ext cx="2109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Ctr="1"/>
          <a:lstStyle/>
          <a:p>
            <a:r>
              <a:rPr lang="es-ES" sz="1500" b="1" strike="noStrike" spc="-1">
                <a:solidFill>
                  <a:srgbClr val="CE181E"/>
                </a:solidFill>
                <a:latin typeface="Arial"/>
              </a:rPr>
              <a:t>Useful git commands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48" name="TextShape 12"/>
          <p:cNvSpPr txBox="1"/>
          <p:nvPr/>
        </p:nvSpPr>
        <p:spPr>
          <a:xfrm>
            <a:off x="505080" y="1939680"/>
            <a:ext cx="8134920" cy="14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err="1">
                <a:latin typeface="Arial"/>
              </a:rPr>
              <a:t>git</a:t>
            </a:r>
            <a:r>
              <a:rPr lang="es-ES" sz="1200" b="1" strike="noStrike" spc="-1">
                <a:latin typeface="Arial"/>
              </a:rPr>
              <a:t> </a:t>
            </a:r>
            <a:r>
              <a:rPr lang="es-ES" sz="1200" b="1" strike="noStrike" spc="-1" err="1">
                <a:latin typeface="Arial"/>
              </a:rPr>
              <a:t>add</a:t>
            </a:r>
            <a:r>
              <a:rPr lang="es-ES" sz="1200" b="1" strike="noStrike" spc="-1">
                <a:latin typeface="Arial"/>
              </a:rPr>
              <a:t> :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move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file</a:t>
            </a:r>
            <a:r>
              <a:rPr lang="es-ES" sz="1200" b="0" strike="noStrike" spc="-1">
                <a:latin typeface="Arial"/>
              </a:rPr>
              <a:t>(s) </a:t>
            </a:r>
            <a:r>
              <a:rPr lang="es-ES" sz="1200" b="0" strike="noStrike" spc="-1" err="1">
                <a:latin typeface="Arial"/>
              </a:rPr>
              <a:t>to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the</a:t>
            </a:r>
            <a:r>
              <a:rPr lang="es-ES" sz="1200" b="0" strike="noStrike" spc="-1">
                <a:latin typeface="Arial"/>
              </a:rPr>
              <a:t> SA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err="1">
                <a:latin typeface="Arial"/>
              </a:rPr>
              <a:t>git</a:t>
            </a:r>
            <a:r>
              <a:rPr lang="es-ES" sz="1200" b="1" strike="noStrike" spc="-1">
                <a:latin typeface="Arial"/>
              </a:rPr>
              <a:t> </a:t>
            </a:r>
            <a:r>
              <a:rPr lang="es-ES" sz="1200" b="1" strike="noStrike" spc="-1" err="1">
                <a:latin typeface="Arial"/>
              </a:rPr>
              <a:t>rm</a:t>
            </a:r>
            <a:r>
              <a:rPr lang="es-ES" sz="1200" b="1" strike="noStrike" spc="-1">
                <a:latin typeface="Arial"/>
              </a:rPr>
              <a:t> :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remove</a:t>
            </a:r>
            <a:r>
              <a:rPr lang="es-ES" sz="1200" b="0" strike="noStrike" spc="-1">
                <a:latin typeface="Arial"/>
              </a:rPr>
              <a:t> a </a:t>
            </a:r>
            <a:r>
              <a:rPr lang="es-ES" sz="1200" b="0" strike="noStrike" spc="-1" err="1">
                <a:latin typeface="Arial"/>
              </a:rPr>
              <a:t>file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from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the</a:t>
            </a:r>
            <a:r>
              <a:rPr lang="es-ES" sz="1200" b="0" strike="noStrike" spc="-1">
                <a:latin typeface="Arial"/>
              </a:rPr>
              <a:t> WT and SA</a:t>
            </a: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err="1">
                <a:latin typeface="Arial"/>
              </a:rPr>
              <a:t>git</a:t>
            </a:r>
            <a:r>
              <a:rPr lang="es-ES" sz="1200" b="1" strike="noStrike" spc="-1">
                <a:latin typeface="Arial"/>
              </a:rPr>
              <a:t> status :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see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the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state</a:t>
            </a:r>
            <a:r>
              <a:rPr lang="es-ES" sz="1200" b="0" strike="noStrike" spc="-1">
                <a:latin typeface="Arial"/>
              </a:rPr>
              <a:t> of files in WT, SA vs </a:t>
            </a:r>
            <a:r>
              <a:rPr lang="es-ES" sz="1200" b="0" strike="noStrike" spc="-1" err="1">
                <a:latin typeface="Arial"/>
              </a:rPr>
              <a:t>latest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commit</a:t>
            </a:r>
            <a:r>
              <a:rPr lang="es-ES" sz="1200" b="0" strike="noStrike" spc="-1">
                <a:latin typeface="Arial"/>
              </a:rPr>
              <a:t> in H</a:t>
            </a: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err="1">
                <a:latin typeface="Arial"/>
              </a:rPr>
              <a:t>git</a:t>
            </a:r>
            <a:r>
              <a:rPr lang="es-ES" sz="1200" b="1" strike="noStrike" spc="-1">
                <a:latin typeface="Arial"/>
              </a:rPr>
              <a:t> status -s :</a:t>
            </a:r>
            <a:r>
              <a:rPr lang="es-ES" sz="1200" b="0" strike="noStrike" spc="-1">
                <a:latin typeface="Arial"/>
              </a:rPr>
              <a:t> </a:t>
            </a: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latin typeface="Arial"/>
              </a:rPr>
              <a:t> </a:t>
            </a:r>
          </a:p>
          <a:p>
            <a:pPr marL="216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1" strike="noStrike" spc="-1" err="1">
                <a:latin typeface="Arial"/>
              </a:rPr>
              <a:t>git</a:t>
            </a:r>
            <a:r>
              <a:rPr lang="es-ES" sz="1200" b="1" strike="noStrike" spc="-1">
                <a:latin typeface="Arial"/>
              </a:rPr>
              <a:t> </a:t>
            </a:r>
            <a:r>
              <a:rPr lang="es-ES" sz="1200" b="1" strike="noStrike" spc="-1" err="1">
                <a:latin typeface="Arial"/>
              </a:rPr>
              <a:t>ls</a:t>
            </a:r>
            <a:r>
              <a:rPr lang="es-ES" sz="1200" b="1" strike="noStrike" spc="-1">
                <a:latin typeface="Arial"/>
              </a:rPr>
              <a:t>-files : </a:t>
            </a:r>
            <a:r>
              <a:rPr lang="es-ES" sz="1200" b="0" strike="noStrike" spc="-1">
                <a:latin typeface="Arial"/>
              </a:rPr>
              <a:t>Show </a:t>
            </a:r>
            <a:r>
              <a:rPr lang="es-ES" sz="1200" b="0" strike="noStrike" spc="-1" err="1">
                <a:latin typeface="Arial"/>
              </a:rPr>
              <a:t>information</a:t>
            </a:r>
            <a:r>
              <a:rPr lang="es-ES" sz="1200" b="0" strike="noStrike" spc="-1">
                <a:latin typeface="Arial"/>
              </a:rPr>
              <a:t> </a:t>
            </a:r>
            <a:r>
              <a:rPr lang="es-ES" sz="1200" b="0" strike="noStrike" spc="-1" err="1">
                <a:latin typeface="Arial"/>
              </a:rPr>
              <a:t>about</a:t>
            </a:r>
            <a:r>
              <a:rPr lang="es-ES" sz="1200" b="0" strike="noStrike" spc="-1">
                <a:latin typeface="Arial"/>
              </a:rPr>
              <a:t> files in </a:t>
            </a:r>
            <a:r>
              <a:rPr lang="es-ES" sz="1200" b="0" strike="noStrike" spc="-1" err="1">
                <a:latin typeface="Arial"/>
              </a:rPr>
              <a:t>the</a:t>
            </a:r>
            <a:r>
              <a:rPr lang="es-ES" sz="1200" b="0" strike="noStrike" spc="-1">
                <a:latin typeface="Arial"/>
              </a:rPr>
              <a:t> SA and </a:t>
            </a:r>
            <a:r>
              <a:rPr lang="es-ES" sz="1200" b="0" strike="noStrike" spc="-1" err="1">
                <a:latin typeface="Arial"/>
              </a:rPr>
              <a:t>the</a:t>
            </a:r>
            <a:r>
              <a:rPr lang="es-ES" sz="1200" b="0" strike="noStrike" spc="-1">
                <a:latin typeface="Arial"/>
              </a:rPr>
              <a:t> WT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182660" y="549259"/>
            <a:ext cx="7304210" cy="4549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branch-name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create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branch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checkout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branch-name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checkout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/</a:t>
            </a:r>
            <a:r>
              <a:rPr lang="es-ES" sz="1000" b="0" strike="noStrike" spc="-1" err="1">
                <a:latin typeface="Arial"/>
              </a:rPr>
              <a:t>move</a:t>
            </a:r>
            <a:r>
              <a:rPr lang="es-ES" sz="1000" b="0" strike="noStrike" spc="-1">
                <a:latin typeface="Arial"/>
              </a:rPr>
              <a:t> head pointer</a:t>
            </a: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commit</a:t>
            </a:r>
            <a:r>
              <a:rPr lang="es-ES" sz="1000" b="0" strike="noStrike" spc="-1">
                <a:latin typeface="Arial"/>
              </a:rPr>
              <a:t> -a -m "</a:t>
            </a:r>
            <a:r>
              <a:rPr lang="es-ES" sz="1000" b="0" strike="noStrike" spc="-1" err="1">
                <a:latin typeface="Arial"/>
              </a:rPr>
              <a:t>commit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message</a:t>
            </a:r>
            <a:r>
              <a:rPr lang="es-ES" sz="1000" b="0" strike="noStrike" spc="-1">
                <a:latin typeface="Arial"/>
              </a:rPr>
              <a:t>" = </a:t>
            </a:r>
            <a:r>
              <a:rPr lang="es-ES" sz="1000" b="0" strike="noStrike" spc="-1" err="1">
                <a:latin typeface="Arial"/>
              </a:rPr>
              <a:t>commit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all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modified</a:t>
            </a:r>
            <a:r>
              <a:rPr lang="es-ES" sz="1000" b="0" strike="noStrike" spc="-1">
                <a:latin typeface="Arial"/>
              </a:rPr>
              <a:t> and </a:t>
            </a:r>
            <a:r>
              <a:rPr lang="es-ES" sz="1000" b="0" strike="noStrike" spc="-1" err="1">
                <a:latin typeface="Arial"/>
              </a:rPr>
              <a:t>tracked</a:t>
            </a:r>
            <a:r>
              <a:rPr lang="es-ES" sz="1000" b="0" strike="noStrike" spc="-1">
                <a:latin typeface="Arial"/>
              </a:rPr>
              <a:t> files in </a:t>
            </a:r>
            <a:r>
              <a:rPr lang="es-ES" sz="1000" b="0" strike="noStrike" spc="-1" err="1">
                <a:latin typeface="Arial"/>
              </a:rPr>
              <a:t>on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command</a:t>
            </a:r>
            <a:r>
              <a:rPr lang="es-ES" sz="1000" b="0" strike="noStrike" spc="-1">
                <a:latin typeface="Arial"/>
              </a:rPr>
              <a:t> (bypass </a:t>
            </a:r>
            <a:r>
              <a:rPr lang="es-ES" sz="1000" b="0" strike="noStrike" spc="-1" err="1">
                <a:latin typeface="Arial"/>
              </a:rPr>
              <a:t>separate</a:t>
            </a:r>
            <a:r>
              <a:rPr lang="es-ES" sz="1000" b="0" strike="noStrike" spc="-1">
                <a:latin typeface="Arial"/>
              </a:rPr>
              <a:t> '</a:t>
            </a:r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add</a:t>
            </a:r>
            <a:r>
              <a:rPr lang="es-ES" sz="1000" b="0" strike="noStrike" spc="-1">
                <a:latin typeface="Arial"/>
              </a:rPr>
              <a:t>' </a:t>
            </a:r>
            <a:r>
              <a:rPr lang="es-ES" sz="1000" b="0" strike="noStrike" spc="-1" err="1">
                <a:latin typeface="Arial"/>
              </a:rPr>
              <a:t>command</a:t>
            </a:r>
            <a:r>
              <a:rPr lang="es-ES" sz="1000" b="0" strike="noStrike" spc="-1">
                <a:latin typeface="Arial"/>
              </a:rPr>
              <a:t>)</a:t>
            </a: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diff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master</a:t>
            </a:r>
            <a:r>
              <a:rPr lang="es-ES" sz="1000" b="0" strike="noStrike" spc="-1">
                <a:latin typeface="Arial"/>
              </a:rPr>
              <a:t>..SDN = </a:t>
            </a:r>
            <a:r>
              <a:rPr lang="es-ES" sz="1000" b="0" strike="noStrike" spc="-1" err="1">
                <a:latin typeface="Arial"/>
              </a:rPr>
              <a:t>diff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between</a:t>
            </a:r>
            <a:r>
              <a:rPr lang="es-ES" sz="1000" b="0" strike="noStrike" spc="-1">
                <a:latin typeface="Arial"/>
              </a:rPr>
              <a:t> 2 </a:t>
            </a:r>
            <a:r>
              <a:rPr lang="es-ES" sz="1000" b="0" strike="noStrike" spc="-1" err="1">
                <a:latin typeface="Arial"/>
              </a:rPr>
              <a:t>branches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merge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branch-name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merge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branches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fast</a:t>
            </a:r>
            <a:r>
              <a:rPr lang="es-ES" sz="1000" b="0" strike="noStrike" spc="-1">
                <a:latin typeface="Arial"/>
              </a:rPr>
              <a:t>-forward and 3-way </a:t>
            </a:r>
            <a:r>
              <a:rPr lang="es-ES" sz="1000" b="0" strike="noStrike" spc="-1" err="1">
                <a:latin typeface="Arial"/>
              </a:rPr>
              <a:t>merges</a:t>
            </a:r>
            <a:r>
              <a:rPr lang="es-ES" sz="1000" b="0" strike="noStrike" spc="-1">
                <a:latin typeface="Arial"/>
              </a:rPr>
              <a:t>)</a:t>
            </a: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 --</a:t>
            </a:r>
            <a:r>
              <a:rPr lang="es-ES" sz="1000" b="0" strike="noStrike" spc="-1" err="1">
                <a:latin typeface="Arial"/>
              </a:rPr>
              <a:t>merged</a:t>
            </a:r>
            <a:r>
              <a:rPr lang="es-ES" sz="1000" b="0" strike="noStrike" spc="-1">
                <a:latin typeface="Arial"/>
              </a:rPr>
              <a:t> = </a:t>
            </a:r>
            <a:r>
              <a:rPr lang="es-ES" sz="1000" b="0" strike="noStrike" spc="-1" err="1">
                <a:latin typeface="Arial"/>
              </a:rPr>
              <a:t>see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branches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merged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into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the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current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 -d (</a:t>
            </a:r>
            <a:r>
              <a:rPr lang="es-ES" sz="1000" b="0" strike="noStrike" spc="-1" err="1">
                <a:latin typeface="Arial"/>
              </a:rPr>
              <a:t>branch-name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delete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, </a:t>
            </a:r>
            <a:r>
              <a:rPr lang="es-ES" sz="1000" b="0" strike="noStrike" spc="-1" err="1">
                <a:latin typeface="Arial"/>
              </a:rPr>
              <a:t>only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if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already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merged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 -D (</a:t>
            </a:r>
            <a:r>
              <a:rPr lang="es-ES" sz="1000" b="0" strike="noStrike" spc="-1" err="1">
                <a:latin typeface="Arial"/>
              </a:rPr>
              <a:t>branch-name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delete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, </a:t>
            </a:r>
            <a:r>
              <a:rPr lang="es-ES" sz="1000" b="0" strike="noStrike" spc="-1" err="1">
                <a:latin typeface="Arial"/>
              </a:rPr>
              <a:t>including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if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not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already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merged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exercise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caution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here</a:t>
            </a:r>
            <a:r>
              <a:rPr lang="es-ES" sz="1000" b="0" strike="noStrike" spc="-1">
                <a:latin typeface="Arial"/>
              </a:rPr>
              <a:t>)</a:t>
            </a: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merge</a:t>
            </a:r>
            <a:r>
              <a:rPr lang="es-ES" sz="1000" b="0" strike="noStrike" spc="-1">
                <a:latin typeface="Arial"/>
              </a:rPr>
              <a:t> --</a:t>
            </a:r>
            <a:r>
              <a:rPr lang="es-ES" sz="1000" b="0" strike="noStrike" spc="-1" err="1">
                <a:latin typeface="Arial"/>
              </a:rPr>
              <a:t>abort</a:t>
            </a:r>
            <a:r>
              <a:rPr lang="es-ES" sz="1000" b="0" strike="noStrike" spc="-1">
                <a:latin typeface="Arial"/>
              </a:rPr>
              <a:t> = </a:t>
            </a:r>
            <a:r>
              <a:rPr lang="es-ES" sz="1000" b="0" strike="noStrike" spc="-1" err="1">
                <a:latin typeface="Arial"/>
              </a:rPr>
              <a:t>abort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merge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during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merge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conflict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situation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checkout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commit</a:t>
            </a:r>
            <a:r>
              <a:rPr lang="es-ES" sz="1000" b="0" strike="noStrike" spc="-1">
                <a:latin typeface="Arial"/>
              </a:rPr>
              <a:t>-hash) = </a:t>
            </a:r>
            <a:r>
              <a:rPr lang="es-ES" sz="1000" b="0" strike="noStrike" spc="-1" err="1">
                <a:latin typeface="Arial"/>
              </a:rPr>
              <a:t>checkout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commit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directly</a:t>
            </a:r>
            <a:r>
              <a:rPr lang="es-ES" sz="1000" b="0" strike="noStrike" spc="-1">
                <a:latin typeface="Arial"/>
              </a:rPr>
              <a:t>, </a:t>
            </a:r>
            <a:r>
              <a:rPr lang="es-ES" sz="1000" b="0" strike="noStrike" spc="-1" err="1">
                <a:latin typeface="Arial"/>
              </a:rPr>
              <a:t>not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through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branch</a:t>
            </a:r>
            <a:r>
              <a:rPr lang="es-ES" sz="1000" b="0" strike="noStrike" spc="-1">
                <a:latin typeface="Arial"/>
              </a:rPr>
              <a:t>, </a:t>
            </a:r>
            <a:r>
              <a:rPr lang="es-ES" sz="1000" b="0" strike="noStrike" spc="-1" err="1">
                <a:latin typeface="Arial"/>
              </a:rPr>
              <a:t>results</a:t>
            </a:r>
            <a:r>
              <a:rPr lang="es-ES" sz="1000" b="0" strike="noStrike" spc="-1">
                <a:latin typeface="Arial"/>
              </a:rPr>
              <a:t> in a </a:t>
            </a:r>
            <a:r>
              <a:rPr lang="es-ES" sz="1000" b="0" strike="noStrike" spc="-1" err="1">
                <a:latin typeface="Arial"/>
              </a:rPr>
              <a:t>detached</a:t>
            </a:r>
            <a:r>
              <a:rPr lang="es-ES" sz="1000" b="0" strike="noStrike" spc="-1">
                <a:latin typeface="Arial"/>
              </a:rPr>
              <a:t> HEAD </a:t>
            </a:r>
            <a:r>
              <a:rPr lang="es-ES" sz="1000" b="0" strike="noStrike" spc="-1" err="1">
                <a:latin typeface="Arial"/>
              </a:rPr>
              <a:t>state</a:t>
            </a:r>
            <a:endParaRPr lang="es-ES" sz="1000" b="0" strike="noStrike" spc="-1">
              <a:latin typeface="Arial"/>
            </a:endParaRPr>
          </a:p>
          <a:p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= </a:t>
            </a:r>
            <a:r>
              <a:rPr lang="es-ES" sz="1000" b="0" strike="noStrike" spc="-1" err="1">
                <a:latin typeface="Arial"/>
              </a:rPr>
              <a:t>create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point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list</a:t>
            </a:r>
            <a:r>
              <a:rPr lang="es-ES" sz="1000" b="0" strike="noStrike" spc="-1">
                <a:latin typeface="Arial"/>
              </a:rPr>
              <a:t> = </a:t>
            </a:r>
            <a:r>
              <a:rPr lang="es-ES" sz="1000" b="0" strike="noStrike" spc="-1" err="1">
                <a:latin typeface="Arial"/>
              </a:rPr>
              <a:t>list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points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list</a:t>
            </a:r>
            <a:r>
              <a:rPr lang="es-ES" sz="1000" b="0" strike="noStrike" spc="-1">
                <a:latin typeface="Arial"/>
              </a:rPr>
              <a:t> -p = </a:t>
            </a:r>
            <a:r>
              <a:rPr lang="es-ES" sz="1000" b="0" strike="noStrike" spc="-1" err="1">
                <a:latin typeface="Arial"/>
              </a:rPr>
              <a:t>list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points</a:t>
            </a:r>
            <a:r>
              <a:rPr lang="es-ES" sz="1000" b="0" strike="noStrike" spc="-1">
                <a:latin typeface="Arial"/>
              </a:rPr>
              <a:t> and show </a:t>
            </a:r>
            <a:r>
              <a:rPr lang="es-ES" sz="1000" b="0" strike="noStrike" spc="-1" err="1">
                <a:latin typeface="Arial"/>
              </a:rPr>
              <a:t>diffs</a:t>
            </a:r>
            <a:r>
              <a:rPr lang="es-ES" sz="1000" b="0" strike="noStrike" spc="-1">
                <a:latin typeface="Arial"/>
              </a:rPr>
              <a:t> per </a:t>
            </a:r>
            <a:r>
              <a:rPr lang="es-ES" sz="1000" b="0" strike="noStrike" spc="-1" err="1">
                <a:latin typeface="Arial"/>
              </a:rPr>
              <a:t>stash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apply</a:t>
            </a:r>
            <a:r>
              <a:rPr lang="es-ES" sz="1000" b="0" strike="noStrike" spc="-1">
                <a:latin typeface="Arial"/>
              </a:rPr>
              <a:t> = </a:t>
            </a:r>
            <a:r>
              <a:rPr lang="es-ES" sz="1000" b="0" strike="noStrike" spc="-1" err="1">
                <a:latin typeface="Arial"/>
              </a:rPr>
              <a:t>apply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most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recent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pop = </a:t>
            </a:r>
            <a:r>
              <a:rPr lang="es-ES" sz="1000" b="0" strike="noStrike" spc="-1" err="1">
                <a:latin typeface="Arial"/>
              </a:rPr>
              <a:t>apply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most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recent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, and </a:t>
            </a:r>
            <a:r>
              <a:rPr lang="es-ES" sz="1000" b="0" strike="noStrike" spc="-1" err="1">
                <a:latin typeface="Arial"/>
              </a:rPr>
              <a:t>remove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from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saved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stashes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apply</a:t>
            </a:r>
            <a:r>
              <a:rPr lang="es-ES" sz="1000" b="0" strike="noStrike" spc="-1">
                <a:latin typeface="Arial"/>
              </a:rPr>
              <a:t> (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reference</a:t>
            </a:r>
            <a:r>
              <a:rPr lang="es-ES" sz="1000" b="0" strike="noStrike" spc="-1">
                <a:latin typeface="Arial"/>
              </a:rPr>
              <a:t>) = </a:t>
            </a:r>
            <a:r>
              <a:rPr lang="es-ES" sz="1000" b="0" strike="noStrike" spc="-1" err="1">
                <a:latin typeface="Arial"/>
              </a:rPr>
              <a:t>apply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specific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point</a:t>
            </a:r>
            <a:endParaRPr lang="es-ES" sz="1000" b="0" strike="noStrike" spc="-1">
              <a:latin typeface="Arial"/>
            </a:endParaRPr>
          </a:p>
          <a:p>
            <a:r>
              <a:rPr lang="es-ES" sz="1000" b="0" strike="noStrike" spc="-1" err="1">
                <a:latin typeface="Arial"/>
              </a:rPr>
              <a:t>git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save</a:t>
            </a:r>
            <a:r>
              <a:rPr lang="es-ES" sz="1000" b="0" strike="noStrike" spc="-1">
                <a:latin typeface="Arial"/>
              </a:rPr>
              <a:t> "(</a:t>
            </a:r>
            <a:r>
              <a:rPr lang="es-ES" sz="1000" b="0" strike="noStrike" spc="-1" err="1">
                <a:latin typeface="Arial"/>
              </a:rPr>
              <a:t>description</a:t>
            </a:r>
            <a:r>
              <a:rPr lang="es-ES" sz="1000" b="0" strike="noStrike" spc="-1">
                <a:latin typeface="Arial"/>
              </a:rPr>
              <a:t>)" = </a:t>
            </a:r>
            <a:r>
              <a:rPr lang="es-ES" sz="1000" b="0" strike="noStrike" spc="-1" err="1">
                <a:latin typeface="Arial"/>
              </a:rPr>
              <a:t>create</a:t>
            </a:r>
            <a:r>
              <a:rPr lang="es-ES" sz="1000" b="0" strike="noStrike" spc="-1">
                <a:latin typeface="Arial"/>
              </a:rPr>
              <a:t> a </a:t>
            </a:r>
            <a:r>
              <a:rPr lang="es-ES" sz="1000" b="0" strike="noStrike" spc="-1" err="1">
                <a:latin typeface="Arial"/>
              </a:rPr>
              <a:t>stash</a:t>
            </a:r>
            <a:r>
              <a:rPr lang="es-ES" sz="1000" b="0" strike="noStrike" spc="-1">
                <a:latin typeface="Arial"/>
              </a:rPr>
              <a:t> </a:t>
            </a:r>
            <a:r>
              <a:rPr lang="es-ES" sz="1000" b="0" strike="noStrike" spc="-1" err="1">
                <a:latin typeface="Arial"/>
              </a:rPr>
              <a:t>point</a:t>
            </a:r>
            <a:r>
              <a:rPr lang="es-ES" sz="1000" b="0" strike="noStrike" spc="-1">
                <a:latin typeface="Arial"/>
              </a:rPr>
              <a:t>, </a:t>
            </a:r>
            <a:r>
              <a:rPr lang="es-ES" sz="1000" b="0" strike="noStrike" spc="-1" err="1">
                <a:latin typeface="Arial"/>
              </a:rPr>
              <a:t>be</a:t>
            </a:r>
            <a:r>
              <a:rPr lang="es-ES" sz="1000" b="0" strike="noStrike" spc="-1">
                <a:latin typeface="Arial"/>
              </a:rPr>
              <a:t> more </a:t>
            </a:r>
            <a:r>
              <a:rPr lang="es-ES" sz="1000" b="0" strike="noStrike" spc="-1" err="1">
                <a:latin typeface="Arial"/>
              </a:rPr>
              <a:t>descriptive</a:t>
            </a:r>
            <a:endParaRPr lang="es-E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1235</Words>
  <Application>LibreOffice/6.0.7.3$Linux_X86_64 LibreOffice_project/00m0$Build-3</Application>
  <PresentationFormat>Personalizado</PresentationFormat>
  <Paragraphs>264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Amatxo</dc:creator>
  <cp:lastModifiedBy>Amatxo</cp:lastModifiedBy>
  <cp:revision>100</cp:revision>
  <dcterms:created xsi:type="dcterms:W3CDTF">2022-11-24T11:07:53Z</dcterms:created>
  <dcterms:modified xsi:type="dcterms:W3CDTF">2023-02-06T19:58:20Z</dcterms:modified>
  <dc:language>es-ES</dc:language>
</cp:coreProperties>
</file>