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  <p:sldMasterId id="2147483803" r:id="rId3"/>
  </p:sldMasterIdLst>
  <p:sldIdLst>
    <p:sldId id="266" r:id="rId4"/>
    <p:sldId id="264" r:id="rId5"/>
    <p:sldId id="263" r:id="rId6"/>
    <p:sldId id="265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AF4"/>
    <a:srgbClr val="4472C4"/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0D0D8-85E3-49F5-BCA8-555541DA0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49CCEB-7359-40F4-BBD6-7DCEC989C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3FA753-804D-4C14-812A-AC725CB5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17750C-81BF-4FE2-BA82-92CAEB7C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D5B6-4F4E-4387-B863-548898DF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D0FCB-0DA1-434F-8D77-9D1BF7F3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9E4D57-9CC4-4A98-B252-392AED4F5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C180BB-D3BA-4B82-961A-452AB253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4570E-B631-402E-A8F6-14F7158A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147628-451A-474D-8A28-FAC02501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07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0785BD-4B1C-488A-A190-885303EA8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9B297D-AAE0-4FE8-9386-BBF5714CB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2EB7F-7227-4189-A7D1-41C85164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A52C7-1E32-4818-909E-7B575080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FD467-EC73-4DEE-9D5D-39292F60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24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2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732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046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939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772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92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6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4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3F1B9-F70B-4AFC-9D16-DEA04F53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C529AB-EACD-4FB8-82BB-B13F3E24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04E90-B924-42C4-BD38-281351CF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326E31-C397-4F64-9D0B-65961FBC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12276-B338-42A2-AA77-07DC09CD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05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63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29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461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87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071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94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13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055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11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9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99F3B-A427-4AA7-BF5A-58EAA8BF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821702-EA45-40B0-BB9F-01AC928B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F22F3D-CC8E-4AE4-B5E6-0752171D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3B1C8-603B-48DB-B539-565AAFD1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00DF4-AE5A-47F2-AA62-BAB88F15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278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909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90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65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60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1B2D2-049B-400F-B59E-1CCA87BB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3DFF7-32E5-4864-805F-4A005F14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B9BB89-4014-4072-A12B-274E57346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7ABCA3-3C7D-44C5-B190-047D3725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6C286E-0363-44F1-AF22-04A7E50B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B7F04-5B8E-4CBD-9FBE-3319ECAF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14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68867-89F7-48A0-80B2-BF45789A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9EAE2-0043-4F77-9CB7-7B4517B9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9BB645-9708-4265-AAE1-D0C18A71C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CD93AC-5ABA-4AE6-957A-2C5740A47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B5B076-DE7D-4A93-A6A7-F6CB9135D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FC86DA-EAC1-4485-8568-3124D105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53B01D-983B-475A-926A-FD9B08FC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12C545-7933-4C0D-9688-BCA46034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40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9CC66-E81B-4E2A-BB89-76F5FD93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0C2E3A-89A0-4A64-ACD1-7096FC6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75DEC8-62C4-4A98-9C69-943202FD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1BD753-0FA1-4109-9E23-5542EB31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28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C51560-DDC4-4FC1-A6E8-453B94A2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C0D41A-B504-423A-9AE2-1C1C4DC0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D29E81-4590-427D-94D3-4A79FE26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05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4424A-BF28-47D4-8B0D-9BC90BCA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7689E-EF52-443A-8AB4-EC84C2E4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193552-A32A-4696-8C95-11915457E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9165BC-52B3-40E4-931B-2E7CA819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D9AE8E-E73F-4BE8-AFC5-E86C8B01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F5D8C3-A533-4C76-A272-F5D99602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1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7CE28-4A68-426E-973E-240096B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13D588-8F9C-4935-854E-026746409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F8846D-F36C-4764-B6F9-5893B8B8F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6BF486-C8D3-4250-9D0E-841B2BC2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50EAA3-1AFF-455E-A105-D9264228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4FDE34-C0D8-4860-ADF1-E94747BC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59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249432-081B-444F-A041-7B606D99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B9F286-EFD1-4837-8F7E-886B27BB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670D24-D465-4A46-9304-F0A23C0C3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CCDC0-24A9-4C96-9C7E-C45B0267C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19F53-A8E8-4C76-A1D8-1A25D8573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3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2FA418-F218-4CA9-AB04-EC57CDBB26F4}" type="datetimeFigureOut">
              <a:rPr lang="fr-FR" smtClean="0"/>
              <a:t>13/04/2021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7A28CB1-0631-4591-A56E-BF634A2CAB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0983140-0D91-4549-8F8A-C944B1121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60" b="36185"/>
          <a:stretch/>
        </p:blipFill>
        <p:spPr>
          <a:xfrm>
            <a:off x="8637973" y="5464830"/>
            <a:ext cx="3187083" cy="10120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4410A44-EBED-47DD-8437-352A16CD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02" y="727000"/>
            <a:ext cx="9631532" cy="1312755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ARCHITECTURES LOGICIELLES POUR LE DÉVELOPPEMENT D'APPLICATIONS WEB INTERFACE HOMME – MACHINES</a:t>
            </a:r>
            <a:br>
              <a:rPr lang="fr-FR" sz="6000" b="1" u="sng" dirty="0"/>
            </a:br>
            <a:endParaRPr lang="fr-FR" b="1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91F984-51D7-44DE-ACF4-F0D6835BE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48" y="2118541"/>
            <a:ext cx="2762250" cy="28575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67E90EC-B5CD-4BDA-B073-0EF1555F349E}"/>
              </a:ext>
            </a:extLst>
          </p:cNvPr>
          <p:cNvSpPr txBox="1"/>
          <p:nvPr/>
        </p:nvSpPr>
        <p:spPr>
          <a:xfrm>
            <a:off x="781228" y="5786191"/>
            <a:ext cx="43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Guyon Arthur / </a:t>
            </a:r>
            <a:r>
              <a:rPr lang="fr-FR" dirty="0" err="1"/>
              <a:t>Mainguy</a:t>
            </a:r>
            <a:r>
              <a:rPr lang="fr-FR" dirty="0"/>
              <a:t> Clément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4B507-9CE5-4F9A-9FBD-84519F7F196A}"/>
              </a:ext>
            </a:extLst>
          </p:cNvPr>
          <p:cNvSpPr/>
          <p:nvPr/>
        </p:nvSpPr>
        <p:spPr>
          <a:xfrm>
            <a:off x="2050391" y="3177067"/>
            <a:ext cx="4652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MyDogeBoard</a:t>
            </a:r>
            <a:endParaRPr lang="fr-F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94C7EA-BFF5-4ADF-89E1-B807C6619DAC}"/>
              </a:ext>
            </a:extLst>
          </p:cNvPr>
          <p:cNvSpPr txBox="1"/>
          <p:nvPr/>
        </p:nvSpPr>
        <p:spPr>
          <a:xfrm>
            <a:off x="781228" y="6155523"/>
            <a:ext cx="2167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L3 INFORMATIQUE</a:t>
            </a:r>
            <a:endParaRPr lang="fr-FR" sz="2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855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F5AD872-D319-4B02-A184-BB5CACEDCD39}"/>
              </a:ext>
            </a:extLst>
          </p:cNvPr>
          <p:cNvSpPr/>
          <p:nvPr/>
        </p:nvSpPr>
        <p:spPr>
          <a:xfrm rot="17360588">
            <a:off x="-471841" y="2173163"/>
            <a:ext cx="5979134" cy="1655593"/>
          </a:xfrm>
          <a:prstGeom prst="triangle">
            <a:avLst>
              <a:gd name="adj" fmla="val 7033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62000">
                <a:srgbClr val="D2DAF4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7F911AB-B484-4981-9324-502D5225A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46" y="73781"/>
            <a:ext cx="1154650" cy="1154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31A36D-222C-4B9B-845E-1537B4B66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02" y="1228431"/>
            <a:ext cx="8479299" cy="4769606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9375280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F5AD872-D319-4B02-A184-BB5CACEDCD39}"/>
              </a:ext>
            </a:extLst>
          </p:cNvPr>
          <p:cNvSpPr/>
          <p:nvPr/>
        </p:nvSpPr>
        <p:spPr>
          <a:xfrm rot="17360588">
            <a:off x="-471841" y="2173163"/>
            <a:ext cx="5979134" cy="1655593"/>
          </a:xfrm>
          <a:prstGeom prst="triangle">
            <a:avLst>
              <a:gd name="adj" fmla="val 7033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62000">
                <a:srgbClr val="D2DAF4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7F911AB-B484-4981-9324-502D5225A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46" y="73781"/>
            <a:ext cx="1154650" cy="1154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31A36D-222C-4B9B-845E-1537B4B660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7"/>
          <a:stretch/>
        </p:blipFill>
        <p:spPr>
          <a:xfrm>
            <a:off x="2876103" y="1228431"/>
            <a:ext cx="8350698" cy="4769605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58974943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FFA39D-3F47-4F99-9507-6F178429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1180786"/>
            <a:ext cx="545858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7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64235-1400-4117-9C8D-6C252A90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55" y="1194047"/>
            <a:ext cx="9720073" cy="4023360"/>
          </a:xfrm>
        </p:spPr>
        <p:txBody>
          <a:bodyPr/>
          <a:lstStyle/>
          <a:p>
            <a:pPr marL="0" indent="0">
              <a:buNone/>
            </a:pPr>
            <a:endParaRPr lang="fr-FR" u="sng" dirty="0"/>
          </a:p>
          <a:p>
            <a:pPr marL="457200" lvl="1" indent="0">
              <a:buNone/>
            </a:pPr>
            <a:r>
              <a:rPr lang="fr-FR" dirty="0"/>
              <a:t>• Rassembler des informations sur les différentes cryptomonnaies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• Permettre d'avoir une vue d'ensemble sur son portefeuille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• Facile d'accès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•S'authentifier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3D9CA57-9EAE-4F8C-9F51-02C356257401}"/>
              </a:ext>
            </a:extLst>
          </p:cNvPr>
          <p:cNvSpPr txBox="1">
            <a:spLocks/>
          </p:cNvSpPr>
          <p:nvPr/>
        </p:nvSpPr>
        <p:spPr>
          <a:xfrm>
            <a:off x="745724" y="231961"/>
            <a:ext cx="10519299" cy="851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/>
              <a:t>LES BESOINS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1E45C2-1BEB-48A3-8182-D394F720FC05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1614980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CCBF9-01E2-42B2-8D1C-F8BA57E1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231961"/>
            <a:ext cx="10519299" cy="851116"/>
          </a:xfrm>
        </p:spPr>
        <p:txBody>
          <a:bodyPr/>
          <a:lstStyle/>
          <a:p>
            <a:pPr algn="ctr"/>
            <a:r>
              <a:rPr lang="fr-FR" b="1" u="sng" dirty="0"/>
              <a:t>LES PERSONAS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A1C88-D392-4016-8E39-1A7121673AC8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9C3B07-2711-41D0-8033-D9DAF258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76" y="1210043"/>
            <a:ext cx="6675794" cy="51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342749-5A9C-4CD8-AE99-422201D6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676" y="9943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APIs utilisées :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Binance</a:t>
            </a:r>
            <a:r>
              <a:rPr lang="fr-FR" dirty="0"/>
              <a:t> / </a:t>
            </a:r>
            <a:r>
              <a:rPr lang="fr-FR" dirty="0" err="1"/>
              <a:t>CoinGecko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Framework : </a:t>
            </a:r>
          </a:p>
          <a:p>
            <a:pPr>
              <a:buFontTx/>
              <a:buChar char="-"/>
            </a:pPr>
            <a:r>
              <a:rPr lang="fr-FR" dirty="0" err="1"/>
              <a:t>Angular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	organisation automatique du code et des modules, ... </a:t>
            </a:r>
          </a:p>
          <a:p>
            <a:pPr>
              <a:buFontTx/>
              <a:buChar char="-"/>
            </a:pPr>
            <a:r>
              <a:rPr lang="fr-FR" dirty="0"/>
              <a:t>Template : </a:t>
            </a:r>
          </a:p>
          <a:p>
            <a:pPr marL="0" indent="0">
              <a:buNone/>
            </a:pPr>
            <a:r>
              <a:rPr lang="fr-FR" dirty="0"/>
              <a:t>	Black Dashboard - présentation facile de plusieurs données, </a:t>
            </a:r>
          </a:p>
          <a:p>
            <a:pPr marL="0" indent="0">
              <a:buNone/>
            </a:pPr>
            <a:r>
              <a:rPr lang="fr-FR" dirty="0"/>
              <a:t>	idéal 	pour les différentes cryptomonnaies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DE9E94D-97CD-47C6-B32A-31C93094E22B}"/>
              </a:ext>
            </a:extLst>
          </p:cNvPr>
          <p:cNvSpPr txBox="1">
            <a:spLocks/>
          </p:cNvSpPr>
          <p:nvPr/>
        </p:nvSpPr>
        <p:spPr>
          <a:xfrm>
            <a:off x="745724" y="231961"/>
            <a:ext cx="10519299" cy="851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/>
              <a:t>LE PROJET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A0A97-F699-417B-BE2C-7A4F12879976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8410256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252148-BD20-40CF-966F-606D4423AF77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6034FFB-6D88-490A-9A9E-32B724168D55}"/>
              </a:ext>
            </a:extLst>
          </p:cNvPr>
          <p:cNvGrpSpPr/>
          <p:nvPr/>
        </p:nvGrpSpPr>
        <p:grpSpPr>
          <a:xfrm>
            <a:off x="9103582" y="3038662"/>
            <a:ext cx="2836862" cy="2419086"/>
            <a:chOff x="7057707" y="3212920"/>
            <a:chExt cx="2474595" cy="2110169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E8922D-428F-4003-9114-23EDD5C0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707" y="3212920"/>
              <a:ext cx="2474595" cy="1755313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788798A-F77C-463D-B5CE-FF841C36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50" y="4791645"/>
              <a:ext cx="1819910" cy="531444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08087D41-8425-4B51-9893-64AB0C0B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12" y="243403"/>
            <a:ext cx="2747417" cy="774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9B15EE2-5F78-42B8-BDDC-DB976C673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97" y="243403"/>
            <a:ext cx="2747417" cy="7746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BC24106B-665D-411E-98E4-B66AB1281A67}"/>
              </a:ext>
            </a:extLst>
          </p:cNvPr>
          <p:cNvGrpSpPr/>
          <p:nvPr/>
        </p:nvGrpSpPr>
        <p:grpSpPr>
          <a:xfrm>
            <a:off x="91940" y="2621280"/>
            <a:ext cx="2842498" cy="3008288"/>
            <a:chOff x="172686" y="2195187"/>
            <a:chExt cx="3293145" cy="348521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E21FC70-F74D-406A-A838-A98317CD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86" y="2195187"/>
              <a:ext cx="3293145" cy="329314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25BF9-4915-4417-B54E-0AD8BDDA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25" y="5148156"/>
              <a:ext cx="868853" cy="532250"/>
            </a:xfrm>
            <a:prstGeom prst="rect">
              <a:avLst/>
            </a:prstGeom>
          </p:spPr>
        </p:pic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907C0A4-9E1A-4E82-A2A2-5EFF8B44089B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 flipV="1">
            <a:off x="2934438" y="1018035"/>
            <a:ext cx="3664668" cy="302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2D612DF-3A27-407F-AD3F-9C95D7D9C9CC}"/>
              </a:ext>
            </a:extLst>
          </p:cNvPr>
          <p:cNvCxnSpPr>
            <a:cxnSpLocks/>
          </p:cNvCxnSpPr>
          <p:nvPr/>
        </p:nvCxnSpPr>
        <p:spPr>
          <a:xfrm flipH="1">
            <a:off x="2934437" y="1012829"/>
            <a:ext cx="3664668" cy="30244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5B704FCB-5155-485B-AD88-2F4532BFFCA6}"/>
              </a:ext>
            </a:extLst>
          </p:cNvPr>
          <p:cNvSpPr txBox="1"/>
          <p:nvPr/>
        </p:nvSpPr>
        <p:spPr>
          <a:xfrm rot="19239363">
            <a:off x="4234973" y="2299450"/>
            <a:ext cx="178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GET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31CB9D1-748D-4535-949E-63103264D76E}"/>
              </a:ext>
            </a:extLst>
          </p:cNvPr>
          <p:cNvSpPr txBox="1"/>
          <p:nvPr/>
        </p:nvSpPr>
        <p:spPr>
          <a:xfrm rot="19224082">
            <a:off x="3699653" y="1926061"/>
            <a:ext cx="213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JSON </a:t>
            </a:r>
            <a:r>
              <a:rPr lang="fr-FR" sz="2400" b="1" dirty="0" err="1">
                <a:solidFill>
                  <a:srgbClr val="C00000"/>
                </a:solidFill>
              </a:rPr>
              <a:t>Response</a:t>
            </a:r>
            <a:endParaRPr lang="fr-FR" sz="2400" b="1" dirty="0">
              <a:solidFill>
                <a:srgbClr val="C00000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9513CFC-8DA2-45BF-BEDA-CB613A242D18}"/>
              </a:ext>
            </a:extLst>
          </p:cNvPr>
          <p:cNvSpPr txBox="1"/>
          <p:nvPr/>
        </p:nvSpPr>
        <p:spPr>
          <a:xfrm>
            <a:off x="91940" y="6010338"/>
            <a:ext cx="11991203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JSON </a:t>
            </a:r>
            <a:r>
              <a:rPr lang="fr-FR" sz="2400" b="1" dirty="0" err="1">
                <a:solidFill>
                  <a:schemeClr val="bg1"/>
                </a:solidFill>
              </a:rPr>
              <a:t>Response</a:t>
            </a:r>
            <a:r>
              <a:rPr lang="fr-FR" sz="2400" b="1" dirty="0">
                <a:solidFill>
                  <a:schemeClr val="bg1"/>
                </a:solidFill>
              </a:rPr>
              <a:t> : 250 plus importantes cryptomonnaies (</a:t>
            </a:r>
            <a:r>
              <a:rPr lang="fr-FR" sz="2400" b="1" dirty="0" err="1">
                <a:solidFill>
                  <a:schemeClr val="bg1"/>
                </a:solidFill>
              </a:rPr>
              <a:t>Market</a:t>
            </a:r>
            <a:r>
              <a:rPr lang="fr-FR" sz="2400" b="1" dirty="0">
                <a:solidFill>
                  <a:schemeClr val="bg1"/>
                </a:solidFill>
              </a:rPr>
              <a:t> Cap) </a:t>
            </a:r>
          </a:p>
          <a:p>
            <a:endParaRPr lang="fr-FR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DBBF7C3F-B6BF-454B-9325-3C92D67022E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2934438" y="4042529"/>
            <a:ext cx="6169144" cy="22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FF907382-B128-410C-ADDE-7EEBE9D4E815}"/>
              </a:ext>
            </a:extLst>
          </p:cNvPr>
          <p:cNvSpPr txBox="1"/>
          <p:nvPr/>
        </p:nvSpPr>
        <p:spPr>
          <a:xfrm>
            <a:off x="5499893" y="4066938"/>
            <a:ext cx="1038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Save ()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634138C-87BA-437E-8F9D-702FE2F562E6}"/>
              </a:ext>
            </a:extLst>
          </p:cNvPr>
          <p:cNvSpPr txBox="1"/>
          <p:nvPr/>
        </p:nvSpPr>
        <p:spPr>
          <a:xfrm>
            <a:off x="91939" y="5795359"/>
            <a:ext cx="1199120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Pour chaque crypto : 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{id,  symbol, name, image, price, price_change_1h, price_change_24h, price_change_7d, price_change_30d}</a:t>
            </a:r>
            <a:endParaRPr lang="fr-FR" i="1" dirty="0"/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B7F75331-F712-405C-A379-CE39F4A994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72" y="2011071"/>
            <a:ext cx="2569362" cy="256936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958B16-3F73-407F-A301-96AA2E936F7A}"/>
              </a:ext>
            </a:extLst>
          </p:cNvPr>
          <p:cNvSpPr txBox="1"/>
          <p:nvPr/>
        </p:nvSpPr>
        <p:spPr>
          <a:xfrm>
            <a:off x="5102578" y="2923823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min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495CBEC-B077-4081-935F-1F16ADE0A70C}"/>
              </a:ext>
            </a:extLst>
          </p:cNvPr>
          <p:cNvSpPr txBox="1"/>
          <p:nvPr/>
        </p:nvSpPr>
        <p:spPr>
          <a:xfrm>
            <a:off x="94213" y="5982298"/>
            <a:ext cx="1199120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Serveur automatique : Actualisation des données par requêtes toutes les 5 minutes</a:t>
            </a:r>
            <a:endParaRPr lang="fr-FR" sz="2400" b="1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18469F-4883-4451-ACBF-D261ABD47D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437" y="1714513"/>
            <a:ext cx="6644298" cy="221476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C93585-66D8-4421-88E4-62989548B2A1}"/>
              </a:ext>
            </a:extLst>
          </p:cNvPr>
          <p:cNvSpPr txBox="1"/>
          <p:nvPr/>
        </p:nvSpPr>
        <p:spPr>
          <a:xfrm>
            <a:off x="3417133" y="1084224"/>
            <a:ext cx="560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Serveur automatique</a:t>
            </a:r>
          </a:p>
        </p:txBody>
      </p:sp>
    </p:spTree>
    <p:extLst>
      <p:ext uri="{BB962C8B-B14F-4D97-AF65-F5344CB8AC3E}">
        <p14:creationId xmlns:p14="http://schemas.microsoft.com/office/powerpoint/2010/main" val="4097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"/>
                            </p:stCondLst>
                            <p:childTnLst>
                              <p:par>
                                <p:cTn id="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1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00"/>
                            </p:stCondLst>
                            <p:childTnLst>
                              <p:par>
                                <p:cTn id="8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4" grpId="0"/>
      <p:bldP spid="54" grpId="1"/>
      <p:bldP spid="64" grpId="0"/>
      <p:bldP spid="68" grpId="0"/>
      <p:bldP spid="68" grpId="1"/>
      <p:bldP spid="69" grpId="0"/>
      <p:bldP spid="69" grpId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252148-BD20-40CF-966F-606D4423AF77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6034FFB-6D88-490A-9A9E-32B724168D55}"/>
              </a:ext>
            </a:extLst>
          </p:cNvPr>
          <p:cNvGrpSpPr/>
          <p:nvPr/>
        </p:nvGrpSpPr>
        <p:grpSpPr>
          <a:xfrm>
            <a:off x="9103582" y="3038662"/>
            <a:ext cx="2836862" cy="2419086"/>
            <a:chOff x="7057707" y="3212920"/>
            <a:chExt cx="2474595" cy="2110169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E8922D-428F-4003-9114-23EDD5C0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707" y="3212920"/>
              <a:ext cx="2474595" cy="1755313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788798A-F77C-463D-B5CE-FF841C36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50" y="4791645"/>
              <a:ext cx="1819910" cy="531444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08087D41-8425-4B51-9893-64AB0C0B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12" y="243403"/>
            <a:ext cx="2747417" cy="774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9B15EE2-5F78-42B8-BDDC-DB976C673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97" y="243403"/>
            <a:ext cx="2747417" cy="7746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BC24106B-665D-411E-98E4-B66AB1281A67}"/>
              </a:ext>
            </a:extLst>
          </p:cNvPr>
          <p:cNvGrpSpPr/>
          <p:nvPr/>
        </p:nvGrpSpPr>
        <p:grpSpPr>
          <a:xfrm>
            <a:off x="91940" y="2621280"/>
            <a:ext cx="2842498" cy="3008288"/>
            <a:chOff x="172686" y="2195187"/>
            <a:chExt cx="3293145" cy="348521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E21FC70-F74D-406A-A838-A98317CD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86" y="2195187"/>
              <a:ext cx="3293145" cy="329314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25BF9-4915-4417-B54E-0AD8BDDA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25" y="5148156"/>
              <a:ext cx="868853" cy="532250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F3B3519-C018-43B5-A566-67905D59A81C}"/>
              </a:ext>
            </a:extLst>
          </p:cNvPr>
          <p:cNvSpPr txBox="1"/>
          <p:nvPr/>
        </p:nvSpPr>
        <p:spPr>
          <a:xfrm>
            <a:off x="3754406" y="1959243"/>
            <a:ext cx="4353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Authentification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5FA068-5D98-4432-82E3-97F186707F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61" y="2965927"/>
            <a:ext cx="1237788" cy="12439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sp>
        <p:nvSpPr>
          <p:cNvPr id="12" name="Bulle narrative : ronde 11">
            <a:extLst>
              <a:ext uri="{FF2B5EF4-FFF2-40B4-BE49-F238E27FC236}">
                <a16:creationId xmlns:a16="http://schemas.microsoft.com/office/drawing/2014/main" id="{238A49F4-3431-423F-A588-CC80A8715BAA}"/>
              </a:ext>
            </a:extLst>
          </p:cNvPr>
          <p:cNvSpPr/>
          <p:nvPr/>
        </p:nvSpPr>
        <p:spPr>
          <a:xfrm>
            <a:off x="1559032" y="141179"/>
            <a:ext cx="2230243" cy="898307"/>
          </a:xfrm>
          <a:prstGeom prst="wedgeEllipse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REGISTER</a:t>
            </a:r>
            <a:endParaRPr lang="fr-FR" b="1" dirty="0"/>
          </a:p>
        </p:txBody>
      </p:sp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649AA267-6263-4109-AAFF-5DA0C9E7AA68}"/>
              </a:ext>
            </a:extLst>
          </p:cNvPr>
          <p:cNvSpPr/>
          <p:nvPr/>
        </p:nvSpPr>
        <p:spPr>
          <a:xfrm>
            <a:off x="3155795" y="1800136"/>
            <a:ext cx="1237788" cy="240976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4DA287-D841-46E2-AE87-B445587B933B}"/>
              </a:ext>
            </a:extLst>
          </p:cNvPr>
          <p:cNvSpPr txBox="1"/>
          <p:nvPr/>
        </p:nvSpPr>
        <p:spPr>
          <a:xfrm>
            <a:off x="4873083" y="2621280"/>
            <a:ext cx="194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POST</a:t>
            </a:r>
            <a:r>
              <a:rPr lang="fr-FR" dirty="0"/>
              <a:t>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543CFFB-90B0-4402-A1F2-198815025D12}"/>
              </a:ext>
            </a:extLst>
          </p:cNvPr>
          <p:cNvSpPr txBox="1"/>
          <p:nvPr/>
        </p:nvSpPr>
        <p:spPr>
          <a:xfrm>
            <a:off x="94213" y="5982298"/>
            <a:ext cx="1199120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POST :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mdp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} </a:t>
            </a:r>
            <a:r>
              <a:rPr lang="fr-FR" sz="2400" b="1" dirty="0">
                <a:solidFill>
                  <a:schemeClr val="bg1"/>
                </a:solidFill>
              </a:rPr>
              <a:t>=&gt; </a:t>
            </a:r>
            <a:r>
              <a:rPr lang="fr-FR" sz="2400" b="1" dirty="0" err="1">
                <a:solidFill>
                  <a:schemeClr val="bg1"/>
                </a:solidFill>
              </a:rPr>
              <a:t>endpoint</a:t>
            </a:r>
            <a:r>
              <a:rPr lang="fr-FR" sz="2400" b="1" dirty="0">
                <a:solidFill>
                  <a:schemeClr val="bg1"/>
                </a:solidFill>
              </a:rPr>
              <a:t> 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/api/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register</a:t>
            </a:r>
            <a:endParaRPr lang="fr-FR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0995D1-59D4-44C2-AF10-75686FD6C0B7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 flipV="1">
            <a:off x="2934438" y="4042529"/>
            <a:ext cx="6169144" cy="2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7C106D8-A134-4145-A531-73444559DEE4}"/>
              </a:ext>
            </a:extLst>
          </p:cNvPr>
          <p:cNvSpPr txBox="1"/>
          <p:nvPr/>
        </p:nvSpPr>
        <p:spPr>
          <a:xfrm rot="21574065">
            <a:off x="5227895" y="4107614"/>
            <a:ext cx="1817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4472C4"/>
                </a:solidFill>
              </a:rPr>
              <a:t>User.create</a:t>
            </a:r>
            <a:r>
              <a:rPr lang="fr-FR" sz="2400" b="1" dirty="0">
                <a:solidFill>
                  <a:srgbClr val="4472C4"/>
                </a:solidFill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F4B40E7-978E-45D5-8B5C-6615BE91CB3D}"/>
              </a:ext>
            </a:extLst>
          </p:cNvPr>
          <p:cNvSpPr txBox="1"/>
          <p:nvPr/>
        </p:nvSpPr>
        <p:spPr>
          <a:xfrm>
            <a:off x="5037268" y="3560548"/>
            <a:ext cx="162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Erreur </a:t>
            </a:r>
            <a:r>
              <a:rPr lang="fr-FR" sz="2400" b="1" dirty="0"/>
              <a:t>/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>
                <a:solidFill>
                  <a:schemeClr val="accent6"/>
                </a:solidFill>
              </a:rPr>
              <a:t>OK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DE186D1-D650-491B-95D3-7DD0D3287C01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2934438" y="4042529"/>
            <a:ext cx="6169144" cy="2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 : courbe vers la droite 39">
            <a:extLst>
              <a:ext uri="{FF2B5EF4-FFF2-40B4-BE49-F238E27FC236}">
                <a16:creationId xmlns:a16="http://schemas.microsoft.com/office/drawing/2014/main" id="{9EDA30A6-06C5-498B-B832-6A78587EB0A0}"/>
              </a:ext>
            </a:extLst>
          </p:cNvPr>
          <p:cNvSpPr/>
          <p:nvPr/>
        </p:nvSpPr>
        <p:spPr>
          <a:xfrm rot="10800000">
            <a:off x="2934438" y="1394222"/>
            <a:ext cx="1441278" cy="27065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9F9909C-004B-44B3-BB5A-769BB506545A}"/>
              </a:ext>
            </a:extLst>
          </p:cNvPr>
          <p:cNvSpPr txBox="1"/>
          <p:nvPr/>
        </p:nvSpPr>
        <p:spPr>
          <a:xfrm>
            <a:off x="4555391" y="2331993"/>
            <a:ext cx="3752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Succès !</a:t>
            </a:r>
            <a:br>
              <a:rPr lang="fr-FR" dirty="0"/>
            </a:br>
            <a:r>
              <a:rPr lang="fr-FR" sz="2400" b="1" dirty="0">
                <a:solidFill>
                  <a:srgbClr val="4472C4"/>
                </a:solidFill>
              </a:rPr>
              <a:t>Redirection =&gt; Login Page</a:t>
            </a:r>
          </a:p>
        </p:txBody>
      </p:sp>
      <p:sp>
        <p:nvSpPr>
          <p:cNvPr id="42" name="Bulle narrative : ronde 41">
            <a:extLst>
              <a:ext uri="{FF2B5EF4-FFF2-40B4-BE49-F238E27FC236}">
                <a16:creationId xmlns:a16="http://schemas.microsoft.com/office/drawing/2014/main" id="{9B4294DE-4BB8-4924-8764-910CF3D75A8B}"/>
              </a:ext>
            </a:extLst>
          </p:cNvPr>
          <p:cNvSpPr/>
          <p:nvPr/>
        </p:nvSpPr>
        <p:spPr>
          <a:xfrm>
            <a:off x="1568768" y="141472"/>
            <a:ext cx="2230243" cy="898307"/>
          </a:xfrm>
          <a:prstGeom prst="wedgeEllipse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LOGIN</a:t>
            </a:r>
            <a:endParaRPr lang="fr-FR" b="1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E3108071-1762-42E6-9793-0ED73779534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7"/>
          <a:stretch/>
        </p:blipFill>
        <p:spPr>
          <a:xfrm>
            <a:off x="4688250" y="1214174"/>
            <a:ext cx="2614577" cy="40013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41769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"/>
                            </p:stCondLst>
                            <p:childTnLst>
                              <p:par>
                                <p:cTn id="4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1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1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"/>
                            </p:stCondLst>
                            <p:childTnLst>
                              <p:par>
                                <p:cTn id="8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6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00"/>
                            </p:stCondLst>
                            <p:childTnLst>
                              <p:par>
                                <p:cTn id="10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animBg="1"/>
      <p:bldP spid="12" grpId="1" animBg="1"/>
      <p:bldP spid="14" grpId="0" animBg="1"/>
      <p:bldP spid="14" grpId="1" animBg="1"/>
      <p:bldP spid="15" grpId="0"/>
      <p:bldP spid="15" grpId="1"/>
      <p:bldP spid="24" grpId="0"/>
      <p:bldP spid="24" grpId="1"/>
      <p:bldP spid="26" grpId="0"/>
      <p:bldP spid="26" grpId="1"/>
      <p:bldP spid="27" grpId="0"/>
      <p:bldP spid="27" grpId="1"/>
      <p:bldP spid="40" grpId="0" animBg="1"/>
      <p:bldP spid="40" grpId="1" animBg="1"/>
      <p:bldP spid="41" grpId="0"/>
      <p:bldP spid="41" grpId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252148-BD20-40CF-966F-606D4423AF77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6034FFB-6D88-490A-9A9E-32B724168D55}"/>
              </a:ext>
            </a:extLst>
          </p:cNvPr>
          <p:cNvGrpSpPr/>
          <p:nvPr/>
        </p:nvGrpSpPr>
        <p:grpSpPr>
          <a:xfrm>
            <a:off x="9103582" y="3038662"/>
            <a:ext cx="2836862" cy="2419086"/>
            <a:chOff x="7057707" y="3212920"/>
            <a:chExt cx="2474595" cy="2110169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E8922D-428F-4003-9114-23EDD5C0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707" y="3212920"/>
              <a:ext cx="2474595" cy="1755313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788798A-F77C-463D-B5CE-FF841C36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50" y="4791645"/>
              <a:ext cx="1819910" cy="531444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08087D41-8425-4B51-9893-64AB0C0B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12" y="243403"/>
            <a:ext cx="2747417" cy="774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9B15EE2-5F78-42B8-BDDC-DB976C673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97" y="243403"/>
            <a:ext cx="2747417" cy="7746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BC24106B-665D-411E-98E4-B66AB1281A67}"/>
              </a:ext>
            </a:extLst>
          </p:cNvPr>
          <p:cNvGrpSpPr/>
          <p:nvPr/>
        </p:nvGrpSpPr>
        <p:grpSpPr>
          <a:xfrm>
            <a:off x="91940" y="2621280"/>
            <a:ext cx="2842498" cy="3008288"/>
            <a:chOff x="172686" y="2195187"/>
            <a:chExt cx="3293145" cy="348521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E21FC70-F74D-406A-A838-A98317CD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86" y="2195187"/>
              <a:ext cx="3293145" cy="329314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25BF9-4915-4417-B54E-0AD8BDDA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25" y="5148156"/>
              <a:ext cx="868853" cy="532250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649AA267-6263-4109-AAFF-5DA0C9E7AA68}"/>
              </a:ext>
            </a:extLst>
          </p:cNvPr>
          <p:cNvSpPr/>
          <p:nvPr/>
        </p:nvSpPr>
        <p:spPr>
          <a:xfrm>
            <a:off x="3155795" y="1800136"/>
            <a:ext cx="1237788" cy="240976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4DA287-D841-46E2-AE87-B445587B933B}"/>
              </a:ext>
            </a:extLst>
          </p:cNvPr>
          <p:cNvSpPr txBox="1"/>
          <p:nvPr/>
        </p:nvSpPr>
        <p:spPr>
          <a:xfrm>
            <a:off x="4873083" y="2621280"/>
            <a:ext cx="194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POST</a:t>
            </a:r>
            <a:r>
              <a:rPr lang="fr-FR" dirty="0"/>
              <a:t>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543CFFB-90B0-4402-A1F2-198815025D12}"/>
              </a:ext>
            </a:extLst>
          </p:cNvPr>
          <p:cNvSpPr txBox="1"/>
          <p:nvPr/>
        </p:nvSpPr>
        <p:spPr>
          <a:xfrm>
            <a:off x="94213" y="5982298"/>
            <a:ext cx="1199120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POST :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mdp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} </a:t>
            </a:r>
            <a:r>
              <a:rPr lang="fr-FR" sz="2400" b="1" dirty="0">
                <a:solidFill>
                  <a:schemeClr val="bg1"/>
                </a:solidFill>
              </a:rPr>
              <a:t>=&gt; </a:t>
            </a:r>
            <a:r>
              <a:rPr lang="fr-FR" sz="2400" b="1" dirty="0" err="1">
                <a:solidFill>
                  <a:schemeClr val="bg1"/>
                </a:solidFill>
              </a:rPr>
              <a:t>endpoint</a:t>
            </a:r>
            <a:r>
              <a:rPr lang="fr-FR" sz="2400" b="1" dirty="0">
                <a:solidFill>
                  <a:schemeClr val="bg1"/>
                </a:solidFill>
              </a:rPr>
              <a:t> 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/api/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login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0995D1-59D4-44C2-AF10-75686FD6C0B7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flipH="1" flipV="1">
            <a:off x="2934438" y="4042529"/>
            <a:ext cx="6169144" cy="2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7C106D8-A134-4145-A531-73444559DEE4}"/>
              </a:ext>
            </a:extLst>
          </p:cNvPr>
          <p:cNvSpPr txBox="1"/>
          <p:nvPr/>
        </p:nvSpPr>
        <p:spPr>
          <a:xfrm rot="21574065">
            <a:off x="5113634" y="4107614"/>
            <a:ext cx="204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4472C4"/>
                </a:solidFill>
              </a:rPr>
              <a:t>User.findOne</a:t>
            </a:r>
            <a:r>
              <a:rPr lang="fr-FR" sz="2400" b="1" dirty="0">
                <a:solidFill>
                  <a:srgbClr val="4472C4"/>
                </a:solidFill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F4B40E7-978E-45D5-8B5C-6615BE91CB3D}"/>
              </a:ext>
            </a:extLst>
          </p:cNvPr>
          <p:cNvSpPr txBox="1"/>
          <p:nvPr/>
        </p:nvSpPr>
        <p:spPr>
          <a:xfrm>
            <a:off x="5037268" y="3560548"/>
            <a:ext cx="21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Erreur </a:t>
            </a:r>
            <a:r>
              <a:rPr lang="fr-FR" sz="2400" b="1" dirty="0"/>
              <a:t>/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>
                <a:solidFill>
                  <a:schemeClr val="accent6"/>
                </a:solidFill>
              </a:rPr>
              <a:t>TOKEN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DE186D1-D650-491B-95D3-7DD0D3287C01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2934438" y="4042529"/>
            <a:ext cx="6169144" cy="2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èche : courbe vers la droite 39">
            <a:extLst>
              <a:ext uri="{FF2B5EF4-FFF2-40B4-BE49-F238E27FC236}">
                <a16:creationId xmlns:a16="http://schemas.microsoft.com/office/drawing/2014/main" id="{9EDA30A6-06C5-498B-B832-6A78587EB0A0}"/>
              </a:ext>
            </a:extLst>
          </p:cNvPr>
          <p:cNvSpPr/>
          <p:nvPr/>
        </p:nvSpPr>
        <p:spPr>
          <a:xfrm rot="10800000">
            <a:off x="2934438" y="1394222"/>
            <a:ext cx="1441278" cy="27065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9F9909C-004B-44B3-BB5A-769BB506545A}"/>
              </a:ext>
            </a:extLst>
          </p:cNvPr>
          <p:cNvSpPr txBox="1"/>
          <p:nvPr/>
        </p:nvSpPr>
        <p:spPr>
          <a:xfrm>
            <a:off x="4555391" y="2331993"/>
            <a:ext cx="375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Succès ! </a:t>
            </a:r>
            <a:r>
              <a:rPr lang="fr-FR" sz="2400" b="1" dirty="0"/>
              <a:t>+</a:t>
            </a:r>
            <a:r>
              <a:rPr lang="fr-FR" sz="2400" b="1" dirty="0">
                <a:solidFill>
                  <a:schemeClr val="accent6"/>
                </a:solidFill>
              </a:rPr>
              <a:t> </a:t>
            </a:r>
            <a:r>
              <a:rPr lang="fr-FR" sz="2400" b="1" dirty="0">
                <a:solidFill>
                  <a:srgbClr val="4472C4"/>
                </a:solidFill>
              </a:rPr>
              <a:t>TOKEN</a:t>
            </a:r>
          </a:p>
        </p:txBody>
      </p:sp>
      <p:sp>
        <p:nvSpPr>
          <p:cNvPr id="31" name="Bulle narrative : ronde 30">
            <a:extLst>
              <a:ext uri="{FF2B5EF4-FFF2-40B4-BE49-F238E27FC236}">
                <a16:creationId xmlns:a16="http://schemas.microsoft.com/office/drawing/2014/main" id="{71CE4BD7-A317-4755-9DB4-50A920EAB184}"/>
              </a:ext>
            </a:extLst>
          </p:cNvPr>
          <p:cNvSpPr/>
          <p:nvPr/>
        </p:nvSpPr>
        <p:spPr>
          <a:xfrm>
            <a:off x="1568768" y="141472"/>
            <a:ext cx="2230243" cy="898307"/>
          </a:xfrm>
          <a:prstGeom prst="wedgeEllipse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LOGIN</a:t>
            </a:r>
            <a:endParaRPr lang="fr-FR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595559A-F88A-4028-A5D1-CCB20C896975}"/>
              </a:ext>
            </a:extLst>
          </p:cNvPr>
          <p:cNvSpPr txBox="1"/>
          <p:nvPr/>
        </p:nvSpPr>
        <p:spPr>
          <a:xfrm>
            <a:off x="331068" y="5982234"/>
            <a:ext cx="1199120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Envoie du TOKEN au client &amp; Stockage dans le Local Storage</a:t>
            </a:r>
            <a:endParaRPr lang="fr-FR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88DE1A5-1C0F-424F-951D-D98EC1631C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46" y="73781"/>
            <a:ext cx="1154650" cy="11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1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"/>
                            </p:stCondLst>
                            <p:childTnLst>
                              <p:par>
                                <p:cTn id="5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7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2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24" grpId="0"/>
      <p:bldP spid="24" grpId="1"/>
      <p:bldP spid="26" grpId="0"/>
      <p:bldP spid="26" grpId="1"/>
      <p:bldP spid="27" grpId="0"/>
      <p:bldP spid="27" grpId="1"/>
      <p:bldP spid="40" grpId="0" animBg="1"/>
      <p:bldP spid="40" grpId="1" animBg="1"/>
      <p:bldP spid="41" grpId="0"/>
      <p:bldP spid="41" grpId="1"/>
      <p:bldP spid="31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252148-BD20-40CF-966F-606D4423AF77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6034FFB-6D88-490A-9A9E-32B724168D55}"/>
              </a:ext>
            </a:extLst>
          </p:cNvPr>
          <p:cNvGrpSpPr/>
          <p:nvPr/>
        </p:nvGrpSpPr>
        <p:grpSpPr>
          <a:xfrm>
            <a:off x="9103582" y="3038662"/>
            <a:ext cx="2836862" cy="2419086"/>
            <a:chOff x="7057707" y="3212920"/>
            <a:chExt cx="2474595" cy="2110169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E8922D-428F-4003-9114-23EDD5C0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707" y="3212920"/>
              <a:ext cx="2474595" cy="1755313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788798A-F77C-463D-B5CE-FF841C36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50" y="4791645"/>
              <a:ext cx="1819910" cy="531444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08087D41-8425-4B51-9893-64AB0C0B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12" y="243403"/>
            <a:ext cx="2747417" cy="774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9B15EE2-5F78-42B8-BDDC-DB976C673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97" y="243403"/>
            <a:ext cx="2747417" cy="7746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BC24106B-665D-411E-98E4-B66AB1281A67}"/>
              </a:ext>
            </a:extLst>
          </p:cNvPr>
          <p:cNvGrpSpPr/>
          <p:nvPr/>
        </p:nvGrpSpPr>
        <p:grpSpPr>
          <a:xfrm>
            <a:off x="91940" y="2621280"/>
            <a:ext cx="2842498" cy="3008288"/>
            <a:chOff x="172686" y="2195187"/>
            <a:chExt cx="3293145" cy="348521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E21FC70-F74D-406A-A838-A98317CD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86" y="2195187"/>
              <a:ext cx="3293145" cy="329314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25BF9-4915-4417-B54E-0AD8BDDA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25" y="5148156"/>
              <a:ext cx="868853" cy="532250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649AA267-6263-4109-AAFF-5DA0C9E7AA68}"/>
              </a:ext>
            </a:extLst>
          </p:cNvPr>
          <p:cNvSpPr/>
          <p:nvPr/>
        </p:nvSpPr>
        <p:spPr>
          <a:xfrm>
            <a:off x="3155795" y="1800136"/>
            <a:ext cx="1237788" cy="240976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4DA287-D841-46E2-AE87-B445587B933B}"/>
              </a:ext>
            </a:extLst>
          </p:cNvPr>
          <p:cNvSpPr txBox="1"/>
          <p:nvPr/>
        </p:nvSpPr>
        <p:spPr>
          <a:xfrm>
            <a:off x="4873083" y="2621280"/>
            <a:ext cx="194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POST</a:t>
            </a:r>
            <a:r>
              <a:rPr lang="fr-FR" dirty="0"/>
              <a:t>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543CFFB-90B0-4402-A1F2-198815025D12}"/>
              </a:ext>
            </a:extLst>
          </p:cNvPr>
          <p:cNvSpPr txBox="1"/>
          <p:nvPr/>
        </p:nvSpPr>
        <p:spPr>
          <a:xfrm>
            <a:off x="223059" y="6022198"/>
            <a:ext cx="1199120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8"/>
            <a:r>
              <a:rPr lang="fr-FR" sz="2400" b="1" dirty="0">
                <a:solidFill>
                  <a:schemeClr val="bg1"/>
                </a:solidFill>
              </a:rPr>
              <a:t>POST :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ApiKey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ApiSecretKey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b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0995D1-59D4-44C2-AF10-75686FD6C0B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934438" y="1228431"/>
            <a:ext cx="5674303" cy="28140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7C106D8-A134-4145-A531-73444559DEE4}"/>
              </a:ext>
            </a:extLst>
          </p:cNvPr>
          <p:cNvSpPr txBox="1"/>
          <p:nvPr/>
        </p:nvSpPr>
        <p:spPr>
          <a:xfrm rot="19965201">
            <a:off x="5349611" y="2447629"/>
            <a:ext cx="178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GET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F4B40E7-978E-45D5-8B5C-6615BE91CB3D}"/>
              </a:ext>
            </a:extLst>
          </p:cNvPr>
          <p:cNvSpPr txBox="1"/>
          <p:nvPr/>
        </p:nvSpPr>
        <p:spPr>
          <a:xfrm rot="19991136">
            <a:off x="5190821" y="1900563"/>
            <a:ext cx="203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C00000"/>
                </a:solidFill>
              </a:rPr>
              <a:t>Json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 err="1">
                <a:solidFill>
                  <a:srgbClr val="C00000"/>
                </a:solidFill>
              </a:rPr>
              <a:t>Response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DE186D1-D650-491B-95D3-7DD0D3287C01}"/>
              </a:ext>
            </a:extLst>
          </p:cNvPr>
          <p:cNvCxnSpPr>
            <a:cxnSpLocks/>
          </p:cNvCxnSpPr>
          <p:nvPr/>
        </p:nvCxnSpPr>
        <p:spPr>
          <a:xfrm flipV="1">
            <a:off x="2966428" y="1228431"/>
            <a:ext cx="5642313" cy="2812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595559A-F88A-4028-A5D1-CCB20C896975}"/>
              </a:ext>
            </a:extLst>
          </p:cNvPr>
          <p:cNvSpPr txBox="1"/>
          <p:nvPr/>
        </p:nvSpPr>
        <p:spPr>
          <a:xfrm>
            <a:off x="211042" y="5828286"/>
            <a:ext cx="1199120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8"/>
            <a:r>
              <a:rPr lang="fr-FR" sz="2400" b="1" dirty="0">
                <a:solidFill>
                  <a:schemeClr val="bg1"/>
                </a:solidFill>
              </a:rPr>
              <a:t>GET :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ApiKey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ApiSecretKey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}</a:t>
            </a:r>
            <a:b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400" b="1" dirty="0" err="1">
                <a:solidFill>
                  <a:schemeClr val="bg1"/>
                </a:solidFill>
              </a:rPr>
              <a:t>Json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b="1" dirty="0" err="1">
                <a:solidFill>
                  <a:schemeClr val="bg1"/>
                </a:solidFill>
              </a:rPr>
              <a:t>Response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{</a:t>
            </a:r>
            <a:r>
              <a:rPr lang="fr-FR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UserInfo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r>
              <a:rPr lang="fr-FR" sz="2400" b="1" dirty="0">
                <a:solidFill>
                  <a:schemeClr val="bg1"/>
                </a:solidFill>
              </a:rPr>
              <a:t>  </a:t>
            </a:r>
            <a:endParaRPr lang="fr-FR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C7F911AB-B484-4981-9324-502D5225AD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46" y="73781"/>
            <a:ext cx="1154650" cy="1154650"/>
          </a:xfrm>
          <a:prstGeom prst="rect">
            <a:avLst/>
          </a:prstGeom>
        </p:spPr>
      </p:pic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CD302B7-A7B4-40E3-AC05-C30DA13CA598}"/>
              </a:ext>
            </a:extLst>
          </p:cNvPr>
          <p:cNvCxnSpPr>
            <a:cxnSpLocks/>
          </p:cNvCxnSpPr>
          <p:nvPr/>
        </p:nvCxnSpPr>
        <p:spPr>
          <a:xfrm>
            <a:off x="2934438" y="4042529"/>
            <a:ext cx="6169144" cy="22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655DA76E-BD8A-4661-9205-5B7DBCFF93C3}"/>
              </a:ext>
            </a:extLst>
          </p:cNvPr>
          <p:cNvSpPr txBox="1"/>
          <p:nvPr/>
        </p:nvSpPr>
        <p:spPr>
          <a:xfrm>
            <a:off x="5499893" y="4066938"/>
            <a:ext cx="1038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6"/>
                </a:solidFill>
              </a:rPr>
              <a:t>Save ()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C43C74B-FA48-4478-A833-56E7DB595E33}"/>
              </a:ext>
            </a:extLst>
          </p:cNvPr>
          <p:cNvSpPr txBox="1"/>
          <p:nvPr/>
        </p:nvSpPr>
        <p:spPr>
          <a:xfrm>
            <a:off x="3996867" y="2108804"/>
            <a:ext cx="4198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Renseignement</a:t>
            </a:r>
            <a:r>
              <a:rPr lang="fr-FR" dirty="0"/>
              <a:t> 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r>
              <a:rPr lang="fr-FR" dirty="0"/>
              <a:t> 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clés 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48B3BDB1-6B9E-410E-BBF5-B6C03EFF10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81" y="1927251"/>
            <a:ext cx="6336348" cy="156966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62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1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00"/>
                            </p:stCondLst>
                            <p:childTnLst>
                              <p:par>
                                <p:cTn id="7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1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"/>
                            </p:stCondLst>
                            <p:childTnLst>
                              <p:par>
                                <p:cTn id="8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6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24" grpId="0"/>
      <p:bldP spid="24" grpId="1"/>
      <p:bldP spid="26" grpId="0"/>
      <p:bldP spid="26" grpId="1"/>
      <p:bldP spid="27" grpId="0"/>
      <p:bldP spid="27" grpId="1"/>
      <p:bldP spid="33" grpId="0"/>
      <p:bldP spid="45" grpId="0"/>
      <p:bldP spid="45" grpId="1"/>
      <p:bldP spid="47" grpId="0"/>
      <p:bldP spid="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252148-BD20-40CF-966F-606D4423AF77}"/>
              </a:ext>
            </a:extLst>
          </p:cNvPr>
          <p:cNvSpPr/>
          <p:nvPr/>
        </p:nvSpPr>
        <p:spPr>
          <a:xfrm>
            <a:off x="0" y="5629569"/>
            <a:ext cx="12192000" cy="12284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7"/>
            <a:endParaRPr lang="fr-FR" sz="24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6034FFB-6D88-490A-9A9E-32B724168D55}"/>
              </a:ext>
            </a:extLst>
          </p:cNvPr>
          <p:cNvGrpSpPr/>
          <p:nvPr/>
        </p:nvGrpSpPr>
        <p:grpSpPr>
          <a:xfrm>
            <a:off x="9103582" y="3038662"/>
            <a:ext cx="2836862" cy="2419086"/>
            <a:chOff x="7057707" y="3212920"/>
            <a:chExt cx="2474595" cy="2110169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0E8922D-428F-4003-9114-23EDD5C0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707" y="3212920"/>
              <a:ext cx="2474595" cy="1755313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788798A-F77C-463D-B5CE-FF841C36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50" y="4791645"/>
              <a:ext cx="1819910" cy="531444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08087D41-8425-4B51-9893-64AB0C0B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12" y="243403"/>
            <a:ext cx="2747417" cy="774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9B15EE2-5F78-42B8-BDDC-DB976C673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97" y="243403"/>
            <a:ext cx="2747417" cy="7746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C0B44D-7544-4172-BE8B-7E3AF977B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" y="-20902"/>
            <a:ext cx="2470091" cy="215837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BC24106B-665D-411E-98E4-B66AB1281A67}"/>
              </a:ext>
            </a:extLst>
          </p:cNvPr>
          <p:cNvGrpSpPr/>
          <p:nvPr/>
        </p:nvGrpSpPr>
        <p:grpSpPr>
          <a:xfrm>
            <a:off x="91940" y="2621280"/>
            <a:ext cx="2842498" cy="3008288"/>
            <a:chOff x="172686" y="2195187"/>
            <a:chExt cx="3293145" cy="348521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E21FC70-F74D-406A-A838-A98317CD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86" y="2195187"/>
              <a:ext cx="3293145" cy="3293145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25BF9-4915-4417-B54E-0AD8BDDA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25" y="5148156"/>
              <a:ext cx="868853" cy="532250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9FA8C59F-1CC2-482F-8846-43C58FECE8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827" y="1394222"/>
            <a:ext cx="392384" cy="405914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7F911AB-B484-4981-9324-502D5225AD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46" y="73781"/>
            <a:ext cx="1154650" cy="1154650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0F594F7-5EC9-4547-AF89-EBF21BD8063C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934438" y="4042529"/>
            <a:ext cx="6169144" cy="2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0172603-3587-4561-905B-7EEEA650F63A}"/>
              </a:ext>
            </a:extLst>
          </p:cNvPr>
          <p:cNvSpPr txBox="1"/>
          <p:nvPr/>
        </p:nvSpPr>
        <p:spPr>
          <a:xfrm rot="21574065">
            <a:off x="5135274" y="4107614"/>
            <a:ext cx="2003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GET </a:t>
            </a:r>
            <a:r>
              <a:rPr lang="fr-FR" sz="2400" b="1" dirty="0" err="1">
                <a:solidFill>
                  <a:srgbClr val="4472C4"/>
                </a:solidFill>
              </a:rPr>
              <a:t>Request</a:t>
            </a:r>
            <a:endParaRPr lang="fr-FR" sz="2400" b="1" dirty="0">
              <a:solidFill>
                <a:srgbClr val="4472C4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B180876-917C-4C45-BB4E-D3C7032C46A2}"/>
              </a:ext>
            </a:extLst>
          </p:cNvPr>
          <p:cNvSpPr txBox="1"/>
          <p:nvPr/>
        </p:nvSpPr>
        <p:spPr>
          <a:xfrm>
            <a:off x="5037268" y="3560548"/>
            <a:ext cx="212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C00000"/>
                </a:solidFill>
              </a:rPr>
              <a:t>Json</a:t>
            </a:r>
            <a:r>
              <a:rPr lang="fr-FR" sz="2400" b="1" dirty="0">
                <a:solidFill>
                  <a:srgbClr val="C00000"/>
                </a:solidFill>
              </a:rPr>
              <a:t> </a:t>
            </a:r>
            <a:r>
              <a:rPr lang="fr-FR" sz="2400" b="1" dirty="0" err="1">
                <a:solidFill>
                  <a:srgbClr val="C00000"/>
                </a:solidFill>
              </a:rPr>
              <a:t>Response</a:t>
            </a:r>
            <a:endParaRPr lang="fr-FR" sz="2400" b="1" dirty="0">
              <a:solidFill>
                <a:srgbClr val="C00000"/>
              </a:solidFill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796FC56-AF8C-4ACF-8C88-4E5155811DCF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2934438" y="4042529"/>
            <a:ext cx="6169144" cy="2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E7D1552-FD71-4C16-8783-FA1966110840}"/>
              </a:ext>
            </a:extLst>
          </p:cNvPr>
          <p:cNvSpPr txBox="1"/>
          <p:nvPr/>
        </p:nvSpPr>
        <p:spPr>
          <a:xfrm>
            <a:off x="3122640" y="5861143"/>
            <a:ext cx="65384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GET :</a:t>
            </a:r>
            <a:r>
              <a:rPr lang="fr-FR" sz="1800" b="1" dirty="0"/>
              <a:t>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{Liste des cryptos possédées}</a:t>
            </a:r>
            <a:b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2400" b="1" dirty="0" err="1">
                <a:solidFill>
                  <a:schemeClr val="bg1"/>
                </a:solidFill>
              </a:rPr>
              <a:t>Json</a:t>
            </a:r>
            <a:r>
              <a:rPr lang="fr-FR" sz="2400" b="1" dirty="0">
                <a:solidFill>
                  <a:schemeClr val="bg1"/>
                </a:solidFill>
              </a:rPr>
              <a:t> </a:t>
            </a:r>
            <a:r>
              <a:rPr lang="fr-FR" sz="2400" b="1" dirty="0" err="1">
                <a:solidFill>
                  <a:schemeClr val="bg1"/>
                </a:solidFill>
              </a:rPr>
              <a:t>Response</a:t>
            </a:r>
            <a:r>
              <a:rPr lang="fr-FR" sz="2400" b="1" dirty="0">
                <a:solidFill>
                  <a:schemeClr val="bg1"/>
                </a:solidFill>
              </a:rPr>
              <a:t> : </a:t>
            </a:r>
            <a:r>
              <a:rPr lang="fr-FR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{Informations pour chaque crypto}</a:t>
            </a:r>
          </a:p>
          <a:p>
            <a:endParaRPr lang="fr-FR" dirty="0"/>
          </a:p>
        </p:txBody>
      </p:sp>
      <p:sp>
        <p:nvSpPr>
          <p:cNvPr id="43" name="Flèche : courbe vers la droite 42">
            <a:extLst>
              <a:ext uri="{FF2B5EF4-FFF2-40B4-BE49-F238E27FC236}">
                <a16:creationId xmlns:a16="http://schemas.microsoft.com/office/drawing/2014/main" id="{5868C34A-F521-4D2C-BFE5-8240AE9F797A}"/>
              </a:ext>
            </a:extLst>
          </p:cNvPr>
          <p:cNvSpPr/>
          <p:nvPr/>
        </p:nvSpPr>
        <p:spPr>
          <a:xfrm rot="10800000">
            <a:off x="2934438" y="1394222"/>
            <a:ext cx="1441278" cy="27065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E5FAC5B-F68C-4C83-BBA7-D3971B5C289D}"/>
              </a:ext>
            </a:extLst>
          </p:cNvPr>
          <p:cNvSpPr txBox="1"/>
          <p:nvPr/>
        </p:nvSpPr>
        <p:spPr>
          <a:xfrm>
            <a:off x="4555391" y="2331993"/>
            <a:ext cx="3417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4472C4"/>
                </a:solidFill>
              </a:rPr>
              <a:t>Informations pour chaque cryptos</a:t>
            </a:r>
          </a:p>
        </p:txBody>
      </p:sp>
    </p:spTree>
    <p:extLst>
      <p:ext uri="{BB962C8B-B14F-4D97-AF65-F5344CB8AC3E}">
        <p14:creationId xmlns:p14="http://schemas.microsoft.com/office/powerpoint/2010/main" val="5150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1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"/>
                            </p:stCondLst>
                            <p:childTnLst>
                              <p:par>
                                <p:cTn id="5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1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9" grpId="0"/>
      <p:bldP spid="9" grpId="1"/>
      <p:bldP spid="43" grpId="0" animBg="1"/>
      <p:bldP spid="43" grpId="1" animBg="1"/>
      <p:bldP spid="46" grpId="0"/>
      <p:bldP spid="46" grpId="1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3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290</Words>
  <Application>Microsoft Office PowerPoint</Application>
  <PresentationFormat>Grand écran</PresentationFormat>
  <Paragraphs>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Calisto MT</vt:lpstr>
      <vt:lpstr>Tw Cen MT</vt:lpstr>
      <vt:lpstr>Tw Cen MT Condensed</vt:lpstr>
      <vt:lpstr>Univers Condensed</vt:lpstr>
      <vt:lpstr>Wingdings 3</vt:lpstr>
      <vt:lpstr>Thème Office</vt:lpstr>
      <vt:lpstr>ChronicleVTI</vt:lpstr>
      <vt:lpstr>Intégral</vt:lpstr>
      <vt:lpstr>ARCHITECTURES LOGICIELLES POUR LE DÉVELOPPEMENT D'APPLICATIONS WEB INTERFACE HOMME – MACHINES </vt:lpstr>
      <vt:lpstr>Présentation PowerPoint</vt:lpstr>
      <vt:lpstr>LES PERSONAS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HUAULME Tony</dc:creator>
  <cp:lastModifiedBy>HUAULME Tony</cp:lastModifiedBy>
  <cp:revision>59</cp:revision>
  <dcterms:created xsi:type="dcterms:W3CDTF">2021-04-12T20:45:33Z</dcterms:created>
  <dcterms:modified xsi:type="dcterms:W3CDTF">2021-04-13T11:16:12Z</dcterms:modified>
</cp:coreProperties>
</file>