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4" r:id="rId11"/>
    <p:sldId id="266" r:id="rId12"/>
    <p:sldId id="268" r:id="rId13"/>
    <p:sldId id="263" r:id="rId14"/>
    <p:sldId id="269" r:id="rId15"/>
    <p:sldId id="271" r:id="rId16"/>
    <p:sldId id="272" r:id="rId17"/>
    <p:sldId id="270" r:id="rId18"/>
    <p:sldId id="274" r:id="rId19"/>
    <p:sldId id="275" r:id="rId20"/>
    <p:sldId id="276" r:id="rId21"/>
    <p:sldId id="277" r:id="rId22"/>
    <p:sldId id="273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/>
    <p:restoredTop sz="94565"/>
  </p:normalViewPr>
  <p:slideViewPr>
    <p:cSldViewPr snapToGrid="0" snapToObjects="1">
      <p:cViewPr>
        <p:scale>
          <a:sx n="118" d="100"/>
          <a:sy n="118" d="100"/>
        </p:scale>
        <p:origin x="216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7592B-2AEF-CC48-9F70-42CE4A54CA78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D9C8D-1517-1E43-9D5A-B01CB7D5B1ED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2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37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889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62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868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560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931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8961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6412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37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195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1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925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93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42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333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79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4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6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14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163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77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414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69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0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31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66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03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84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5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40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05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49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5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670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3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2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7.png"/><Relationship Id="rId6" Type="http://schemas.openxmlformats.org/officeDocument/2006/relationships/image" Target="../media/image26.pn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6" Type="http://schemas.openxmlformats.org/officeDocument/2006/relationships/image" Target="../media/image18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1.png"/><Relationship Id="rId6" Type="http://schemas.openxmlformats.org/officeDocument/2006/relationships/image" Target="../media/image7.jpg"/><Relationship Id="rId7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0.jp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11573"/>
            <a:ext cx="9144000" cy="1071562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>
              <a:bevelT w="25400" h="25400"/>
            </a:sp3d>
          </a:bodyPr>
          <a:lstStyle/>
          <a:p>
            <a:r>
              <a:rPr lang="pt-BR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Centro </a:t>
            </a:r>
            <a:r>
              <a:rPr lang="pt-BR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Universit</a:t>
            </a:r>
            <a:r>
              <a:rPr lang="en-US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ário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Estácio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 do </a:t>
            </a:r>
            <a:r>
              <a:rPr lang="en-US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Ceará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/>
            </a:r>
            <a:b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</a:br>
            <a:r>
              <a:rPr lang="en-US" sz="3200" dirty="0" smtClean="0">
                <a:effectLst>
                  <a:outerShdw blurRad="31750" dist="25400" dir="5400000" algn="ctr" rotWithShape="0">
                    <a:srgbClr val="000000">
                      <a:alpha val="25000"/>
                    </a:srgbClr>
                  </a:outerShdw>
                </a:effectLst>
                <a:latin typeface="Lucida Sans Unicode" charset="0"/>
                <a:ea typeface="Lucida Sans Unicode" charset="0"/>
                <a:cs typeface="Lucida Sans Unicode" charset="0"/>
              </a:rPr>
              <a:t>BACHARELADO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 EM SISTEMAS DE INFORMAÇÃO</a:t>
            </a:r>
            <a:endParaRPr lang="pt-BR" sz="3200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1524000" y="4075004"/>
            <a:ext cx="9144000" cy="828072"/>
          </a:xfrm>
          <a:effectLst>
            <a:outerShdw blurRad="25400" dist="25400" dir="5400000" algn="ctr" rotWithShape="0">
              <a:srgbClr val="000000">
                <a:alpha val="25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ESTRAT</a:t>
            </a:r>
            <a:r>
              <a:rPr lang="en-US" dirty="0" smtClean="0">
                <a:solidFill>
                  <a:srgbClr val="C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ÉGIA DE SOFTWARE NA TECNOLOGIA JAVA: AUTOMAÇÃO DE TRANSAÇÕES EM SGBD’S RELACIONAIS</a:t>
            </a:r>
            <a:endParaRPr lang="pt-BR" dirty="0" smtClean="0">
              <a:solidFill>
                <a:srgbClr val="C00000"/>
              </a:solidFill>
              <a:latin typeface="Lucida Sans Unicode" charset="0"/>
              <a:ea typeface="Lucida Sans Unicode" charset="0"/>
              <a:cs typeface="Lucida Sans Unicode" charset="0"/>
            </a:endParaRPr>
          </a:p>
          <a:p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524000" y="2443984"/>
            <a:ext cx="9144000" cy="1071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  <a:scene3d>
              <a:camera prst="orthographicFront"/>
              <a:lightRig rig="threePt" dir="t"/>
            </a:scene3d>
            <a:sp3d>
              <a:bevelT w="25400" h="254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TRABALHO DE CONCLUSÃO DE CURSO</a:t>
            </a:r>
            <a:endParaRPr lang="pt-BR" sz="3200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0" name="Subtítulo 7"/>
          <p:cNvSpPr txBox="1">
            <a:spLocks/>
          </p:cNvSpPr>
          <p:nvPr/>
        </p:nvSpPr>
        <p:spPr>
          <a:xfrm>
            <a:off x="0" y="5835487"/>
            <a:ext cx="9144000" cy="828072"/>
          </a:xfrm>
          <a:prstGeom prst="rect">
            <a:avLst/>
          </a:prstGeom>
          <a:effectLst>
            <a:outerShdw blurRad="25400" dist="25400" dir="5400000" algn="ctr" rotWithShape="0">
              <a:srgbClr val="000000">
                <a:alpha val="25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/>
              <a:t>Graduando: Igor Gomes de Mois</a:t>
            </a:r>
            <a:r>
              <a:rPr lang="en-US" b="1" dirty="0" err="1" smtClean="0"/>
              <a:t>és</a:t>
            </a:r>
            <a:endParaRPr lang="en-US" b="1" dirty="0" smtClean="0"/>
          </a:p>
          <a:p>
            <a:pPr algn="l"/>
            <a:r>
              <a:rPr lang="en-US" b="1" dirty="0" err="1" smtClean="0"/>
              <a:t>Orientador</a:t>
            </a:r>
            <a:r>
              <a:rPr lang="en-US" b="1" dirty="0" smtClean="0"/>
              <a:t>: Prof. Francisco </a:t>
            </a:r>
            <a:r>
              <a:rPr lang="en-US" b="1" dirty="0" err="1" smtClean="0"/>
              <a:t>Alves</a:t>
            </a:r>
            <a:r>
              <a:rPr lang="en-US" b="1" dirty="0" smtClean="0"/>
              <a:t> </a:t>
            </a:r>
            <a:r>
              <a:rPr lang="en-US" b="1" dirty="0" err="1" smtClean="0"/>
              <a:t>Carneiro</a:t>
            </a:r>
            <a:endParaRPr lang="pt-BR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180" y="5517930"/>
            <a:ext cx="2429334" cy="1340069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Java x Banco de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dados (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Consultas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 algn="l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Vejamos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um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exemplo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como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ocorre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uma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conexão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consulta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do Java com um banco de dados.</a:t>
            </a:r>
          </a:p>
          <a:p>
            <a:pPr lvl="1" algn="l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   </a:t>
            </a:r>
          </a:p>
          <a:p>
            <a:pPr lvl="1" algn="l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 	     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Entidade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i="1" dirty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essoa</a:t>
            </a:r>
            <a:r>
              <a:rPr lang="en-US" sz="1600" i="1" dirty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1600" i="1" dirty="0" smtClean="0">
                <a:latin typeface="Arial" charset="0"/>
                <a:ea typeface="Arial" charset="0"/>
                <a:cs typeface="Arial" charset="0"/>
              </a:rPr>
              <a:t>			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Trecho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código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para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consulta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entidade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i="1" dirty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essoa</a:t>
            </a: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67" y="2626859"/>
            <a:ext cx="6336135" cy="409932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>
            <a:off x="3860799" y="39493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103" y="2702984"/>
            <a:ext cx="2474701" cy="27156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Java x Banco de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dados (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Consultas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 algn="l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Vejamos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um outro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exemplo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conexão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consulta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do Java com um banco de dados.</a:t>
            </a:r>
          </a:p>
          <a:p>
            <a:pPr lvl="1" algn="l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   </a:t>
            </a:r>
          </a:p>
          <a:p>
            <a:pPr lvl="1" algn="l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 	     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Entidade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Departamento</a:t>
            </a:r>
            <a:r>
              <a:rPr lang="en-US" sz="1600" i="1" dirty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1600" i="1" dirty="0" smtClean="0">
                <a:latin typeface="Arial" charset="0"/>
                <a:ea typeface="Arial" charset="0"/>
                <a:cs typeface="Arial" charset="0"/>
              </a:rPr>
              <a:t>		        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Trecho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código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para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consulta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entidade</a:t>
            </a:r>
            <a:r>
              <a:rPr lang="en-US" sz="1600" i="1" dirty="0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i="1" dirty="0" err="1" smtClean="0">
                <a:solidFill>
                  <a:srgbClr val="941100"/>
                </a:solidFill>
                <a:latin typeface="Arial" charset="0"/>
                <a:ea typeface="Arial" charset="0"/>
                <a:cs typeface="Arial" charset="0"/>
              </a:rPr>
              <a:t>Departamento</a:t>
            </a:r>
            <a:endParaRPr lang="en-US" sz="1600" i="1" dirty="0" smtClean="0">
              <a:solidFill>
                <a:srgbClr val="941100"/>
              </a:solidFill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4314484" y="37185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583" y="3288853"/>
            <a:ext cx="2535594" cy="13440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8199" y="2657663"/>
            <a:ext cx="5719273" cy="406852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Java x Banco de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dados (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Persistências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 algn="l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Vejamos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um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exemplo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conexão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persistência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do Java com um banco de dados.</a:t>
            </a:r>
          </a:p>
          <a:p>
            <a:pPr lvl="1" algn="l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   </a:t>
            </a: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3876262" y="29458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784" y="2516150"/>
            <a:ext cx="2535594" cy="13440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020" y="2346489"/>
            <a:ext cx="6959600" cy="164746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1020" y="4179112"/>
            <a:ext cx="6959600" cy="1946634"/>
          </a:xfrm>
          <a:prstGeom prst="rect">
            <a:avLst/>
          </a:prstGeom>
        </p:spPr>
      </p:pic>
      <p:sp>
        <p:nvSpPr>
          <p:cNvPr id="13" name="Seta Dobrada para Cima 12"/>
          <p:cNvSpPr/>
          <p:nvPr/>
        </p:nvSpPr>
        <p:spPr>
          <a:xfrm rot="5400000">
            <a:off x="2622761" y="3751273"/>
            <a:ext cx="850392" cy="1354753"/>
          </a:xfrm>
          <a:prstGeom prst="bentUpArrow">
            <a:avLst>
              <a:gd name="adj1" fmla="val 25000"/>
              <a:gd name="adj2" fmla="val 25000"/>
              <a:gd name="adj3" fmla="val 30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6618"/>
            <a:ext cx="1854200" cy="1011382"/>
          </a:xfrm>
          <a:prstGeom prst="rect">
            <a:avLst/>
          </a:prstGeom>
        </p:spPr>
      </p:pic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Desvantagens</a:t>
            </a:r>
          </a:p>
          <a:p>
            <a:pPr marL="800100" lvl="1" indent="-342900" algn="l">
              <a:buFont typeface="Arial" charset="0"/>
              <a:buChar char="•"/>
            </a:pPr>
            <a:endParaRPr lang="pt-BR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Para cada entidade do banco deve-se criar uma estrutura de comunicação respectiva;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E se a base de dados for muito grande?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No caso de consultas com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joins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, em qual estrutura deve-se alocar a consulta ?</a:t>
            </a:r>
          </a:p>
          <a:p>
            <a:pPr marL="1714500" lvl="3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Aumento da quantidade de código escrito;</a:t>
            </a:r>
          </a:p>
          <a:p>
            <a:pPr lvl="3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Alta probabilidade de perder a coesão dos códigos escritos; 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Aumento da complexidade dos códigos;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Dificuldade de manutenção dos códigos;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Classes e módulos terminam por ficar inchados e redundantes;</a:t>
            </a: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32" y="3126928"/>
            <a:ext cx="1905000" cy="1905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Configuração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en-US" b="1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Para 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utilização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ferramenta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três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passos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simples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devem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feitos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pelo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programador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 algn="l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Incluir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sigmaDB.jar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nas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libs do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projeto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4" y="2852976"/>
            <a:ext cx="10058400" cy="29898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914400" lvl="1" indent="-457200" algn="l">
              <a:buFont typeface="+mj-lt"/>
              <a:buAutoNum type="arabicPeriod" startAt="2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Criar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um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XML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nome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”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SigmaDBProperties.xml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”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dentro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da pasta source do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projeto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Popular as tags do xml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configuração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ferramenta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acordo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com 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solicitado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371600" lvl="2" indent="-4572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userName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No do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usuário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 banco de dados;</a:t>
            </a:r>
          </a:p>
          <a:p>
            <a:pPr marL="1371600" lvl="2" indent="-4572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password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Senha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usuário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no banco de dados;</a:t>
            </a:r>
          </a:p>
          <a:p>
            <a:pPr marL="1371600" lvl="2" indent="-4572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url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Endereço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 banco de dados;</a:t>
            </a:r>
          </a:p>
          <a:p>
            <a:pPr marL="1371600" lvl="2" indent="-457200" algn="l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driver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descrição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 driver do banco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que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será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utilizado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371600" lvl="2" indent="-4572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printSqlConsole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Boleano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que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indica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se 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ferramenta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deverá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printar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no console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seus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SQL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gerados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371600" lvl="2" indent="-4572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useIlog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Boleano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que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indica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se 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ferramenta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deve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manter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histórico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persistências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em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tuplas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371600" lvl="2" indent="-4572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2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052" y="2089237"/>
            <a:ext cx="2895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914400" lvl="1" indent="-457200" algn="l">
              <a:buFont typeface="+mj-lt"/>
              <a:buAutoNum type="arabicPeriod" startAt="3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configuração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"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SigmaDBProperties.xml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”</a:t>
            </a:r>
          </a:p>
          <a:p>
            <a:pPr marL="914400" lvl="1" indent="-457200" algn="l">
              <a:buFont typeface="+mj-lt"/>
              <a:buAutoNum type="arabicPeriod" startAt="3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3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798445"/>
            <a:ext cx="12192000" cy="43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800100" lvl="1" indent="-342900" algn="l">
              <a:buFont typeface="Arial" charset="0"/>
              <a:buChar char="•"/>
            </a:pPr>
            <a:endParaRPr lang="pt-BR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Conexão automática com qualquer banco de dados do tipo relacional;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 principal funcionalidade da ferramenta é a ”conversão do paradigma de Orientação a objetos em sintaxes SQL”;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Realiza a quebra do encapsulamento por meio da Java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Reflection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(Reflexão) para obter valores de atributos;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Por meio de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generics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, a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SigmaBD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 força o compilador a entender que seus retornos será sempre o de instâncias informadas pelo programador em tempo de execução;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Cada entidade do banco de dados possui uma classe que será seu espelho no Java, de forma que seu nome, nome e tipo dos seus atributos deverão ser os mesmos.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Espelho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entidade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03" y="2702984"/>
            <a:ext cx="2474701" cy="271568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320" y="1859045"/>
            <a:ext cx="6845300" cy="4203700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3835358" y="38185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Espelho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entidade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Seta para a Direita 4"/>
          <p:cNvSpPr/>
          <p:nvPr/>
        </p:nvSpPr>
        <p:spPr>
          <a:xfrm>
            <a:off x="4078556" y="38185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583" y="3288853"/>
            <a:ext cx="2535594" cy="134408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6343" y="3184525"/>
            <a:ext cx="59817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Resumo</a:t>
            </a:r>
          </a:p>
          <a:p>
            <a:pPr algn="l"/>
            <a:r>
              <a:rPr lang="pt-BR" smtClean="0">
                <a:latin typeface="Arial" charset="0"/>
                <a:ea typeface="Arial" charset="0"/>
                <a:cs typeface="Arial" charset="0"/>
              </a:rPr>
              <a:t>	</a:t>
            </a: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	Este trabalho toma como base a linguagem de programação Java, de forma que seu objetivo é apresentar uma ferramenta capaz automatizar transações do Java com qualquer Sistema gerenciador de bancos de dados do tipo Relacional.</a:t>
            </a:r>
          </a:p>
          <a:p>
            <a:pPr algn="l"/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	Este framework recebe o nome de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, o qual tem como objetivo converter o paradigma de Orientação a objetos em sintaxes SQL. A consequência de sua utilização resume-se no ganho de velocidade no trabalho do programador e clareza na estruturação dos códigos fonte da aplicação.	</a:t>
            </a: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Join 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42" y="1945149"/>
            <a:ext cx="5022850" cy="22349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2350" y="4372208"/>
            <a:ext cx="6934232" cy="2039480"/>
          </a:xfrm>
          <a:prstGeom prst="rect">
            <a:avLst/>
          </a:prstGeom>
        </p:spPr>
      </p:pic>
      <p:sp>
        <p:nvSpPr>
          <p:cNvPr id="12" name="Seta Dobrada para Cima 11"/>
          <p:cNvSpPr/>
          <p:nvPr/>
        </p:nvSpPr>
        <p:spPr>
          <a:xfrm rot="5400000">
            <a:off x="2984000" y="4207607"/>
            <a:ext cx="1390742" cy="1719944"/>
          </a:xfrm>
          <a:prstGeom prst="bentUpArrow">
            <a:avLst>
              <a:gd name="adj1" fmla="val 25000"/>
              <a:gd name="adj2" fmla="val 24598"/>
              <a:gd name="adj3" fmla="val 30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88" y="1890560"/>
            <a:ext cx="3075436" cy="20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Utilização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528" y="1507916"/>
            <a:ext cx="7455963" cy="521826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53839"/>
            <a:ext cx="4122400" cy="41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Conclusão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	</a:t>
            </a:r>
          </a:p>
          <a:p>
            <a:pPr lvl="1" algn="l"/>
            <a:r>
              <a:rPr lang="en-US" b="1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 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utilização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ferramenta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podemos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notar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benefícios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descritos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abaixo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 algn="l"/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Redução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 tempo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codificação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requisitos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Auxílio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criação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códigos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fonte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fácil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compreensão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manutenção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Desenvolvimento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códigos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fonte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coesos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desacoplados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respeitando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padrões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projetos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 algn="l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66" y="4735286"/>
            <a:ext cx="2115638" cy="21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endParaRPr lang="pt-BR" sz="4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6000" dirty="0" smtClean="0">
                <a:latin typeface="Arial" charset="0"/>
                <a:ea typeface="Arial" charset="0"/>
                <a:cs typeface="Arial" charset="0"/>
              </a:rPr>
              <a:t>FIM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938" y="1150884"/>
            <a:ext cx="2474677" cy="2474677"/>
          </a:xfrm>
          <a:prstGeom prst="rect">
            <a:avLst/>
          </a:prstGeom>
        </p:spPr>
      </p:pic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pt-BR" sz="2800" b="1" dirty="0" smtClean="0">
                <a:latin typeface="Arial" charset="0"/>
                <a:ea typeface="Arial" charset="0"/>
                <a:cs typeface="Arial" charset="0"/>
              </a:rPr>
              <a:t>Introdução</a:t>
            </a:r>
          </a:p>
          <a:p>
            <a:pPr algn="l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pt-BR" sz="2400" b="1" dirty="0" smtClean="0">
                <a:latin typeface="Arial" charset="0"/>
                <a:ea typeface="Arial" charset="0"/>
                <a:cs typeface="Arial" charset="0"/>
              </a:rPr>
              <a:t>Motivação para o desenvolvimento </a:t>
            </a:r>
          </a:p>
          <a:p>
            <a:pPr lvl="1" algn="l"/>
            <a:endParaRPr lang="pt-BR" sz="2400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Startups na empresa </a:t>
            </a:r>
            <a:r>
              <a:rPr lang="pt-BR" sz="2000" dirty="0" err="1" smtClean="0">
                <a:latin typeface="Arial" charset="0"/>
                <a:ea typeface="Arial" charset="0"/>
                <a:cs typeface="Arial" charset="0"/>
              </a:rPr>
              <a:t>Cientz</a:t>
            </a: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 Publicidade;</a:t>
            </a:r>
          </a:p>
          <a:p>
            <a:pPr lvl="2" algn="l"/>
            <a:endParaRPr lang="pt-BR" sz="2000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Empresa detentora de estruturas de alto custo de manutenção;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Código legado era de difícil compreensão;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Código legado não era coeso contando com classes extremamente inchadas;</a:t>
            </a:r>
          </a:p>
          <a:p>
            <a:pPr lvl="2" algn="l"/>
            <a:endParaRPr lang="pt-BR" sz="2000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Busca por um novo modelo  de negócios com as seguintes características: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Desenvolvimento ágil dentro das estruturas existentes;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Adequação aos códigos fonte legado;</a:t>
            </a:r>
          </a:p>
          <a:p>
            <a:pPr marL="1714500" lvl="3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Objetivos </a:t>
            </a:r>
          </a:p>
          <a:p>
            <a:pPr lvl="1" algn="l"/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Construir uma ferramenta na tecnologia Java capaz de atender as expectativas dos programadores que a utilizarão de maneira que:</a:t>
            </a:r>
          </a:p>
          <a:p>
            <a:pPr lvl="1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Seja capaz de automatizar transações a qualquer banco de dados relacional;</a:t>
            </a:r>
          </a:p>
          <a:p>
            <a:pPr lvl="2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Seja uma ponte única de acesso ao banco de dados;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Traga agilidade no trabalho de programação de sistemas;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Permita a construção de códigos fonte mais coesos e menos complexos;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Não interfira no modelo de negócios preexistente;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Permita-se aplicar-se a qualquer padrão de projeto sem interferir no que este define.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		</a:t>
            </a: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17" y="4572000"/>
            <a:ext cx="1729283" cy="2286000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60533"/>
            <a:ext cx="1173937" cy="10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05" y="2106235"/>
            <a:ext cx="4671408" cy="2424231"/>
          </a:xfrm>
          <a:prstGeom prst="rect">
            <a:avLst/>
          </a:prstGeom>
        </p:spPr>
      </p:pic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30867"/>
            <a:ext cx="12060621" cy="5064526"/>
          </a:xfrm>
        </p:spPr>
        <p:txBody>
          <a:bodyPr>
            <a:no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A Ferramenta</a:t>
            </a:r>
          </a:p>
          <a:p>
            <a:pPr marL="800100" lvl="1" indent="-342900" algn="l">
              <a:buFont typeface="Arial" charset="0"/>
              <a:buChar char="•"/>
            </a:pPr>
            <a:endParaRPr lang="pt-BR" sz="1800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Exclusiva para a tecnologia Java;</a:t>
            </a:r>
          </a:p>
          <a:p>
            <a:pPr marL="1257300" lvl="2" indent="-342900" algn="l">
              <a:buFont typeface="Arial" charset="0"/>
              <a:buChar char="•"/>
            </a:pPr>
            <a:r>
              <a:rPr lang="pt-BR" dirty="0">
                <a:latin typeface="Arial" charset="0"/>
                <a:ea typeface="Arial" charset="0"/>
                <a:cs typeface="Arial" charset="0"/>
              </a:rPr>
              <a:t>API capaz de realizar conexões da tecnologia Java com qualquer banco de dados relacional;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Logomarca: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Ferramenta de uso exclusivo para programadores;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Objetiva garantir a obtenção das características de :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Agilidade no trabalho de programação;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Melhoria em estruturação de códigos fonte;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Centralização de comandos relacionados a banco de dados.</a:t>
            </a:r>
          </a:p>
          <a:p>
            <a:pPr lvl="1" algn="l"/>
            <a:r>
              <a:rPr lang="pt-BR" sz="1800" b="1" dirty="0" smtClean="0">
                <a:latin typeface="Arial" charset="0"/>
                <a:ea typeface="Arial" charset="0"/>
                <a:cs typeface="Arial" charset="0"/>
              </a:rPr>
              <a:t>		</a:t>
            </a:r>
          </a:p>
          <a:p>
            <a:pPr lvl="1"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675" y="5414433"/>
            <a:ext cx="2218325" cy="1443567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Proposta de trabalho</a:t>
            </a:r>
          </a:p>
          <a:p>
            <a:pPr lvl="1" algn="l"/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			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Java </a:t>
            </a:r>
            <a:r>
              <a:rPr lang="pt-BR" b="1" dirty="0" err="1" smtClean="0"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 Banco de dados</a:t>
            </a:r>
          </a:p>
          <a:p>
            <a:pPr algn="l"/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A tecnologia Java integra-se a bancos de dados por meio de 2 protocolos de comunicação:</a:t>
            </a:r>
          </a:p>
          <a:p>
            <a:pPr algn="l"/>
            <a:endParaRPr lang="pt-BR" sz="2000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ODBC (</a:t>
            </a:r>
            <a:r>
              <a:rPr lang="pt-BR" i="1" dirty="0" smtClean="0">
                <a:latin typeface="Arial" charset="0"/>
                <a:ea typeface="Arial" charset="0"/>
                <a:cs typeface="Arial" charset="0"/>
              </a:rPr>
              <a:t>Open </a:t>
            </a:r>
            <a:r>
              <a:rPr lang="pt-BR" i="1" dirty="0" err="1" smtClean="0">
                <a:latin typeface="Arial" charset="0"/>
                <a:ea typeface="Arial" charset="0"/>
                <a:cs typeface="Arial" charset="0"/>
              </a:rPr>
              <a:t>Database</a:t>
            </a:r>
            <a:r>
              <a:rPr lang="pt-BR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i="1" dirty="0" err="1" smtClean="0">
                <a:latin typeface="Arial" charset="0"/>
                <a:ea typeface="Arial" charset="0"/>
                <a:cs typeface="Arial" charset="0"/>
              </a:rPr>
              <a:t>Connectivity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) – Conjunto de drivers do sistema operacional para realizar conexões com o banco de dados;</a:t>
            </a:r>
          </a:p>
          <a:p>
            <a:pPr lvl="1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JDBC (Java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Database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Connectivity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) – API(Conjunto de classes) escrita em Java que fazem o envio de instruções SQL para qualquer banco de dados relacional;</a:t>
            </a:r>
          </a:p>
          <a:p>
            <a:pPr lvl="2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lvl="2" algn="l"/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O protocolo mais comumente utilizado pelos Sistemas gerenciadores de bancos de dados é o JDBC.</a:t>
            </a: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54" y="5557785"/>
            <a:ext cx="1692309" cy="11684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Java </a:t>
            </a:r>
            <a:r>
              <a:rPr lang="pt-BR" b="1" dirty="0" err="1" smtClean="0"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 Banco de dados</a:t>
            </a:r>
          </a:p>
          <a:p>
            <a:pPr lvl="1" algn="l"/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	A tecnologia Java possui uma estrutura nativa, dentro de sua API, para realizar conexões e transações com bancos de dados. </a:t>
            </a:r>
          </a:p>
          <a:p>
            <a:pPr lvl="1" algn="l"/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	Localizada dentro do pacote de classes </a:t>
            </a:r>
            <a:r>
              <a:rPr lang="pt-BR" sz="1800" dirty="0" err="1" smtClean="0">
                <a:latin typeface="Arial" charset="0"/>
                <a:ea typeface="Arial" charset="0"/>
                <a:cs typeface="Arial" charset="0"/>
              </a:rPr>
              <a:t>java.sql</a:t>
            </a: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.*, destacam-se como as principais entidades para a realização de conexão e comunicação com bancos de dados, as classes:</a:t>
            </a:r>
          </a:p>
          <a:p>
            <a:pPr lvl="1"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marL="1200150" lvl="2" indent="-285750" algn="l">
              <a:buFont typeface="Arial" charset="0"/>
              <a:buChar char="•"/>
            </a:pPr>
            <a:r>
              <a:rPr lang="pt-BR" sz="1600" dirty="0" err="1" smtClean="0">
                <a:latin typeface="Arial" charset="0"/>
                <a:ea typeface="Arial" charset="0"/>
                <a:cs typeface="Arial" charset="0"/>
              </a:rPr>
              <a:t>DriverManager</a:t>
            </a:r>
            <a:r>
              <a:rPr lang="pt-BR" sz="1600" dirty="0" smtClean="0">
                <a:latin typeface="Arial" charset="0"/>
                <a:ea typeface="Arial" charset="0"/>
                <a:cs typeface="Arial" charset="0"/>
              </a:rPr>
              <a:t> – Responsável por criar uma conexão com um banco;</a:t>
            </a:r>
          </a:p>
          <a:p>
            <a:pPr marL="1200150" lvl="2" indent="-285750" algn="l">
              <a:buFont typeface="Arial" charset="0"/>
              <a:buChar char="•"/>
            </a:pPr>
            <a:r>
              <a:rPr lang="pt-BR" sz="1600" dirty="0" smtClean="0">
                <a:latin typeface="Arial" charset="0"/>
                <a:ea typeface="Arial" charset="0"/>
                <a:cs typeface="Arial" charset="0"/>
              </a:rPr>
              <a:t>Connection – Representa uma conexão aberta, ou não, com um banco;</a:t>
            </a:r>
          </a:p>
          <a:p>
            <a:pPr marL="1200150" lvl="2" indent="-285750" algn="l">
              <a:buFont typeface="Arial" charset="0"/>
              <a:buChar char="•"/>
            </a:pPr>
            <a:r>
              <a:rPr lang="pt-BR" sz="1600" dirty="0" err="1" smtClean="0">
                <a:latin typeface="Arial" charset="0"/>
                <a:ea typeface="Arial" charset="0"/>
                <a:cs typeface="Arial" charset="0"/>
              </a:rPr>
              <a:t>Statement</a:t>
            </a:r>
            <a:r>
              <a:rPr lang="pt-BR" sz="1600" dirty="0" smtClean="0">
                <a:latin typeface="Arial" charset="0"/>
                <a:ea typeface="Arial" charset="0"/>
                <a:cs typeface="Arial" charset="0"/>
              </a:rPr>
              <a:t> – Representa uma estrutura para envio de comandos SQL;</a:t>
            </a:r>
          </a:p>
          <a:p>
            <a:pPr marL="1200150" lvl="2" indent="-285750" algn="l">
              <a:buFont typeface="Arial" charset="0"/>
              <a:buChar char="•"/>
            </a:pPr>
            <a:r>
              <a:rPr lang="pt-BR" sz="1600" dirty="0" err="1" smtClean="0">
                <a:latin typeface="Arial" charset="0"/>
                <a:ea typeface="Arial" charset="0"/>
                <a:cs typeface="Arial" charset="0"/>
              </a:rPr>
              <a:t>PreparedStatement</a:t>
            </a:r>
            <a:r>
              <a:rPr lang="pt-BR" sz="1600" dirty="0" smtClean="0">
                <a:latin typeface="Arial" charset="0"/>
                <a:ea typeface="Arial" charset="0"/>
                <a:cs typeface="Arial" charset="0"/>
              </a:rPr>
              <a:t> – Representa uma estrutura otimizada para envio de comandos SQL;</a:t>
            </a:r>
          </a:p>
          <a:p>
            <a:pPr marL="1200150" lvl="2" indent="-285750" algn="l">
              <a:buFont typeface="Arial" charset="0"/>
              <a:buChar char="•"/>
            </a:pPr>
            <a:r>
              <a:rPr lang="pt-BR" sz="1600" dirty="0" err="1" smtClean="0">
                <a:latin typeface="Arial" charset="0"/>
                <a:ea typeface="Arial" charset="0"/>
                <a:cs typeface="Arial" charset="0"/>
              </a:rPr>
              <a:t>ResultSet</a:t>
            </a:r>
            <a:r>
              <a:rPr lang="pt-BR" sz="1600" dirty="0" smtClean="0">
                <a:latin typeface="Arial" charset="0"/>
                <a:ea typeface="Arial" charset="0"/>
                <a:cs typeface="Arial" charset="0"/>
              </a:rPr>
              <a:t> – Representa alguma resposta do banco;</a:t>
            </a:r>
          </a:p>
          <a:p>
            <a:pPr marL="1200150" lvl="2" indent="-285750" algn="l">
              <a:buFont typeface="Arial" charset="0"/>
              <a:buChar char="•"/>
            </a:pPr>
            <a:r>
              <a:rPr lang="pt-BR" sz="1600" dirty="0" err="1" smtClean="0">
                <a:latin typeface="Arial" charset="0"/>
                <a:ea typeface="Arial" charset="0"/>
                <a:cs typeface="Arial" charset="0"/>
              </a:rPr>
              <a:t>RowSet</a:t>
            </a:r>
            <a:r>
              <a:rPr lang="pt-BR" sz="1600" dirty="0" smtClean="0">
                <a:latin typeface="Arial" charset="0"/>
                <a:ea typeface="Arial" charset="0"/>
                <a:cs typeface="Arial" charset="0"/>
              </a:rPr>
              <a:t> – Representa alguma resposta do banco;</a:t>
            </a:r>
          </a:p>
          <a:p>
            <a:pPr marL="1200150" lvl="2" indent="-285750" algn="l">
              <a:buFont typeface="Arial" charset="0"/>
              <a:buChar char="•"/>
            </a:pPr>
            <a:endParaRPr lang="pt-BR" sz="1600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Na linguagem </a:t>
            </a:r>
            <a:r>
              <a:rPr lang="pt-BR" sz="1800" dirty="0">
                <a:latin typeface="Arial" charset="0"/>
                <a:ea typeface="Arial" charset="0"/>
                <a:cs typeface="Arial" charset="0"/>
              </a:rPr>
              <a:t>J</a:t>
            </a: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ava, independentemente do protocolo de conexão selecionado, todas as estruturas descritas acima deverão ser utilizadas. </a:t>
            </a: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3" y="5650550"/>
            <a:ext cx="1553487" cy="1165115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Diagrama E.R </a:t>
            </a:r>
          </a:p>
          <a:p>
            <a:pPr lvl="1" algn="l"/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	Durante a apresentação utilizaremos as entidades do diagrama abaixo:</a:t>
            </a:r>
          </a:p>
          <a:p>
            <a:pPr lvl="1"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105" y="2145336"/>
            <a:ext cx="6738407" cy="394219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68" y="5794248"/>
            <a:ext cx="1889760" cy="10637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Classes Java</a:t>
            </a:r>
          </a:p>
          <a:p>
            <a:pPr lvl="1" algn="l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	Durante a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apresentação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utilizaremos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as classes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abaixo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 algn="l"/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lvl="1" algn="l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68" y="5794248"/>
            <a:ext cx="1889760" cy="10637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2391210"/>
            <a:ext cx="3939754" cy="24471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912" y="2391210"/>
            <a:ext cx="3133421" cy="130116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2912" y="3743474"/>
            <a:ext cx="3133421" cy="109398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628</Words>
  <Application>Microsoft Macintosh PowerPoint</Application>
  <PresentationFormat>Widescreen</PresentationFormat>
  <Paragraphs>318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Lucida Sans Unicode</vt:lpstr>
      <vt:lpstr>Wingdings</vt:lpstr>
      <vt:lpstr>Arial</vt:lpstr>
      <vt:lpstr>Tema do Office</vt:lpstr>
      <vt:lpstr>Centro Universitário Estácio do Ceará BACHARELADO EM SISTEMAS DE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Universitário Estácio do Ceará BACHARELADO EM SISTEMAS DE INFORMAÇÃO</dc:title>
  <dc:creator>Usuário do Microsoft Office</dc:creator>
  <cp:lastModifiedBy>Usuário do Microsoft Office</cp:lastModifiedBy>
  <cp:revision>75</cp:revision>
  <dcterms:created xsi:type="dcterms:W3CDTF">2017-05-17T00:54:30Z</dcterms:created>
  <dcterms:modified xsi:type="dcterms:W3CDTF">2017-05-23T21:26:12Z</dcterms:modified>
</cp:coreProperties>
</file>