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5" r:id="rId6"/>
    <p:sldId id="266" r:id="rId7"/>
    <p:sldId id="263" r:id="rId8"/>
    <p:sldId id="269" r:id="rId9"/>
    <p:sldId id="272" r:id="rId10"/>
    <p:sldId id="270" r:id="rId11"/>
    <p:sldId id="274" r:id="rId12"/>
    <p:sldId id="273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/>
    <p:restoredTop sz="94536"/>
  </p:normalViewPr>
  <p:slideViewPr>
    <p:cSldViewPr snapToGrid="0" snapToObjects="1">
      <p:cViewPr>
        <p:scale>
          <a:sx n="118" d="100"/>
          <a:sy n="118" d="100"/>
        </p:scale>
        <p:origin x="14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7592B-2AEF-CC48-9F70-42CE4A54CA78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9C8D-1517-1E43-9D5A-B01CB7D5B1ED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2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3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3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19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333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9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4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14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41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6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56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93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41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0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3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6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03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8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40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5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4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7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3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8.jp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11573"/>
            <a:ext cx="9144000" cy="1071562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/>
          <a:p>
            <a:r>
              <a:rPr lang="pt-BR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Centro </a:t>
            </a:r>
            <a:r>
              <a:rPr lang="pt-BR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Universit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ário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Estácio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do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Ceará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/>
            </a:r>
            <a:b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</a:br>
            <a:r>
              <a:rPr lang="en-US" sz="3200" dirty="0" smtClean="0">
                <a:effectLst>
                  <a:outerShdw blurRad="31750" dist="25400" dir="5400000" algn="ctr" rotWithShape="0">
                    <a:srgbClr val="000000">
                      <a:alpha val="25000"/>
                    </a:srgbClr>
                  </a:outerShdw>
                </a:effectLst>
                <a:latin typeface="Lucida Sans Unicode" charset="0"/>
                <a:ea typeface="Lucida Sans Unicode" charset="0"/>
                <a:cs typeface="Lucida Sans Unicode" charset="0"/>
              </a:rPr>
              <a:t>BACHARELADO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EM SISTEMAS DE INFORMAÇÃO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524000" y="4075004"/>
            <a:ext cx="9144000" cy="828072"/>
          </a:xfr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ESTRAT</a:t>
            </a:r>
            <a:r>
              <a:rPr lang="en-US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ÉGIA DE SOFTWARE NA TECNOLOGIA JAVA: AUTOMAÇÃO DE TRANSAÇÕES EM SGBD’S RELACIONAIS</a:t>
            </a:r>
            <a:endParaRPr lang="pt-BR" dirty="0" smtClean="0">
              <a:solidFill>
                <a:srgbClr val="C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524000" y="2443984"/>
            <a:ext cx="9144000" cy="1071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TRABALHO DE CONCLUSÃO DE CURSO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0" name="Subtítulo 7"/>
          <p:cNvSpPr txBox="1">
            <a:spLocks/>
          </p:cNvSpPr>
          <p:nvPr/>
        </p:nvSpPr>
        <p:spPr>
          <a:xfrm>
            <a:off x="0" y="5835487"/>
            <a:ext cx="9144000" cy="828072"/>
          </a:xfrm>
          <a:prstGeom prst="rect">
            <a:avLst/>
          </a:prstGeo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/>
              <a:t>Graduando: Igor Gomes de Mois</a:t>
            </a:r>
            <a:r>
              <a:rPr lang="en-US" b="1" dirty="0" err="1" smtClean="0"/>
              <a:t>és</a:t>
            </a:r>
            <a:endParaRPr lang="en-US" b="1" dirty="0" smtClean="0"/>
          </a:p>
          <a:p>
            <a:pPr algn="l"/>
            <a:r>
              <a:rPr lang="en-US" b="1" dirty="0" err="1" smtClean="0"/>
              <a:t>Orientador</a:t>
            </a:r>
            <a:r>
              <a:rPr lang="en-US" b="1" dirty="0" smtClean="0"/>
              <a:t>: Prof. Francisco </a:t>
            </a:r>
            <a:r>
              <a:rPr lang="en-US" b="1" dirty="0" err="1" smtClean="0"/>
              <a:t>Alves</a:t>
            </a:r>
            <a:r>
              <a:rPr lang="en-US" b="1" dirty="0" smtClean="0"/>
              <a:t> </a:t>
            </a:r>
            <a:r>
              <a:rPr lang="en-US" b="1" dirty="0" err="1" smtClean="0"/>
              <a:t>Carneiro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80" y="5517930"/>
            <a:ext cx="2429334" cy="134006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Caracter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ísticas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Principais</a:t>
            </a: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Conexão automática com qualquer banco de dados do tipo 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 principal funcionalidade da ferramenta é a ”conversão do paradigma de Orientação a objetos em sintaxes SQL”;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Realiza a quebra do encapsulamento por meio da Java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Reflection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(Reflexão) para obter valores de atributos;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Por meio de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generics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SigmaBD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 força o compilador a entender que seus retornos será sempre o de instâncias informadas pelo programador em tempo de execução;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Cada entidade do banco de dados possui uma classe que será seu espelho no Java, de forma que seu nome, nome e tipo dos seus atributos deverão ser os mesmos.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Espelho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03" y="2702984"/>
            <a:ext cx="2474701" cy="271568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320" y="1859045"/>
            <a:ext cx="6845300" cy="420370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3835358" y="38185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Conclusão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podemos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notar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benefícios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descritos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abaixo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Redução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tempo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codificação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requisitos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Auxílio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criação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códigos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fonte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fácil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compreensão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manutenção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Facilidade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conexões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transações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com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bancos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dados.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66" y="4735286"/>
            <a:ext cx="2115638" cy="21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endParaRPr lang="pt-BR" sz="4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6000" dirty="0" smtClean="0">
                <a:latin typeface="Arial" charset="0"/>
                <a:ea typeface="Arial" charset="0"/>
                <a:cs typeface="Arial" charset="0"/>
              </a:rPr>
              <a:t>FIM</a:t>
            </a:r>
          </a:p>
          <a:p>
            <a:endParaRPr lang="pt-BR" sz="6000" dirty="0">
              <a:latin typeface="Arial" charset="0"/>
              <a:ea typeface="Arial" charset="0"/>
              <a:cs typeface="Arial" charset="0"/>
            </a:endParaRPr>
          </a:p>
          <a:p>
            <a:endParaRPr lang="pt-BR" sz="6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6000" dirty="0" smtClean="0">
                <a:latin typeface="Arial" charset="0"/>
                <a:ea typeface="Arial" charset="0"/>
                <a:cs typeface="Arial" charset="0"/>
              </a:rPr>
              <a:t>Obrigado.</a:t>
            </a:r>
            <a:endParaRPr lang="pt-BR" sz="6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38" y="1150884"/>
            <a:ext cx="2474677" cy="2474677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pt-BR" sz="2800" b="1" dirty="0" smtClean="0">
                <a:latin typeface="Arial" charset="0"/>
                <a:ea typeface="Arial" charset="0"/>
                <a:cs typeface="Arial" charset="0"/>
              </a:rPr>
              <a:t>Introdução</a:t>
            </a:r>
          </a:p>
          <a:p>
            <a:pPr algn="l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pt-BR" sz="2400" b="1" dirty="0" smtClean="0">
                <a:latin typeface="Arial" charset="0"/>
                <a:ea typeface="Arial" charset="0"/>
                <a:cs typeface="Arial" charset="0"/>
              </a:rPr>
              <a:t>Motivação para o desenvolvimento </a:t>
            </a:r>
          </a:p>
          <a:p>
            <a:pPr lvl="1" algn="l"/>
            <a:endParaRPr lang="pt-BR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Startups na empresa </a:t>
            </a:r>
            <a:r>
              <a:rPr lang="pt-BR" sz="2000" dirty="0" err="1" smtClean="0">
                <a:latin typeface="Arial" charset="0"/>
                <a:ea typeface="Arial" charset="0"/>
                <a:cs typeface="Arial" charset="0"/>
              </a:rPr>
              <a:t>Cientz</a:t>
            </a: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 Publicidade;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Empresa detentora de estruturas de alto custo de manutenção;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era de difícil compreensão;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não era coeso contando com classes extremamente inchadas;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Busca por um novo modelo  de negócios com as seguintes características: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Desenvolvimento ágil dentro das estruturas existentes;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Adequação aos códigos fonte legado;</a:t>
            </a:r>
          </a:p>
          <a:p>
            <a:pPr marL="1714500" lvl="3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Objetivos </a:t>
            </a:r>
          </a:p>
          <a:p>
            <a:pPr lvl="1"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Construir uma ferramenta na tecnologia Java capaz de atender as expectativas dos programadores que a utilizarão de maneira que:</a:t>
            </a:r>
          </a:p>
          <a:p>
            <a:pPr lvl="2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Seja uma ponte única de acesso ao banco de dados automatizando transa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ções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Traga agilidade no trabalho de programação de sistemas;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Não interfira no modelo de negócios preexistente;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Permita-se aplicar-se a qualquer padrão de projeto sem interferir no que este define.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17" y="4572000"/>
            <a:ext cx="1729283" cy="2286000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60533"/>
            <a:ext cx="1173937" cy="10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1468352"/>
            <a:ext cx="12060621" cy="5167865"/>
          </a:xfrm>
        </p:spPr>
        <p:txBody>
          <a:bodyPr>
            <a:no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A Ferramenta</a:t>
            </a:r>
          </a:p>
          <a:p>
            <a:pPr marL="800100" lvl="1" indent="-342900" algn="l">
              <a:buFont typeface="Arial" charset="0"/>
              <a:buChar char="•"/>
            </a:pPr>
            <a:endParaRPr lang="pt-BR" sz="18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Logomarca: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Exclusiva para a tecnologia Java;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>
                <a:latin typeface="Arial" charset="0"/>
                <a:ea typeface="Arial" charset="0"/>
                <a:cs typeface="Arial" charset="0"/>
              </a:rPr>
              <a:t>API capaz de realizar conexões da tecnologia Java com qualquer banco de dados 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Ferramenta de uso exclusivo para programadores; </a:t>
            </a:r>
            <a:r>
              <a:rPr lang="pt-BR" sz="1800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75" y="5414433"/>
            <a:ext cx="2218325" cy="1443567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67" y="1545125"/>
            <a:ext cx="2793731" cy="14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Diagrama E.R 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Durante a apresentação utilizaremos as entidades do diagrama abaixo: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105" y="2145336"/>
            <a:ext cx="6738407" cy="39421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8" y="5794248"/>
            <a:ext cx="1889760" cy="10637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1240326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Java </a:t>
            </a: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Banco de dados (Consultas)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Vejamos um outro exemplo de conexão e consulta do Java com um banco de dados.</a:t>
            </a:r>
          </a:p>
          <a:p>
            <a:pPr lvl="1" algn="l"/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70" y="3046536"/>
            <a:ext cx="2535594" cy="13440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946" y="1935226"/>
            <a:ext cx="8850054" cy="4922774"/>
          </a:xfrm>
          <a:prstGeom prst="rect">
            <a:avLst/>
          </a:prstGeom>
        </p:spPr>
      </p:pic>
      <p:sp>
        <p:nvSpPr>
          <p:cNvPr id="13" name="Seta Dobrada para Cima 12"/>
          <p:cNvSpPr/>
          <p:nvPr/>
        </p:nvSpPr>
        <p:spPr>
          <a:xfrm rot="5400000">
            <a:off x="1930519" y="4178060"/>
            <a:ext cx="850392" cy="1493428"/>
          </a:xfrm>
          <a:prstGeom prst="bentUpArrow">
            <a:avLst>
              <a:gd name="adj1" fmla="val 25000"/>
              <a:gd name="adj2" fmla="val 2912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6618"/>
            <a:ext cx="1854200" cy="1011382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Desvantagens</a:t>
            </a:r>
          </a:p>
          <a:p>
            <a:pPr marL="800100" lvl="1" indent="-342900" algn="l">
              <a:buFont typeface="Arial" charset="0"/>
              <a:buChar char="•"/>
            </a:pP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Para cada entidade do banco deve-se criar uma estrutura de comunicação respectiva;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 se a base de dados for muito grande?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No caso de consultas com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joins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em qual estrutura deve-se alocar a consulta ?</a:t>
            </a:r>
          </a:p>
          <a:p>
            <a:pPr marL="1714500" lvl="3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Aumento da quantidade de código escrito;</a:t>
            </a:r>
          </a:p>
          <a:p>
            <a:pPr lvl="3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Alta probabilidade de perder a coesão dos códigos escritos; 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Aumento da complexidade dos códigos;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Dificuldade de manutenção dos códigos;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Classes e módulos terminam por ficar inchados e redundantes;</a:t>
            </a: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2" y="3126928"/>
            <a:ext cx="1905000" cy="1905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três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passos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simples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devem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pelo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programador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Incluir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sigmaDB.jar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libs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Criar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XML de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nome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”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”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dentro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da pasta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raiz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3960895"/>
            <a:ext cx="2895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 startAt="3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"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marL="914400" lvl="1" indent="-457200" algn="l">
              <a:buFont typeface="+mj-lt"/>
              <a:buAutoNum type="arabicPeriod" startAt="3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3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798445"/>
            <a:ext cx="12192000" cy="4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432</Words>
  <Application>Microsoft Macintosh PowerPoint</Application>
  <PresentationFormat>Widescreen</PresentationFormat>
  <Paragraphs>185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Lucida Sans Unicode</vt:lpstr>
      <vt:lpstr>Wingdings</vt:lpstr>
      <vt:lpstr>Arial</vt:lpstr>
      <vt:lpstr>Tema do Office</vt:lpstr>
      <vt:lpstr>Centro Universitário Estácio do Ceará BACHARELADO EM SISTEMAS DE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Estácio do Ceará BACHARELADO EM SISTEMAS DE INFORMAÇÃO</dc:title>
  <dc:creator>Usuário do Microsoft Office</dc:creator>
  <cp:lastModifiedBy>Usuário do Microsoft Office</cp:lastModifiedBy>
  <cp:revision>85</cp:revision>
  <dcterms:created xsi:type="dcterms:W3CDTF">2017-05-17T00:54:30Z</dcterms:created>
  <dcterms:modified xsi:type="dcterms:W3CDTF">2017-05-24T03:05:43Z</dcterms:modified>
</cp:coreProperties>
</file>