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1" r:id="rId12"/>
    <p:sldId id="266" r:id="rId13"/>
    <p:sldId id="267" r:id="rId14"/>
    <p:sldId id="272" r:id="rId15"/>
    <p:sldId id="274" r:id="rId16"/>
    <p:sldId id="276" r:id="rId17"/>
    <p:sldId id="275" r:id="rId18"/>
    <p:sldId id="277" r:id="rId19"/>
    <p:sldId id="283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10" r:id="rId50"/>
    <p:sldId id="308" r:id="rId51"/>
    <p:sldId id="309" r:id="rId52"/>
    <p:sldId id="311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5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9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4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0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1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02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1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4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3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7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2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9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A2E9F2-88F0-4E4F-AE97-8D369A915B8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E5728-A223-46B9-9354-1C2248F2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3816220"/>
            <a:ext cx="6815669" cy="830425"/>
          </a:xfrm>
        </p:spPr>
        <p:txBody>
          <a:bodyPr/>
          <a:lstStyle/>
          <a:p>
            <a:r>
              <a:rPr lang="ko-KR" altLang="en-US" sz="7200" dirty="0" smtClean="0">
                <a:solidFill>
                  <a:srgbClr val="00B05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자료구조 구현</a:t>
            </a:r>
            <a:endParaRPr lang="ko-KR" altLang="en-US" sz="7200" dirty="0">
              <a:solidFill>
                <a:srgbClr val="00B05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2621901"/>
            <a:ext cx="6815669" cy="53184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언어를 이용한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68122"/>
              </p:ext>
            </p:extLst>
          </p:nvPr>
        </p:nvGraphicFramePr>
        <p:xfrm>
          <a:off x="2032000" y="2668386"/>
          <a:ext cx="8128001" cy="23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21379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10888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3643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743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07370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5911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7059492"/>
                    </a:ext>
                  </a:extLst>
                </a:gridCol>
              </a:tblGrid>
              <a:tr h="1743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369616"/>
                  </a:ext>
                </a:extLst>
              </a:tr>
              <a:tr h="642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42815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5112328" y="3441470"/>
            <a:ext cx="847898" cy="1496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89368"/>
              </p:ext>
            </p:extLst>
          </p:nvPr>
        </p:nvGraphicFramePr>
        <p:xfrm>
          <a:off x="2032000" y="2668386"/>
          <a:ext cx="8128001" cy="23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21379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10888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3643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743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07370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5911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7059492"/>
                    </a:ext>
                  </a:extLst>
                </a:gridCol>
              </a:tblGrid>
              <a:tr h="1743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369616"/>
                  </a:ext>
                </a:extLst>
              </a:tr>
              <a:tr h="642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4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9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err="1" smtClean="0"/>
              <a:t>배열리스트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계획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err="1" smtClean="0"/>
              <a:t>arraylist.h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필요한 함수와 구조체를 미리 선언하여 정리해 놓기 위한 </a:t>
            </a:r>
            <a:r>
              <a:rPr lang="ko-KR" altLang="en-US" dirty="0" err="1" smtClean="0"/>
              <a:t>헤더파일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Arraylist.c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arraylist.h</a:t>
            </a:r>
            <a:r>
              <a:rPr lang="ko-KR" altLang="en-US" dirty="0" smtClean="0"/>
              <a:t>의 함수들을 실제로 정의하는 소스파일</a:t>
            </a:r>
            <a:endParaRPr lang="en-US" altLang="ko-KR" dirty="0" smtClean="0"/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xample03_01.c : </a:t>
            </a:r>
            <a:r>
              <a:rPr lang="ko-KR" altLang="en-US" dirty="0" smtClean="0"/>
              <a:t>실제로 프로그램을 실행하기 위한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을 포함한 소스파일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24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Arraylist.h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4" y="575245"/>
            <a:ext cx="11109915" cy="6601411"/>
          </a:xfrm>
        </p:spPr>
      </p:pic>
    </p:spTree>
    <p:extLst>
      <p:ext uri="{BB962C8B-B14F-4D97-AF65-F5344CB8AC3E}">
        <p14:creationId xmlns:p14="http://schemas.microsoft.com/office/powerpoint/2010/main" val="39534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5" y="606711"/>
            <a:ext cx="8992983" cy="5886539"/>
          </a:xfrm>
        </p:spPr>
      </p:pic>
    </p:spTree>
    <p:extLst>
      <p:ext uri="{BB962C8B-B14F-4D97-AF65-F5344CB8AC3E}">
        <p14:creationId xmlns:p14="http://schemas.microsoft.com/office/powerpoint/2010/main" val="42521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Arraylist.c</a:t>
            </a:r>
            <a:r>
              <a:rPr lang="en-US" altLang="ko-KR" dirty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노드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9" y="1542473"/>
            <a:ext cx="10881707" cy="4332865"/>
          </a:xfrm>
        </p:spPr>
      </p:pic>
    </p:spTree>
    <p:extLst>
      <p:ext uri="{BB962C8B-B14F-4D97-AF65-F5344CB8AC3E}">
        <p14:creationId xmlns:p14="http://schemas.microsoft.com/office/powerpoint/2010/main" val="14423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5" y="1438401"/>
            <a:ext cx="10724311" cy="422202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565147"/>
            <a:ext cx="10058400" cy="59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4" y="1736436"/>
            <a:ext cx="10429522" cy="416661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138237"/>
            <a:ext cx="11496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리스트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08" y="2798618"/>
            <a:ext cx="11213831" cy="30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Example03_01.c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09" y="982132"/>
            <a:ext cx="6954981" cy="540012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1" y="1074510"/>
            <a:ext cx="935485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목차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altLang="ko-KR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ko-KR" altLang="en-US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자료구조 개요</a:t>
            </a:r>
            <a:endParaRPr lang="en-US" altLang="ko-KR" sz="5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5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57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5700" dirty="0">
                <a:latin typeface="Arial" panose="020B0604020202020204" pitchFamily="34" charset="0"/>
                <a:cs typeface="Arial" panose="020B0604020202020204" pitchFamily="34" charset="0"/>
              </a:rPr>
              <a:t>리스트</a:t>
            </a:r>
          </a:p>
          <a:p>
            <a:pPr algn="ctr"/>
            <a:r>
              <a:rPr lang="en-US" altLang="ko-KR" sz="5700" dirty="0">
                <a:latin typeface="Arial" panose="020B0604020202020204" pitchFamily="34" charset="0"/>
                <a:cs typeface="Arial" panose="020B0604020202020204" pitchFamily="34" charset="0"/>
              </a:rPr>
              <a:t>1-1. </a:t>
            </a:r>
            <a:r>
              <a:rPr lang="ko-KR" altLang="en-US" sz="5700" dirty="0">
                <a:latin typeface="Arial" panose="020B0604020202020204" pitchFamily="34" charset="0"/>
                <a:cs typeface="Arial" panose="020B0604020202020204" pitchFamily="34" charset="0"/>
              </a:rPr>
              <a:t>리스트 정의</a:t>
            </a:r>
          </a:p>
          <a:p>
            <a:pPr algn="ctr"/>
            <a:r>
              <a:rPr lang="en-US" altLang="ko-KR" sz="5700" dirty="0">
                <a:latin typeface="Arial" panose="020B0604020202020204" pitchFamily="34" charset="0"/>
                <a:cs typeface="Arial" panose="020B0604020202020204" pitchFamily="34" charset="0"/>
              </a:rPr>
              <a:t>1-2. </a:t>
            </a:r>
            <a:r>
              <a:rPr lang="ko-KR" altLang="en-US" sz="5700" dirty="0" err="1">
                <a:latin typeface="Arial" panose="020B0604020202020204" pitchFamily="34" charset="0"/>
                <a:cs typeface="Arial" panose="020B0604020202020204" pitchFamily="34" charset="0"/>
              </a:rPr>
              <a:t>배열리스트</a:t>
            </a:r>
            <a:r>
              <a:rPr lang="ko-KR" altLang="en-US" sz="5700" dirty="0">
                <a:latin typeface="Arial" panose="020B0604020202020204" pitchFamily="34" charset="0"/>
                <a:cs typeface="Arial" panose="020B0604020202020204" pitchFamily="34" charset="0"/>
              </a:rPr>
              <a:t> 구현</a:t>
            </a:r>
          </a:p>
          <a:p>
            <a:pPr algn="ctr"/>
            <a:r>
              <a:rPr lang="en-US" altLang="ko-KR" sz="5700" dirty="0">
                <a:latin typeface="Arial" panose="020B0604020202020204" pitchFamily="34" charset="0"/>
                <a:cs typeface="Arial" panose="020B0604020202020204" pitchFamily="34" charset="0"/>
              </a:rPr>
              <a:t>1-3. </a:t>
            </a:r>
            <a:r>
              <a:rPr lang="ko-KR" altLang="en-US" sz="5700" dirty="0" err="1">
                <a:latin typeface="Arial" panose="020B0604020202020204" pitchFamily="34" charset="0"/>
                <a:cs typeface="Arial" panose="020B0604020202020204" pitchFamily="34" charset="0"/>
              </a:rPr>
              <a:t>연결리스트</a:t>
            </a:r>
            <a:r>
              <a:rPr lang="ko-KR" altLang="en-US" sz="5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ko-KR" altLang="en-US" sz="5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err="1" smtClean="0"/>
              <a:t>연결리스트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구현할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 </a:t>
            </a:r>
            <a:r>
              <a:rPr lang="ko-KR" altLang="en-US" dirty="0" err="1" smtClean="0"/>
              <a:t>연결리스트</a:t>
            </a:r>
            <a:r>
              <a:rPr lang="en-US" altLang="ko-KR" dirty="0" smtClean="0"/>
              <a:t>(Simple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3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Linkedlist.h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24002"/>
            <a:ext cx="6454189" cy="6108290"/>
          </a:xfrm>
        </p:spPr>
      </p:pic>
    </p:spTree>
    <p:extLst>
      <p:ext uri="{BB962C8B-B14F-4D97-AF65-F5344CB8AC3E}">
        <p14:creationId xmlns:p14="http://schemas.microsoft.com/office/powerpoint/2010/main" val="3842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연결리스트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09" y="982132"/>
            <a:ext cx="8545382" cy="4893206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16" y="673218"/>
            <a:ext cx="10058400" cy="57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52" y="579911"/>
            <a:ext cx="6114473" cy="6061958"/>
          </a:xfrm>
        </p:spPr>
      </p:pic>
    </p:spTree>
    <p:extLst>
      <p:ext uri="{BB962C8B-B14F-4D97-AF65-F5344CB8AC3E}">
        <p14:creationId xmlns:p14="http://schemas.microsoft.com/office/powerpoint/2010/main" val="13105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2" y="1421477"/>
            <a:ext cx="7927431" cy="457024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13" y="1088968"/>
            <a:ext cx="8236835" cy="47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ex03_02.c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출력함수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7" y="2596064"/>
            <a:ext cx="7966745" cy="3286852"/>
          </a:xfrm>
        </p:spPr>
      </p:pic>
    </p:spTree>
    <p:extLst>
      <p:ext uri="{BB962C8B-B14F-4D97-AF65-F5344CB8AC3E}">
        <p14:creationId xmlns:p14="http://schemas.microsoft.com/office/powerpoint/2010/main" val="24249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ex03_02.c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41" y="1040770"/>
            <a:ext cx="5283117" cy="480963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50" y="1306141"/>
            <a:ext cx="8731177" cy="46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(Stack)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선형 자료구조의 일종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후입선출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後入先出</a:t>
            </a:r>
            <a:r>
              <a:rPr lang="en-US" altLang="ko-KR" dirty="0" smtClean="0"/>
              <a:t>) , LIFO(last in first out)</a:t>
            </a:r>
          </a:p>
          <a:p>
            <a:pPr lvl="1"/>
            <a:r>
              <a:rPr lang="ko-KR" altLang="en-US" dirty="0" smtClean="0"/>
              <a:t>선후관계가 </a:t>
            </a:r>
            <a:r>
              <a:rPr lang="en-US" altLang="ko-KR" dirty="0" smtClean="0"/>
              <a:t>1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 구조 모형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30382"/>
              </p:ext>
            </p:extLst>
          </p:nvPr>
        </p:nvGraphicFramePr>
        <p:xfrm>
          <a:off x="1753984" y="3183775"/>
          <a:ext cx="7414956" cy="236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739">
                  <a:extLst>
                    <a:ext uri="{9D8B030D-6E8A-4147-A177-3AD203B41FA5}">
                      <a16:colId xmlns:a16="http://schemas.microsoft.com/office/drawing/2014/main" val="620034258"/>
                    </a:ext>
                  </a:extLst>
                </a:gridCol>
                <a:gridCol w="1853739">
                  <a:extLst>
                    <a:ext uri="{9D8B030D-6E8A-4147-A177-3AD203B41FA5}">
                      <a16:colId xmlns:a16="http://schemas.microsoft.com/office/drawing/2014/main" val="2796873261"/>
                    </a:ext>
                  </a:extLst>
                </a:gridCol>
                <a:gridCol w="1853739">
                  <a:extLst>
                    <a:ext uri="{9D8B030D-6E8A-4147-A177-3AD203B41FA5}">
                      <a16:colId xmlns:a16="http://schemas.microsoft.com/office/drawing/2014/main" val="3793729195"/>
                    </a:ext>
                  </a:extLst>
                </a:gridCol>
                <a:gridCol w="1853739">
                  <a:extLst>
                    <a:ext uri="{9D8B030D-6E8A-4147-A177-3AD203B41FA5}">
                      <a16:colId xmlns:a16="http://schemas.microsoft.com/office/drawing/2014/main" val="980862243"/>
                    </a:ext>
                  </a:extLst>
                </a:gridCol>
              </a:tblGrid>
              <a:tr h="236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dirty="0" smtClean="0"/>
                        <a:t>3</a:t>
                      </a:r>
                      <a:endParaRPr lang="ko-KR" altLang="en-US" sz="6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431236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9277003" y="3815542"/>
            <a:ext cx="1138844" cy="16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9277003" y="5029200"/>
            <a:ext cx="1138844" cy="8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ko-KR" altLang="en-US" dirty="0"/>
              <a:t> </a:t>
            </a:r>
            <a:r>
              <a:rPr lang="ko-KR" altLang="en-US" dirty="0" smtClean="0"/>
              <a:t>스택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배열리스트를  활용한 스택 자료구조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9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sz="4000" dirty="0"/>
              <a:t>2. </a:t>
            </a:r>
            <a:r>
              <a:rPr lang="ko-KR" altLang="en-US" sz="4000" dirty="0"/>
              <a:t>스택</a:t>
            </a:r>
            <a:r>
              <a:rPr lang="en-US" altLang="ko-KR" sz="4000" dirty="0"/>
              <a:t>(stack)</a:t>
            </a:r>
          </a:p>
          <a:p>
            <a:pPr algn="ctr"/>
            <a:r>
              <a:rPr lang="en-US" altLang="ko-KR" sz="4000" dirty="0"/>
              <a:t>2-1. </a:t>
            </a:r>
            <a:r>
              <a:rPr lang="ko-KR" altLang="en-US" sz="4000" dirty="0"/>
              <a:t>스택의 정의</a:t>
            </a:r>
          </a:p>
          <a:p>
            <a:pPr algn="ctr"/>
            <a:r>
              <a:rPr lang="en-US" altLang="ko-KR" sz="4000" dirty="0"/>
              <a:t>2-2. </a:t>
            </a:r>
            <a:r>
              <a:rPr lang="ko-KR" altLang="en-US" sz="4000" dirty="0"/>
              <a:t>스택 구현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arraystack.h</a:t>
            </a:r>
            <a:r>
              <a:rPr lang="en-US" altLang="ko-KR" dirty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30" y="1634065"/>
            <a:ext cx="8424535" cy="4827934"/>
          </a:xfrm>
        </p:spPr>
      </p:pic>
    </p:spTree>
    <p:extLst>
      <p:ext uri="{BB962C8B-B14F-4D97-AF65-F5344CB8AC3E}">
        <p14:creationId xmlns:p14="http://schemas.microsoft.com/office/powerpoint/2010/main" val="41544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ArrayStack.c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노드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9" y="1072342"/>
            <a:ext cx="7434315" cy="5135505"/>
          </a:xfrm>
        </p:spPr>
      </p:pic>
    </p:spTree>
    <p:extLst>
      <p:ext uri="{BB962C8B-B14F-4D97-AF65-F5344CB8AC3E}">
        <p14:creationId xmlns:p14="http://schemas.microsoft.com/office/powerpoint/2010/main" val="41058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ArrayStack.c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(push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12" y="1695797"/>
            <a:ext cx="8707845" cy="4312545"/>
          </a:xfrm>
        </p:spPr>
      </p:pic>
    </p:spTree>
    <p:extLst>
      <p:ext uri="{BB962C8B-B14F-4D97-AF65-F5344CB8AC3E}">
        <p14:creationId xmlns:p14="http://schemas.microsoft.com/office/powerpoint/2010/main" val="22373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ArrayStack.c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 smtClean="0"/>
              <a:t>(Pop </a:t>
            </a:r>
            <a:r>
              <a:rPr lang="ko-KR" altLang="en-US" dirty="0" smtClean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01" y="1512916"/>
            <a:ext cx="7720053" cy="4420611"/>
          </a:xfrm>
        </p:spPr>
      </p:pic>
    </p:spTree>
    <p:extLst>
      <p:ext uri="{BB962C8B-B14F-4D97-AF65-F5344CB8AC3E}">
        <p14:creationId xmlns:p14="http://schemas.microsoft.com/office/powerpoint/2010/main" val="14891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ArrayStack.c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eek</a:t>
            </a:r>
            <a:r>
              <a:rPr lang="ko-KR" altLang="en-US" dirty="0" smtClean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81" y="1634065"/>
            <a:ext cx="7549637" cy="4304233"/>
          </a:xfrm>
        </p:spPr>
      </p:pic>
    </p:spTree>
    <p:extLst>
      <p:ext uri="{BB962C8B-B14F-4D97-AF65-F5344CB8AC3E}">
        <p14:creationId xmlns:p14="http://schemas.microsoft.com/office/powerpoint/2010/main" val="146867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ArrayStack.c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 smtClean="0"/>
              <a:t>(Stack </a:t>
            </a:r>
            <a:r>
              <a:rPr lang="ko-KR" altLang="en-US" dirty="0" smtClean="0"/>
              <a:t>생성 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0" y="1634065"/>
            <a:ext cx="7585300" cy="4214756"/>
          </a:xfrm>
        </p:spPr>
      </p:pic>
    </p:spTree>
    <p:extLst>
      <p:ext uri="{BB962C8B-B14F-4D97-AF65-F5344CB8AC3E}">
        <p14:creationId xmlns:p14="http://schemas.microsoft.com/office/powerpoint/2010/main" val="23444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ArrayStack.c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 점검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95" y="1634065"/>
            <a:ext cx="7296609" cy="4171229"/>
          </a:xfrm>
        </p:spPr>
      </p:pic>
    </p:spTree>
    <p:extLst>
      <p:ext uri="{BB962C8B-B14F-4D97-AF65-F5344CB8AC3E}">
        <p14:creationId xmlns:p14="http://schemas.microsoft.com/office/powerpoint/2010/main" val="7115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ArrayStack.c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ko-KR" altLang="en-US" dirty="0" smtClean="0"/>
              <a:t>출력 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69" y="1634065"/>
            <a:ext cx="7359861" cy="4196037"/>
          </a:xfrm>
        </p:spPr>
      </p:pic>
    </p:spTree>
    <p:extLst>
      <p:ext uri="{BB962C8B-B14F-4D97-AF65-F5344CB8AC3E}">
        <p14:creationId xmlns:p14="http://schemas.microsoft.com/office/powerpoint/2010/main" val="33045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ex04.c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05" y="1145347"/>
            <a:ext cx="7082443" cy="5087440"/>
          </a:xfrm>
        </p:spPr>
      </p:pic>
    </p:spTree>
    <p:extLst>
      <p:ext uri="{BB962C8B-B14F-4D97-AF65-F5344CB8AC3E}">
        <p14:creationId xmlns:p14="http://schemas.microsoft.com/office/powerpoint/2010/main" val="32975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실행 결과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5" y="1454727"/>
            <a:ext cx="8206515" cy="4304233"/>
          </a:xfrm>
        </p:spPr>
      </p:pic>
    </p:spTree>
    <p:extLst>
      <p:ext uri="{BB962C8B-B14F-4D97-AF65-F5344CB8AC3E}">
        <p14:creationId xmlns:p14="http://schemas.microsoft.com/office/powerpoint/2010/main" val="210527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목차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100" dirty="0"/>
              <a:t>3. </a:t>
            </a:r>
            <a:r>
              <a:rPr lang="ko-KR" altLang="en-US" sz="3100" dirty="0"/>
              <a:t>큐</a:t>
            </a:r>
            <a:r>
              <a:rPr lang="en-US" altLang="ko-KR" sz="3100" dirty="0"/>
              <a:t>(Queue)</a:t>
            </a:r>
          </a:p>
          <a:p>
            <a:pPr algn="ctr"/>
            <a:r>
              <a:rPr lang="en-US" altLang="ko-KR" sz="3100" dirty="0"/>
              <a:t>3-1. </a:t>
            </a:r>
            <a:r>
              <a:rPr lang="ko-KR" altLang="en-US" sz="3100" dirty="0"/>
              <a:t>큐의 정의</a:t>
            </a:r>
          </a:p>
          <a:p>
            <a:pPr algn="ctr"/>
            <a:r>
              <a:rPr lang="en-US" altLang="ko-KR" sz="3100" dirty="0"/>
              <a:t>3-2. </a:t>
            </a:r>
            <a:r>
              <a:rPr lang="ko-KR" altLang="en-US" sz="3100" dirty="0"/>
              <a:t>큐의 </a:t>
            </a:r>
            <a:r>
              <a:rPr lang="ko-KR" altLang="en-US" sz="3100" dirty="0" smtClean="0"/>
              <a:t>구현</a:t>
            </a:r>
            <a:endParaRPr lang="en-US" altLang="ko-KR" sz="3100" dirty="0" smtClean="0"/>
          </a:p>
          <a:p>
            <a:pPr algn="ctr"/>
            <a:endParaRPr lang="en-US" altLang="ko-KR" sz="3100" dirty="0"/>
          </a:p>
          <a:p>
            <a:pPr algn="ctr"/>
            <a:r>
              <a:rPr lang="ko-KR" altLang="en-US" sz="3100" dirty="0" smtClean="0"/>
              <a:t>결론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997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선형자료구조의 일종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선입선출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先入先出</a:t>
            </a:r>
            <a:r>
              <a:rPr lang="en-US" altLang="ko-KR" dirty="0" smtClean="0"/>
              <a:t>, FIFO)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자료들 간의 선후관계가 </a:t>
            </a:r>
            <a:r>
              <a:rPr lang="en-US" altLang="ko-KR" dirty="0" smtClean="0"/>
              <a:t>1:1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0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 모형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249652"/>
              </p:ext>
            </p:extLst>
          </p:nvPr>
        </p:nvGraphicFramePr>
        <p:xfrm>
          <a:off x="1295400" y="2557462"/>
          <a:ext cx="9601200" cy="235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77994431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77072407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32944548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156744118"/>
                    </a:ext>
                  </a:extLst>
                </a:gridCol>
              </a:tblGrid>
              <a:tr h="235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75069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 flipV="1">
            <a:off x="1429789" y="5029200"/>
            <a:ext cx="9343506" cy="2493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arrayQueue.h</a:t>
            </a:r>
            <a:r>
              <a:rPr lang="en-US" altLang="ko-KR" dirty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41" y="553514"/>
            <a:ext cx="8082318" cy="5562893"/>
          </a:xfrm>
        </p:spPr>
      </p:pic>
    </p:spTree>
    <p:extLst>
      <p:ext uri="{BB962C8B-B14F-4D97-AF65-F5344CB8AC3E}">
        <p14:creationId xmlns:p14="http://schemas.microsoft.com/office/powerpoint/2010/main" val="7710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arrayqueue.c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큐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2" y="1040321"/>
            <a:ext cx="7046687" cy="5204607"/>
          </a:xfrm>
        </p:spPr>
      </p:pic>
    </p:spTree>
    <p:extLst>
      <p:ext uri="{BB962C8B-B14F-4D97-AF65-F5344CB8AC3E}">
        <p14:creationId xmlns:p14="http://schemas.microsoft.com/office/powerpoint/2010/main" val="4337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arrayqueue.c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730491"/>
            <a:ext cx="7359045" cy="5460732"/>
          </a:xfrm>
        </p:spPr>
      </p:pic>
    </p:spTree>
    <p:extLst>
      <p:ext uri="{BB962C8B-B14F-4D97-AF65-F5344CB8AC3E}">
        <p14:creationId xmlns:p14="http://schemas.microsoft.com/office/powerpoint/2010/main" val="125908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Arrayqueue.c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(peek, del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91" y="1055717"/>
            <a:ext cx="7794945" cy="4703243"/>
          </a:xfrm>
        </p:spPr>
      </p:pic>
    </p:spTree>
    <p:extLst>
      <p:ext uri="{BB962C8B-B14F-4D97-AF65-F5344CB8AC3E}">
        <p14:creationId xmlns:p14="http://schemas.microsoft.com/office/powerpoint/2010/main" val="382629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Arrayqueue.c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 개수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4" y="2285999"/>
            <a:ext cx="10256535" cy="3589339"/>
          </a:xfrm>
        </p:spPr>
      </p:pic>
    </p:spTree>
    <p:extLst>
      <p:ext uri="{BB962C8B-B14F-4D97-AF65-F5344CB8AC3E}">
        <p14:creationId xmlns:p14="http://schemas.microsoft.com/office/powerpoint/2010/main" val="3841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ex05.c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10581"/>
            <a:ext cx="9601200" cy="3211639"/>
          </a:xfrm>
        </p:spPr>
      </p:pic>
    </p:spTree>
    <p:extLst>
      <p:ext uri="{BB962C8B-B14F-4D97-AF65-F5344CB8AC3E}">
        <p14:creationId xmlns:p14="http://schemas.microsoft.com/office/powerpoint/2010/main" val="28425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ex05.c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(main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76" y="1562793"/>
            <a:ext cx="6187470" cy="4403985"/>
          </a:xfrm>
        </p:spPr>
      </p:pic>
    </p:spTree>
    <p:extLst>
      <p:ext uri="{BB962C8B-B14F-4D97-AF65-F5344CB8AC3E}">
        <p14:creationId xmlns:p14="http://schemas.microsoft.com/office/powerpoint/2010/main" val="8279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10" y="1837113"/>
            <a:ext cx="7512408" cy="3971724"/>
          </a:xfrm>
        </p:spPr>
      </p:pic>
    </p:spTree>
    <p:extLst>
      <p:ext uri="{BB962C8B-B14F-4D97-AF65-F5344CB8AC3E}">
        <p14:creationId xmlns:p14="http://schemas.microsoft.com/office/powerpoint/2010/main" val="20817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0.</a:t>
            </a:r>
            <a:r>
              <a:rPr lang="ko-KR" altLang="en-US" dirty="0" smtClean="0">
                <a:latin typeface="+mn-ea"/>
                <a:ea typeface="+mn-ea"/>
              </a:rPr>
              <a:t>자료구조의 개요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0-1. </a:t>
            </a:r>
            <a:r>
              <a:rPr lang="ko-KR" altLang="en-US" dirty="0" err="1" smtClean="0"/>
              <a:t>자료구조란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02131" y="3283527"/>
            <a:ext cx="6808124" cy="205324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Berlin Sans FB" panose="020E0602020502020306" pitchFamily="34" charset="0"/>
              </a:rPr>
              <a:t>자료구조</a:t>
            </a:r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資料構造</a:t>
            </a:r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, </a:t>
            </a: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영어</a:t>
            </a:r>
            <a:r>
              <a:rPr lang="en-US" altLang="ko-KR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:</a:t>
            </a:r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 data structure)</a:t>
            </a:r>
            <a:r>
              <a:rPr lang="ko-KR" altLang="en-US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는 </a:t>
            </a: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컴퓨터공학에서</a:t>
            </a:r>
            <a:r>
              <a:rPr lang="ko-KR" altLang="en-US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 </a:t>
            </a:r>
            <a:r>
              <a:rPr lang="ko-KR" alt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rPr>
              <a:t>자료</a:t>
            </a: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를 </a:t>
            </a:r>
            <a:r>
              <a:rPr lang="ko-KR" altLang="en-US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효율적으로 이용할 수 있도록 컴퓨터에 저장하는 방법이다</a:t>
            </a:r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. 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출처 </a:t>
            </a:r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위키백과</a:t>
            </a:r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)</a:t>
            </a:r>
          </a:p>
          <a:p>
            <a:pPr algn="ctr"/>
            <a:endParaRPr lang="ko-KR" altLang="en-US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등의 자료구조를 구현하는데 매우 긴 코드가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자료구조를 통해 포인터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동적할당</a:t>
            </a:r>
            <a:r>
              <a:rPr lang="ko-KR" altLang="en-US" dirty="0" smtClean="0"/>
              <a:t> 같은 개념의 적용방법을 어느 정도 알게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9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&lt;C</a:t>
            </a:r>
            <a:r>
              <a:rPr lang="ko-KR" altLang="en-US" dirty="0" smtClean="0"/>
              <a:t>로 만드는 자료구조와 적용알고리즘 해설서</a:t>
            </a:r>
            <a:r>
              <a:rPr lang="en-US" altLang="ko-KR" smtClean="0"/>
              <a:t>&gt;</a:t>
            </a:r>
          </a:p>
          <a:p>
            <a:r>
              <a:rPr lang="ko-KR" altLang="en-US" smtClean="0"/>
              <a:t>위키백</a:t>
            </a:r>
            <a:r>
              <a:rPr lang="ko-KR" altLang="en-US" smtClean="0"/>
              <a:t>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5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err="1" smtClean="0"/>
              <a:t>리스트란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차례대로 데이터를 저장하는 자료구조</a:t>
            </a:r>
            <a:endParaRPr lang="en-US" altLang="ko-KR" dirty="0" smtClean="0"/>
          </a:p>
          <a:p>
            <a:r>
              <a:rPr lang="ko-KR" altLang="en-US" dirty="0" smtClean="0"/>
              <a:t>리스트의 종류</a:t>
            </a:r>
            <a:endParaRPr lang="en-US" altLang="ko-KR" dirty="0"/>
          </a:p>
          <a:p>
            <a:pPr lvl="1"/>
            <a:r>
              <a:rPr lang="ko-KR" altLang="en-US" dirty="0" err="1" smtClean="0"/>
              <a:t>배열리스트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연결리스트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732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err="1" smtClean="0"/>
              <a:t>배열리스트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배열리스트</a:t>
            </a:r>
            <a:r>
              <a:rPr lang="ko-KR" altLang="en-US" dirty="0" smtClean="0"/>
              <a:t> 특징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79170" y="3075709"/>
            <a:ext cx="8055033" cy="25769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최대 저장 공간을 정해야 한다</a:t>
            </a:r>
            <a:r>
              <a:rPr lang="en-US" altLang="ko-KR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원소의 추가</a:t>
            </a:r>
            <a:r>
              <a:rPr lang="en-US" altLang="ko-KR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제거 할 때 다음 페이지와 같은 과정이 필요하다</a:t>
            </a:r>
            <a:r>
              <a:rPr lang="en-US" altLang="ko-KR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순차적으로 저장된다</a:t>
            </a:r>
            <a:r>
              <a:rPr lang="en-US" altLang="ko-KR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.(</a:t>
            </a:r>
            <a:r>
              <a:rPr lang="ko-KR" altLang="en-US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다음 페이지 참고</a:t>
            </a:r>
            <a:r>
              <a:rPr lang="en-US" altLang="ko-KR" sz="2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23816"/>
              </p:ext>
            </p:extLst>
          </p:nvPr>
        </p:nvGraphicFramePr>
        <p:xfrm>
          <a:off x="2032000" y="3350028"/>
          <a:ext cx="8128001" cy="237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21379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10888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3643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743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07370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5911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7059492"/>
                    </a:ext>
                  </a:extLst>
                </a:gridCol>
              </a:tblGrid>
              <a:tr h="1737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369616"/>
                  </a:ext>
                </a:extLst>
              </a:tr>
              <a:tr h="52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42815"/>
                  </a:ext>
                </a:extLst>
              </a:tr>
            </a:tbl>
          </a:graphicData>
        </a:graphic>
      </p:graphicFrame>
      <p:sp>
        <p:nvSpPr>
          <p:cNvPr id="15" name="왼쪽 화살표 14"/>
          <p:cNvSpPr/>
          <p:nvPr/>
        </p:nvSpPr>
        <p:spPr>
          <a:xfrm>
            <a:off x="2032000" y="1828800"/>
            <a:ext cx="3437775" cy="282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 rot="10800000">
            <a:off x="6722226" y="1828800"/>
            <a:ext cx="3437775" cy="282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69775" y="1712422"/>
            <a:ext cx="1252451" cy="507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최대저장공간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3707476" y="2585258"/>
            <a:ext cx="274320" cy="673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1709" y="773084"/>
            <a:ext cx="1360517" cy="523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칸에 </a:t>
            </a:r>
            <a:r>
              <a:rPr lang="en-US" altLang="ko-KR" dirty="0" smtClean="0"/>
              <a:t>5 </a:t>
            </a:r>
          </a:p>
          <a:p>
            <a:pPr algn="ctr"/>
            <a:r>
              <a:rPr lang="ko-KR" altLang="en-US" dirty="0" smtClean="0"/>
              <a:t>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98847"/>
              </p:ext>
            </p:extLst>
          </p:nvPr>
        </p:nvGraphicFramePr>
        <p:xfrm>
          <a:off x="2032000" y="2668386"/>
          <a:ext cx="8128001" cy="23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21379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10888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3643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53743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07370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5911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7059492"/>
                    </a:ext>
                  </a:extLst>
                </a:gridCol>
              </a:tblGrid>
              <a:tr h="1743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369616"/>
                  </a:ext>
                </a:extLst>
              </a:tr>
              <a:tr h="642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42815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6284422" y="3458095"/>
            <a:ext cx="847898" cy="1496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712</TotalTime>
  <Words>501</Words>
  <Application>Microsoft Office PowerPoint</Application>
  <PresentationFormat>와이드스크린</PresentationFormat>
  <Paragraphs>149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궁서체</vt:lpstr>
      <vt:lpstr>돋움</vt:lpstr>
      <vt:lpstr>바탕</vt:lpstr>
      <vt:lpstr>Arial</vt:lpstr>
      <vt:lpstr>Berlin Sans FB</vt:lpstr>
      <vt:lpstr>Garamond</vt:lpstr>
      <vt:lpstr>자연주의</vt:lpstr>
      <vt:lpstr>자료구조 구현</vt:lpstr>
      <vt:lpstr>목차</vt:lpstr>
      <vt:lpstr>목차</vt:lpstr>
      <vt:lpstr>목차</vt:lpstr>
      <vt:lpstr>0.자료구조의 개요</vt:lpstr>
      <vt:lpstr>1-1. 리스트(List)</vt:lpstr>
      <vt:lpstr>1-2. 배열리스트 구현</vt:lpstr>
      <vt:lpstr>PowerPoint 프레젠테이션</vt:lpstr>
      <vt:lpstr>PowerPoint 프레젠테이션</vt:lpstr>
      <vt:lpstr>PowerPoint 프레젠테이션</vt:lpstr>
      <vt:lpstr>PowerPoint 프레젠테이션</vt:lpstr>
      <vt:lpstr>1-2. 배열리스트 구현</vt:lpstr>
      <vt:lpstr>Arraylist.h 구현</vt:lpstr>
      <vt:lpstr>Arraylist.c 구현(노드생성 &amp; 추가)</vt:lpstr>
      <vt:lpstr>Arraylist.c 구현(노드 제거)</vt:lpstr>
      <vt:lpstr>arraylist.c 구현(원소 추가)</vt:lpstr>
      <vt:lpstr>Arraylist.c 구현(출력,반환)</vt:lpstr>
      <vt:lpstr>Arraylist.c 구현(배열 리스트 제거)</vt:lpstr>
      <vt:lpstr>Example03_01.c 구현</vt:lpstr>
      <vt:lpstr>1-3. 연결리스트 구현</vt:lpstr>
      <vt:lpstr>Linkedlist.h구현</vt:lpstr>
      <vt:lpstr>LinkedList.c 구현(연결리스트 생성)</vt:lpstr>
      <vt:lpstr>LinkedList.c 구현(원소 추가)</vt:lpstr>
      <vt:lpstr>LinkedList.c 구현(원소 제거)</vt:lpstr>
      <vt:lpstr>ex03_02.c 구현(출력함수)</vt:lpstr>
      <vt:lpstr>ex03_02.c 구현(메인함수)</vt:lpstr>
      <vt:lpstr>2-1. 스택(Stack) </vt:lpstr>
      <vt:lpstr>스택 구조 모형</vt:lpstr>
      <vt:lpstr>2-2.  스택 구현</vt:lpstr>
      <vt:lpstr>arraystack.h 구현 </vt:lpstr>
      <vt:lpstr>ArrayStack.c 구현(노드 생성)</vt:lpstr>
      <vt:lpstr>ArrayStack.c 구현(push 기능)</vt:lpstr>
      <vt:lpstr>ArrayStack.c 구현(Pop 기능)</vt:lpstr>
      <vt:lpstr>ArrayStack.c 구현(Peek 기능)</vt:lpstr>
      <vt:lpstr>ArrayStack.c 구현(Stack 생성 기능)</vt:lpstr>
      <vt:lpstr>ArrayStack.c 구현( 점검 기능)</vt:lpstr>
      <vt:lpstr>ArrayStack.c 구현( 출력 기능)</vt:lpstr>
      <vt:lpstr>ex04.c 구현</vt:lpstr>
      <vt:lpstr>프로젝트 실행 결과</vt:lpstr>
      <vt:lpstr>3-1. 큐(Queue)</vt:lpstr>
      <vt:lpstr>자료구조 모형</vt:lpstr>
      <vt:lpstr>arrayQueue.h 구현</vt:lpstr>
      <vt:lpstr>arrayqueue.c 구현(큐 생성)</vt:lpstr>
      <vt:lpstr>arrayqueue.c 구현(자료 추가, 제거)</vt:lpstr>
      <vt:lpstr>Arrayqueue.c 구현(peek, del 구현)</vt:lpstr>
      <vt:lpstr>Arrayqueue.c 구현(자료 개수 확인)</vt:lpstr>
      <vt:lpstr>ex05.c 구현</vt:lpstr>
      <vt:lpstr>ex05.c 구현(main함수)</vt:lpstr>
      <vt:lpstr>프로젝트 실행결과</vt:lpstr>
      <vt:lpstr>결론</vt:lpstr>
      <vt:lpstr>QnA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구현</dc:title>
  <dc:creator>Windows 사용자</dc:creator>
  <cp:lastModifiedBy>Windows 사용자</cp:lastModifiedBy>
  <cp:revision>40</cp:revision>
  <dcterms:created xsi:type="dcterms:W3CDTF">2017-08-18T00:10:30Z</dcterms:created>
  <dcterms:modified xsi:type="dcterms:W3CDTF">2017-08-25T06:40:46Z</dcterms:modified>
</cp:coreProperties>
</file>