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  <p:sldMasterId id="2147483677" r:id="rId3"/>
  </p:sldMasterIdLst>
  <p:notesMasterIdLst>
    <p:notesMasterId r:id="rId11"/>
  </p:notesMasterIdLst>
  <p:sldIdLst>
    <p:sldId id="256" r:id="rId4"/>
    <p:sldId id="257" r:id="rId5"/>
    <p:sldId id="262" r:id="rId6"/>
    <p:sldId id="258" r:id="rId7"/>
    <p:sldId id="263" r:id="rId8"/>
    <p:sldId id="261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mplateswise.com/machine-learning-powerpoint-templat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55c97c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https://www.templateswise.com/machine-learning-powerpoint-template/</a:t>
            </a:r>
            <a:r>
              <a:rPr lang="en"/>
              <a:t> </a:t>
            </a:r>
            <a:endParaRPr/>
          </a:p>
        </p:txBody>
      </p:sp>
      <p:sp>
        <p:nvSpPr>
          <p:cNvPr id="259" name="Google Shape;259;g13f55c97c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55c668ec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3f55c668ec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38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55c668ec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3f55c668ec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f55c97ca3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f55c97ca3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0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f55c97ca3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f55c97ca3_5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f55c668ec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3f55c668ec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© Templateswise.com - Machine Learning PPT">
  <p:cSld name="© Templateswise.com - Machine Learning PP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60032" y="1779662"/>
            <a:ext cx="384829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024120" y="2427734"/>
            <a:ext cx="3672408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63" name="Google Shape;63;p14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66" name="Google Shape;66;p14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109" name="Google Shape;109;p14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3">
  <p:cSld name="Machine Learning PPT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642851" y="1642852"/>
            <a:ext cx="5143500" cy="1857796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857798" y="915566"/>
            <a:ext cx="682900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857798" y="2057202"/>
            <a:ext cx="681865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2">
  <p:cSld name="Machine Learning PP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2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3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4"/>
          </p:nvPr>
        </p:nvSpPr>
        <p:spPr>
          <a:xfrm>
            <a:off x="6131478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5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6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  <a:defRPr sz="1800">
                <a:solidFill>
                  <a:srgbClr val="A9B2BD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36" name="Google Shape;136;p16"/>
            <p:cNvSpPr/>
            <p:nvPr/>
          </p:nvSpPr>
          <p:spPr>
            <a:xfrm>
              <a:off x="6958036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75512" y="3165513"/>
              <a:ext cx="574677" cy="360367"/>
            </a:xfrm>
            <a:custGeom>
              <a:avLst/>
              <a:gdLst/>
              <a:ahLst/>
              <a:cxnLst/>
              <a:rect l="l" t="t" r="r" b="b"/>
              <a:pathLst>
                <a:path w="726" h="454" extrusionOk="0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39" name="Google Shape;139;p16"/>
            <p:cNvSpPr/>
            <p:nvPr/>
          </p:nvSpPr>
          <p:spPr>
            <a:xfrm>
              <a:off x="5967433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7" h="1017" extrusionOk="0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191271" y="3189326"/>
              <a:ext cx="360364" cy="363542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226196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25635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286521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316684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346847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377009" y="310360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408759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438922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499247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469085" y="310360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6499247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69085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438922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759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37700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346847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16684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86521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226196" y="3563980"/>
              <a:ext cx="17463" cy="74613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256359" y="3563980"/>
              <a:ext cx="19050" cy="74613"/>
            </a:xfrm>
            <a:custGeom>
              <a:avLst/>
              <a:gdLst/>
              <a:ahLst/>
              <a:cxnLst/>
              <a:rect l="l" t="t" r="r" b="b"/>
              <a:pathLst>
                <a:path w="23" h="93" extrusionOk="0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6103958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103958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103958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103958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6103958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103958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6103958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103958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103958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103958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6564335" y="322583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564335" y="325600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64335" y="3287752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564335" y="3317915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564335" y="3348078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564335" y="3378241"/>
              <a:ext cx="74613" cy="15875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564335" y="3408403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564335" y="3438566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564335" y="3498892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3" extrusionOk="0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564335" y="3468729"/>
              <a:ext cx="74613" cy="17463"/>
            </a:xfrm>
            <a:custGeom>
              <a:avLst/>
              <a:gdLst/>
              <a:ahLst/>
              <a:cxnLst/>
              <a:rect l="l" t="t" r="r" b="b"/>
              <a:pathLst>
                <a:path w="95" h="22" extrusionOk="0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82" name="Google Shape;182;p16"/>
            <p:cNvSpPr/>
            <p:nvPr/>
          </p:nvSpPr>
          <p:spPr>
            <a:xfrm>
              <a:off x="4978417" y="2967073"/>
              <a:ext cx="808040" cy="80804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21305" y="3097250"/>
              <a:ext cx="325439" cy="428630"/>
            </a:xfrm>
            <a:custGeom>
              <a:avLst/>
              <a:gdLst/>
              <a:ahLst/>
              <a:cxnLst/>
              <a:rect l="l" t="t" r="r" b="b"/>
              <a:pathLst>
                <a:path w="409" h="539" extrusionOk="0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316556" y="3541755"/>
              <a:ext cx="134938" cy="28575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329256" y="3579856"/>
              <a:ext cx="107950" cy="28575"/>
            </a:xfrm>
            <a:custGeom>
              <a:avLst/>
              <a:gdLst/>
              <a:ahLst/>
              <a:cxnLst/>
              <a:rect l="l" t="t" r="r" b="b"/>
              <a:pathLst>
                <a:path w="136" h="35" extrusionOk="0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43543" y="3617956"/>
              <a:ext cx="80963" cy="28575"/>
            </a:xfrm>
            <a:custGeom>
              <a:avLst/>
              <a:gdLst/>
              <a:ahLst/>
              <a:cxnLst/>
              <a:rect l="l" t="t" r="r" b="b"/>
              <a:pathLst>
                <a:path w="102" h="36" extrusionOk="0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60993" y="3143288"/>
              <a:ext cx="100013" cy="133352"/>
            </a:xfrm>
            <a:custGeom>
              <a:avLst/>
              <a:gdLst/>
              <a:ahLst/>
              <a:cxnLst/>
              <a:rect l="l" t="t" r="r" b="b"/>
              <a:pathLst>
                <a:path w="126" h="167" extrusionOk="0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hine Learning PPT 5">
  <p:cSld name="Machine Learning PPT 5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4402138"/>
            <a:ext cx="9144000" cy="741363"/>
          </a:xfrm>
          <a:custGeom>
            <a:avLst/>
            <a:gdLst/>
            <a:ahLst/>
            <a:cxnLst/>
            <a:rect l="l" t="t" r="r" b="b"/>
            <a:pathLst>
              <a:path w="11520" h="933" extrusionOk="0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67544" y="1419622"/>
            <a:ext cx="8208912" cy="2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474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062" y="1386825"/>
            <a:ext cx="9178125" cy="3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>
            <a:spLocks noGrp="1"/>
          </p:cNvSpPr>
          <p:nvPr>
            <p:ph type="ctrTitle"/>
          </p:nvPr>
        </p:nvSpPr>
        <p:spPr>
          <a:xfrm>
            <a:off x="311700" y="119950"/>
            <a:ext cx="8520600" cy="9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None/>
              <a:defRPr sz="3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311700" y="905925"/>
            <a:ext cx="85206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943100" y="2150850"/>
            <a:ext cx="675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" y="0"/>
            <a:ext cx="185872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2064775" y="2885150"/>
            <a:ext cx="63234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2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426" y="1248525"/>
            <a:ext cx="3638000" cy="31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4505750" y="1389600"/>
            <a:ext cx="3900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394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3319534" y="248216"/>
            <a:ext cx="5497363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dirty="0"/>
              <a:t>Machine Learning CS584</a:t>
            </a:r>
            <a:endParaRPr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185424" y="994103"/>
            <a:ext cx="4800958" cy="730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"Fortune's Origin: Machine Learning Insights into Self-Made Versus Inherited Billionaire Wealth“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EABE9-A889-5E2C-D9FC-57E94199BDBA}"/>
              </a:ext>
            </a:extLst>
          </p:cNvPr>
          <p:cNvSpPr txBox="1"/>
          <p:nvPr/>
        </p:nvSpPr>
        <p:spPr>
          <a:xfrm>
            <a:off x="5760713" y="3895853"/>
            <a:ext cx="2439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An Interim Report 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                        by</a:t>
            </a:r>
          </a:p>
          <a:p>
            <a:r>
              <a:rPr lang="en-IN" dirty="0"/>
              <a:t>                         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8E70B-CB5C-62D4-F254-C12D70C0C3D1}"/>
              </a:ext>
            </a:extLst>
          </p:cNvPr>
          <p:cNvSpPr txBox="1"/>
          <p:nvPr/>
        </p:nvSpPr>
        <p:spPr>
          <a:xfrm>
            <a:off x="6675864" y="4514958"/>
            <a:ext cx="199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Indrajit Ghosh</a:t>
            </a:r>
          </a:p>
          <a:p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Rafail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</a:rPr>
              <a:t>Mahammadli</a:t>
            </a:r>
            <a:endParaRPr lang="en-IN" sz="1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996177" y="170678"/>
            <a:ext cx="7866134" cy="6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15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"Fortune's Origin: Machine Learning Insights into Self-Made Versus Inherited Billionaire Wealth"</a:t>
            </a:r>
            <a:endParaRPr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612471" y="904910"/>
            <a:ext cx="6818658" cy="376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Brief Introduction:</a:t>
            </a:r>
            <a:endParaRPr lang="en-US" sz="1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 algn="l"/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the origins of billionaires' wealth offers more than just insight into personal success; it reflects broader economic and social patterns. Distinguishing between self-made and inherited fortunes reveals key aspects of global wealth distribution and the impact of factors like economic policies and entrepreneurship. This project delves into these dynamics, seeking a deeper understanding of wealth creation and inheritance.</a:t>
            </a:r>
          </a:p>
          <a:p>
            <a:pPr marL="228600" indent="0" algn="l"/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Machine Learning's Role:</a:t>
            </a:r>
          </a:p>
          <a:p>
            <a:pPr marL="228600" indent="0"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employs machine learning to address a key classification challenge: differentiating self-made billionaires from those with inherited wealth. By using ML capabilities in pattern recognition and predictive analytics, we aim to identify crucial features within complex data, offering a detailed, data-driven perspective on the origins of billionaire wealth. This approach not only simplifies the classification task but also provides statistically robust insights into the dynamics of wealth creation and inheritance.</a:t>
            </a:r>
          </a:p>
          <a:p>
            <a:pPr marL="228600" indent="0" algn="l"/>
            <a:endParaRPr lang="en-US" sz="1000" b="0" i="0" dirty="0">
              <a:effectLst/>
              <a:latin typeface="Söhne"/>
            </a:endParaRPr>
          </a:p>
          <a:p>
            <a:pPr marL="228600" indent="0" algn="l"/>
            <a:endParaRPr lang="en-US" sz="10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156817" y="209401"/>
            <a:ext cx="7519639" cy="6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15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Analysis Performed </a:t>
            </a:r>
            <a:endParaRPr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612470" y="711622"/>
            <a:ext cx="7226729" cy="415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2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Introduction:</a:t>
            </a:r>
            <a:endParaRPr lang="en-US" sz="1200" b="0" i="0" dirty="0">
              <a:solidFill>
                <a:srgbClr val="0F0F0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 algn="l"/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Name: "Billionaires Statistics Data Set 2023."</a:t>
            </a:r>
          </a:p>
          <a:p>
            <a:pPr marL="228600" indent="0" algn="l"/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Overview: This dataset offers an in-depth view of global billionaires, encompassing wealth details, personal demographics, and business sectors. It serves as a comprehensive resource for understanding wealth distribution and the economic and demographic profiles of the world's wealthiest individuals. Total 2640 records and 35 features.</a:t>
            </a:r>
          </a:p>
          <a:p>
            <a:pPr marL="228600" indent="0" algn="l"/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457200" lvl="1" indent="0" algn="l">
              <a:buNone/>
            </a:pPr>
            <a:r>
              <a:rPr lang="en-US" sz="105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and Wealth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Billionaires' ranking and net worth in millions of USD.</a:t>
            </a:r>
          </a:p>
          <a:p>
            <a:pPr marL="457200" lvl="1" indent="0" algn="l">
              <a:buNone/>
            </a:pPr>
            <a:r>
              <a:rPr lang="en-US" sz="105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Details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Information like name, age, nationality.</a:t>
            </a:r>
          </a:p>
          <a:p>
            <a:pPr marL="457200" lvl="1" indent="0" algn="l">
              <a:buNone/>
            </a:pPr>
            <a:r>
              <a:rPr lang="en-US" sz="105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Sectors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Includes diverse categories such as Technology, Automotive, Fashion, and retail, and details about the sources of wealth.</a:t>
            </a:r>
          </a:p>
          <a:p>
            <a:pPr marL="457200" lvl="1" indent="0" algn="l">
              <a:buNone/>
            </a:pPr>
            <a:r>
              <a:rPr lang="en-US" sz="105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Country-Specific Data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Economic indicators like GDP, education rates, life expectancy, tax data, and population for each billionaire's country.</a:t>
            </a:r>
          </a:p>
          <a:p>
            <a:pPr marL="457200" lvl="1" indent="0" algn="l">
              <a:buNone/>
            </a:pPr>
            <a:r>
              <a:rPr lang="en-US" sz="105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Geographical Coordinates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Latitude and longitude of each country for geographic analyses.</a:t>
            </a:r>
          </a:p>
          <a:p>
            <a:pPr marL="228600" indent="0" algn="l"/>
            <a:endParaRPr lang="en-US" sz="10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 algn="l"/>
            <a:r>
              <a:rPr lang="en-US" sz="12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  <a:r>
              <a:rPr lang="en-US" sz="12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2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teps performed on the dataset: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analysis of dataset features including mean, max, and standard deviation.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irrelevant</a:t>
            </a:r>
            <a:r>
              <a:rPr lang="en-US" sz="1050" b="0" i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/duplicate </a:t>
            </a: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and handling of missing data using forward fill and mode methods.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 validation and conversion (e.g., updating date formats, converting mixed datatypes like country GDP values to float).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Implementing Z-score to identify and remove outliers (reduced data from 2,640 to 2,395 records).</a:t>
            </a:r>
          </a:p>
          <a:p>
            <a:pPr marL="228600" indent="0" algn="l"/>
            <a:endParaRPr lang="en-US" sz="8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69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" sz="3200" dirty="0"/>
              <a:t>Dataset insights &amp; EDA</a:t>
            </a:r>
            <a:endParaRPr sz="3200" dirty="0"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3454400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 sz="11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 Data Points</a:t>
            </a:r>
            <a:endParaRPr sz="11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2"/>
          </p:nvPr>
        </p:nvSpPr>
        <p:spPr>
          <a:xfrm>
            <a:off x="3454400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Analyses included variables like age, birth details, country's CPI, GDP, education levels, life expectancy, tax rates, and geographical coordinates.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3"/>
          </p:nvPr>
        </p:nvSpPr>
        <p:spPr>
          <a:xfrm>
            <a:off x="6131478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sz="11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Findings</a:t>
            </a:r>
            <a:endParaRPr sz="11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4"/>
          </p:nvPr>
        </p:nvSpPr>
        <p:spPr>
          <a:xfrm>
            <a:off x="6131478" y="3303785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 of correlation graphs to identify relationships between variables and the target variable (self-made wealth status).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5"/>
          </p:nvPr>
        </p:nvSpPr>
        <p:spPr>
          <a:xfrm>
            <a:off x="755576" y="2886754"/>
            <a:ext cx="2256946" cy="4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100" b="1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Analysis</a:t>
            </a:r>
            <a:endParaRPr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Google Shape;280;p33"/>
          <p:cNvSpPr txBox="1">
            <a:spLocks noGrp="1"/>
          </p:cNvSpPr>
          <p:nvPr>
            <p:ph type="body" idx="6"/>
          </p:nvPr>
        </p:nvSpPr>
        <p:spPr>
          <a:xfrm>
            <a:off x="755576" y="3319043"/>
            <a:ext cx="2256946" cy="10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B2BD"/>
              </a:buClr>
              <a:buSzPts val="1800"/>
              <a:buNone/>
            </a:pP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Histograms based on </a:t>
            </a:r>
            <a:r>
              <a:rPr lang="en-US" sz="12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density 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box plots focused on distinguishing self-made billionaires from those who inherited their wealth.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237894" y="1031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Visualizations based on the data Insight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8E916-FEFE-AD9E-DC42-4FC46311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08" y="349468"/>
            <a:ext cx="3278459" cy="224965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DAF8B0-9132-7F08-22F8-920F86A284BE}"/>
              </a:ext>
            </a:extLst>
          </p:cNvPr>
          <p:cNvCxnSpPr/>
          <p:nvPr/>
        </p:nvCxnSpPr>
        <p:spPr>
          <a:xfrm>
            <a:off x="4133387" y="483220"/>
            <a:ext cx="0" cy="444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CF2227-C6E9-D2B2-A375-4464BCFF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507"/>
            <a:ext cx="4133381" cy="45040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763727-1E7E-AAE9-B36F-1B02A0F99D8F}"/>
              </a:ext>
            </a:extLst>
          </p:cNvPr>
          <p:cNvCxnSpPr/>
          <p:nvPr/>
        </p:nvCxnSpPr>
        <p:spPr>
          <a:xfrm>
            <a:off x="4133387" y="2639153"/>
            <a:ext cx="4943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EC2B828-3FFC-6D44-C352-835809B28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785" y="2687918"/>
            <a:ext cx="4314556" cy="2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237894" y="1031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working on 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274796" y="520390"/>
            <a:ext cx="8594407" cy="431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Cross-Validation Strategy:</a:t>
            </a:r>
          </a:p>
          <a:p>
            <a:pPr marL="11430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Determining the most suitable cross-validation strategy to ensure reliable model evaluation.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Model Selection and Testing: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a logistic regression model for classification, using all available features without initial feature removal.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model's performance.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and Model Reassessment:</a:t>
            </a:r>
          </a:p>
          <a:p>
            <a:pPr marL="11430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feature engineering to refine the model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Retrain the logistic regression model with the new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Re-evaluate the model performance to assess improvements.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with More Complex Models:</a:t>
            </a:r>
          </a:p>
          <a:p>
            <a:pPr marL="114300" indent="0" algn="l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with advanced classifiers like Support Vector Machine (SVM) and Random Forest classifiers.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the performance of these models against the logistic regression model.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 Based on Comparative Analysis:</a:t>
            </a:r>
          </a:p>
          <a:p>
            <a:pPr marL="11430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the best-performing model based on F1 scores</a:t>
            </a:r>
          </a:p>
          <a:p>
            <a:pPr marL="457200" lvl="1" indent="0" algn="l">
              <a:buNone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and Optimization: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the selected model’s hyperparameters to optimize the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checks to prevent overfitting and ensure model generalizability.</a:t>
            </a:r>
          </a:p>
          <a:p>
            <a:pPr marL="0" lvl="0" indent="0" algn="l" rtl="0">
              <a:spcBef>
                <a:spcPts val="3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DF367-FC12-67AB-0AB6-1D43E113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81" y="438615"/>
            <a:ext cx="5233637" cy="3059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967DD-7FEA-4496-9159-C0F02AEC9375}"/>
              </a:ext>
            </a:extLst>
          </p:cNvPr>
          <p:cNvSpPr txBox="1"/>
          <p:nvPr/>
        </p:nvSpPr>
        <p:spPr>
          <a:xfrm>
            <a:off x="3609278" y="3578055"/>
            <a:ext cx="1698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686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Söhne</vt:lpstr>
      <vt:lpstr>Wingdings</vt:lpstr>
      <vt:lpstr>Simple Light</vt:lpstr>
      <vt:lpstr>1985</vt:lpstr>
      <vt:lpstr>Simple Light</vt:lpstr>
      <vt:lpstr>Machine Learning CS584</vt:lpstr>
      <vt:lpstr>"Fortune's Origin: Machine Learning Insights into Self-Made Versus Inherited Billionaire Wealth"</vt:lpstr>
      <vt:lpstr>Dataset Analysis Performed </vt:lpstr>
      <vt:lpstr>Dataset insights &amp; EDA</vt:lpstr>
      <vt:lpstr>Some Visualizations based on the data Insight</vt:lpstr>
      <vt:lpstr>Currently working 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CS584</dc:title>
  <dc:creator>Indrajit Ghosh</dc:creator>
  <cp:lastModifiedBy>Office</cp:lastModifiedBy>
  <cp:revision>24</cp:revision>
  <dcterms:modified xsi:type="dcterms:W3CDTF">2023-11-16T15:44:47Z</dcterms:modified>
</cp:coreProperties>
</file>