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4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5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01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9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1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7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1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8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9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6086F0-0BFA-41F8-A238-ED77F0BEB93D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082B-C664-4E51-A951-55C9B668E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07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w8mwt3l0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8606-A64D-4763-9981-A9BD66AAC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PID Control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5CFC-9A60-42D4-85E3-0B4EA8ED6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NNFL 2019-20</a:t>
            </a:r>
          </a:p>
          <a:p>
            <a:r>
              <a:rPr lang="en-IN" dirty="0"/>
              <a:t>Saksham Consul</a:t>
            </a:r>
          </a:p>
        </p:txBody>
      </p:sp>
    </p:spTree>
    <p:extLst>
      <p:ext uri="{BB962C8B-B14F-4D97-AF65-F5344CB8AC3E}">
        <p14:creationId xmlns:p14="http://schemas.microsoft.com/office/powerpoint/2010/main" val="226657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FAF-59E7-4031-9BE2-B0C39A4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NNFL Remix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D6AC-E342-4198-98CB-781B969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Classically PIDs have been tuned using analytical ways like Direct synthesis, Internal Model or heuristic techniques like ZN Tuning, Tyres-</a:t>
            </a:r>
            <a:r>
              <a:rPr lang="en-IN" dirty="0" err="1"/>
              <a:t>Luyben</a:t>
            </a:r>
            <a:r>
              <a:rPr lang="en-IN" dirty="0"/>
              <a:t> tuning</a:t>
            </a:r>
          </a:p>
          <a:p>
            <a:r>
              <a:rPr lang="en-IN" dirty="0"/>
              <a:t>Note: Heuristic is a fancy way of saying ‘jugaad’</a:t>
            </a:r>
          </a:p>
          <a:p>
            <a:endParaRPr lang="en-IN" dirty="0"/>
          </a:p>
          <a:p>
            <a:r>
              <a:rPr lang="en-IN" dirty="0"/>
              <a:t>Often than not, require domain expertise and painstaking experimentations.</a:t>
            </a:r>
          </a:p>
          <a:p>
            <a:endParaRPr lang="en-IN" dirty="0"/>
          </a:p>
          <a:p>
            <a:r>
              <a:rPr lang="en-IN" dirty="0"/>
              <a:t>Also static values do not allow proper working in different conditions!</a:t>
            </a:r>
          </a:p>
        </p:txBody>
      </p:sp>
    </p:spTree>
    <p:extLst>
      <p:ext uri="{BB962C8B-B14F-4D97-AF65-F5344CB8AC3E}">
        <p14:creationId xmlns:p14="http://schemas.microsoft.com/office/powerpoint/2010/main" val="156266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5C2-5A3C-4238-967A-9B8F5615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614C-35F1-4A8A-B63D-262DD992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How about tuning using Neural Networks and Fuzzy Logic?</a:t>
            </a:r>
          </a:p>
          <a:p>
            <a:endParaRPr lang="en-IN" dirty="0"/>
          </a:p>
          <a:p>
            <a:r>
              <a:rPr lang="en-IN" dirty="0"/>
              <a:t>Known:</a:t>
            </a:r>
          </a:p>
          <a:p>
            <a:pPr lvl="1"/>
            <a:r>
              <a:rPr lang="en-IN" dirty="0"/>
              <a:t>Reference (input)</a:t>
            </a:r>
          </a:p>
          <a:p>
            <a:pPr lvl="1"/>
            <a:r>
              <a:rPr lang="en-IN" dirty="0"/>
              <a:t>Ideal Output (target)</a:t>
            </a:r>
          </a:p>
          <a:p>
            <a:pPr lvl="1"/>
            <a:endParaRPr lang="en-IN" dirty="0"/>
          </a:p>
          <a:p>
            <a:r>
              <a:rPr lang="en-IN" dirty="0"/>
              <a:t>Supervised learning? Fitness Function (GA optimization)</a:t>
            </a:r>
          </a:p>
          <a:p>
            <a:r>
              <a:rPr lang="en-IN" dirty="0"/>
              <a:t>Let’s make things fuzzy?</a:t>
            </a:r>
          </a:p>
        </p:txBody>
      </p:sp>
    </p:spTree>
    <p:extLst>
      <p:ext uri="{BB962C8B-B14F-4D97-AF65-F5344CB8AC3E}">
        <p14:creationId xmlns:p14="http://schemas.microsoft.com/office/powerpoint/2010/main" val="202823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46D3-6686-42A3-8074-295EBBD4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3DE8-B18C-4F33-A0EE-2144819F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5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183C-7702-4763-A125-7A8E3B79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7F38-D293-45AA-B6F5-567A6208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PID?</a:t>
            </a:r>
          </a:p>
          <a:p>
            <a:r>
              <a:rPr lang="en-IN" dirty="0"/>
              <a:t>Importance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Basic Theory</a:t>
            </a:r>
          </a:p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106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DD34-7F03-4D8C-B5C6-E9F18688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7F91-1921-4427-9C3E-36B5C8EB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PID Control stands for “Proportional Integral Derivative” Control</a:t>
            </a:r>
          </a:p>
          <a:p>
            <a:r>
              <a:rPr lang="en-IN" dirty="0"/>
              <a:t>Used extensively in control engineering and automation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12615B-0FF5-4FDB-A9BA-64173959F794}"/>
              </a:ext>
            </a:extLst>
          </p:cNvPr>
          <p:cNvSpPr/>
          <p:nvPr/>
        </p:nvSpPr>
        <p:spPr>
          <a:xfrm>
            <a:off x="2574003" y="4129951"/>
            <a:ext cx="573686" cy="573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B4450-53BD-4150-BC7D-A3B154A67F6E}"/>
              </a:ext>
            </a:extLst>
          </p:cNvPr>
          <p:cNvSpPr/>
          <p:nvPr/>
        </p:nvSpPr>
        <p:spPr>
          <a:xfrm>
            <a:off x="4161183" y="4152635"/>
            <a:ext cx="1934817" cy="5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PID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BD65D-D633-416C-9FD6-B164CBA5A833}"/>
              </a:ext>
            </a:extLst>
          </p:cNvPr>
          <p:cNvSpPr/>
          <p:nvPr/>
        </p:nvSpPr>
        <p:spPr>
          <a:xfrm>
            <a:off x="5565912" y="5133141"/>
            <a:ext cx="1934817" cy="5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338EA-31FA-4172-9219-C6D7F19762D4}"/>
              </a:ext>
            </a:extLst>
          </p:cNvPr>
          <p:cNvSpPr/>
          <p:nvPr/>
        </p:nvSpPr>
        <p:spPr>
          <a:xfrm>
            <a:off x="6639339" y="4157340"/>
            <a:ext cx="1934817" cy="5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05417-C974-4793-8A42-F83DACA611C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147689" y="4416794"/>
            <a:ext cx="1013494" cy="22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46125-2EB6-4B65-91A5-A9A6CC32F73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4439478"/>
            <a:ext cx="543339" cy="4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EBAD9-B48A-4FAC-81EF-6B433D4518EE}"/>
              </a:ext>
            </a:extLst>
          </p:cNvPr>
          <p:cNvCxnSpPr>
            <a:stCxn id="7" idx="3"/>
          </p:cNvCxnSpPr>
          <p:nvPr/>
        </p:nvCxnSpPr>
        <p:spPr>
          <a:xfrm flipV="1">
            <a:off x="8574156" y="4439478"/>
            <a:ext cx="1179444" cy="4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C2F74-6417-4AAA-84D6-87DAA9FCCC56}"/>
              </a:ext>
            </a:extLst>
          </p:cNvPr>
          <p:cNvCxnSpPr>
            <a:cxnSpLocks/>
          </p:cNvCxnSpPr>
          <p:nvPr/>
        </p:nvCxnSpPr>
        <p:spPr>
          <a:xfrm flipH="1">
            <a:off x="9083123" y="4439478"/>
            <a:ext cx="34374" cy="9805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5DBD7-3B99-4012-9AFC-531C357A75F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500729" y="5419984"/>
            <a:ext cx="15823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739EEA-3036-4A2F-98D3-983C2FDD37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853910" y="4703637"/>
            <a:ext cx="6936" cy="676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811E63-5AB0-42C6-8690-3A0E68FFFA5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53910" y="5380372"/>
            <a:ext cx="2712002" cy="396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A5903C-E22A-4132-BFC1-A178A9282D6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91392" y="4416794"/>
            <a:ext cx="482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4B2211-D556-475C-9A52-AFEB7379D870}"/>
              </a:ext>
            </a:extLst>
          </p:cNvPr>
          <p:cNvSpPr txBox="1"/>
          <p:nvPr/>
        </p:nvSpPr>
        <p:spPr>
          <a:xfrm>
            <a:off x="2568204" y="4232128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AB900-9528-475A-8899-04B1DC91262F}"/>
              </a:ext>
            </a:extLst>
          </p:cNvPr>
          <p:cNvSpPr txBox="1"/>
          <p:nvPr/>
        </p:nvSpPr>
        <p:spPr>
          <a:xfrm>
            <a:off x="2730129" y="438422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D27A64-212D-493F-87DF-20AF93D97AEE}"/>
              </a:ext>
            </a:extLst>
          </p:cNvPr>
          <p:cNvSpPr txBox="1"/>
          <p:nvPr/>
        </p:nvSpPr>
        <p:spPr>
          <a:xfrm>
            <a:off x="587603" y="4232128"/>
            <a:ext cx="13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AE14B7-851D-485A-A625-BBBBB9971E07}"/>
              </a:ext>
            </a:extLst>
          </p:cNvPr>
          <p:cNvSpPr txBox="1"/>
          <p:nvPr/>
        </p:nvSpPr>
        <p:spPr>
          <a:xfrm>
            <a:off x="9849291" y="4308896"/>
            <a:ext cx="13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CD699-541B-48BA-910A-62C30B544C6E}"/>
              </a:ext>
            </a:extLst>
          </p:cNvPr>
          <p:cNvSpPr txBox="1"/>
          <p:nvPr/>
        </p:nvSpPr>
        <p:spPr>
          <a:xfrm>
            <a:off x="3652895" y="4984703"/>
            <a:ext cx="13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5917A5-B976-4A9A-AD91-B45E8D71431E}"/>
              </a:ext>
            </a:extLst>
          </p:cNvPr>
          <p:cNvSpPr txBox="1"/>
          <p:nvPr/>
        </p:nvSpPr>
        <p:spPr>
          <a:xfrm>
            <a:off x="3213271" y="4058804"/>
            <a:ext cx="6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952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154B-1E9D-4683-AE0D-001AC399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E71D-AD57-4CE4-90D9-9403794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Extensively in industry</a:t>
            </a:r>
          </a:p>
          <a:p>
            <a:r>
              <a:rPr lang="en-IN" dirty="0"/>
              <a:t>Automation – cruising mode in vehicles!</a:t>
            </a:r>
          </a:p>
          <a:p>
            <a:r>
              <a:rPr lang="en-IN" dirty="0"/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329945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F959-27BA-4AB9-9FB0-2817595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512FFA63-7FB7-496D-9780-D7A5F94B1D6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0888" y="28638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E2A1-D806-4136-998B-81E74F4B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4C653-D846-4112-B4FA-A711EEB7F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Controller Output = Response to current error + Response to history of error + Response to future (likely)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This is just a differential equation!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4C653-D846-4112-B4FA-A711EEB7F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 r="-1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4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4D20-E3ED-4429-89E6-4D554DA7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Laplacian operation from Mathematics III</a:t>
            </a:r>
            <a:br>
              <a:rPr lang="en-IN" sz="4400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1DBF-1561-4C81-9FE5-EE5214F49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 differential equation can be converted to an algebraic expression using Laplacian operator!</a:t>
                </a:r>
              </a:p>
              <a:p>
                <a:endParaRPr lang="en-IN" dirty="0"/>
              </a:p>
              <a:p>
                <a:r>
                  <a:rPr lang="en-IN" dirty="0"/>
                  <a:t>The plant describes the dynamics of the system, this to can be modelled as a differential equation too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1DBF-1561-4C81-9FE5-EE5214F49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6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0C3B-3BE4-4FEE-828A-D09A63B9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Hold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D636-A981-4D09-B12D-610D2776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Derivatives and integrals are continuous in nature!</a:t>
            </a:r>
          </a:p>
          <a:p>
            <a:r>
              <a:rPr lang="en-IN" dirty="0"/>
              <a:t>Modern computation is digital </a:t>
            </a:r>
            <a:r>
              <a:rPr lang="en-IN"/>
              <a:t>in nature! </a:t>
            </a:r>
            <a:r>
              <a:rPr lang="en-IN" dirty="0"/>
              <a:t>(Digital thieves in the </a:t>
            </a:r>
            <a:r>
              <a:rPr lang="en-IN" dirty="0" err="1"/>
              <a:t>analog</a:t>
            </a:r>
            <a:r>
              <a:rPr lang="en-IN" dirty="0"/>
              <a:t> world)</a:t>
            </a:r>
          </a:p>
          <a:p>
            <a:r>
              <a:rPr lang="en-IN" dirty="0"/>
              <a:t>Solution: Discretization</a:t>
            </a:r>
          </a:p>
          <a:p>
            <a:r>
              <a:rPr lang="en-IN" dirty="0"/>
              <a:t>Integration == Summation over small rectangles</a:t>
            </a:r>
          </a:p>
          <a:p>
            <a:r>
              <a:rPr lang="en-IN" dirty="0" err="1"/>
              <a:t>Differentiaton</a:t>
            </a:r>
            <a:r>
              <a:rPr lang="en-IN" dirty="0"/>
              <a:t> == Difference of values at two time intervals divided 						   by time interval</a:t>
            </a:r>
          </a:p>
        </p:txBody>
      </p:sp>
    </p:spTree>
    <p:extLst>
      <p:ext uri="{BB962C8B-B14F-4D97-AF65-F5344CB8AC3E}">
        <p14:creationId xmlns:p14="http://schemas.microsoft.com/office/powerpoint/2010/main" val="8813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AF7C-E31F-4F5A-876F-7896FC6A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5AEF-6C9A-494D-8A26-20EAEC1D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Tuning of PID controllers is done using various parameters like:</a:t>
            </a:r>
          </a:p>
          <a:p>
            <a:pPr lvl="1"/>
            <a:r>
              <a:rPr lang="en-IN" dirty="0"/>
              <a:t> Peak Overshoot</a:t>
            </a:r>
          </a:p>
          <a:p>
            <a:pPr lvl="1"/>
            <a:r>
              <a:rPr lang="en-IN" dirty="0"/>
              <a:t>Rise Time</a:t>
            </a:r>
          </a:p>
          <a:p>
            <a:pPr lvl="1"/>
            <a:r>
              <a:rPr lang="en-IN" dirty="0"/>
              <a:t>Setting Time</a:t>
            </a:r>
          </a:p>
          <a:p>
            <a:pPr lvl="1"/>
            <a:r>
              <a:rPr lang="en-IN" dirty="0"/>
              <a:t>Steady State Error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B3D8B2-EE98-420A-BCE2-59D28C3AA0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875920"/>
                  </p:ext>
                </p:extLst>
              </p:nvPr>
            </p:nvGraphicFramePr>
            <p:xfrm>
              <a:off x="1103312" y="4417023"/>
              <a:ext cx="8946540" cy="18313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9308">
                      <a:extLst>
                        <a:ext uri="{9D8B030D-6E8A-4147-A177-3AD203B41FA5}">
                          <a16:colId xmlns:a16="http://schemas.microsoft.com/office/drawing/2014/main" val="4141501487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3170060720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874992159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1021258881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2145866908"/>
                        </a:ext>
                      </a:extLst>
                    </a:gridCol>
                  </a:tblGrid>
                  <a:tr h="457844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CL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Rise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Overshoot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Settling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6115906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Small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1609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920242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Small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 change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1719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B3D8B2-EE98-420A-BCE2-59D28C3AA0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875920"/>
                  </p:ext>
                </p:extLst>
              </p:nvPr>
            </p:nvGraphicFramePr>
            <p:xfrm>
              <a:off x="1103312" y="4417023"/>
              <a:ext cx="8946540" cy="18313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9308">
                      <a:extLst>
                        <a:ext uri="{9D8B030D-6E8A-4147-A177-3AD203B41FA5}">
                          <a16:colId xmlns:a16="http://schemas.microsoft.com/office/drawing/2014/main" val="4141501487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3170060720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874992159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1021258881"/>
                        </a:ext>
                      </a:extLst>
                    </a:gridCol>
                    <a:gridCol w="1789308">
                      <a:extLst>
                        <a:ext uri="{9D8B030D-6E8A-4147-A177-3AD203B41FA5}">
                          <a16:colId xmlns:a16="http://schemas.microsoft.com/office/drawing/2014/main" val="2145866908"/>
                        </a:ext>
                      </a:extLst>
                    </a:gridCol>
                  </a:tblGrid>
                  <a:tr h="457844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CL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Rise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Overshoot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Settling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6115906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" t="-105263" r="-40102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Small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1609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" t="-208000" r="-40102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Increase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920242"/>
                      </a:ext>
                    </a:extLst>
                  </a:tr>
                  <a:tr h="457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" t="-308000" r="-40102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Small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 change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1719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47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373</Words>
  <Application>Microsoft Office PowerPoint</Application>
  <PresentationFormat>Widescreen</PresentationFormat>
  <Paragraphs>89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PID Control </vt:lpstr>
      <vt:lpstr>Overview</vt:lpstr>
      <vt:lpstr>PID</vt:lpstr>
      <vt:lpstr>Importance</vt:lpstr>
      <vt:lpstr>Motivation</vt:lpstr>
      <vt:lpstr>Basic Theory</vt:lpstr>
      <vt:lpstr>Laplacian operation from Mathematics III </vt:lpstr>
      <vt:lpstr>Hold On!</vt:lpstr>
      <vt:lpstr>PID Tuning</vt:lpstr>
      <vt:lpstr>NNFL Remix</vt:lpstr>
      <vt:lpstr>PowerPoint Presentation</vt:lpstr>
      <vt:lpstr>Coding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 </dc:title>
  <dc:creator>Saksham Consul</dc:creator>
  <cp:lastModifiedBy>Saksham Consul</cp:lastModifiedBy>
  <cp:revision>4</cp:revision>
  <dcterms:created xsi:type="dcterms:W3CDTF">2019-09-17T08:09:44Z</dcterms:created>
  <dcterms:modified xsi:type="dcterms:W3CDTF">2019-09-17T09:30:40Z</dcterms:modified>
</cp:coreProperties>
</file>