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Nuni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b1ad7bf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b1ad7bf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ce1df038e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ce1df038e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4723fe2e7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4723fe2e7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ce1df038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ce1df038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ed3b8dca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ed3b8dca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4ce1df038e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ce1df038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4723fe2e7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4723fe2e7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4723fe2e7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4723fe2e7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ce1df038e_6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ce1df038e_6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cb9c97f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cb9c97f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4723fe2e7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4723fe2e7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b1ad7bf4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b1ad7bf4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16f1cc2f8fe4550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6f1cc2f8fe4550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ce1df038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ce1df038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0bbfd71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0bbfd71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ce1df038e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ce1df038e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sz="30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4723fe2e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4723fe2e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4ce1df038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ce1df038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sigmoid for forgetting, second sigmoid/tanh for updating, third sigmoid for selective output (last tanh pushes output between -1 to 1.</a:t>
            </a:r>
            <a:endParaRPr/>
          </a:p>
          <a:p>
            <a:pPr indent="0" lvl="0" marL="0" rtl="0" algn="just">
              <a:lnSpc>
                <a:spcPct val="115000"/>
              </a:lnSpc>
              <a:spcBef>
                <a:spcPts val="0"/>
              </a:spcBef>
              <a:spcAft>
                <a:spcPts val="0"/>
              </a:spcAft>
              <a:buClr>
                <a:srgbClr val="000000"/>
              </a:buClr>
              <a:buSzPts val="1100"/>
              <a:buFont typeface="Arial"/>
              <a:buNone/>
            </a:pPr>
            <a:r>
              <a:rPr lang="en" sz="1000">
                <a:solidFill>
                  <a:srgbClr val="333333"/>
                </a:solidFill>
              </a:rPr>
              <a:t>Humans don’t start their thinking from scratch every second. As you read this essay, you understand each word based on your understanding of previous words. You don’t throw everything away and start thinking from scratch again. Your thoughts have persistence. Traditional neural networks can’t do this, and it seems like a major shortcoming. For example, imagine you want to classify what kind of event is happening at every point in a movie. It’s unclear how a traditional neural network could use its reasoning about previous events in the film to inform later ones. Recurrent neural networks address this issue. They are networks with loops in them, allowing information to persist.</a:t>
            </a:r>
            <a:endParaRPr sz="1000"/>
          </a:p>
          <a:p>
            <a:pPr indent="0" lvl="0" marL="0" rtl="0" algn="l">
              <a:spcBef>
                <a:spcPts val="8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5c1f80d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5c1f80d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4723fe2e7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4723fe2e7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128" name="Shape 128"/>
        <p:cNvGrpSpPr/>
        <p:nvPr/>
      </p:nvGrpSpPr>
      <p:grpSpPr>
        <a:xfrm>
          <a:off x="0" y="0"/>
          <a:ext cx="0" cy="0"/>
          <a:chOff x="0" y="0"/>
          <a:chExt cx="0" cy="0"/>
        </a:xfrm>
      </p:grpSpPr>
      <p:grpSp>
        <p:nvGrpSpPr>
          <p:cNvPr id="129" name="Google Shape;129;p14"/>
          <p:cNvGrpSpPr/>
          <p:nvPr/>
        </p:nvGrpSpPr>
        <p:grpSpPr>
          <a:xfrm>
            <a:off x="6098378" y="5"/>
            <a:ext cx="3045625" cy="2030570"/>
            <a:chOff x="6098378" y="5"/>
            <a:chExt cx="3045625" cy="2030570"/>
          </a:xfrm>
        </p:grpSpPr>
        <p:sp>
          <p:nvSpPr>
            <p:cNvPr id="130" name="Google Shape;130;p1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14"/>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36" name="Google Shape;136;p14"/>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37" name="Google Shape;137;p1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38" name="Shape 138"/>
        <p:cNvGrpSpPr/>
        <p:nvPr/>
      </p:nvGrpSpPr>
      <p:grpSpPr>
        <a:xfrm>
          <a:off x="0" y="0"/>
          <a:ext cx="0" cy="0"/>
          <a:chOff x="0" y="0"/>
          <a:chExt cx="0" cy="0"/>
        </a:xfrm>
      </p:grpSpPr>
      <p:grpSp>
        <p:nvGrpSpPr>
          <p:cNvPr id="139" name="Google Shape;139;p15"/>
          <p:cNvGrpSpPr/>
          <p:nvPr/>
        </p:nvGrpSpPr>
        <p:grpSpPr>
          <a:xfrm>
            <a:off x="6098378" y="5"/>
            <a:ext cx="3045625" cy="2030570"/>
            <a:chOff x="6098378" y="5"/>
            <a:chExt cx="3045625" cy="2030570"/>
          </a:xfrm>
        </p:grpSpPr>
        <p:sp>
          <p:nvSpPr>
            <p:cNvPr id="140" name="Google Shape;140;p1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15"/>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46" name="Google Shape;146;p1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7" name="Shape 147"/>
        <p:cNvGrpSpPr/>
        <p:nvPr/>
      </p:nvGrpSpPr>
      <p:grpSpPr>
        <a:xfrm>
          <a:off x="0" y="0"/>
          <a:ext cx="0" cy="0"/>
          <a:chOff x="0" y="0"/>
          <a:chExt cx="0" cy="0"/>
        </a:xfrm>
      </p:grpSpPr>
      <p:grpSp>
        <p:nvGrpSpPr>
          <p:cNvPr id="148" name="Google Shape;148;p16"/>
          <p:cNvGrpSpPr/>
          <p:nvPr/>
        </p:nvGrpSpPr>
        <p:grpSpPr>
          <a:xfrm>
            <a:off x="0" y="3903669"/>
            <a:ext cx="9144000" cy="1239925"/>
            <a:chOff x="0" y="3903669"/>
            <a:chExt cx="9144000" cy="1239925"/>
          </a:xfrm>
        </p:grpSpPr>
        <p:sp>
          <p:nvSpPr>
            <p:cNvPr id="149" name="Google Shape;149;p16"/>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5" name="Google Shape;155;p16"/>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56" name="Google Shape;156;p1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57" name="Shape 157"/>
        <p:cNvGrpSpPr/>
        <p:nvPr/>
      </p:nvGrpSpPr>
      <p:grpSpPr>
        <a:xfrm>
          <a:off x="0" y="0"/>
          <a:ext cx="0" cy="0"/>
          <a:chOff x="0" y="0"/>
          <a:chExt cx="0" cy="0"/>
        </a:xfrm>
      </p:grpSpPr>
      <p:sp>
        <p:nvSpPr>
          <p:cNvPr id="158" name="Google Shape;158;p17"/>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9" name="Google Shape;159;p17"/>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0" name="Google Shape;160;p17"/>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1" name="Google Shape;161;p1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2" name="Shape 162"/>
        <p:cNvGrpSpPr/>
        <p:nvPr/>
      </p:nvGrpSpPr>
      <p:grpSpPr>
        <a:xfrm>
          <a:off x="0" y="0"/>
          <a:ext cx="0" cy="0"/>
          <a:chOff x="0" y="0"/>
          <a:chExt cx="0" cy="0"/>
        </a:xfrm>
      </p:grpSpPr>
      <p:sp>
        <p:nvSpPr>
          <p:cNvPr id="163" name="Google Shape;163;p18"/>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4" name="Google Shape;164;p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65" name="Shape 165"/>
        <p:cNvGrpSpPr/>
        <p:nvPr/>
      </p:nvGrpSpPr>
      <p:grpSpPr>
        <a:xfrm>
          <a:off x="0" y="0"/>
          <a:ext cx="0" cy="0"/>
          <a:chOff x="0" y="0"/>
          <a:chExt cx="0" cy="0"/>
        </a:xfrm>
      </p:grpSpPr>
      <p:sp>
        <p:nvSpPr>
          <p:cNvPr id="166" name="Google Shape;166;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7" name="Google Shape;167;p19"/>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8" name="Google Shape;168;p1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169" name="Shape 169"/>
        <p:cNvGrpSpPr/>
        <p:nvPr/>
      </p:nvGrpSpPr>
      <p:grpSpPr>
        <a:xfrm>
          <a:off x="0" y="0"/>
          <a:ext cx="0" cy="0"/>
          <a:chOff x="0" y="0"/>
          <a:chExt cx="0" cy="0"/>
        </a:xfrm>
      </p:grpSpPr>
      <p:grpSp>
        <p:nvGrpSpPr>
          <p:cNvPr id="170" name="Google Shape;170;p20"/>
          <p:cNvGrpSpPr/>
          <p:nvPr/>
        </p:nvGrpSpPr>
        <p:grpSpPr>
          <a:xfrm>
            <a:off x="6098378" y="5"/>
            <a:ext cx="3045625" cy="2030570"/>
            <a:chOff x="6098378" y="5"/>
            <a:chExt cx="3045625" cy="2030570"/>
          </a:xfrm>
        </p:grpSpPr>
        <p:sp>
          <p:nvSpPr>
            <p:cNvPr id="171" name="Google Shape;171;p20"/>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20"/>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77" name="Google Shape;177;p2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78" name="Shape 178"/>
        <p:cNvGrpSpPr/>
        <p:nvPr/>
      </p:nvGrpSpPr>
      <p:grpSpPr>
        <a:xfrm>
          <a:off x="0" y="0"/>
          <a:ext cx="0" cy="0"/>
          <a:chOff x="0" y="0"/>
          <a:chExt cx="0" cy="0"/>
        </a:xfrm>
      </p:grpSpPr>
      <p:sp>
        <p:nvSpPr>
          <p:cNvPr id="179" name="Google Shape;179;p21"/>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0" name="Google Shape;180;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81" name="Google Shape;181;p21"/>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82" name="Google Shape;182;p21"/>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3" name="Google Shape;183;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84" name="Google Shape;184;p2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85" name="Shape 185"/>
        <p:cNvGrpSpPr/>
        <p:nvPr/>
      </p:nvGrpSpPr>
      <p:grpSpPr>
        <a:xfrm>
          <a:off x="0" y="0"/>
          <a:ext cx="0" cy="0"/>
          <a:chOff x="0" y="0"/>
          <a:chExt cx="0" cy="0"/>
        </a:xfrm>
      </p:grpSpPr>
      <p:sp>
        <p:nvSpPr>
          <p:cNvPr id="186" name="Google Shape;186;p22"/>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187" name="Google Shape;187;p2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88" name="Shape 188"/>
        <p:cNvGrpSpPr/>
        <p:nvPr/>
      </p:nvGrpSpPr>
      <p:grpSpPr>
        <a:xfrm>
          <a:off x="0" y="0"/>
          <a:ext cx="0" cy="0"/>
          <a:chOff x="0" y="0"/>
          <a:chExt cx="0" cy="0"/>
        </a:xfrm>
      </p:grpSpPr>
      <p:grpSp>
        <p:nvGrpSpPr>
          <p:cNvPr id="189" name="Google Shape;189;p23"/>
          <p:cNvGrpSpPr/>
          <p:nvPr/>
        </p:nvGrpSpPr>
        <p:grpSpPr>
          <a:xfrm>
            <a:off x="6098378" y="5"/>
            <a:ext cx="3045625" cy="2030570"/>
            <a:chOff x="6098378" y="5"/>
            <a:chExt cx="3045625" cy="2030570"/>
          </a:xfrm>
        </p:grpSpPr>
        <p:sp>
          <p:nvSpPr>
            <p:cNvPr id="190" name="Google Shape;190;p2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23"/>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196" name="Google Shape;196;p23"/>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197" name="Google Shape;197;p2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8" name="Shape 198"/>
        <p:cNvGrpSpPr/>
        <p:nvPr/>
      </p:nvGrpSpPr>
      <p:grpSpPr>
        <a:xfrm>
          <a:off x="0" y="0"/>
          <a:ext cx="0" cy="0"/>
          <a:chOff x="0" y="0"/>
          <a:chExt cx="0" cy="0"/>
        </a:xfrm>
      </p:grpSpPr>
      <p:sp>
        <p:nvSpPr>
          <p:cNvPr id="199" name="Google Shape;199;p2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124" name="Shape 124"/>
        <p:cNvGrpSpPr/>
        <p:nvPr/>
      </p:nvGrpSpPr>
      <p:grpSpPr>
        <a:xfrm>
          <a:off x="0" y="0"/>
          <a:ext cx="0" cy="0"/>
          <a:chOff x="0" y="0"/>
          <a:chExt cx="0" cy="0"/>
        </a:xfrm>
      </p:grpSpPr>
      <p:sp>
        <p:nvSpPr>
          <p:cNvPr id="125" name="Google Shape;125;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126" name="Google Shape;126;p1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127" name="Google Shape;127;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hyperlink" Target="https://github.com/ighosh98/aic-reflexis.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94EC3"/>
            </a:gs>
            <a:gs pos="100000">
              <a:srgbClr val="20295A"/>
            </a:gs>
          </a:gsLst>
          <a:lin ang="5400012" scaled="0"/>
        </a:gradFill>
      </p:bgPr>
    </p:bg>
    <p:spTree>
      <p:nvGrpSpPr>
        <p:cNvPr id="203" name="Shape 203"/>
        <p:cNvGrpSpPr/>
        <p:nvPr/>
      </p:nvGrpSpPr>
      <p:grpSpPr>
        <a:xfrm>
          <a:off x="0" y="0"/>
          <a:ext cx="0" cy="0"/>
          <a:chOff x="0" y="0"/>
          <a:chExt cx="0" cy="0"/>
        </a:xfrm>
      </p:grpSpPr>
      <p:sp>
        <p:nvSpPr>
          <p:cNvPr id="204" name="Google Shape;204;p25"/>
          <p:cNvSpPr txBox="1"/>
          <p:nvPr>
            <p:ph type="ctrTitle"/>
          </p:nvPr>
        </p:nvSpPr>
        <p:spPr>
          <a:xfrm>
            <a:off x="598100" y="1541422"/>
            <a:ext cx="8222100" cy="8388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b="1" lang="en" sz="4400">
                <a:solidFill>
                  <a:srgbClr val="FF9800"/>
                </a:solidFill>
                <a:latin typeface="Georgia"/>
                <a:ea typeface="Georgia"/>
                <a:cs typeface="Georgia"/>
                <a:sym typeface="Georgia"/>
              </a:rPr>
              <a:t>Reflexis Solution</a:t>
            </a:r>
            <a:endParaRPr b="1" sz="4400">
              <a:solidFill>
                <a:srgbClr val="FF9800"/>
              </a:solidFill>
              <a:latin typeface="Georgia"/>
              <a:ea typeface="Georgia"/>
              <a:cs typeface="Georgia"/>
              <a:sym typeface="Georgia"/>
            </a:endParaRPr>
          </a:p>
        </p:txBody>
      </p:sp>
      <p:sp>
        <p:nvSpPr>
          <p:cNvPr id="205" name="Google Shape;205;p25"/>
          <p:cNvSpPr txBox="1"/>
          <p:nvPr>
            <p:ph idx="1" type="subTitle"/>
          </p:nvPr>
        </p:nvSpPr>
        <p:spPr>
          <a:xfrm>
            <a:off x="74700" y="2624500"/>
            <a:ext cx="9006300" cy="196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Code2Create</a:t>
            </a:r>
            <a:endParaRPr/>
          </a:p>
          <a:p>
            <a:pPr indent="0" lvl="0" marL="0" rtl="0" algn="ctr">
              <a:spcBef>
                <a:spcPts val="0"/>
              </a:spcBef>
              <a:spcAft>
                <a:spcPts val="0"/>
              </a:spcAft>
              <a:buNone/>
            </a:pPr>
            <a:r>
              <a:rPr lang="en"/>
              <a:t>TEAM LEADER: Indraneel Ghosh(Contact: 9929862040)</a:t>
            </a:r>
            <a:endParaRPr/>
          </a:p>
          <a:p>
            <a:pPr indent="0" lvl="0" marL="0" rtl="0" algn="ctr">
              <a:spcBef>
                <a:spcPts val="0"/>
              </a:spcBef>
              <a:spcAft>
                <a:spcPts val="0"/>
              </a:spcAft>
              <a:buNone/>
            </a:pPr>
            <a:r>
              <a:rPr lang="en"/>
              <a:t>OTHER MEMBER: Siddhant Kundu(Contact: 9829891415)</a:t>
            </a:r>
            <a:endParaRPr/>
          </a:p>
          <a:p>
            <a:pPr indent="0" lvl="0" marL="0" rtl="0" algn="ctr">
              <a:spcBef>
                <a:spcPts val="0"/>
              </a:spcBef>
              <a:spcAft>
                <a:spcPts val="0"/>
              </a:spcAft>
              <a:buNone/>
            </a:pPr>
            <a:r>
              <a:rPr lang="en"/>
              <a:t>College: BITS Pilani, Pilani Campus</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Implementation Details</a:t>
            </a:r>
            <a:endParaRPr b="1"/>
          </a:p>
        </p:txBody>
      </p:sp>
      <p:sp>
        <p:nvSpPr>
          <p:cNvPr id="260" name="Google Shape;260;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Input: Store (Store number)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RNN Model was designed using keras implementations.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#Epochs = 50</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Groupby ‘Store’(Data grouped by store)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Batch Size = 8</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cuDNN used t</a:t>
            </a:r>
            <a:r>
              <a:rPr lang="en">
                <a:solidFill>
                  <a:srgbClr val="000000"/>
                </a:solidFill>
              </a:rPr>
              <a:t>o improve performance and reduce training time for the model.</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RNN Structure</a:t>
            </a:r>
            <a:endParaRPr b="1"/>
          </a:p>
        </p:txBody>
      </p:sp>
      <p:sp>
        <p:nvSpPr>
          <p:cNvPr id="266" name="Google Shape;266;p35"/>
          <p:cNvSpPr txBox="1"/>
          <p:nvPr>
            <p:ph idx="1" type="body"/>
          </p:nvPr>
        </p:nvSpPr>
        <p:spPr>
          <a:xfrm>
            <a:off x="135700" y="1229875"/>
            <a:ext cx="88368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0000"/>
              </a:buClr>
              <a:buSzPts val="1800"/>
              <a:buChar char="●"/>
            </a:pPr>
            <a:r>
              <a:rPr lang="en">
                <a:solidFill>
                  <a:srgbClr val="FF0000"/>
                </a:solidFill>
              </a:rPr>
              <a:t>RNN Has 3 Layers of LSTM with 64 cells in each layer.</a:t>
            </a:r>
            <a:endParaRPr>
              <a:solidFill>
                <a:srgbClr val="FF0000"/>
              </a:solidFill>
            </a:endParaRPr>
          </a:p>
          <a:p>
            <a:pPr indent="-342900" lvl="0" marL="457200" rtl="0" algn="l">
              <a:spcBef>
                <a:spcPts val="0"/>
              </a:spcBef>
              <a:spcAft>
                <a:spcPts val="0"/>
              </a:spcAft>
              <a:buClr>
                <a:srgbClr val="FF0000"/>
              </a:buClr>
              <a:buSzPts val="1800"/>
              <a:buChar char="●"/>
            </a:pPr>
            <a:r>
              <a:rPr lang="en">
                <a:solidFill>
                  <a:srgbClr val="FF0000"/>
                </a:solidFill>
              </a:rPr>
              <a:t>Every layer has a dropout of 0.25 to reduce overfitting.</a:t>
            </a:r>
            <a:endParaRPr>
              <a:solidFill>
                <a:srgbClr val="FF0000"/>
              </a:solidFill>
            </a:endParaRPr>
          </a:p>
          <a:p>
            <a:pPr indent="-342900" lvl="0" marL="457200" marR="0" rtl="0" algn="l">
              <a:lnSpc>
                <a:spcPct val="115000"/>
              </a:lnSpc>
              <a:spcBef>
                <a:spcPts val="0"/>
              </a:spcBef>
              <a:spcAft>
                <a:spcPts val="0"/>
              </a:spcAft>
              <a:buSzPts val="1800"/>
              <a:buChar char="●"/>
            </a:pPr>
            <a:r>
              <a:rPr lang="en"/>
              <a:t>Data is fed as a sequential time series. This Time Series contains an instance of the list [&lt;STORE&gt;, &lt;MANAGER_SCHED_HOURS&gt;, &lt;SYSTEM_SCHED_HOURS&gt;] for every timestamp, which for us is every day for which we have a record.</a:t>
            </a:r>
            <a:endParaRPr/>
          </a:p>
          <a:p>
            <a:pPr indent="-342900" lvl="0" marL="457200" marR="0" rtl="0" algn="l">
              <a:lnSpc>
                <a:spcPct val="115000"/>
              </a:lnSpc>
              <a:spcBef>
                <a:spcPts val="0"/>
              </a:spcBef>
              <a:spcAft>
                <a:spcPts val="0"/>
              </a:spcAft>
              <a:buSzPts val="1800"/>
              <a:buChar char="●"/>
            </a:pPr>
            <a:r>
              <a:rPr lang="en"/>
              <a:t>The output for this is a list giving a scaled version of the predicted value of [‘SALES_ACTUAL], between -1 and 1.</a:t>
            </a:r>
            <a:endParaRPr/>
          </a:p>
          <a:p>
            <a:pPr indent="-342900" lvl="0" marL="457200" marR="0" rtl="0" algn="l">
              <a:lnSpc>
                <a:spcPct val="115000"/>
              </a:lnSpc>
              <a:spcBef>
                <a:spcPts val="0"/>
              </a:spcBef>
              <a:spcAft>
                <a:spcPts val="0"/>
              </a:spcAft>
              <a:buSzPts val="1800"/>
              <a:buChar char="●"/>
            </a:pPr>
            <a:r>
              <a:rPr lang="en"/>
              <a:t>Bidirectional LSTMs have been used.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Final Output</a:t>
            </a:r>
            <a:endParaRPr b="1"/>
          </a:p>
        </p:txBody>
      </p:sp>
      <p:sp>
        <p:nvSpPr>
          <p:cNvPr id="272" name="Google Shape;272;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A single Dense layer is used at the end for the output generation.</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Output generated by RNN predicts what the ‘</a:t>
            </a:r>
            <a:r>
              <a:rPr lang="en">
                <a:solidFill>
                  <a:srgbClr val="000000"/>
                </a:solidFill>
                <a:latin typeface="Arial"/>
                <a:ea typeface="Arial"/>
                <a:cs typeface="Arial"/>
                <a:sym typeface="Arial"/>
              </a:rPr>
              <a:t>SALES_ACTUAL</a:t>
            </a:r>
            <a:r>
              <a:rPr lang="en">
                <a:solidFill>
                  <a:srgbClr val="000000"/>
                </a:solidFill>
              </a:rPr>
              <a:t>’ value would be, given the ‘MANAGER_SCHED_HOURS’, ’STORE’, ’SYSTEM_SCHED_HOURS’.</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We then iterate over all possible values of ‘SYSTEM_SCHED_HOURS’ to find the optimal number of scheduled hours so as to maximise profits.</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We further use this output to determine the effect of changes in manager scheduled hours.  </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94EC3"/>
            </a:gs>
            <a:gs pos="100000">
              <a:srgbClr val="20295A"/>
            </a:gs>
          </a:gsLst>
          <a:path path="circle">
            <a:fillToRect b="50%" l="50%" r="50%" t="50%"/>
          </a:path>
          <a:tileRect/>
        </a:gradFill>
      </p:bgPr>
    </p:bg>
    <p:spTree>
      <p:nvGrpSpPr>
        <p:cNvPr id="276" name="Shape 276"/>
        <p:cNvGrpSpPr/>
        <p:nvPr/>
      </p:nvGrpSpPr>
      <p:grpSpPr>
        <a:xfrm>
          <a:off x="0" y="0"/>
          <a:ext cx="0" cy="0"/>
          <a:chOff x="0" y="0"/>
          <a:chExt cx="0" cy="0"/>
        </a:xfrm>
      </p:grpSpPr>
      <p:sp>
        <p:nvSpPr>
          <p:cNvPr id="277" name="Google Shape;277;p37"/>
          <p:cNvSpPr txBox="1"/>
          <p:nvPr>
            <p:ph type="ctrTitle"/>
          </p:nvPr>
        </p:nvSpPr>
        <p:spPr>
          <a:xfrm>
            <a:off x="1143000" y="1676409"/>
            <a:ext cx="6858000" cy="17907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chemeClr val="dk1"/>
              </a:buClr>
              <a:buSzPts val="1100"/>
              <a:buFont typeface="Arial"/>
              <a:buNone/>
            </a:pPr>
            <a:r>
              <a:rPr lang="en" sz="4800">
                <a:solidFill>
                  <a:srgbClr val="FFFFFF"/>
                </a:solidFill>
              </a:rPr>
              <a:t>Results(RNN)</a:t>
            </a:r>
            <a:endParaRPr sz="48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BD4EB"/>
            </a:gs>
            <a:gs pos="100000">
              <a:srgbClr val="9180BB"/>
            </a:gs>
          </a:gsLst>
          <a:lin ang="5400012" scaled="0"/>
        </a:gradFill>
      </p:bgPr>
    </p:bg>
    <p:spTree>
      <p:nvGrpSpPr>
        <p:cNvPr id="281" name="Shape 281"/>
        <p:cNvGrpSpPr/>
        <p:nvPr/>
      </p:nvGrpSpPr>
      <p:grpSpPr>
        <a:xfrm>
          <a:off x="0" y="0"/>
          <a:ext cx="0" cy="0"/>
          <a:chOff x="0" y="0"/>
          <a:chExt cx="0" cy="0"/>
        </a:xfrm>
      </p:grpSpPr>
      <p:sp>
        <p:nvSpPr>
          <p:cNvPr id="282" name="Google Shape;282;p38"/>
          <p:cNvSpPr txBox="1"/>
          <p:nvPr/>
        </p:nvSpPr>
        <p:spPr>
          <a:xfrm>
            <a:off x="160225" y="184850"/>
            <a:ext cx="8913900" cy="820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800">
                <a:latin typeface="Roboto"/>
                <a:ea typeface="Roboto"/>
                <a:cs typeface="Roboto"/>
                <a:sym typeface="Roboto"/>
              </a:rPr>
              <a:t>Results (Loss Values as RMSE)</a:t>
            </a:r>
            <a:endParaRPr b="1" sz="2800">
              <a:latin typeface="Roboto"/>
              <a:ea typeface="Roboto"/>
              <a:cs typeface="Roboto"/>
              <a:sym typeface="Roboto"/>
            </a:endParaRPr>
          </a:p>
        </p:txBody>
      </p:sp>
      <p:pic>
        <p:nvPicPr>
          <p:cNvPr id="283" name="Google Shape;283;p38"/>
          <p:cNvPicPr preferRelativeResize="0"/>
          <p:nvPr/>
        </p:nvPicPr>
        <p:blipFill>
          <a:blip r:embed="rId3">
            <a:alphaModFix/>
          </a:blip>
          <a:stretch>
            <a:fillRect/>
          </a:stretch>
        </p:blipFill>
        <p:spPr>
          <a:xfrm>
            <a:off x="152400" y="1157750"/>
            <a:ext cx="5895975" cy="304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BD4EB"/>
            </a:gs>
            <a:gs pos="100000">
              <a:srgbClr val="9180BB"/>
            </a:gs>
          </a:gsLst>
          <a:lin ang="5400012" scaled="0"/>
        </a:gradFill>
      </p:bgPr>
    </p:bg>
    <p:spTree>
      <p:nvGrpSpPr>
        <p:cNvPr id="287" name="Shape 287"/>
        <p:cNvGrpSpPr/>
        <p:nvPr/>
      </p:nvGrpSpPr>
      <p:grpSpPr>
        <a:xfrm>
          <a:off x="0" y="0"/>
          <a:ext cx="0" cy="0"/>
          <a:chOff x="0" y="0"/>
          <a:chExt cx="0" cy="0"/>
        </a:xfrm>
      </p:grpSpPr>
      <p:sp>
        <p:nvSpPr>
          <p:cNvPr id="288" name="Google Shape;288;p39"/>
          <p:cNvSpPr txBox="1"/>
          <p:nvPr/>
        </p:nvSpPr>
        <p:spPr>
          <a:xfrm>
            <a:off x="160225" y="184850"/>
            <a:ext cx="8805600" cy="820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800">
                <a:latin typeface="Roboto"/>
                <a:ea typeface="Roboto"/>
                <a:cs typeface="Roboto"/>
                <a:sym typeface="Roboto"/>
              </a:rPr>
              <a:t>Results (Scaled loss and Model loss)</a:t>
            </a:r>
            <a:endParaRPr b="1" sz="2800">
              <a:latin typeface="Roboto"/>
              <a:ea typeface="Roboto"/>
              <a:cs typeface="Roboto"/>
              <a:sym typeface="Roboto"/>
            </a:endParaRPr>
          </a:p>
        </p:txBody>
      </p:sp>
      <p:pic>
        <p:nvPicPr>
          <p:cNvPr id="289" name="Google Shape;289;p39"/>
          <p:cNvPicPr preferRelativeResize="0"/>
          <p:nvPr/>
        </p:nvPicPr>
        <p:blipFill>
          <a:blip r:embed="rId3">
            <a:alphaModFix/>
          </a:blip>
          <a:stretch>
            <a:fillRect/>
          </a:stretch>
        </p:blipFill>
        <p:spPr>
          <a:xfrm>
            <a:off x="152400" y="1157750"/>
            <a:ext cx="5895975" cy="3171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DBD4EB"/>
            </a:gs>
            <a:gs pos="100000">
              <a:srgbClr val="9180BB"/>
            </a:gs>
          </a:gsLst>
          <a:lin ang="5400012" scaled="0"/>
        </a:gradFill>
      </p:bgPr>
    </p:bg>
    <p:spTree>
      <p:nvGrpSpPr>
        <p:cNvPr id="293" name="Shape 293"/>
        <p:cNvGrpSpPr/>
        <p:nvPr/>
      </p:nvGrpSpPr>
      <p:grpSpPr>
        <a:xfrm>
          <a:off x="0" y="0"/>
          <a:ext cx="0" cy="0"/>
          <a:chOff x="0" y="0"/>
          <a:chExt cx="0" cy="0"/>
        </a:xfrm>
      </p:grpSpPr>
      <p:sp>
        <p:nvSpPr>
          <p:cNvPr id="294" name="Google Shape;294;p40"/>
          <p:cNvSpPr txBox="1"/>
          <p:nvPr/>
        </p:nvSpPr>
        <p:spPr>
          <a:xfrm>
            <a:off x="160225" y="184850"/>
            <a:ext cx="8161800" cy="820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800">
                <a:latin typeface="Roboto"/>
                <a:ea typeface="Roboto"/>
                <a:cs typeface="Roboto"/>
                <a:sym typeface="Roboto"/>
              </a:rPr>
              <a:t>Results (Ideal Work Hour Predictions)</a:t>
            </a:r>
            <a:endParaRPr b="1" sz="2800">
              <a:latin typeface="Roboto"/>
              <a:ea typeface="Roboto"/>
              <a:cs typeface="Roboto"/>
              <a:sym typeface="Roboto"/>
            </a:endParaRPr>
          </a:p>
        </p:txBody>
      </p:sp>
      <p:pic>
        <p:nvPicPr>
          <p:cNvPr id="295" name="Google Shape;295;p40"/>
          <p:cNvPicPr preferRelativeResize="0"/>
          <p:nvPr/>
        </p:nvPicPr>
        <p:blipFill>
          <a:blip r:embed="rId3">
            <a:alphaModFix/>
          </a:blip>
          <a:stretch>
            <a:fillRect/>
          </a:stretch>
        </p:blipFill>
        <p:spPr>
          <a:xfrm>
            <a:off x="386375" y="1005338"/>
            <a:ext cx="8371252" cy="2695725"/>
          </a:xfrm>
          <a:prstGeom prst="rect">
            <a:avLst/>
          </a:prstGeom>
          <a:noFill/>
          <a:ln>
            <a:noFill/>
          </a:ln>
        </p:spPr>
      </p:pic>
      <p:sp>
        <p:nvSpPr>
          <p:cNvPr id="296" name="Google Shape;296;p40"/>
          <p:cNvSpPr txBox="1"/>
          <p:nvPr/>
        </p:nvSpPr>
        <p:spPr>
          <a:xfrm>
            <a:off x="188850" y="3701075"/>
            <a:ext cx="8766300" cy="12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1st graph - loop over all possible values of ‘SYSTEM_SCHED_HOURS’ to find the value which gives maximum profits.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2nd graph - for this value of ‘SYSTEM_SCHED_HOURS’, find the value of ‘MANAGER_SCHED_HOURS’ that gives maximum profits.</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Profits maximization condition :</a:t>
            </a:r>
            <a:br>
              <a:rPr lang="en"/>
            </a:br>
            <a:r>
              <a:rPr lang="en"/>
              <a:t>1. System Scheduled Hours = 58 Hours</a:t>
            </a:r>
            <a:endParaRPr/>
          </a:p>
          <a:p>
            <a:pPr indent="0" lvl="0" marL="0" rtl="0" algn="l">
              <a:spcBef>
                <a:spcPts val="1600"/>
              </a:spcBef>
              <a:spcAft>
                <a:spcPts val="0"/>
              </a:spcAft>
              <a:buNone/>
            </a:pPr>
            <a:r>
              <a:rPr lang="en"/>
              <a:t>2. Manager </a:t>
            </a:r>
            <a:r>
              <a:rPr lang="en"/>
              <a:t>Scheduled Hours = 84 Hours</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1600"/>
              </a:spcAft>
              <a:buClr>
                <a:srgbClr val="000000"/>
              </a:buClr>
              <a:buSzPts val="1100"/>
              <a:buFont typeface="Arial"/>
              <a:buNone/>
            </a:pPr>
            <a:r>
              <a:t/>
            </a:r>
            <a:endParaRPr/>
          </a:p>
        </p:txBody>
      </p:sp>
      <p:sp>
        <p:nvSpPr>
          <p:cNvPr id="302" name="Google Shape;302;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Interpretation of Results</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306" name="Shape 306"/>
        <p:cNvGrpSpPr/>
        <p:nvPr/>
      </p:nvGrpSpPr>
      <p:grpSpPr>
        <a:xfrm>
          <a:off x="0" y="0"/>
          <a:ext cx="0" cy="0"/>
          <a:chOff x="0" y="0"/>
          <a:chExt cx="0" cy="0"/>
        </a:xfrm>
      </p:grpSpPr>
      <p:sp>
        <p:nvSpPr>
          <p:cNvPr id="307" name="Google Shape;307;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Our Opinions</a:t>
            </a:r>
            <a:endParaRPr b="1"/>
          </a:p>
        </p:txBody>
      </p:sp>
      <p:sp>
        <p:nvSpPr>
          <p:cNvPr id="308" name="Google Shape;308;p42"/>
          <p:cNvSpPr txBox="1"/>
          <p:nvPr>
            <p:ph idx="1" type="body"/>
          </p:nvPr>
        </p:nvSpPr>
        <p:spPr>
          <a:xfrm>
            <a:off x="311700" y="1229875"/>
            <a:ext cx="8520600" cy="3636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dataset provided is too small, which is leading to overfitting. </a:t>
            </a:r>
            <a:endParaRPr sz="1600"/>
          </a:p>
          <a:p>
            <a:pPr indent="-330200" lvl="0" marL="457200" rtl="0" algn="l">
              <a:spcBef>
                <a:spcPts val="0"/>
              </a:spcBef>
              <a:spcAft>
                <a:spcPts val="0"/>
              </a:spcAft>
              <a:buSzPts val="1600"/>
              <a:buChar char="●"/>
            </a:pPr>
            <a:r>
              <a:rPr lang="en" sz="1600"/>
              <a:t>A larger dataset(10000+ entries for every store) can provide better results. This is because  the latent features determining the results are highly dependent on the store.</a:t>
            </a:r>
            <a:endParaRPr sz="1600"/>
          </a:p>
          <a:p>
            <a:pPr indent="-330200" lvl="0" marL="457200" rtl="0" algn="l">
              <a:spcBef>
                <a:spcPts val="0"/>
              </a:spcBef>
              <a:spcAft>
                <a:spcPts val="0"/>
              </a:spcAft>
              <a:buSzPts val="1600"/>
              <a:buChar char="●"/>
            </a:pPr>
            <a:r>
              <a:rPr lang="en" sz="1600"/>
              <a:t>The only independent factor whose relationship to system and manager scheduled hours can be mapped is the </a:t>
            </a:r>
            <a:r>
              <a:rPr b="1" lang="en" sz="1600"/>
              <a:t>date (and by extension, the sale season)</a:t>
            </a:r>
            <a:r>
              <a:rPr lang="en" sz="1600"/>
              <a:t>. The other variables in the dataset are dependent variables, and more importantly, they are dependent on the work hours.</a:t>
            </a:r>
            <a:endParaRPr sz="1600"/>
          </a:p>
          <a:p>
            <a:pPr indent="-330200" lvl="0" marL="457200" rtl="0" algn="l">
              <a:spcBef>
                <a:spcPts val="0"/>
              </a:spcBef>
              <a:spcAft>
                <a:spcPts val="0"/>
              </a:spcAft>
              <a:buSzPts val="1600"/>
              <a:buChar char="●"/>
            </a:pPr>
            <a:r>
              <a:rPr lang="en" sz="1600"/>
              <a:t>We have ignored climate and discount data, since due to the low amount of available data points, there is no way of establishing whether changes come because of that info or because of the location data, or because of the presence of trends </a:t>
            </a:r>
            <a:br>
              <a:rPr lang="en" sz="1600"/>
            </a:br>
            <a:r>
              <a:rPr lang="en" sz="1600"/>
              <a:t>or seasonality.</a:t>
            </a:r>
            <a:endParaRPr sz="1600"/>
          </a:p>
          <a:p>
            <a:pPr indent="0" lvl="0" marL="0" rtl="0" algn="l">
              <a:spcBef>
                <a:spcPts val="1600"/>
              </a:spcBef>
              <a:spcAft>
                <a:spcPts val="1600"/>
              </a:spcAft>
              <a:buNone/>
            </a:pPr>
            <a:r>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Additional Reference</a:t>
            </a:r>
            <a:endParaRPr b="1"/>
          </a:p>
        </p:txBody>
      </p:sp>
      <p:sp>
        <p:nvSpPr>
          <p:cNvPr id="314" name="Google Shape;314;p4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Base</a:t>
            </a:r>
            <a:endParaRPr/>
          </a:p>
          <a:p>
            <a:pPr indent="-342900" lvl="0" marL="457200" rtl="0" algn="l">
              <a:spcBef>
                <a:spcPts val="1600"/>
              </a:spcBef>
              <a:spcAft>
                <a:spcPts val="0"/>
              </a:spcAft>
              <a:buSzPts val="1800"/>
              <a:buChar char="●"/>
            </a:pPr>
            <a:r>
              <a:rPr lang="en"/>
              <a:t>Github: </a:t>
            </a:r>
            <a:r>
              <a:rPr lang="en" u="sng">
                <a:solidFill>
                  <a:schemeClr val="hlink"/>
                </a:solidFill>
                <a:hlinkClick r:id="rId3"/>
              </a:rPr>
              <a:t>https://github.com/ighosh98/aic-reflexis.git</a:t>
            </a:r>
            <a:endParaRPr/>
          </a:p>
          <a:p>
            <a:pPr indent="-342900" lvl="0" marL="457200" rtl="0" algn="l">
              <a:spcBef>
                <a:spcPts val="0"/>
              </a:spcBef>
              <a:spcAft>
                <a:spcPts val="0"/>
              </a:spcAft>
              <a:buSzPts val="1800"/>
              <a:buChar char="●"/>
            </a:pPr>
            <a:r>
              <a:rPr lang="en"/>
              <a:t>Kaggle: https://www.kaggle.com/coder98/reflexis</a:t>
            </a:r>
            <a:endParaRPr>
              <a:solidFill>
                <a:srgbClr val="FF0000"/>
              </a:solidFill>
            </a:endParaRPr>
          </a:p>
          <a:p>
            <a:pPr indent="0" lvl="0" marL="457200" rtl="0" algn="l">
              <a:spcBef>
                <a:spcPts val="1600"/>
              </a:spcBef>
              <a:spcAft>
                <a:spcPts val="0"/>
              </a:spcAft>
              <a:buNone/>
            </a:pPr>
            <a:r>
              <a:rPr lang="en">
                <a:solidFill>
                  <a:srgbClr val="FF0000"/>
                </a:solidFill>
              </a:rPr>
              <a:t>[Note: For using Kaggle dataset must be uploaded by user in a zip file in the format originally given by Reflexis Systems in the problem statement. Change input directory format accordingly in the pd.read_csv statement]</a:t>
            </a:r>
            <a:endParaRPr>
              <a:solidFill>
                <a:srgbClr val="FF0000"/>
              </a:solidFill>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AA84F"/>
            </a:gs>
            <a:gs pos="100000">
              <a:srgbClr val="203E13"/>
            </a:gs>
          </a:gsLst>
          <a:path path="circle">
            <a:fillToRect b="50%" l="50%" r="50%" t="50%"/>
          </a:path>
          <a:tileRect/>
        </a:gradFill>
      </p:bgPr>
    </p:bg>
    <p:spTree>
      <p:nvGrpSpPr>
        <p:cNvPr id="209" name="Shape 209"/>
        <p:cNvGrpSpPr/>
        <p:nvPr/>
      </p:nvGrpSpPr>
      <p:grpSpPr>
        <a:xfrm>
          <a:off x="0" y="0"/>
          <a:ext cx="0" cy="0"/>
          <a:chOff x="0" y="0"/>
          <a:chExt cx="0" cy="0"/>
        </a:xfrm>
      </p:grpSpPr>
      <p:sp>
        <p:nvSpPr>
          <p:cNvPr id="210" name="Google Shape;210;p26"/>
          <p:cNvSpPr txBox="1"/>
          <p:nvPr>
            <p:ph type="title"/>
          </p:nvPr>
        </p:nvSpPr>
        <p:spPr>
          <a:xfrm>
            <a:off x="265500" y="955675"/>
            <a:ext cx="4045200" cy="28746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4800">
                <a:solidFill>
                  <a:schemeClr val="lt1"/>
                </a:solidFill>
              </a:rPr>
              <a:t>Problem Statement Interpretation</a:t>
            </a:r>
            <a:endParaRPr sz="4800">
              <a:solidFill>
                <a:srgbClr val="FFFFFF"/>
              </a:solidFill>
            </a:endParaRPr>
          </a:p>
        </p:txBody>
      </p:sp>
    </p:spTree>
  </p:cSld>
  <p:clrMapOvr>
    <a:masterClrMapping/>
  </p:clrMapOvr>
  <mc:AlternateContent>
    <mc:Choice Requires="p14">
      <p:transition spd="med">
        <p14:flip dir="l"/>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4"/>
          <p:cNvSpPr txBox="1"/>
          <p:nvPr>
            <p:ph type="title"/>
          </p:nvPr>
        </p:nvSpPr>
        <p:spPr>
          <a:xfrm>
            <a:off x="311700" y="1256050"/>
            <a:ext cx="8520600" cy="203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Machine Learning Interpretation</a:t>
            </a:r>
            <a:endParaRPr b="1"/>
          </a:p>
        </p:txBody>
      </p:sp>
      <p:sp>
        <p:nvSpPr>
          <p:cNvPr id="216" name="Google Shape;216;p27"/>
          <p:cNvSpPr txBox="1"/>
          <p:nvPr>
            <p:ph idx="1" type="body"/>
          </p:nvPr>
        </p:nvSpPr>
        <p:spPr>
          <a:xfrm>
            <a:off x="311700" y="12620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000000"/>
              </a:solidFill>
            </a:endParaRPr>
          </a:p>
          <a:p>
            <a:pPr indent="-342900" lvl="0" marL="457200" rtl="0" algn="l">
              <a:lnSpc>
                <a:spcPct val="100000"/>
              </a:lnSpc>
              <a:spcBef>
                <a:spcPts val="0"/>
              </a:spcBef>
              <a:spcAft>
                <a:spcPts val="0"/>
              </a:spcAft>
              <a:buClr>
                <a:srgbClr val="000000"/>
              </a:buClr>
              <a:buSzPts val="1800"/>
              <a:buChar char="●"/>
            </a:pPr>
            <a:r>
              <a:rPr lang="en">
                <a:solidFill>
                  <a:srgbClr val="000000"/>
                </a:solidFill>
              </a:rPr>
              <a:t>Max</a:t>
            </a:r>
            <a:r>
              <a:rPr lang="en">
                <a:solidFill>
                  <a:srgbClr val="000000"/>
                </a:solidFill>
              </a:rPr>
              <a:t>imise sales: Find ideal system scheduled hours to maximise sales.</a:t>
            </a:r>
            <a:endParaRPr>
              <a:solidFill>
                <a:srgbClr val="000000"/>
              </a:solidFill>
            </a:endParaRPr>
          </a:p>
          <a:p>
            <a:pPr indent="-342900" lvl="0" marL="457200" rtl="0" algn="l">
              <a:lnSpc>
                <a:spcPct val="100000"/>
              </a:lnSpc>
              <a:spcBef>
                <a:spcPts val="0"/>
              </a:spcBef>
              <a:spcAft>
                <a:spcPts val="0"/>
              </a:spcAft>
              <a:buClr>
                <a:srgbClr val="000000"/>
              </a:buClr>
              <a:buSzPts val="1800"/>
              <a:buChar char="●"/>
            </a:pPr>
            <a:r>
              <a:rPr lang="en">
                <a:solidFill>
                  <a:srgbClr val="000000"/>
                </a:solidFill>
              </a:rPr>
              <a:t>Analyse effect of changes of manager scheduled hours.</a:t>
            </a:r>
            <a:endParaRPr>
              <a:solidFill>
                <a:srgbClr val="000000"/>
              </a:solidFill>
            </a:endParaRPr>
          </a:p>
          <a:p>
            <a:pPr indent="-342900" lvl="0" marL="457200" rtl="0" algn="l">
              <a:lnSpc>
                <a:spcPct val="100000"/>
              </a:lnSpc>
              <a:spcBef>
                <a:spcPts val="0"/>
              </a:spcBef>
              <a:spcAft>
                <a:spcPts val="0"/>
              </a:spcAft>
              <a:buClr>
                <a:srgbClr val="000000"/>
              </a:buClr>
              <a:buSzPts val="1800"/>
              <a:buChar char="●"/>
            </a:pPr>
            <a:r>
              <a:rPr lang="en">
                <a:solidFill>
                  <a:srgbClr val="000000"/>
                </a:solidFill>
              </a:rPr>
              <a:t>Make predictions using historical data.</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Used</a:t>
            </a:r>
            <a:endParaRPr/>
          </a:p>
        </p:txBody>
      </p:sp>
      <p:sp>
        <p:nvSpPr>
          <p:cNvPr id="222" name="Google Shape;222;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Recurrent Neural Networks(RNN)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Recurrent Neural Networks(RNN)</a:t>
            </a:r>
            <a:endParaRPr b="1"/>
          </a:p>
        </p:txBody>
      </p:sp>
      <p:sp>
        <p:nvSpPr>
          <p:cNvPr id="228" name="Google Shape;228;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highlight>
                  <a:srgbClr val="FFFFFF"/>
                </a:highlight>
              </a:rPr>
              <a:t>RNN (With LSTM(Long Short Term Memory )(An integrated Machine Learning Approach)</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rPr>
              <a:t>EDA (Study and clean the given dataset, feature selection)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We have reasons to believe that the sales depend on seasonality and trends are expected to be present in the data. RNN(with LSTM) captures these trends the best.</a:t>
            </a:r>
            <a:endParaRPr>
              <a:solidFill>
                <a:srgbClr val="000000"/>
              </a:solidFill>
            </a:endParaRPr>
          </a:p>
          <a:p>
            <a:pPr indent="0" lvl="0" marL="457200" rtl="0" algn="l">
              <a:spcBef>
                <a:spcPts val="1600"/>
              </a:spcBef>
              <a:spcAft>
                <a:spcPts val="0"/>
              </a:spcAft>
              <a:buClr>
                <a:srgbClr val="000000"/>
              </a:buClr>
              <a:buSzPts val="1100"/>
              <a:buFont typeface="Arial"/>
              <a:buNone/>
            </a:pPr>
            <a:r>
              <a:t/>
            </a:r>
            <a:endParaRPr>
              <a:solidFill>
                <a:srgbClr val="000000"/>
              </a:solidFill>
            </a:endParaRPr>
          </a:p>
          <a:p>
            <a:pPr indent="0" lvl="0" marL="457200" rtl="0" algn="l">
              <a:spcBef>
                <a:spcPts val="1600"/>
              </a:spcBef>
              <a:spcAft>
                <a:spcPts val="1600"/>
              </a:spcAft>
              <a:buNone/>
            </a:pPr>
            <a:r>
              <a:t/>
            </a:r>
            <a:endParaRPr>
              <a:solidFill>
                <a:srgbClr val="000000"/>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Recurrent Neural Networks</a:t>
            </a:r>
            <a:endParaRPr b="1"/>
          </a:p>
        </p:txBody>
      </p:sp>
      <p:sp>
        <p:nvSpPr>
          <p:cNvPr id="234" name="Google Shape;234;p30"/>
          <p:cNvSpPr txBox="1"/>
          <p:nvPr>
            <p:ph idx="1" type="body"/>
          </p:nvPr>
        </p:nvSpPr>
        <p:spPr>
          <a:xfrm>
            <a:off x="311700" y="10850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The neural netw</a:t>
            </a:r>
            <a:r>
              <a:rPr lang="en">
                <a:solidFill>
                  <a:srgbClr val="000000"/>
                </a:solidFill>
              </a:rPr>
              <a:t>o</a:t>
            </a:r>
            <a:r>
              <a:rPr lang="en">
                <a:solidFill>
                  <a:srgbClr val="000000"/>
                </a:solidFill>
              </a:rPr>
              <a:t>rk has prev</a:t>
            </a:r>
            <a:r>
              <a:rPr lang="en">
                <a:solidFill>
                  <a:srgbClr val="000000"/>
                </a:solidFill>
              </a:rPr>
              <a:t>io</a:t>
            </a:r>
            <a:r>
              <a:rPr lang="en">
                <a:solidFill>
                  <a:srgbClr val="000000"/>
                </a:solidFill>
              </a:rPr>
              <a:t>us </a:t>
            </a:r>
            <a:r>
              <a:rPr lang="en">
                <a:solidFill>
                  <a:srgbClr val="000000"/>
                </a:solidFill>
              </a:rPr>
              <a:t>i</a:t>
            </a:r>
            <a:r>
              <a:rPr lang="en">
                <a:solidFill>
                  <a:srgbClr val="000000"/>
                </a:solidFill>
              </a:rPr>
              <a:t>nputs </a:t>
            </a:r>
            <a:r>
              <a:rPr lang="en">
                <a:solidFill>
                  <a:srgbClr val="000000"/>
                </a:solidFill>
              </a:rPr>
              <a:t>i</a:t>
            </a:r>
            <a:r>
              <a:rPr lang="en">
                <a:solidFill>
                  <a:srgbClr val="000000"/>
                </a:solidFill>
              </a:rPr>
              <a:t>nfluenc</a:t>
            </a:r>
            <a:r>
              <a:rPr lang="en">
                <a:solidFill>
                  <a:srgbClr val="000000"/>
                </a:solidFill>
              </a:rPr>
              <a:t>i</a:t>
            </a:r>
            <a:r>
              <a:rPr lang="en">
                <a:solidFill>
                  <a:srgbClr val="000000"/>
                </a:solidFill>
              </a:rPr>
              <a:t>ng the earl</a:t>
            </a:r>
            <a:r>
              <a:rPr lang="en">
                <a:solidFill>
                  <a:srgbClr val="000000"/>
                </a:solidFill>
              </a:rPr>
              <a:t>i</a:t>
            </a:r>
            <a:r>
              <a:rPr lang="en">
                <a:solidFill>
                  <a:srgbClr val="000000"/>
                </a:solidFill>
              </a:rPr>
              <a:t>er </a:t>
            </a:r>
            <a:r>
              <a:rPr lang="en">
                <a:solidFill>
                  <a:srgbClr val="000000"/>
                </a:solidFill>
              </a:rPr>
              <a:t>o</a:t>
            </a:r>
            <a:r>
              <a:rPr lang="en">
                <a:solidFill>
                  <a:srgbClr val="000000"/>
                </a:solidFill>
              </a:rPr>
              <a:t>utputs.</a:t>
            </a:r>
            <a:r>
              <a:rPr lang="en" sz="1350">
                <a:solidFill>
                  <a:srgbClr val="000000"/>
                </a:solidFill>
                <a:latin typeface="Arial"/>
                <a:ea typeface="Arial"/>
                <a:cs typeface="Arial"/>
                <a:sym typeface="Arial"/>
              </a:rPr>
              <a:t>, </a:t>
            </a:r>
            <a:r>
              <a:rPr lang="en">
                <a:solidFill>
                  <a:srgbClr val="000000"/>
                </a:solidFill>
                <a:latin typeface="Arial"/>
                <a:ea typeface="Arial"/>
                <a:cs typeface="Arial"/>
                <a:sym typeface="Arial"/>
              </a:rPr>
              <a:t>Trad</a:t>
            </a:r>
            <a:r>
              <a:rPr lang="en">
                <a:solidFill>
                  <a:srgbClr val="000000"/>
                </a:solidFill>
              </a:rPr>
              <a:t>i</a:t>
            </a:r>
            <a:r>
              <a:rPr lang="en">
                <a:solidFill>
                  <a:srgbClr val="000000"/>
                </a:solidFill>
                <a:latin typeface="Arial"/>
                <a:ea typeface="Arial"/>
                <a:cs typeface="Arial"/>
                <a:sym typeface="Arial"/>
              </a:rPr>
              <a:t>t</a:t>
            </a:r>
            <a:r>
              <a:rPr lang="en">
                <a:solidFill>
                  <a:srgbClr val="000000"/>
                </a:solidFill>
              </a:rPr>
              <a:t>io</a:t>
            </a:r>
            <a:r>
              <a:rPr lang="en">
                <a:solidFill>
                  <a:srgbClr val="000000"/>
                </a:solidFill>
                <a:latin typeface="Arial"/>
                <a:ea typeface="Arial"/>
                <a:cs typeface="Arial"/>
                <a:sym typeface="Arial"/>
              </a:rPr>
              <a:t>nal RNNs are unable t</a:t>
            </a:r>
            <a:r>
              <a:rPr lang="en">
                <a:solidFill>
                  <a:srgbClr val="000000"/>
                </a:solidFill>
                <a:latin typeface="Arial"/>
                <a:ea typeface="Arial"/>
                <a:cs typeface="Arial"/>
                <a:sym typeface="Arial"/>
              </a:rPr>
              <a:t>o</a:t>
            </a:r>
            <a:r>
              <a:rPr lang="en">
                <a:solidFill>
                  <a:srgbClr val="000000"/>
                </a:solidFill>
                <a:latin typeface="Arial"/>
                <a:ea typeface="Arial"/>
                <a:cs typeface="Arial"/>
                <a:sym typeface="Arial"/>
              </a:rPr>
              <a:t> handle “long-term dependencies.”</a:t>
            </a:r>
            <a:endParaRPr>
              <a:solidFill>
                <a:srgbClr val="000000"/>
              </a:solidFill>
            </a:endParaRPr>
          </a:p>
        </p:txBody>
      </p:sp>
      <p:pic>
        <p:nvPicPr>
          <p:cNvPr descr="An unrolled recurrent neural network." id="235" name="Google Shape;235;p30"/>
          <p:cNvPicPr preferRelativeResize="0"/>
          <p:nvPr/>
        </p:nvPicPr>
        <p:blipFill>
          <a:blip r:embed="rId3">
            <a:alphaModFix/>
          </a:blip>
          <a:stretch>
            <a:fillRect/>
          </a:stretch>
        </p:blipFill>
        <p:spPr>
          <a:xfrm>
            <a:off x="1665675" y="2865025"/>
            <a:ext cx="5000054" cy="13124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LSTM(</a:t>
            </a:r>
            <a:r>
              <a:rPr b="1" lang="en">
                <a:latin typeface="Arial"/>
                <a:ea typeface="Arial"/>
                <a:cs typeface="Arial"/>
                <a:sym typeface="Arial"/>
              </a:rPr>
              <a:t>Long Short Term Memory)</a:t>
            </a:r>
            <a:r>
              <a:rPr b="1" lang="en"/>
              <a:t> </a:t>
            </a:r>
            <a:endParaRPr b="1"/>
          </a:p>
        </p:txBody>
      </p:sp>
      <p:sp>
        <p:nvSpPr>
          <p:cNvPr id="241" name="Google Shape;241;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50">
                <a:solidFill>
                  <a:srgbClr val="000000"/>
                </a:solidFill>
                <a:highlight>
                  <a:srgbClr val="FFFFFF"/>
                </a:highlight>
                <a:latin typeface="Arial"/>
                <a:ea typeface="Arial"/>
                <a:cs typeface="Arial"/>
                <a:sym typeface="Arial"/>
              </a:rPr>
              <a:t>LSTMs have a chain like structure, but the repeating module has a different structure. Instead of having a single neural network layer, there are four, interacting in a very special way.</a:t>
            </a:r>
            <a:endParaRPr>
              <a:solidFill>
                <a:srgbClr val="000000"/>
              </a:solidFill>
            </a:endParaRPr>
          </a:p>
        </p:txBody>
      </p:sp>
      <p:pic>
        <p:nvPicPr>
          <p:cNvPr id="242" name="Google Shape;242;p31"/>
          <p:cNvPicPr preferRelativeResize="0"/>
          <p:nvPr/>
        </p:nvPicPr>
        <p:blipFill>
          <a:blip r:embed="rId3">
            <a:alphaModFix/>
          </a:blip>
          <a:stretch>
            <a:fillRect/>
          </a:stretch>
        </p:blipFill>
        <p:spPr>
          <a:xfrm>
            <a:off x="616575" y="2092150"/>
            <a:ext cx="6591777" cy="24767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Bidirectional LSTM</a:t>
            </a:r>
            <a:endParaRPr b="1"/>
          </a:p>
        </p:txBody>
      </p:sp>
      <p:sp>
        <p:nvSpPr>
          <p:cNvPr id="248" name="Google Shape;248;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Bidirectional networks use both past and future as context for present input.</a:t>
            </a:r>
            <a:endParaRPr/>
          </a:p>
          <a:p>
            <a:pPr indent="-342900" lvl="0" marL="457200" rtl="0" algn="l">
              <a:spcBef>
                <a:spcPts val="0"/>
              </a:spcBef>
              <a:spcAft>
                <a:spcPts val="0"/>
              </a:spcAft>
              <a:buSzPts val="1800"/>
              <a:buChar char="●"/>
            </a:pPr>
            <a:r>
              <a:rPr lang="en"/>
              <a:t>Analogous to seasonality and trend detection in SARIMA models.</a:t>
            </a:r>
            <a:endParaRPr/>
          </a:p>
          <a:p>
            <a:pPr indent="-342900" lvl="0" marL="457200" rtl="0" algn="l">
              <a:spcBef>
                <a:spcPts val="0"/>
              </a:spcBef>
              <a:spcAft>
                <a:spcPts val="0"/>
              </a:spcAft>
              <a:buSzPts val="1800"/>
              <a:buChar char="●"/>
            </a:pPr>
            <a:r>
              <a:rPr lang="en"/>
              <a:t>Intuition: Given an input for a Thursday, we must be able to derive its context as coming after Monday, Tuesday and Wednesday but before Friday, Saturday and Sunday. An input for February can be contextualized as coming after January but before March.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Assumptions</a:t>
            </a:r>
            <a:endParaRPr b="1"/>
          </a:p>
        </p:txBody>
      </p:sp>
      <p:sp>
        <p:nvSpPr>
          <p:cNvPr id="254" name="Google Shape;254;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1. Maximum 12 hour work day.</a:t>
            </a:r>
            <a:endParaRPr/>
          </a:p>
          <a:p>
            <a:pPr indent="0" lvl="0" marL="0" rtl="0" algn="l">
              <a:spcBef>
                <a:spcPts val="1600"/>
              </a:spcBef>
              <a:spcAft>
                <a:spcPts val="0"/>
              </a:spcAft>
              <a:buClr>
                <a:srgbClr val="000000"/>
              </a:buClr>
              <a:buSzPts val="1100"/>
              <a:buFont typeface="Arial"/>
              <a:buNone/>
            </a:pPr>
            <a:r>
              <a:rPr lang="en"/>
              <a:t>2. Workers work for 7 days a week.</a:t>
            </a:r>
            <a:endParaRPr/>
          </a:p>
          <a:p>
            <a:pPr indent="0" lvl="0" marL="0" rtl="0" algn="l">
              <a:spcBef>
                <a:spcPts val="1600"/>
              </a:spcBef>
              <a:spcAft>
                <a:spcPts val="0"/>
              </a:spcAft>
              <a:buClr>
                <a:srgbClr val="000000"/>
              </a:buClr>
              <a:buSzPts val="1100"/>
              <a:buFont typeface="Arial"/>
              <a:buNone/>
            </a:pPr>
            <a:r>
              <a:rPr lang="en"/>
              <a:t>3.  Increments made to work hours are in 0.25 intervals</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