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8" r:id="rId3"/>
    <p:sldId id="266" r:id="rId4"/>
    <p:sldId id="268" r:id="rId5"/>
    <p:sldId id="269" r:id="rId6"/>
    <p:sldId id="270" r:id="rId7"/>
    <p:sldId id="272" r:id="rId8"/>
    <p:sldId id="271" r:id="rId9"/>
    <p:sldId id="274" r:id="rId10"/>
    <p:sldId id="275" r:id="rId11"/>
    <p:sldId id="277" r:id="rId12"/>
    <p:sldId id="276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6"/>
    <p:restoredTop sz="94686"/>
  </p:normalViewPr>
  <p:slideViewPr>
    <p:cSldViewPr snapToGrid="0" snapToObjects="1">
      <p:cViewPr>
        <p:scale>
          <a:sx n="94" d="100"/>
          <a:sy n="94" d="100"/>
        </p:scale>
        <p:origin x="166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239807"/>
            <a:ext cx="12192000" cy="92075"/>
          </a:xfrm>
          <a:prstGeom prst="rect">
            <a:avLst/>
          </a:prstGeom>
          <a:solidFill>
            <a:srgbClr val="85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328720"/>
            <a:ext cx="12192000" cy="2529281"/>
          </a:xfrm>
          <a:prstGeom prst="rect">
            <a:avLst/>
          </a:prstGeom>
          <a:solidFill>
            <a:srgbClr val="5E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423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61265"/>
            <a:ext cx="9144000" cy="2176649"/>
          </a:xfrm>
          <a:noFill/>
        </p:spPr>
        <p:txBody>
          <a:bodyPr anchor="b"/>
          <a:lstStyle>
            <a:lvl1pPr algn="ctr">
              <a:defRPr sz="6000" b="0" i="0" baseline="0">
                <a:solidFill>
                  <a:srgbClr val="92ABB4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9123"/>
            <a:ext cx="9144000" cy="1563687"/>
          </a:xfrm>
          <a:noFill/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>
                    <a:lumMod val="8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79FD-E1F1-5046-BCD1-5A1F32AE384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37366" y="222563"/>
            <a:ext cx="5299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1" dirty="0">
                <a:solidFill>
                  <a:srgbClr val="85C7BF"/>
                </a:solidFill>
                <a:latin typeface="Helvetica Neue" charset="0"/>
                <a:ea typeface="Helvetica Neue" charset="0"/>
                <a:cs typeface="Helvetica Neue" charset="0"/>
              </a:rPr>
              <a:t>Cybersecurity</a:t>
            </a:r>
            <a:r>
              <a:rPr lang="en-US" sz="2000" b="0" i="1" baseline="0" dirty="0">
                <a:solidFill>
                  <a:srgbClr val="85C7BF"/>
                </a:solidFill>
                <a:latin typeface="Helvetica Neue" charset="0"/>
                <a:ea typeface="Helvetica Neue" charset="0"/>
                <a:cs typeface="Helvetica Neue" charset="0"/>
              </a:rPr>
              <a:t> Experimentation of the Future</a:t>
            </a:r>
            <a:endParaRPr lang="en-US" sz="2000" b="0" i="1" dirty="0">
              <a:solidFill>
                <a:srgbClr val="85C7B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24" y="84059"/>
            <a:ext cx="540489" cy="64634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79FD-E1F1-5046-BCD1-5A1F32AE384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79FD-E1F1-5046-BCD1-5A1F32AE384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815249"/>
          </a:xfrm>
          <a:prstGeom prst="rect">
            <a:avLst/>
          </a:prstGeom>
          <a:solidFill>
            <a:srgbClr val="5E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A8D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93" y="1024569"/>
            <a:ext cx="11725155" cy="5152395"/>
          </a:xfrm>
        </p:spPr>
        <p:txBody>
          <a:bodyPr/>
          <a:lstStyle>
            <a:lvl1pPr>
              <a:defRPr b="0" i="0">
                <a:solidFill>
                  <a:srgbClr val="85C7BF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79FD-E1F1-5046-BCD1-5A1F32AE384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5248"/>
          </a:xfrm>
          <a:noFill/>
        </p:spPr>
        <p:txBody>
          <a:bodyPr lIns="228600">
            <a:normAutofit/>
          </a:bodyPr>
          <a:lstStyle>
            <a:lvl1pPr>
              <a:defRPr sz="4800" b="0" i="0">
                <a:solidFill>
                  <a:srgbClr val="A8D3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754" y="6176964"/>
            <a:ext cx="540489" cy="64634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79FD-E1F1-5046-BCD1-5A1F32AE384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79FD-E1F1-5046-BCD1-5A1F32AE3843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79FD-E1F1-5046-BCD1-5A1F32AE3843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79FD-E1F1-5046-BCD1-5A1F32AE3843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79FD-E1F1-5046-BCD1-5A1F32AE3843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79FD-E1F1-5046-BCD1-5A1F32AE3843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79FD-E1F1-5046-BCD1-5A1F32AE3843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F79FD-E1F1-5046-BCD1-5A1F32AE384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A12C-F64B-8E4D-A41F-034344D8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modular and distributed testbed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Goran Scuric , Apr 2018 </a:t>
            </a:r>
          </a:p>
        </p:txBody>
      </p:sp>
    </p:spTree>
    <p:extLst>
      <p:ext uri="{BB962C8B-B14F-4D97-AF65-F5344CB8AC3E}">
        <p14:creationId xmlns:p14="http://schemas.microsoft.com/office/powerpoint/2010/main" val="2188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Experiment Agent FSM (part 1)</a:t>
            </a:r>
          </a:p>
        </p:txBody>
      </p:sp>
      <p:pic>
        <p:nvPicPr>
          <p:cNvPr id="4098" name="Picture 2" descr="https://documents.lucidchart.com/documents/a2c958bd-8b20-473f-8ac6-c56f29f5c438/pages/u_e66xVWi.0W?a=24271&amp;x=95&amp;y=42&amp;w=1703&amp;h=1268&amp;store=1&amp;accept=image%2F*&amp;auth=LCA%2083bc152b8cbfa478d1fcfe7d7de6380d16161b26-ts%3D1522875376">
            <a:extLst>
              <a:ext uri="{FF2B5EF4-FFF2-40B4-BE49-F238E27FC236}">
                <a16:creationId xmlns:a16="http://schemas.microsoft.com/office/drawing/2014/main" id="{1970E707-CBB5-5140-AFBC-F2A78D9B9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51" y="914401"/>
            <a:ext cx="7585097" cy="564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30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Access details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BE756B-1C43-8B4E-8F7F-3642029FD6D5}"/>
              </a:ext>
            </a:extLst>
          </p:cNvPr>
          <p:cNvSpPr/>
          <p:nvPr/>
        </p:nvSpPr>
        <p:spPr>
          <a:xfrm>
            <a:off x="107108" y="2682501"/>
            <a:ext cx="2952500" cy="38842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A3733D-41BB-BF4C-BDEF-E8304B9B9D6C}"/>
              </a:ext>
            </a:extLst>
          </p:cNvPr>
          <p:cNvSpPr/>
          <p:nvPr/>
        </p:nvSpPr>
        <p:spPr>
          <a:xfrm>
            <a:off x="7955014" y="1299322"/>
            <a:ext cx="4179478" cy="2434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8769F6-8CD7-9D49-9A78-27EEF7ABC836}"/>
              </a:ext>
            </a:extLst>
          </p:cNvPr>
          <p:cNvSpPr/>
          <p:nvPr/>
        </p:nvSpPr>
        <p:spPr>
          <a:xfrm>
            <a:off x="9943263" y="3978245"/>
            <a:ext cx="1721928" cy="152511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Office Master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45F06E-0149-6A41-A47A-C21EF8C53D75}"/>
              </a:ext>
            </a:extLst>
          </p:cNvPr>
          <p:cNvSpPr/>
          <p:nvPr/>
        </p:nvSpPr>
        <p:spPr>
          <a:xfrm>
            <a:off x="2825087" y="815249"/>
            <a:ext cx="4394579" cy="31971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2397C9-51DA-084D-85AE-F05B04495844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flipH="1">
            <a:off x="10804227" y="3377223"/>
            <a:ext cx="718195" cy="60102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266245-0104-834C-9493-C8D73D5DF38B}"/>
              </a:ext>
            </a:extLst>
          </p:cNvPr>
          <p:cNvCxnSpPr>
            <a:cxnSpLocks/>
            <a:stCxn id="8" idx="2"/>
            <a:endCxn id="81" idx="5"/>
          </p:cNvCxnSpPr>
          <p:nvPr/>
        </p:nvCxnSpPr>
        <p:spPr>
          <a:xfrm flipH="1" flipV="1">
            <a:off x="2209021" y="3882679"/>
            <a:ext cx="7734242" cy="8581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CC7179-804B-464F-BB27-0D258728D40A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6576095" y="3544224"/>
            <a:ext cx="3619339" cy="6573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71F6D3-8C52-C64F-950A-00349D85C3FC}"/>
              </a:ext>
            </a:extLst>
          </p:cNvPr>
          <p:cNvSpPr/>
          <p:nvPr/>
        </p:nvSpPr>
        <p:spPr>
          <a:xfrm>
            <a:off x="2962404" y="1528762"/>
            <a:ext cx="1691343" cy="16127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 MASTER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59FFC0-9F5A-CF44-8C3C-29DAEC9573AE}"/>
              </a:ext>
            </a:extLst>
          </p:cNvPr>
          <p:cNvSpPr/>
          <p:nvPr/>
        </p:nvSpPr>
        <p:spPr>
          <a:xfrm>
            <a:off x="5760574" y="1656635"/>
            <a:ext cx="1268262" cy="6639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Exp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test1</a:t>
            </a:r>
            <a:r>
              <a:rPr lang="en-US" sz="1400" b="1" dirty="0">
                <a:solidFill>
                  <a:schemeClr val="tx1"/>
                </a:solidFill>
              </a:rPr>
              <a:t> Agent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A18861-2F48-574C-A285-BA5A4D94D401}"/>
              </a:ext>
            </a:extLst>
          </p:cNvPr>
          <p:cNvSpPr/>
          <p:nvPr/>
        </p:nvSpPr>
        <p:spPr>
          <a:xfrm>
            <a:off x="5610330" y="2533011"/>
            <a:ext cx="1268262" cy="6639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Exp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test2 </a:t>
            </a:r>
            <a:r>
              <a:rPr lang="en-US" sz="1400" b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007CE3-A4FA-B34D-B089-ACDC4EC6B0A9}"/>
              </a:ext>
            </a:extLst>
          </p:cNvPr>
          <p:cNvSpPr/>
          <p:nvPr/>
        </p:nvSpPr>
        <p:spPr>
          <a:xfrm>
            <a:off x="4945283" y="3273633"/>
            <a:ext cx="1268262" cy="6639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AC5F0E-7DA3-A949-924C-4562E1883C3E}"/>
              </a:ext>
            </a:extLst>
          </p:cNvPr>
          <p:cNvSpPr/>
          <p:nvPr/>
        </p:nvSpPr>
        <p:spPr>
          <a:xfrm>
            <a:off x="4367284" y="815249"/>
            <a:ext cx="1393289" cy="908487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</a:t>
            </a:r>
            <a:r>
              <a:rPr lang="en-US" sz="1400" b="1" dirty="0" err="1">
                <a:solidFill>
                  <a:schemeClr val="tx1"/>
                </a:solidFill>
              </a:rPr>
              <a:t>DeterTest</a:t>
            </a:r>
            <a:r>
              <a:rPr lang="en-US" sz="1400" dirty="0">
                <a:solidFill>
                  <a:schemeClr val="tx1"/>
                </a:solidFill>
              </a:rPr>
              <a:t> AGENT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F54955-2755-5746-A960-96489D1F7364}"/>
              </a:ext>
            </a:extLst>
          </p:cNvPr>
          <p:cNvCxnSpPr>
            <a:cxnSpLocks/>
            <a:stCxn id="27" idx="4"/>
            <a:endCxn id="24" idx="2"/>
          </p:cNvCxnSpPr>
          <p:nvPr/>
        </p:nvCxnSpPr>
        <p:spPr>
          <a:xfrm>
            <a:off x="5063929" y="1723736"/>
            <a:ext cx="546401" cy="11412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051516-0CB8-0640-AE28-0BA266C36FD0}"/>
              </a:ext>
            </a:extLst>
          </p:cNvPr>
          <p:cNvCxnSpPr>
            <a:cxnSpLocks/>
          </p:cNvCxnSpPr>
          <p:nvPr/>
        </p:nvCxnSpPr>
        <p:spPr>
          <a:xfrm>
            <a:off x="4982954" y="3073436"/>
            <a:ext cx="133758" cy="3266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C6B73B-AE18-0A4B-BB28-10DC5E0B38A4}"/>
              </a:ext>
            </a:extLst>
          </p:cNvPr>
          <p:cNvCxnSpPr>
            <a:cxnSpLocks/>
            <a:stCxn id="54" idx="5"/>
            <a:endCxn id="57" idx="2"/>
          </p:cNvCxnSpPr>
          <p:nvPr/>
        </p:nvCxnSpPr>
        <p:spPr>
          <a:xfrm flipV="1">
            <a:off x="9164005" y="2732754"/>
            <a:ext cx="319942" cy="2094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EA7258-07DC-A446-91C9-009D7B42BC81}"/>
              </a:ext>
            </a:extLst>
          </p:cNvPr>
          <p:cNvCxnSpPr>
            <a:cxnSpLocks/>
            <a:stCxn id="27" idx="5"/>
            <a:endCxn id="23" idx="1"/>
          </p:cNvCxnSpPr>
          <p:nvPr/>
        </p:nvCxnSpPr>
        <p:spPr>
          <a:xfrm>
            <a:off x="5556531" y="1590691"/>
            <a:ext cx="389776" cy="16317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C0ED15-F46F-8647-BC93-81B1D012F251}"/>
              </a:ext>
            </a:extLst>
          </p:cNvPr>
          <p:cNvCxnSpPr>
            <a:cxnSpLocks/>
            <a:stCxn id="27" idx="3"/>
            <a:endCxn id="22" idx="7"/>
          </p:cNvCxnSpPr>
          <p:nvPr/>
        </p:nvCxnSpPr>
        <p:spPr>
          <a:xfrm flipH="1">
            <a:off x="4406056" y="1590691"/>
            <a:ext cx="165270" cy="17424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3888727-D44B-F94D-B6CD-BF6DA690498D}"/>
              </a:ext>
            </a:extLst>
          </p:cNvPr>
          <p:cNvSpPr/>
          <p:nvPr/>
        </p:nvSpPr>
        <p:spPr>
          <a:xfrm>
            <a:off x="8012522" y="1914505"/>
            <a:ext cx="1349046" cy="1204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dBase MASTER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F552DCE-0001-6B4E-AE24-9D7691B92745}"/>
              </a:ext>
            </a:extLst>
          </p:cNvPr>
          <p:cNvSpPr/>
          <p:nvPr/>
        </p:nvSpPr>
        <p:spPr>
          <a:xfrm>
            <a:off x="9146775" y="1425092"/>
            <a:ext cx="1456522" cy="7608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 MASTER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C709E44-C354-404B-8412-B3EE761D7D94}"/>
              </a:ext>
            </a:extLst>
          </p:cNvPr>
          <p:cNvSpPr/>
          <p:nvPr/>
        </p:nvSpPr>
        <p:spPr>
          <a:xfrm>
            <a:off x="9483947" y="2352323"/>
            <a:ext cx="1456522" cy="7608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A6A36358-0F5B-2148-B4BC-0B623B24D68C}"/>
              </a:ext>
            </a:extLst>
          </p:cNvPr>
          <p:cNvSpPr/>
          <p:nvPr/>
        </p:nvSpPr>
        <p:spPr>
          <a:xfrm>
            <a:off x="11000096" y="1723736"/>
            <a:ext cx="491319" cy="390446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n 59">
            <a:extLst>
              <a:ext uri="{FF2B5EF4-FFF2-40B4-BE49-F238E27FC236}">
                <a16:creationId xmlns:a16="http://schemas.microsoft.com/office/drawing/2014/main" id="{DE4F53E2-0B9D-5644-8A14-1233BE223C70}"/>
              </a:ext>
            </a:extLst>
          </p:cNvPr>
          <p:cNvSpPr/>
          <p:nvPr/>
        </p:nvSpPr>
        <p:spPr>
          <a:xfrm>
            <a:off x="11218460" y="2218622"/>
            <a:ext cx="491319" cy="390446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86B94D9B-2BE0-A948-9006-B2EF230C4178}"/>
              </a:ext>
            </a:extLst>
          </p:cNvPr>
          <p:cNvSpPr/>
          <p:nvPr/>
        </p:nvSpPr>
        <p:spPr>
          <a:xfrm>
            <a:off x="11218460" y="2763618"/>
            <a:ext cx="491319" cy="39044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4F6FE9-64C8-E545-872E-19BB6EA7F6CB}"/>
              </a:ext>
            </a:extLst>
          </p:cNvPr>
          <p:cNvCxnSpPr>
            <a:cxnSpLocks/>
            <a:stCxn id="57" idx="6"/>
            <a:endCxn id="61" idx="2"/>
          </p:cNvCxnSpPr>
          <p:nvPr/>
        </p:nvCxnSpPr>
        <p:spPr>
          <a:xfrm>
            <a:off x="10940469" y="2732754"/>
            <a:ext cx="277991" cy="2260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8551BAA-4532-8148-89B2-5D4658206C60}"/>
              </a:ext>
            </a:extLst>
          </p:cNvPr>
          <p:cNvCxnSpPr>
            <a:cxnSpLocks/>
            <a:stCxn id="55" idx="5"/>
            <a:endCxn id="60" idx="2"/>
          </p:cNvCxnSpPr>
          <p:nvPr/>
        </p:nvCxnSpPr>
        <p:spPr>
          <a:xfrm>
            <a:off x="10389994" y="2074528"/>
            <a:ext cx="828466" cy="33931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F5B498-0D65-A143-99C7-F0D5D3D5A39E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10603297" y="1805523"/>
            <a:ext cx="373835" cy="10898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56F02F-A684-A349-9CA1-D2AE9A86AECD}"/>
              </a:ext>
            </a:extLst>
          </p:cNvPr>
          <p:cNvCxnSpPr>
            <a:cxnSpLocks/>
            <a:stCxn id="55" idx="3"/>
            <a:endCxn id="54" idx="7"/>
          </p:cNvCxnSpPr>
          <p:nvPr/>
        </p:nvCxnSpPr>
        <p:spPr>
          <a:xfrm flipH="1">
            <a:off x="9164005" y="2074528"/>
            <a:ext cx="196073" cy="1630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92437D6-B13B-8B44-B60A-7F4479A012EE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7006592" y="2010078"/>
            <a:ext cx="1005930" cy="50645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85C7F33-64B3-0C40-964E-99C77C918E6A}"/>
              </a:ext>
            </a:extLst>
          </p:cNvPr>
          <p:cNvSpPr/>
          <p:nvPr/>
        </p:nvSpPr>
        <p:spPr>
          <a:xfrm>
            <a:off x="890958" y="5095598"/>
            <a:ext cx="1565639" cy="12953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2F6E194-076C-E247-BBC2-40BE90917DBB}"/>
              </a:ext>
            </a:extLst>
          </p:cNvPr>
          <p:cNvSpPr/>
          <p:nvPr/>
        </p:nvSpPr>
        <p:spPr>
          <a:xfrm>
            <a:off x="872665" y="2777014"/>
            <a:ext cx="1565639" cy="12953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WWW MASTER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C36A06A-44BA-9B47-B381-F0B5D354B68C}"/>
              </a:ext>
            </a:extLst>
          </p:cNvPr>
          <p:cNvSpPr/>
          <p:nvPr/>
        </p:nvSpPr>
        <p:spPr>
          <a:xfrm>
            <a:off x="6594306" y="4818009"/>
            <a:ext cx="2612160" cy="1844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7D33177-9D80-D84B-B181-851CF5B19499}"/>
              </a:ext>
            </a:extLst>
          </p:cNvPr>
          <p:cNvSpPr/>
          <p:nvPr/>
        </p:nvSpPr>
        <p:spPr>
          <a:xfrm>
            <a:off x="6594306" y="5139781"/>
            <a:ext cx="1349046" cy="1204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NFS MASTER</a:t>
            </a: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6725907C-179A-9948-8939-4C87E817F24E}"/>
              </a:ext>
            </a:extLst>
          </p:cNvPr>
          <p:cNvSpPr/>
          <p:nvPr/>
        </p:nvSpPr>
        <p:spPr>
          <a:xfrm>
            <a:off x="8118794" y="5083375"/>
            <a:ext cx="491319" cy="39044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8F1A6E5B-D0C0-3A42-A5F5-F8DB700FFAA9}"/>
              </a:ext>
            </a:extLst>
          </p:cNvPr>
          <p:cNvSpPr/>
          <p:nvPr/>
        </p:nvSpPr>
        <p:spPr>
          <a:xfrm>
            <a:off x="8205478" y="5553260"/>
            <a:ext cx="491319" cy="390446"/>
          </a:xfrm>
          <a:prstGeom prst="can">
            <a:avLst>
              <a:gd name="adj" fmla="val 319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E76796DD-A56A-594B-86EC-20D05FABF19B}"/>
              </a:ext>
            </a:extLst>
          </p:cNvPr>
          <p:cNvSpPr/>
          <p:nvPr/>
        </p:nvSpPr>
        <p:spPr>
          <a:xfrm>
            <a:off x="8102244" y="6048778"/>
            <a:ext cx="491319" cy="39044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0B2974A-204F-D346-B0F8-5F483218720A}"/>
              </a:ext>
            </a:extLst>
          </p:cNvPr>
          <p:cNvCxnSpPr>
            <a:cxnSpLocks/>
            <a:stCxn id="93" idx="5"/>
            <a:endCxn id="98" idx="2"/>
          </p:cNvCxnSpPr>
          <p:nvPr/>
        </p:nvCxnSpPr>
        <p:spPr>
          <a:xfrm>
            <a:off x="7745789" y="6167500"/>
            <a:ext cx="356455" cy="765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2FD98A3-29B3-484F-8F36-E70E87F113CE}"/>
              </a:ext>
            </a:extLst>
          </p:cNvPr>
          <p:cNvCxnSpPr>
            <a:cxnSpLocks/>
            <a:stCxn id="93" idx="6"/>
            <a:endCxn id="97" idx="2"/>
          </p:cNvCxnSpPr>
          <p:nvPr/>
        </p:nvCxnSpPr>
        <p:spPr>
          <a:xfrm>
            <a:off x="7943352" y="5741805"/>
            <a:ext cx="262126" cy="66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BF2CDCD-8784-F745-B342-C2A9082B8D18}"/>
              </a:ext>
            </a:extLst>
          </p:cNvPr>
          <p:cNvCxnSpPr>
            <a:cxnSpLocks/>
            <a:stCxn id="93" idx="7"/>
            <a:endCxn id="96" idx="2"/>
          </p:cNvCxnSpPr>
          <p:nvPr/>
        </p:nvCxnSpPr>
        <p:spPr>
          <a:xfrm flipV="1">
            <a:off x="7745789" y="5278598"/>
            <a:ext cx="373005" cy="375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https://documents.lucidchart.com/documents/23e45952-c36b-431e-9f4f-5989c99c5181/pages/yPljZJJWRP_1?a=2891&amp;x=-6&amp;y=540&amp;w=234&amp;h=194&amp;store=1&amp;accept=image%2F*&amp;auth=LCA%20fb6b246df3cbbad11ab8dfadc1a6ac501fcf4ac7-ts%3D1522875375">
            <a:extLst>
              <a:ext uri="{FF2B5EF4-FFF2-40B4-BE49-F238E27FC236}">
                <a16:creationId xmlns:a16="http://schemas.microsoft.com/office/drawing/2014/main" id="{F15A56B6-D29B-D44D-90A9-E8A22E1B9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84" y="4996156"/>
            <a:ext cx="2235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78BDE43-5638-B844-A293-D22F6D93599D}"/>
              </a:ext>
            </a:extLst>
          </p:cNvPr>
          <p:cNvCxnSpPr>
            <a:cxnSpLocks/>
            <a:stCxn id="164" idx="0"/>
          </p:cNvCxnSpPr>
          <p:nvPr/>
        </p:nvCxnSpPr>
        <p:spPr>
          <a:xfrm flipV="1">
            <a:off x="2835749" y="5639281"/>
            <a:ext cx="1217636" cy="37040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3CB15DFE-CE15-CE42-8CD1-C3061F8189E2}"/>
              </a:ext>
            </a:extLst>
          </p:cNvPr>
          <p:cNvSpPr/>
          <p:nvPr/>
        </p:nvSpPr>
        <p:spPr>
          <a:xfrm>
            <a:off x="722963" y="4336256"/>
            <a:ext cx="1748456" cy="453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BE61BDD-D65B-FB46-B441-413AE2F3BD77}"/>
              </a:ext>
            </a:extLst>
          </p:cNvPr>
          <p:cNvCxnSpPr>
            <a:cxnSpLocks/>
            <a:stCxn id="91" idx="6"/>
            <a:endCxn id="8" idx="3"/>
          </p:cNvCxnSpPr>
          <p:nvPr/>
        </p:nvCxnSpPr>
        <p:spPr>
          <a:xfrm flipV="1">
            <a:off x="9206466" y="5280010"/>
            <a:ext cx="988968" cy="4601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94D082D-B6DB-EE4E-98F7-611607A4ADE0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1597191" y="4072382"/>
            <a:ext cx="58293" cy="26387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C721A87-3793-634F-A948-016B06F209E8}"/>
              </a:ext>
            </a:extLst>
          </p:cNvPr>
          <p:cNvCxnSpPr>
            <a:cxnSpLocks/>
            <a:endCxn id="105" idx="2"/>
          </p:cNvCxnSpPr>
          <p:nvPr/>
        </p:nvCxnSpPr>
        <p:spPr>
          <a:xfrm flipH="1" flipV="1">
            <a:off x="1597191" y="4790111"/>
            <a:ext cx="21040" cy="29533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277567F4-7E73-EF46-84FF-D473B6009217}"/>
              </a:ext>
            </a:extLst>
          </p:cNvPr>
          <p:cNvCxnSpPr>
            <a:cxnSpLocks/>
            <a:stCxn id="80" idx="7"/>
          </p:cNvCxnSpPr>
          <p:nvPr/>
        </p:nvCxnSpPr>
        <p:spPr>
          <a:xfrm rot="5400000" flipH="1" flipV="1">
            <a:off x="1911870" y="3473738"/>
            <a:ext cx="2127007" cy="1496118"/>
          </a:xfrm>
          <a:prstGeom prst="curvedConnector3">
            <a:avLst>
              <a:gd name="adj1" fmla="val 22409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5AB960C-F755-564A-A296-46DE26F9EECB}"/>
              </a:ext>
            </a:extLst>
          </p:cNvPr>
          <p:cNvCxnSpPr/>
          <p:nvPr/>
        </p:nvCxnSpPr>
        <p:spPr>
          <a:xfrm flipV="1">
            <a:off x="2438304" y="3141473"/>
            <a:ext cx="6155259" cy="23323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A6779D62-DEEF-E949-8246-495065CA8010}"/>
              </a:ext>
            </a:extLst>
          </p:cNvPr>
          <p:cNvSpPr/>
          <p:nvPr/>
        </p:nvSpPr>
        <p:spPr>
          <a:xfrm>
            <a:off x="2222746" y="3730133"/>
            <a:ext cx="779183" cy="6440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NFS agent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F910A5F-CBC9-3047-9CB9-CDE5BC2F28FE}"/>
              </a:ext>
            </a:extLst>
          </p:cNvPr>
          <p:cNvSpPr/>
          <p:nvPr/>
        </p:nvSpPr>
        <p:spPr>
          <a:xfrm>
            <a:off x="4060605" y="3236783"/>
            <a:ext cx="779183" cy="6440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NFS agent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EB1CF24-D3D4-5949-888C-7635BFB1E713}"/>
              </a:ext>
            </a:extLst>
          </p:cNvPr>
          <p:cNvSpPr/>
          <p:nvPr/>
        </p:nvSpPr>
        <p:spPr>
          <a:xfrm>
            <a:off x="9146775" y="3022837"/>
            <a:ext cx="779183" cy="6440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NFS agent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B56F8DA-488B-2041-A7F7-054654082F53}"/>
              </a:ext>
            </a:extLst>
          </p:cNvPr>
          <p:cNvCxnSpPr>
            <a:cxnSpLocks/>
            <a:stCxn id="145" idx="6"/>
            <a:endCxn id="93" idx="2"/>
          </p:cNvCxnSpPr>
          <p:nvPr/>
        </p:nvCxnSpPr>
        <p:spPr>
          <a:xfrm>
            <a:off x="3001929" y="4052162"/>
            <a:ext cx="3592377" cy="1689643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B21150D-9CEC-BC4C-815D-8D6C533CDD61}"/>
              </a:ext>
            </a:extLst>
          </p:cNvPr>
          <p:cNvCxnSpPr>
            <a:cxnSpLocks/>
            <a:stCxn id="146" idx="4"/>
            <a:endCxn id="93" idx="1"/>
          </p:cNvCxnSpPr>
          <p:nvPr/>
        </p:nvCxnSpPr>
        <p:spPr>
          <a:xfrm>
            <a:off x="4450197" y="3880841"/>
            <a:ext cx="2341672" cy="1435269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A46806F-4659-AE4B-9FFB-D627DBB8211E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7268829" y="3605594"/>
            <a:ext cx="1961346" cy="1534187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Snip Single Corner Rectangle 163">
            <a:extLst>
              <a:ext uri="{FF2B5EF4-FFF2-40B4-BE49-F238E27FC236}">
                <a16:creationId xmlns:a16="http://schemas.microsoft.com/office/drawing/2014/main" id="{50A27B13-30F7-DE48-837E-3FF0AE30EC41}"/>
              </a:ext>
            </a:extLst>
          </p:cNvPr>
          <p:cNvSpPr/>
          <p:nvPr/>
        </p:nvSpPr>
        <p:spPr>
          <a:xfrm>
            <a:off x="2107088" y="5737472"/>
            <a:ext cx="728661" cy="544430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PAGE</a:t>
            </a:r>
          </a:p>
        </p:txBody>
      </p:sp>
    </p:spTree>
    <p:extLst>
      <p:ext uri="{BB962C8B-B14F-4D97-AF65-F5344CB8AC3E}">
        <p14:creationId xmlns:p14="http://schemas.microsoft.com/office/powerpoint/2010/main" val="237809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Demo Arch details</a:t>
            </a:r>
          </a:p>
        </p:txBody>
      </p:sp>
      <p:pic>
        <p:nvPicPr>
          <p:cNvPr id="5122" name="Picture 2" descr="https://documents.lucidchart.com/documents/23e45952-c36b-431e-9f4f-5989c99c5181/pages/yPljZJJWRP_1?a=2888&amp;x=-5&amp;y=-58&amp;w=1829&amp;h=1429&amp;store=1&amp;accept=image%2F*&amp;auth=LCA%20c600c9f9e9ab3d7d54cdfdaf0e994a47b3d1385f-ts%3D1522875375">
            <a:extLst>
              <a:ext uri="{FF2B5EF4-FFF2-40B4-BE49-F238E27FC236}">
                <a16:creationId xmlns:a16="http://schemas.microsoft.com/office/drawing/2014/main" id="{EE67F8D1-5FBD-E14F-9C5B-073011D09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41" y="825914"/>
            <a:ext cx="7727214" cy="603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1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D569B-212E-0B4D-B792-D2AFFEF6E48C}"/>
              </a:ext>
            </a:extLst>
          </p:cNvPr>
          <p:cNvSpPr txBox="1"/>
          <p:nvPr/>
        </p:nvSpPr>
        <p:spPr>
          <a:xfrm>
            <a:off x="2565779" y="1433015"/>
            <a:ext cx="58163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/>
          </a:p>
          <a:p>
            <a:pPr marL="285750" indent="-285750">
              <a:buFontTx/>
              <a:buChar char="-"/>
            </a:pPr>
            <a:r>
              <a:rPr lang="en-US" sz="2800" b="1" dirty="0"/>
              <a:t>Authentication and Authorization 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Clearing House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Data base API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More robust recovery system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Recode web server PHP into GO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NFS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Supervisor access – split web access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291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93" y="1024569"/>
            <a:ext cx="11725155" cy="57174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Quick demo</a:t>
            </a:r>
          </a:p>
          <a:p>
            <a:r>
              <a:rPr lang="en-US" dirty="0">
                <a:solidFill>
                  <a:srgbClr val="7030A0"/>
                </a:solidFill>
              </a:rPr>
              <a:t>Deter experiment creation/swap flow </a:t>
            </a:r>
          </a:p>
          <a:p>
            <a:r>
              <a:rPr lang="en-US" dirty="0">
                <a:solidFill>
                  <a:srgbClr val="7030A0"/>
                </a:solidFill>
              </a:rPr>
              <a:t>Quick comparison: Deter vs testbed</a:t>
            </a:r>
          </a:p>
          <a:p>
            <a:r>
              <a:rPr lang="en-US" dirty="0">
                <a:solidFill>
                  <a:srgbClr val="7030A0"/>
                </a:solidFill>
              </a:rPr>
              <a:t>Server Model</a:t>
            </a:r>
          </a:p>
          <a:p>
            <a:r>
              <a:rPr lang="en-US" dirty="0">
                <a:solidFill>
                  <a:srgbClr val="7030A0"/>
                </a:solidFill>
              </a:rPr>
              <a:t>FSM : Finite State Machine Design</a:t>
            </a:r>
          </a:p>
          <a:p>
            <a:r>
              <a:rPr lang="en-US" dirty="0">
                <a:solidFill>
                  <a:srgbClr val="7030A0"/>
                </a:solidFill>
              </a:rPr>
              <a:t>Module communication model</a:t>
            </a:r>
          </a:p>
          <a:p>
            <a:r>
              <a:rPr lang="en-US" dirty="0">
                <a:solidFill>
                  <a:srgbClr val="7030A0"/>
                </a:solidFill>
              </a:rPr>
              <a:t>Example Module Register FSM</a:t>
            </a:r>
          </a:p>
          <a:p>
            <a:r>
              <a:rPr lang="en-US" dirty="0">
                <a:solidFill>
                  <a:srgbClr val="7030A0"/>
                </a:solidFill>
              </a:rPr>
              <a:t>Example: Office Master </a:t>
            </a:r>
            <a:r>
              <a:rPr lang="en-US" dirty="0" err="1">
                <a:solidFill>
                  <a:srgbClr val="7030A0"/>
                </a:solidFill>
              </a:rPr>
              <a:t>subFSM</a:t>
            </a:r>
            <a:r>
              <a:rPr lang="en-US" dirty="0">
                <a:solidFill>
                  <a:srgbClr val="7030A0"/>
                </a:solidFill>
              </a:rPr>
              <a:t> (module state)</a:t>
            </a:r>
          </a:p>
          <a:p>
            <a:r>
              <a:rPr lang="en-US" dirty="0">
                <a:solidFill>
                  <a:srgbClr val="7030A0"/>
                </a:solidFill>
              </a:rPr>
              <a:t>Example: Experiment Agent FSM (part 1)</a:t>
            </a:r>
          </a:p>
          <a:p>
            <a:r>
              <a:rPr lang="en-US" dirty="0">
                <a:solidFill>
                  <a:srgbClr val="7030A0"/>
                </a:solidFill>
              </a:rPr>
              <a:t>Web Access details</a:t>
            </a:r>
          </a:p>
          <a:p>
            <a:r>
              <a:rPr lang="en-US" dirty="0">
                <a:solidFill>
                  <a:srgbClr val="7030A0"/>
                </a:solidFill>
              </a:rPr>
              <a:t>Current Demo Arch details</a:t>
            </a:r>
          </a:p>
          <a:p>
            <a:r>
              <a:rPr lang="en-US" dirty="0">
                <a:solidFill>
                  <a:srgbClr val="7030A0"/>
                </a:solidFill>
              </a:rPr>
              <a:t>What else: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7152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>
            <a:extLst>
              <a:ext uri="{FF2B5EF4-FFF2-40B4-BE49-F238E27FC236}">
                <a16:creationId xmlns:a16="http://schemas.microsoft.com/office/drawing/2014/main" id="{FC13778A-C64C-564F-B7D0-4658BEF8D387}"/>
              </a:ext>
            </a:extLst>
          </p:cNvPr>
          <p:cNvSpPr/>
          <p:nvPr/>
        </p:nvSpPr>
        <p:spPr>
          <a:xfrm>
            <a:off x="9341826" y="2512055"/>
            <a:ext cx="2481205" cy="3738620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MySQL data base tables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Deter/</a:t>
            </a:r>
            <a:r>
              <a:rPr lang="en-US" dirty="0" err="1"/>
              <a:t>Emulab</a:t>
            </a:r>
            <a:r>
              <a:rPr lang="en-US" dirty="0"/>
              <a:t> Experiment Control Flow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6D653F4-52E9-4642-B4A8-C9B1AA62ECB7}"/>
              </a:ext>
            </a:extLst>
          </p:cNvPr>
          <p:cNvSpPr/>
          <p:nvPr/>
        </p:nvSpPr>
        <p:spPr>
          <a:xfrm>
            <a:off x="496189" y="1023497"/>
            <a:ext cx="1286540" cy="74427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NS2 Spec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6F71FF9-D694-0B4E-8950-78EB5FCE5843}"/>
              </a:ext>
            </a:extLst>
          </p:cNvPr>
          <p:cNvSpPr/>
          <p:nvPr/>
        </p:nvSpPr>
        <p:spPr>
          <a:xfrm>
            <a:off x="3756838" y="988872"/>
            <a:ext cx="1286540" cy="744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XML Spec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1362D0-73C6-8942-954B-A928C3B85434}"/>
              </a:ext>
            </a:extLst>
          </p:cNvPr>
          <p:cNvSpPr/>
          <p:nvPr/>
        </p:nvSpPr>
        <p:spPr>
          <a:xfrm>
            <a:off x="7506585" y="845342"/>
            <a:ext cx="1765005" cy="1801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0CD2AE4-8E6C-254C-9736-D8957E6CE36B}"/>
              </a:ext>
            </a:extLst>
          </p:cNvPr>
          <p:cNvSpPr/>
          <p:nvPr/>
        </p:nvSpPr>
        <p:spPr>
          <a:xfrm>
            <a:off x="7660756" y="953470"/>
            <a:ext cx="1453117" cy="74427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Parse.output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7A8416-DB57-7647-8776-536BF7484F15}"/>
              </a:ext>
            </a:extLst>
          </p:cNvPr>
          <p:cNvSpPr/>
          <p:nvPr/>
        </p:nvSpPr>
        <p:spPr>
          <a:xfrm>
            <a:off x="10066647" y="5393194"/>
            <a:ext cx="1286540" cy="54226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22646F-F75B-0645-A5B7-67764D8B4035}"/>
              </a:ext>
            </a:extLst>
          </p:cNvPr>
          <p:cNvSpPr/>
          <p:nvPr/>
        </p:nvSpPr>
        <p:spPr>
          <a:xfrm>
            <a:off x="7690882" y="1767776"/>
            <a:ext cx="1453116" cy="74427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Parse.input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519929-492D-AC49-98AA-C164C1955DE9}"/>
              </a:ext>
            </a:extLst>
          </p:cNvPr>
          <p:cNvSpPr/>
          <p:nvPr/>
        </p:nvSpPr>
        <p:spPr>
          <a:xfrm>
            <a:off x="2225750" y="875457"/>
            <a:ext cx="1137684" cy="1084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NS2 to XML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D52372-D269-6142-A762-4E488E34EF92}"/>
              </a:ext>
            </a:extLst>
          </p:cNvPr>
          <p:cNvSpPr/>
          <p:nvPr/>
        </p:nvSpPr>
        <p:spPr>
          <a:xfrm>
            <a:off x="9952073" y="988872"/>
            <a:ext cx="1298944" cy="130817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Virt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Exp</a:t>
            </a:r>
            <a:r>
              <a:rPr lang="en-US" dirty="0">
                <a:solidFill>
                  <a:schemeClr val="tx1"/>
                </a:solidFill>
              </a:rPr>
              <a:t> Creator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2FDC65-7093-B646-BEE1-D8D9B69D1464}"/>
              </a:ext>
            </a:extLst>
          </p:cNvPr>
          <p:cNvSpPr/>
          <p:nvPr/>
        </p:nvSpPr>
        <p:spPr>
          <a:xfrm>
            <a:off x="5527158" y="838266"/>
            <a:ext cx="1137684" cy="1084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XML Parser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85CB0A-F780-E540-A182-A9D866F8EC0F}"/>
              </a:ext>
            </a:extLst>
          </p:cNvPr>
          <p:cNvSpPr/>
          <p:nvPr/>
        </p:nvSpPr>
        <p:spPr>
          <a:xfrm>
            <a:off x="7191554" y="4144442"/>
            <a:ext cx="1462945" cy="1327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MAPPER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CCE14-57F3-C541-861C-F99B592AB03D}"/>
              </a:ext>
            </a:extLst>
          </p:cNvPr>
          <p:cNvSpPr/>
          <p:nvPr/>
        </p:nvSpPr>
        <p:spPr>
          <a:xfrm>
            <a:off x="5527158" y="1969795"/>
            <a:ext cx="1137684" cy="1084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Constraints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3C976F-CF06-FC44-8D78-9EDB1277BB85}"/>
              </a:ext>
            </a:extLst>
          </p:cNvPr>
          <p:cNvCxnSpPr>
            <a:stCxn id="13" idx="6"/>
            <a:endCxn id="8" idx="1"/>
          </p:cNvCxnSpPr>
          <p:nvPr/>
        </p:nvCxnSpPr>
        <p:spPr>
          <a:xfrm flipV="1">
            <a:off x="6664842" y="1325610"/>
            <a:ext cx="995914" cy="5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F606FA-DB8C-9746-8613-1BC650C7156D}"/>
              </a:ext>
            </a:extLst>
          </p:cNvPr>
          <p:cNvCxnSpPr>
            <a:cxnSpLocks/>
            <a:stCxn id="15" idx="6"/>
            <a:endCxn id="10" idx="1"/>
          </p:cNvCxnSpPr>
          <p:nvPr/>
        </p:nvCxnSpPr>
        <p:spPr>
          <a:xfrm flipV="1">
            <a:off x="6664842" y="2139916"/>
            <a:ext cx="1026040" cy="37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22075D-BBF9-5E44-B224-98B2060D6136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5043378" y="1361012"/>
            <a:ext cx="483780" cy="115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E1EDE8-A020-6A42-B33A-A7AD054AED1B}"/>
              </a:ext>
            </a:extLst>
          </p:cNvPr>
          <p:cNvCxnSpPr>
            <a:cxnSpLocks/>
            <a:stCxn id="5" idx="3"/>
            <a:endCxn id="13" idx="2"/>
          </p:cNvCxnSpPr>
          <p:nvPr/>
        </p:nvCxnSpPr>
        <p:spPr>
          <a:xfrm>
            <a:off x="5043378" y="1361012"/>
            <a:ext cx="483780" cy="1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219287-8E15-0F4E-B160-8B43325DD3C1}"/>
              </a:ext>
            </a:extLst>
          </p:cNvPr>
          <p:cNvCxnSpPr>
            <a:cxnSpLocks/>
          </p:cNvCxnSpPr>
          <p:nvPr/>
        </p:nvCxnSpPr>
        <p:spPr>
          <a:xfrm flipV="1">
            <a:off x="3363434" y="1417716"/>
            <a:ext cx="4217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D2840A-F92B-274A-8F60-1EE4451AFF4A}"/>
              </a:ext>
            </a:extLst>
          </p:cNvPr>
          <p:cNvCxnSpPr>
            <a:cxnSpLocks/>
          </p:cNvCxnSpPr>
          <p:nvPr/>
        </p:nvCxnSpPr>
        <p:spPr>
          <a:xfrm flipV="1">
            <a:off x="1803994" y="1417715"/>
            <a:ext cx="4217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E2B0CE-E032-C440-B484-307B3C8F44CF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9113873" y="1325610"/>
            <a:ext cx="838200" cy="31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34E0A0-0D3F-2346-A6B9-999213362F26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9143998" y="1642957"/>
            <a:ext cx="808075" cy="49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82BF8C-2B07-2D4D-BE71-AE8669F46742}"/>
              </a:ext>
            </a:extLst>
          </p:cNvPr>
          <p:cNvCxnSpPr>
            <a:cxnSpLocks/>
            <a:stCxn id="12" idx="4"/>
            <a:endCxn id="42" idx="1"/>
          </p:cNvCxnSpPr>
          <p:nvPr/>
        </p:nvCxnSpPr>
        <p:spPr>
          <a:xfrm flipH="1">
            <a:off x="10582429" y="2297042"/>
            <a:ext cx="19116" cy="21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D1F7DFD-D584-CA42-A59F-19D4FC70D363}"/>
              </a:ext>
            </a:extLst>
          </p:cNvPr>
          <p:cNvSpPr/>
          <p:nvPr/>
        </p:nvSpPr>
        <p:spPr>
          <a:xfrm>
            <a:off x="10048272" y="4844975"/>
            <a:ext cx="1323290" cy="3721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Parse.input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F3EA3E-4778-0E46-B85B-BB28521105C7}"/>
              </a:ext>
            </a:extLst>
          </p:cNvPr>
          <p:cNvSpPr/>
          <p:nvPr/>
        </p:nvSpPr>
        <p:spPr>
          <a:xfrm>
            <a:off x="9726740" y="3226227"/>
            <a:ext cx="1730493" cy="116818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EIR</a:t>
            </a:r>
            <a:r>
              <a:rPr lang="en-US" dirty="0"/>
              <a:t> = Experiment Internal Representation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1BD5CD4-C842-C944-866C-7795FA532FED}"/>
              </a:ext>
            </a:extLst>
          </p:cNvPr>
          <p:cNvSpPr/>
          <p:nvPr/>
        </p:nvSpPr>
        <p:spPr>
          <a:xfrm>
            <a:off x="4675030" y="4082183"/>
            <a:ext cx="1785051" cy="14602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ASSIGNER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C2C511-8500-F04E-BAF3-5BA7DB9836C5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294481" y="4812287"/>
            <a:ext cx="138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36CFD8-340E-7742-93D5-8010AE3D25CC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flipH="1">
            <a:off x="6460081" y="4808250"/>
            <a:ext cx="731473" cy="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FE6E3A-E7AA-FF41-B16F-2FD1BB5F80D1}"/>
              </a:ext>
            </a:extLst>
          </p:cNvPr>
          <p:cNvCxnSpPr>
            <a:cxnSpLocks/>
            <a:stCxn id="9" idx="1"/>
            <a:endCxn id="14" idx="6"/>
          </p:cNvCxnSpPr>
          <p:nvPr/>
        </p:nvCxnSpPr>
        <p:spPr>
          <a:xfrm flipH="1" flipV="1">
            <a:off x="8654499" y="4808250"/>
            <a:ext cx="1412148" cy="85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347551-2C0D-4343-AA6F-A25A96890500}"/>
              </a:ext>
            </a:extLst>
          </p:cNvPr>
          <p:cNvCxnSpPr>
            <a:cxnSpLocks/>
            <a:stCxn id="47" idx="1"/>
            <a:endCxn id="14" idx="6"/>
          </p:cNvCxnSpPr>
          <p:nvPr/>
        </p:nvCxnSpPr>
        <p:spPr>
          <a:xfrm flipH="1" flipV="1">
            <a:off x="8654499" y="4808250"/>
            <a:ext cx="1393773" cy="22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40D7C33-CCCB-A843-AAF6-43F7BC2FE276}"/>
              </a:ext>
            </a:extLst>
          </p:cNvPr>
          <p:cNvCxnSpPr>
            <a:cxnSpLocks/>
            <a:stCxn id="6" idx="1"/>
            <a:endCxn id="14" idx="6"/>
          </p:cNvCxnSpPr>
          <p:nvPr/>
        </p:nvCxnSpPr>
        <p:spPr>
          <a:xfrm flipH="1">
            <a:off x="8654499" y="3810318"/>
            <a:ext cx="1072241" cy="99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EC4226FA-C28A-1C4F-9BC6-69B828ED5014}"/>
              </a:ext>
            </a:extLst>
          </p:cNvPr>
          <p:cNvSpPr/>
          <p:nvPr/>
        </p:nvSpPr>
        <p:spPr>
          <a:xfrm>
            <a:off x="1563989" y="4144442"/>
            <a:ext cx="1772550" cy="1327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Instatntiate</a:t>
            </a:r>
            <a:r>
              <a:rPr lang="en-US" dirty="0">
                <a:solidFill>
                  <a:schemeClr val="tx1"/>
                </a:solidFill>
              </a:rPr>
              <a:t> Experiment</a:t>
            </a:r>
            <a:endParaRPr lang="en-US" dirty="0"/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899DBD15-2FAD-C848-A524-291E97F3C654}"/>
              </a:ext>
            </a:extLst>
          </p:cNvPr>
          <p:cNvSpPr/>
          <p:nvPr/>
        </p:nvSpPr>
        <p:spPr>
          <a:xfrm rot="5400000">
            <a:off x="4946649" y="-1374423"/>
            <a:ext cx="549626" cy="9283171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36EF7F08-E3D5-BC40-AD74-27682700174A}"/>
              </a:ext>
            </a:extLst>
          </p:cNvPr>
          <p:cNvSpPr/>
          <p:nvPr/>
        </p:nvSpPr>
        <p:spPr>
          <a:xfrm rot="5400000">
            <a:off x="4910440" y="1356003"/>
            <a:ext cx="549626" cy="9283171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C47F9C-2B33-1E47-B8CF-4BE36630DA31}"/>
              </a:ext>
            </a:extLst>
          </p:cNvPr>
          <p:cNvSpPr txBox="1"/>
          <p:nvPr/>
        </p:nvSpPr>
        <p:spPr>
          <a:xfrm>
            <a:off x="4074202" y="345192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CREATION   PHASE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BF7C41-A495-D04B-9D59-635955672528}"/>
              </a:ext>
            </a:extLst>
          </p:cNvPr>
          <p:cNvSpPr txBox="1"/>
          <p:nvPr/>
        </p:nvSpPr>
        <p:spPr>
          <a:xfrm>
            <a:off x="4203724" y="6164085"/>
            <a:ext cx="180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SWAP IN   PHASE</a:t>
            </a:r>
          </a:p>
        </p:txBody>
      </p:sp>
    </p:spTree>
    <p:extLst>
      <p:ext uri="{BB962C8B-B14F-4D97-AF65-F5344CB8AC3E}">
        <p14:creationId xmlns:p14="http://schemas.microsoft.com/office/powerpoint/2010/main" val="34551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comparison: Deter vs </a:t>
            </a:r>
            <a:r>
              <a:rPr lang="en-US" dirty="0" err="1"/>
              <a:t>testbedGS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3B60A7-C621-CA4C-BABA-FC77F5CB19EA}"/>
              </a:ext>
            </a:extLst>
          </p:cNvPr>
          <p:cNvGrpSpPr/>
          <p:nvPr/>
        </p:nvGrpSpPr>
        <p:grpSpPr>
          <a:xfrm>
            <a:off x="8600082" y="830464"/>
            <a:ext cx="2216440" cy="1666482"/>
            <a:chOff x="1250091" y="1484637"/>
            <a:chExt cx="2216440" cy="16664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018EBC-D769-1047-B43D-6B6F75C7BB34}"/>
                </a:ext>
              </a:extLst>
            </p:cNvPr>
            <p:cNvSpPr/>
            <p:nvPr/>
          </p:nvSpPr>
          <p:spPr>
            <a:xfrm>
              <a:off x="1250091" y="1565014"/>
              <a:ext cx="2216440" cy="15057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Instatntiate</a:t>
              </a:r>
              <a:r>
                <a:rPr lang="en-US" dirty="0">
                  <a:solidFill>
                    <a:schemeClr val="tx1"/>
                  </a:solidFill>
                </a:rPr>
                <a:t> Experiment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22EFE1-77E2-204A-A82D-A7B563F90066}"/>
                </a:ext>
              </a:extLst>
            </p:cNvPr>
            <p:cNvSpPr/>
            <p:nvPr/>
          </p:nvSpPr>
          <p:spPr>
            <a:xfrm rot="19577094">
              <a:off x="1931425" y="2298932"/>
              <a:ext cx="12412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Constraints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90BF9E-9295-7B4A-BDCB-5C03466628D9}"/>
                </a:ext>
              </a:extLst>
            </p:cNvPr>
            <p:cNvSpPr/>
            <p:nvPr/>
          </p:nvSpPr>
          <p:spPr>
            <a:xfrm rot="5400000">
              <a:off x="1481376" y="1498976"/>
              <a:ext cx="130997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EIR</a:t>
              </a:r>
              <a:r>
                <a:rPr lang="en-US" dirty="0"/>
                <a:t> = Experiment Internal Representation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2B6CA5-45E3-1F4C-8B8A-2E3FF325CD16}"/>
                </a:ext>
              </a:extLst>
            </p:cNvPr>
            <p:cNvSpPr/>
            <p:nvPr/>
          </p:nvSpPr>
          <p:spPr>
            <a:xfrm rot="3579521">
              <a:off x="1768473" y="2133212"/>
              <a:ext cx="1666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Virt</a:t>
              </a:r>
              <a:r>
                <a:rPr lang="en-US" dirty="0"/>
                <a:t> </a:t>
              </a:r>
              <a:r>
                <a:rPr lang="en-US" dirty="0" err="1"/>
                <a:t>Exp</a:t>
              </a:r>
              <a:r>
                <a:rPr lang="en-US" dirty="0"/>
                <a:t> Creator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8303F3-AE8A-3548-971A-B85BF62E2B18}"/>
              </a:ext>
            </a:extLst>
          </p:cNvPr>
          <p:cNvGrpSpPr/>
          <p:nvPr/>
        </p:nvGrpSpPr>
        <p:grpSpPr>
          <a:xfrm>
            <a:off x="949191" y="1023091"/>
            <a:ext cx="1785051" cy="1460207"/>
            <a:chOff x="7500116" y="1582650"/>
            <a:chExt cx="1785051" cy="146020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0A6D2D-98D7-354E-AF44-50D87276E7EA}"/>
                </a:ext>
              </a:extLst>
            </p:cNvPr>
            <p:cNvSpPr/>
            <p:nvPr/>
          </p:nvSpPr>
          <p:spPr>
            <a:xfrm>
              <a:off x="7500116" y="1582650"/>
              <a:ext cx="1785051" cy="14602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4247BC-81E7-4B47-8D50-25CFBED26369}"/>
                </a:ext>
              </a:extLst>
            </p:cNvPr>
            <p:cNvSpPr/>
            <p:nvPr/>
          </p:nvSpPr>
          <p:spPr>
            <a:xfrm>
              <a:off x="7536174" y="2132943"/>
              <a:ext cx="313899" cy="36908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6886E7-6567-A04B-8763-BD9E769FE18D}"/>
                </a:ext>
              </a:extLst>
            </p:cNvPr>
            <p:cNvSpPr/>
            <p:nvPr/>
          </p:nvSpPr>
          <p:spPr>
            <a:xfrm>
              <a:off x="8200030" y="2132943"/>
              <a:ext cx="313899" cy="3690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563DFB-CBE5-A64A-B9FB-7C0E34029AB8}"/>
                </a:ext>
              </a:extLst>
            </p:cNvPr>
            <p:cNvSpPr/>
            <p:nvPr/>
          </p:nvSpPr>
          <p:spPr>
            <a:xfrm>
              <a:off x="8078742" y="2673775"/>
              <a:ext cx="313899" cy="36908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D6790E-3AE7-EB4F-A01B-77C38AC2161C}"/>
                </a:ext>
              </a:extLst>
            </p:cNvPr>
            <p:cNvSpPr/>
            <p:nvPr/>
          </p:nvSpPr>
          <p:spPr>
            <a:xfrm>
              <a:off x="8851781" y="2422181"/>
              <a:ext cx="313899" cy="36908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CA96B8-3109-C248-8D67-415AE0ABAD58}"/>
                </a:ext>
              </a:extLst>
            </p:cNvPr>
            <p:cNvSpPr/>
            <p:nvPr/>
          </p:nvSpPr>
          <p:spPr>
            <a:xfrm>
              <a:off x="8551530" y="1662329"/>
              <a:ext cx="313899" cy="36908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7CDD43-033B-EE4B-B512-02CF072F6158}"/>
                </a:ext>
              </a:extLst>
            </p:cNvPr>
            <p:cNvSpPr/>
            <p:nvPr/>
          </p:nvSpPr>
          <p:spPr>
            <a:xfrm>
              <a:off x="7886131" y="1646703"/>
              <a:ext cx="313899" cy="3690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3DDD0-47F3-B943-8925-E437B34C6EA2}"/>
              </a:ext>
            </a:extLst>
          </p:cNvPr>
          <p:cNvSpPr/>
          <p:nvPr/>
        </p:nvSpPr>
        <p:spPr>
          <a:xfrm>
            <a:off x="1986172" y="3244334"/>
            <a:ext cx="82196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MODULAR    ….   VS ?</a:t>
            </a:r>
          </a:p>
          <a:p>
            <a:pPr algn="ctr"/>
            <a:r>
              <a:rPr lang="en-US" sz="2400" b="1" dirty="0"/>
              <a:t>Defined APIs. ….  ?</a:t>
            </a:r>
          </a:p>
          <a:p>
            <a:pPr algn="ctr"/>
            <a:r>
              <a:rPr lang="en-US" sz="2400" b="1" dirty="0"/>
              <a:t>GO </a:t>
            </a:r>
            <a:r>
              <a:rPr lang="en-US" sz="2400" b="1" dirty="0" err="1"/>
              <a:t>lang</a:t>
            </a:r>
            <a:r>
              <a:rPr lang="en-US" sz="2400" b="1" dirty="0"/>
              <a:t> ….  VS </a:t>
            </a:r>
            <a:r>
              <a:rPr lang="en-US" sz="2400" b="1" dirty="0" err="1"/>
              <a:t>Perl,python</a:t>
            </a:r>
            <a:r>
              <a:rPr lang="en-US" sz="2400" b="1" dirty="0"/>
              <a:t>, </a:t>
            </a:r>
            <a:r>
              <a:rPr lang="en-US" sz="2400" b="1" dirty="0" err="1"/>
              <a:t>etc</a:t>
            </a:r>
            <a:endParaRPr lang="en-US" sz="2400" b="1" dirty="0"/>
          </a:p>
          <a:p>
            <a:pPr algn="ctr"/>
            <a:r>
              <a:rPr lang="en-US" sz="2400" b="1" dirty="0"/>
              <a:t>Module recovery/rebirth/resync  …. VS ?</a:t>
            </a:r>
          </a:p>
          <a:p>
            <a:pPr algn="ctr"/>
            <a:r>
              <a:rPr lang="en-US" sz="2400" b="1" dirty="0"/>
              <a:t>No specific host OS. …. FreeBSD only</a:t>
            </a:r>
          </a:p>
          <a:p>
            <a:pPr algn="ctr"/>
            <a:r>
              <a:rPr lang="en-US" sz="2400" b="1" dirty="0"/>
              <a:t>Combination of </a:t>
            </a:r>
            <a:r>
              <a:rPr lang="en-US" sz="2400" b="1" dirty="0" err="1"/>
              <a:t>physical,VM</a:t>
            </a:r>
            <a:r>
              <a:rPr lang="en-US" sz="2400" b="1" dirty="0"/>
              <a:t> and </a:t>
            </a:r>
            <a:r>
              <a:rPr lang="en-US" sz="2400" b="1" dirty="0" err="1"/>
              <a:t>docker</a:t>
            </a:r>
            <a:r>
              <a:rPr lang="en-US" sz="2400" b="1" dirty="0"/>
              <a:t>. ….  Physical &amp; </a:t>
            </a:r>
            <a:r>
              <a:rPr lang="en-US" sz="2400" b="1" dirty="0" err="1"/>
              <a:t>VmWare</a:t>
            </a:r>
            <a:endParaRPr lang="en-US" sz="2400" b="1" dirty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490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Model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37F35F-48D3-6640-9C9F-FE06BBEF8D8E}"/>
              </a:ext>
            </a:extLst>
          </p:cNvPr>
          <p:cNvSpPr/>
          <p:nvPr/>
        </p:nvSpPr>
        <p:spPr>
          <a:xfrm>
            <a:off x="9486653" y="3088885"/>
            <a:ext cx="1693138" cy="1327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Functional module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8A27-F6C5-8245-A07A-373DE7AF65D7}"/>
              </a:ext>
            </a:extLst>
          </p:cNvPr>
          <p:cNvSpPr/>
          <p:nvPr/>
        </p:nvSpPr>
        <p:spPr>
          <a:xfrm>
            <a:off x="4947985" y="3686397"/>
            <a:ext cx="1785051" cy="14602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Office Master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C23822-723E-E448-950E-4CA9022C5D1B}"/>
              </a:ext>
            </a:extLst>
          </p:cNvPr>
          <p:cNvSpPr/>
          <p:nvPr/>
        </p:nvSpPr>
        <p:spPr>
          <a:xfrm>
            <a:off x="883990" y="1777199"/>
            <a:ext cx="1772550" cy="1327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Functional module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E4BA28-E608-0148-B318-8A3A1582367D}"/>
              </a:ext>
            </a:extLst>
          </p:cNvPr>
          <p:cNvSpPr/>
          <p:nvPr/>
        </p:nvSpPr>
        <p:spPr>
          <a:xfrm>
            <a:off x="6733036" y="1170454"/>
            <a:ext cx="1693138" cy="1327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Functional module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100B58-F89B-CB43-9B8F-E17F3FC3F082}"/>
              </a:ext>
            </a:extLst>
          </p:cNvPr>
          <p:cNvSpPr/>
          <p:nvPr/>
        </p:nvSpPr>
        <p:spPr>
          <a:xfrm>
            <a:off x="3882479" y="1140499"/>
            <a:ext cx="1693138" cy="1327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Functional module</a:t>
            </a:r>
            <a:endParaRPr lang="en-US" dirty="0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14DB785-B300-D94F-8635-30BF83D66511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2656540" y="1804307"/>
            <a:ext cx="1225939" cy="636700"/>
          </a:xfrm>
          <a:prstGeom prst="curvedConnector3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C854BD67-F96D-D149-A435-608A3C9050D1}"/>
              </a:ext>
            </a:extLst>
          </p:cNvPr>
          <p:cNvCxnSpPr>
            <a:cxnSpLocks/>
            <a:stCxn id="14" idx="6"/>
            <a:endCxn id="13" idx="3"/>
          </p:cNvCxnSpPr>
          <p:nvPr/>
        </p:nvCxnSpPr>
        <p:spPr>
          <a:xfrm>
            <a:off x="5575617" y="1804307"/>
            <a:ext cx="1405373" cy="499338"/>
          </a:xfrm>
          <a:prstGeom prst="curvedConnector4">
            <a:avLst>
              <a:gd name="adj1" fmla="val 41178"/>
              <a:gd name="adj2" fmla="val 145781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CB3A3603-FEAC-6E4B-8C56-06B046275BB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07692" y="2758907"/>
            <a:ext cx="7226915" cy="524403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EC4539-1C73-7C45-ADE1-4EA6CA3F7737}"/>
              </a:ext>
            </a:extLst>
          </p:cNvPr>
          <p:cNvCxnSpPr>
            <a:cxnSpLocks/>
            <a:stCxn id="5" idx="1"/>
            <a:endCxn id="14" idx="4"/>
          </p:cNvCxnSpPr>
          <p:nvPr/>
        </p:nvCxnSpPr>
        <p:spPr>
          <a:xfrm flipH="1" flipV="1">
            <a:off x="4729048" y="2468115"/>
            <a:ext cx="480352" cy="143212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B9D8E21-DCE9-2A4E-9FBE-E059B1A7FC19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 flipV="1">
            <a:off x="6733036" y="3752693"/>
            <a:ext cx="2753617" cy="66380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25B899-FA88-724A-A3AA-65F3B80FABFB}"/>
              </a:ext>
            </a:extLst>
          </p:cNvPr>
          <p:cNvCxnSpPr>
            <a:cxnSpLocks/>
            <a:stCxn id="13" idx="4"/>
            <a:endCxn id="5" idx="7"/>
          </p:cNvCxnSpPr>
          <p:nvPr/>
        </p:nvCxnSpPr>
        <p:spPr>
          <a:xfrm flipH="1">
            <a:off x="6471621" y="2498070"/>
            <a:ext cx="1107984" cy="14021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C26884-5D0B-4541-A92D-2C66520E0AA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342825" y="2927714"/>
            <a:ext cx="2605160" cy="14887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73BE41-A63D-B949-B568-3B8FD2307C8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840511" y="3101968"/>
            <a:ext cx="42111" cy="58442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EE25F8-C290-7245-A7D4-6BD1116E1E7C}"/>
              </a:ext>
            </a:extLst>
          </p:cNvPr>
          <p:cNvCxnSpPr>
            <a:cxnSpLocks/>
            <a:stCxn id="5" idx="5"/>
          </p:cNvCxnSpPr>
          <p:nvPr/>
        </p:nvCxnSpPr>
        <p:spPr>
          <a:xfrm flipV="1">
            <a:off x="6471621" y="4881947"/>
            <a:ext cx="1081524" cy="5081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658FA7-89D4-C84E-89C5-6AE81850583E}"/>
              </a:ext>
            </a:extLst>
          </p:cNvPr>
          <p:cNvSpPr txBox="1"/>
          <p:nvPr/>
        </p:nvSpPr>
        <p:spPr>
          <a:xfrm>
            <a:off x="461237" y="4369622"/>
            <a:ext cx="79649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Central well known entity</a:t>
            </a:r>
          </a:p>
          <a:p>
            <a:r>
              <a:rPr lang="en-US" dirty="0"/>
              <a:t>Others reporting when ready to serve</a:t>
            </a:r>
          </a:p>
          <a:p>
            <a:r>
              <a:rPr lang="en-US" dirty="0"/>
              <a:t>Periodic refresh</a:t>
            </a:r>
          </a:p>
          <a:p>
            <a:r>
              <a:rPr lang="en-US" dirty="0"/>
              <a:t>Each module can request IDs of other modules it needs to provide full functionality</a:t>
            </a:r>
          </a:p>
          <a:p>
            <a:r>
              <a:rPr lang="en-US" dirty="0"/>
              <a:t>If not all modules are up, some module may offer only limited functionality</a:t>
            </a:r>
          </a:p>
          <a:p>
            <a:r>
              <a:rPr lang="en-US" dirty="0"/>
              <a:t>Office Master periodically sends </a:t>
            </a:r>
            <a:r>
              <a:rPr lang="en-US" dirty="0" err="1"/>
              <a:t>KeepAlive</a:t>
            </a:r>
            <a:r>
              <a:rPr lang="en-US" dirty="0"/>
              <a:t> to others with requested info</a:t>
            </a:r>
          </a:p>
          <a:p>
            <a:r>
              <a:rPr lang="en-US" dirty="0"/>
              <a:t>Any module can be reincarnated, other modules may need to resync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3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: Finite State Machine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3C148-9034-3E48-8C23-431DDE1C713D}"/>
              </a:ext>
            </a:extLst>
          </p:cNvPr>
          <p:cNvSpPr txBox="1"/>
          <p:nvPr/>
        </p:nvSpPr>
        <p:spPr>
          <a:xfrm>
            <a:off x="1351128" y="1269242"/>
            <a:ext cx="75879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module design (at the application level) as FSM</a:t>
            </a:r>
          </a:p>
          <a:p>
            <a:r>
              <a:rPr lang="en-US" dirty="0"/>
              <a:t>No RPC, No Locking/Busy-Wait of any kind</a:t>
            </a:r>
          </a:p>
          <a:p>
            <a:r>
              <a:rPr lang="en-US" dirty="0"/>
              <a:t>Entities communicate asynchronously via messages</a:t>
            </a:r>
          </a:p>
          <a:p>
            <a:r>
              <a:rPr lang="en-US" dirty="0"/>
              <a:t>To communicate with others module needs to learn their IDs (IPs, crypto, </a:t>
            </a:r>
            <a:r>
              <a:rPr lang="en-US" dirty="0" err="1"/>
              <a:t>etc</a:t>
            </a:r>
            <a:r>
              <a:rPr lang="en-US" dirty="0"/>
              <a:t>,…)</a:t>
            </a:r>
          </a:p>
          <a:p>
            <a:r>
              <a:rPr lang="en-US" dirty="0"/>
              <a:t>Each state has well defined response to Events and Messages Received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9C9B79-7747-0442-88E9-69FDEF633EE7}"/>
              </a:ext>
            </a:extLst>
          </p:cNvPr>
          <p:cNvSpPr/>
          <p:nvPr/>
        </p:nvSpPr>
        <p:spPr>
          <a:xfrm>
            <a:off x="7045921" y="3200563"/>
            <a:ext cx="1785051" cy="14602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 X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379F26-565F-4947-BB03-8EA70E52707C}"/>
              </a:ext>
            </a:extLst>
          </p:cNvPr>
          <p:cNvSpPr/>
          <p:nvPr/>
        </p:nvSpPr>
        <p:spPr>
          <a:xfrm>
            <a:off x="2435253" y="4660770"/>
            <a:ext cx="1785051" cy="14602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 Y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FCEF39-5386-6D4F-A765-EC8B39A3D89A}"/>
              </a:ext>
            </a:extLst>
          </p:cNvPr>
          <p:cNvSpPr/>
          <p:nvPr/>
        </p:nvSpPr>
        <p:spPr>
          <a:xfrm>
            <a:off x="6411736" y="5223510"/>
            <a:ext cx="1355678" cy="86519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Timer Services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CB106A1-270D-3445-B7CB-A9993408774C}"/>
              </a:ext>
            </a:extLst>
          </p:cNvPr>
          <p:cNvSpPr/>
          <p:nvPr/>
        </p:nvSpPr>
        <p:spPr>
          <a:xfrm>
            <a:off x="8488907" y="3363989"/>
            <a:ext cx="1485322" cy="1225885"/>
          </a:xfrm>
          <a:custGeom>
            <a:avLst/>
            <a:gdLst>
              <a:gd name="connsiteX0" fmla="*/ 177421 w 1485322"/>
              <a:gd name="connsiteY0" fmla="*/ 102542 h 1225885"/>
              <a:gd name="connsiteX1" fmla="*/ 1282890 w 1485322"/>
              <a:gd name="connsiteY1" fmla="*/ 88895 h 1225885"/>
              <a:gd name="connsiteX2" fmla="*/ 1364777 w 1485322"/>
              <a:gd name="connsiteY2" fmla="*/ 1057886 h 1225885"/>
              <a:gd name="connsiteX3" fmla="*/ 0 w 1485322"/>
              <a:gd name="connsiteY3" fmla="*/ 1167068 h 122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322" h="1225885">
                <a:moveTo>
                  <a:pt x="177421" y="102542"/>
                </a:moveTo>
                <a:cubicBezTo>
                  <a:pt x="631209" y="16106"/>
                  <a:pt x="1084997" y="-70329"/>
                  <a:pt x="1282890" y="88895"/>
                </a:cubicBezTo>
                <a:cubicBezTo>
                  <a:pt x="1480783" y="248119"/>
                  <a:pt x="1578592" y="878191"/>
                  <a:pt x="1364777" y="1057886"/>
                </a:cubicBezTo>
                <a:cubicBezTo>
                  <a:pt x="1150962" y="1237582"/>
                  <a:pt x="156949" y="1271701"/>
                  <a:pt x="0" y="11670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03382D-52E3-1D48-96C4-67661D34C12E}"/>
              </a:ext>
            </a:extLst>
          </p:cNvPr>
          <p:cNvCxnSpPr>
            <a:stCxn id="5" idx="2"/>
            <a:endCxn id="6" idx="6"/>
          </p:cNvCxnSpPr>
          <p:nvPr/>
        </p:nvCxnSpPr>
        <p:spPr>
          <a:xfrm flipH="1">
            <a:off x="4220304" y="3930667"/>
            <a:ext cx="2825617" cy="146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314226-236E-2E48-859C-DB6553550672}"/>
              </a:ext>
            </a:extLst>
          </p:cNvPr>
          <p:cNvCxnSpPr/>
          <p:nvPr/>
        </p:nvCxnSpPr>
        <p:spPr>
          <a:xfrm>
            <a:off x="9974229" y="3930667"/>
            <a:ext cx="1858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D2A62F-4A3B-BB45-9931-39673FA2E7BE}"/>
              </a:ext>
            </a:extLst>
          </p:cNvPr>
          <p:cNvCxnSpPr>
            <a:cxnSpLocks/>
          </p:cNvCxnSpPr>
          <p:nvPr/>
        </p:nvCxnSpPr>
        <p:spPr>
          <a:xfrm>
            <a:off x="4220304" y="4096715"/>
            <a:ext cx="2527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8284DA-A907-FA40-B38C-2D57742A85B3}"/>
              </a:ext>
            </a:extLst>
          </p:cNvPr>
          <p:cNvSpPr txBox="1"/>
          <p:nvPr/>
        </p:nvSpPr>
        <p:spPr>
          <a:xfrm>
            <a:off x="9974229" y="3594620"/>
            <a:ext cx="191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Message/Event 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7B93E-FA7A-6349-B35F-EC7A7751B51B}"/>
              </a:ext>
            </a:extLst>
          </p:cNvPr>
          <p:cNvSpPr txBox="1"/>
          <p:nvPr/>
        </p:nvSpPr>
        <p:spPr>
          <a:xfrm>
            <a:off x="4391888" y="3746000"/>
            <a:ext cx="191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Message/Event 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998609-C9F8-B346-B11B-BDD46AB90D2C}"/>
              </a:ext>
            </a:extLst>
          </p:cNvPr>
          <p:cNvSpPr txBox="1"/>
          <p:nvPr/>
        </p:nvSpPr>
        <p:spPr>
          <a:xfrm>
            <a:off x="4391888" y="4064018"/>
            <a:ext cx="1781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Some processing</a:t>
            </a:r>
          </a:p>
          <a:p>
            <a:r>
              <a:rPr lang="en-US" b="1" dirty="0">
                <a:solidFill>
                  <a:srgbClr val="00B050"/>
                </a:solidFill>
              </a:rPr>
              <a:t>(Messages OUT)</a:t>
            </a:r>
          </a:p>
          <a:p>
            <a:r>
              <a:rPr lang="en-US" b="1" dirty="0">
                <a:solidFill>
                  <a:srgbClr val="00B050"/>
                </a:solidFill>
              </a:rPr>
              <a:t>(Timer setup)</a:t>
            </a:r>
          </a:p>
          <a:p>
            <a:r>
              <a:rPr lang="en-US" b="1" dirty="0">
                <a:solidFill>
                  <a:srgbClr val="00B050"/>
                </a:solidFill>
              </a:rPr>
              <a:t>State Change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30DBD-D555-0E49-AA0C-E756DAA1F804}"/>
              </a:ext>
            </a:extLst>
          </p:cNvPr>
          <p:cNvSpPr txBox="1"/>
          <p:nvPr/>
        </p:nvSpPr>
        <p:spPr>
          <a:xfrm>
            <a:off x="9790197" y="3841394"/>
            <a:ext cx="1781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Some Processing</a:t>
            </a:r>
          </a:p>
          <a:p>
            <a:r>
              <a:rPr lang="en-US" b="1" dirty="0">
                <a:solidFill>
                  <a:srgbClr val="00B050"/>
                </a:solidFill>
              </a:rPr>
              <a:t>(Timer setup)</a:t>
            </a:r>
          </a:p>
          <a:p>
            <a:r>
              <a:rPr lang="en-US" b="1" dirty="0">
                <a:solidFill>
                  <a:srgbClr val="00B050"/>
                </a:solidFill>
              </a:rPr>
              <a:t>(Messages OUT)</a:t>
            </a:r>
          </a:p>
        </p:txBody>
      </p:sp>
    </p:spTree>
    <p:extLst>
      <p:ext uri="{BB962C8B-B14F-4D97-AF65-F5344CB8AC3E}">
        <p14:creationId xmlns:p14="http://schemas.microsoft.com/office/powerpoint/2010/main" val="2412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communication model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7108B-C378-6C44-9C4E-F53FD8074C3E}"/>
              </a:ext>
            </a:extLst>
          </p:cNvPr>
          <p:cNvSpPr/>
          <p:nvPr/>
        </p:nvSpPr>
        <p:spPr>
          <a:xfrm>
            <a:off x="964407" y="2642058"/>
            <a:ext cx="1785051" cy="14602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Functional Module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3D6CC6-2ADD-0841-A127-B1FE88B2D7ED}"/>
              </a:ext>
            </a:extLst>
          </p:cNvPr>
          <p:cNvSpPr/>
          <p:nvPr/>
        </p:nvSpPr>
        <p:spPr>
          <a:xfrm>
            <a:off x="4808824" y="1079278"/>
            <a:ext cx="1345177" cy="11055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Thread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C74697-1CCA-DA4E-A8C6-06D0F74600BC}"/>
              </a:ext>
            </a:extLst>
          </p:cNvPr>
          <p:cNvSpPr/>
          <p:nvPr/>
        </p:nvSpPr>
        <p:spPr>
          <a:xfrm>
            <a:off x="5019397" y="4340042"/>
            <a:ext cx="1273793" cy="1237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Thread</a:t>
            </a:r>
            <a:endParaRPr lang="en-US" dirty="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2A62FC1-AC98-E747-A6FD-29800C9827F2}"/>
              </a:ext>
            </a:extLst>
          </p:cNvPr>
          <p:cNvSpPr/>
          <p:nvPr/>
        </p:nvSpPr>
        <p:spPr>
          <a:xfrm>
            <a:off x="7350721" y="2251881"/>
            <a:ext cx="2939690" cy="1925309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B983EC-E32E-584C-BACE-262C676A3E0C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6154001" y="1632068"/>
            <a:ext cx="1806321" cy="857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0BBFD6-5570-7649-BCBC-6116C54BBD8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928547" y="1632068"/>
            <a:ext cx="880277" cy="501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3B6137-F776-084B-966D-FC6B29733825}"/>
              </a:ext>
            </a:extLst>
          </p:cNvPr>
          <p:cNvGrpSpPr/>
          <p:nvPr/>
        </p:nvGrpSpPr>
        <p:grpSpPr>
          <a:xfrm>
            <a:off x="3034619" y="1709303"/>
            <a:ext cx="1046329" cy="1085155"/>
            <a:chOff x="2047164" y="2131167"/>
            <a:chExt cx="1046329" cy="1085155"/>
          </a:xfrm>
        </p:grpSpPr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D554B783-C310-1047-B676-84F6A924A72E}"/>
                </a:ext>
              </a:extLst>
            </p:cNvPr>
            <p:cNvSpPr/>
            <p:nvPr/>
          </p:nvSpPr>
          <p:spPr>
            <a:xfrm>
              <a:off x="2047164" y="21311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nip Single Corner Rectangle 13">
              <a:extLst>
                <a:ext uri="{FF2B5EF4-FFF2-40B4-BE49-F238E27FC236}">
                  <a16:creationId xmlns:a16="http://schemas.microsoft.com/office/drawing/2014/main" id="{D1CFA990-A374-C34E-9E11-E3F14D698540}"/>
                </a:ext>
              </a:extLst>
            </p:cNvPr>
            <p:cNvSpPr/>
            <p:nvPr/>
          </p:nvSpPr>
          <p:spPr>
            <a:xfrm>
              <a:off x="2199564" y="22835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nip Single Corner Rectangle 14">
              <a:extLst>
                <a:ext uri="{FF2B5EF4-FFF2-40B4-BE49-F238E27FC236}">
                  <a16:creationId xmlns:a16="http://schemas.microsoft.com/office/drawing/2014/main" id="{384C0704-EADD-6D4B-80B2-25041E99A5FE}"/>
                </a:ext>
              </a:extLst>
            </p:cNvPr>
            <p:cNvSpPr/>
            <p:nvPr/>
          </p:nvSpPr>
          <p:spPr>
            <a:xfrm>
              <a:off x="2351964" y="24359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Single Corner Rectangle 15">
              <a:extLst>
                <a:ext uri="{FF2B5EF4-FFF2-40B4-BE49-F238E27FC236}">
                  <a16:creationId xmlns:a16="http://schemas.microsoft.com/office/drawing/2014/main" id="{61AF9962-EAD3-974E-8423-6FAE21E34CD2}"/>
                </a:ext>
              </a:extLst>
            </p:cNvPr>
            <p:cNvSpPr/>
            <p:nvPr/>
          </p:nvSpPr>
          <p:spPr>
            <a:xfrm>
              <a:off x="2504364" y="25883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nip Single Corner Rectangle 16">
              <a:extLst>
                <a:ext uri="{FF2B5EF4-FFF2-40B4-BE49-F238E27FC236}">
                  <a16:creationId xmlns:a16="http://schemas.microsoft.com/office/drawing/2014/main" id="{054941C0-55C5-C142-9A30-5BEB00C4C8CF}"/>
                </a:ext>
              </a:extLst>
            </p:cNvPr>
            <p:cNvSpPr/>
            <p:nvPr/>
          </p:nvSpPr>
          <p:spPr>
            <a:xfrm>
              <a:off x="2656764" y="27407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C0320F-C505-EF4C-8555-E98351C988F0}"/>
              </a:ext>
            </a:extLst>
          </p:cNvPr>
          <p:cNvGrpSpPr/>
          <p:nvPr/>
        </p:nvGrpSpPr>
        <p:grpSpPr>
          <a:xfrm>
            <a:off x="3034618" y="4102265"/>
            <a:ext cx="1046329" cy="1085155"/>
            <a:chOff x="2047164" y="2131167"/>
            <a:chExt cx="1046329" cy="1085155"/>
          </a:xfrm>
        </p:grpSpPr>
        <p:sp>
          <p:nvSpPr>
            <p:cNvPr id="21" name="Snip Single Corner Rectangle 20">
              <a:extLst>
                <a:ext uri="{FF2B5EF4-FFF2-40B4-BE49-F238E27FC236}">
                  <a16:creationId xmlns:a16="http://schemas.microsoft.com/office/drawing/2014/main" id="{13DD0511-F2FE-184E-8686-AFE1DAD94BE1}"/>
                </a:ext>
              </a:extLst>
            </p:cNvPr>
            <p:cNvSpPr/>
            <p:nvPr/>
          </p:nvSpPr>
          <p:spPr>
            <a:xfrm>
              <a:off x="2047164" y="21311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Single Corner Rectangle 21">
              <a:extLst>
                <a:ext uri="{FF2B5EF4-FFF2-40B4-BE49-F238E27FC236}">
                  <a16:creationId xmlns:a16="http://schemas.microsoft.com/office/drawing/2014/main" id="{F0EF0E81-21C6-5944-9ACD-FAD515181F45}"/>
                </a:ext>
              </a:extLst>
            </p:cNvPr>
            <p:cNvSpPr/>
            <p:nvPr/>
          </p:nvSpPr>
          <p:spPr>
            <a:xfrm>
              <a:off x="2199564" y="22835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nip Single Corner Rectangle 22">
              <a:extLst>
                <a:ext uri="{FF2B5EF4-FFF2-40B4-BE49-F238E27FC236}">
                  <a16:creationId xmlns:a16="http://schemas.microsoft.com/office/drawing/2014/main" id="{3BF357A5-1434-4E46-95D6-85BAA6F821E4}"/>
                </a:ext>
              </a:extLst>
            </p:cNvPr>
            <p:cNvSpPr/>
            <p:nvPr/>
          </p:nvSpPr>
          <p:spPr>
            <a:xfrm>
              <a:off x="2351964" y="24359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nip Single Corner Rectangle 23">
              <a:extLst>
                <a:ext uri="{FF2B5EF4-FFF2-40B4-BE49-F238E27FC236}">
                  <a16:creationId xmlns:a16="http://schemas.microsoft.com/office/drawing/2014/main" id="{4392407A-3100-B24D-B936-558B350DC59C}"/>
                </a:ext>
              </a:extLst>
            </p:cNvPr>
            <p:cNvSpPr/>
            <p:nvPr/>
          </p:nvSpPr>
          <p:spPr>
            <a:xfrm>
              <a:off x="2504364" y="25883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Single Corner Rectangle 24">
              <a:extLst>
                <a:ext uri="{FF2B5EF4-FFF2-40B4-BE49-F238E27FC236}">
                  <a16:creationId xmlns:a16="http://schemas.microsoft.com/office/drawing/2014/main" id="{BF1A3F3E-B995-7148-B2D6-F27726E4B28E}"/>
                </a:ext>
              </a:extLst>
            </p:cNvPr>
            <p:cNvSpPr/>
            <p:nvPr/>
          </p:nvSpPr>
          <p:spPr>
            <a:xfrm>
              <a:off x="2656764" y="2740767"/>
              <a:ext cx="436729" cy="475555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DACA49-56C4-9542-907D-A707C7EDD96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213708" y="4958766"/>
            <a:ext cx="805689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7FD4BF-46A9-8744-9303-20D606329DE7}"/>
              </a:ext>
            </a:extLst>
          </p:cNvPr>
          <p:cNvCxnSpPr>
            <a:cxnSpLocks/>
          </p:cNvCxnSpPr>
          <p:nvPr/>
        </p:nvCxnSpPr>
        <p:spPr>
          <a:xfrm flipH="1">
            <a:off x="2525105" y="2427856"/>
            <a:ext cx="880277" cy="501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216FED-E0DB-F647-88FC-0EF9DCF5B411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488043" y="3888423"/>
            <a:ext cx="477200" cy="36624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DDC305-3C2D-264B-AFB3-FB2E6C1B4C9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6293190" y="3993312"/>
            <a:ext cx="1667132" cy="9654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F638C30-3289-ED44-8B8F-46A049A4372F}"/>
              </a:ext>
            </a:extLst>
          </p:cNvPr>
          <p:cNvSpPr txBox="1"/>
          <p:nvPr/>
        </p:nvSpPr>
        <p:spPr>
          <a:xfrm>
            <a:off x="8065827" y="4694357"/>
            <a:ext cx="2205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Async</a:t>
            </a:r>
            <a:r>
              <a:rPr lang="en-US" dirty="0"/>
              <a:t>, non locking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UDP based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be encrypted</a:t>
            </a:r>
          </a:p>
        </p:txBody>
      </p:sp>
    </p:spTree>
    <p:extLst>
      <p:ext uri="{BB962C8B-B14F-4D97-AF65-F5344CB8AC3E}">
        <p14:creationId xmlns:p14="http://schemas.microsoft.com/office/powerpoint/2010/main" val="123843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Module Register FSM</a:t>
            </a:r>
          </a:p>
        </p:txBody>
      </p:sp>
      <p:pic>
        <p:nvPicPr>
          <p:cNvPr id="2050" name="Picture 2" descr="https://documents.lucidchart.com/documents/a2c958bd-8b20-473f-8ac6-c56f29f5c438/pages/zVf6k5p.uUYW?a=24270&amp;x=-12&amp;y=70&amp;w=1783&amp;h=1100&amp;store=1&amp;accept=image%2F*&amp;auth=LCA%20bfa7c68950ace2a4917d4ff58c6d87e318e0ee56-ts%3D1522875376">
            <a:extLst>
              <a:ext uri="{FF2B5EF4-FFF2-40B4-BE49-F238E27FC236}">
                <a16:creationId xmlns:a16="http://schemas.microsoft.com/office/drawing/2014/main" id="{4FC883D2-9149-BB49-BD3E-2DDAE2DE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25" y="781379"/>
            <a:ext cx="9847783" cy="607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04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Eample</a:t>
            </a:r>
            <a:r>
              <a:rPr lang="en-US" dirty="0"/>
              <a:t>: Office Master </a:t>
            </a:r>
            <a:r>
              <a:rPr lang="en-US" dirty="0" err="1"/>
              <a:t>subFSM</a:t>
            </a:r>
            <a:r>
              <a:rPr lang="en-US" dirty="0"/>
              <a:t>(module state)</a:t>
            </a:r>
          </a:p>
        </p:txBody>
      </p:sp>
      <p:pic>
        <p:nvPicPr>
          <p:cNvPr id="3074" name="Picture 2" descr="https://documents.lucidchart.com/documents/a2c958bd-8b20-473f-8ac6-c56f29f5c438/pages/S_e6wZvAnNwT?a=24270&amp;x=3&amp;y=28&amp;w=1710&amp;h=1137&amp;store=1&amp;accept=image%2F*&amp;auth=LCA%201e8f94fbdf029ea179609623a82b5f4a511b857f-ts%3D1522875376">
            <a:extLst>
              <a:ext uri="{FF2B5EF4-FFF2-40B4-BE49-F238E27FC236}">
                <a16:creationId xmlns:a16="http://schemas.microsoft.com/office/drawing/2014/main" id="{B5B4EDAF-B0B7-E74E-A9DD-E8C50CADA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785644"/>
            <a:ext cx="9133835" cy="607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39586"/>
      </p:ext>
    </p:extLst>
  </p:cSld>
  <p:clrMapOvr>
    <a:masterClrMapping/>
  </p:clrMapOvr>
</p:sld>
</file>

<file path=ppt/theme/theme1.xml><?xml version="1.0" encoding="utf-8"?>
<a:theme xmlns:a="http://schemas.openxmlformats.org/drawingml/2006/main" name="CEF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5AE857D5-9239-CB45-BE90-05D00705B642}" vid="{6C237B78-231F-AA4D-B853-2C869F24E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CEF-Template47 (1)</Template>
  <TotalTime>1634</TotalTime>
  <Words>418</Words>
  <Application>Microsoft Macintosh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Helvetica Neue Light</vt:lpstr>
      <vt:lpstr>CEF Template</vt:lpstr>
      <vt:lpstr>Towards modular and distributed testbed design</vt:lpstr>
      <vt:lpstr>Outline</vt:lpstr>
      <vt:lpstr>Deter/Emulab Experiment Control Flow</vt:lpstr>
      <vt:lpstr>Quick comparison: Deter vs testbedGS</vt:lpstr>
      <vt:lpstr>Server Model</vt:lpstr>
      <vt:lpstr>FSM : Finite State Machine Design</vt:lpstr>
      <vt:lpstr>Module communication model</vt:lpstr>
      <vt:lpstr>Example Module Register FSM</vt:lpstr>
      <vt:lpstr>Eample: Office Master subFSM(module state)</vt:lpstr>
      <vt:lpstr>Example: Experiment Agent FSM (part 1)</vt:lpstr>
      <vt:lpstr>Web Access details</vt:lpstr>
      <vt:lpstr>Current Demo Arch details</vt:lpstr>
      <vt:lpstr>What else: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Providers</dc:title>
  <dc:creator>Ryan Goodfellow</dc:creator>
  <cp:lastModifiedBy>Goran Scuric</cp:lastModifiedBy>
  <cp:revision>289</cp:revision>
  <dcterms:created xsi:type="dcterms:W3CDTF">2017-11-10T17:13:19Z</dcterms:created>
  <dcterms:modified xsi:type="dcterms:W3CDTF">2018-04-05T20:58:25Z</dcterms:modified>
</cp:coreProperties>
</file>