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6" r:id="rId3"/>
    <p:sldId id="259" r:id="rId4"/>
    <p:sldId id="264" r:id="rId5"/>
    <p:sldId id="263" r:id="rId6"/>
    <p:sldId id="265" r:id="rId7"/>
    <p:sldId id="268" r:id="rId8"/>
    <p:sldId id="267" r:id="rId9"/>
    <p:sldId id="270" r:id="rId10"/>
    <p:sldId id="257" r:id="rId11"/>
    <p:sldId id="262" r:id="rId12"/>
    <p:sldId id="260" r:id="rId13"/>
    <p:sldId id="261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8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0" autoAdjust="0"/>
    <p:restoredTop sz="94660"/>
  </p:normalViewPr>
  <p:slideViewPr>
    <p:cSldViewPr snapToGrid="0">
      <p:cViewPr>
        <p:scale>
          <a:sx n="74" d="100"/>
          <a:sy n="74" d="100"/>
        </p:scale>
        <p:origin x="302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C74563-D854-4DE7-8634-17A16CDFA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B7B418-0A87-4972-8E8D-2D0DD5340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0D0AED-9FD0-458E-B803-B495C6CDA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5261-2FFC-4A7C-B3C8-6C513A310914}" type="datetimeFigureOut">
              <a:rPr lang="de-DE" smtClean="0"/>
              <a:t>20.01.2019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AB2390-5095-4ADC-81C6-FCE453BF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2B0E5A-19F1-41BD-87CE-D08B1990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1AD3-951F-4B81-9D79-FA671B0AB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81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373D77-C39C-413D-A225-AE299BBB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365A01C-BA7D-4BF7-9115-A5F9CEBED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6DC2D9-929C-4F7C-9528-9731890C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5261-2FFC-4A7C-B3C8-6C513A310914}" type="datetimeFigureOut">
              <a:rPr lang="de-DE" smtClean="0"/>
              <a:t>20.01.2019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EB2AB2-EA7D-405E-88FE-206BD7586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3FAEE9-77C7-425C-8AEE-73D7AF39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1AD3-951F-4B81-9D79-FA671B0AB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068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67C01E-FC07-4DC2-B0A1-BAF7BEFE6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973EC9-D480-4275-9089-9CBF10CAC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B3432-BAEB-4BDA-8118-42A91E4C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5261-2FFC-4A7C-B3C8-6C513A310914}" type="datetimeFigureOut">
              <a:rPr lang="de-DE" smtClean="0"/>
              <a:t>20.01.2019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65334A-8D56-4DDF-8E0E-63C36EF7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85B166-AACC-4DC2-8A84-740DAC8F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1AD3-951F-4B81-9D79-FA671B0AB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03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57D288-C61D-47B7-82D0-89777E10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214DE9-8D07-4A2B-A394-93F41842F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DE79E8-5A2B-471B-8EF5-6540D78F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5261-2FFC-4A7C-B3C8-6C513A310914}" type="datetimeFigureOut">
              <a:rPr lang="de-DE" smtClean="0"/>
              <a:t>20.01.2019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B3B04A-1503-4BE6-B261-6AD67C520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060337-AEEE-4170-8087-BA5007B8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1AD3-951F-4B81-9D79-FA671B0AB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909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DFB8A-20DD-4AC1-8D53-957D59F58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E7D8E7-00C7-4819-80FA-BBC97006F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059810-C82B-46E5-8820-6780BD06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5261-2FFC-4A7C-B3C8-6C513A310914}" type="datetimeFigureOut">
              <a:rPr lang="de-DE" smtClean="0"/>
              <a:t>20.01.2019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20EEC1-5FD7-4388-97F5-C42386FF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001125-D8CA-4C8B-A17A-6BBACEA4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1AD3-951F-4B81-9D79-FA671B0AB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65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5094D-775C-46AF-B1BC-2C7A71A79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0E95F-47D6-43E0-8449-3C91AFF9E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382E1B-BF48-48C0-9A87-751A32828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73D7AE-DE1A-4FBB-9A89-BCFE60762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5261-2FFC-4A7C-B3C8-6C513A310914}" type="datetimeFigureOut">
              <a:rPr lang="de-DE" smtClean="0"/>
              <a:t>20.01.2019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B9BE56-5A26-434C-AE0A-55C01347E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44A825-A84A-4EA6-B6FB-BEEDA7E3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1AD3-951F-4B81-9D79-FA671B0AB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68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5373D-292A-49A5-A720-785A0A772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CE67A6-C9A9-4754-8B0E-B9B85F08C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88B522-0317-406C-94B7-65F0FCF8E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3721BED-2FC1-462E-BE0F-0458DAD06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7D1519-93A2-412D-82DB-37BC67B6F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7EC2E12-1CDD-4C9F-8065-57E652C7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5261-2FFC-4A7C-B3C8-6C513A310914}" type="datetimeFigureOut">
              <a:rPr lang="de-DE" smtClean="0"/>
              <a:t>20.01.2019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D77C7F8-F0D7-4516-9430-F3556025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A6515FE-C1F0-4E06-BCEE-F72DC570C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1AD3-951F-4B81-9D79-FA671B0AB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37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69DDC8-4E39-4793-A66F-BC7AA8F8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871685-E456-47DD-B625-95BC0F83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5261-2FFC-4A7C-B3C8-6C513A310914}" type="datetimeFigureOut">
              <a:rPr lang="de-DE" smtClean="0"/>
              <a:t>20.01.2019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6EE2ED-1DBB-4AF5-9B61-583D7E34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AA4B21-3638-4A20-9A1C-08754602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1AD3-951F-4B81-9D79-FA671B0AB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47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3C31A15-CC9E-4C26-8C62-E2B2DBF54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5261-2FFC-4A7C-B3C8-6C513A310914}" type="datetimeFigureOut">
              <a:rPr lang="de-DE" smtClean="0"/>
              <a:t>20.01.2019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667F8C-05D1-47E2-85D2-A241C2E8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E79406-23A4-4A6D-8BB8-168D2EB05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1AD3-951F-4B81-9D79-FA671B0AB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6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C35FF-0154-45A4-B0B4-981372AE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7B8579-39ED-43E8-BEF3-1D7A1740A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16AB31-5576-4BC9-BC10-D530D5532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1FA7D9-7780-4285-AC0D-40143EFD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5261-2FFC-4A7C-B3C8-6C513A310914}" type="datetimeFigureOut">
              <a:rPr lang="de-DE" smtClean="0"/>
              <a:t>20.01.2019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754A78-71EA-45F5-A0B4-2204FD1D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117817-87C2-4124-97BF-5D82ADAE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1AD3-951F-4B81-9D79-FA671B0AB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35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BA2A0-6B81-490C-A90A-141416F6E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1F86B35-B772-4EA8-9DC0-FA79E12CF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C19601-DE71-45EB-838C-AEBC45AE2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79E215-3558-446E-BE14-E064B1AC6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5261-2FFC-4A7C-B3C8-6C513A310914}" type="datetimeFigureOut">
              <a:rPr lang="de-DE" smtClean="0"/>
              <a:t>20.01.2019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F47FB0-6A49-4948-B6ED-BCB9542EC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82A055-564B-4E90-87AA-8876D062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1AD3-951F-4B81-9D79-FA671B0AB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33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3F257F1-470D-43E5-A868-CDBAD3330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FCBF02-5C1B-4CF7-B287-D293980A1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207F88-D4A8-4083-886D-1DD1CC308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5261-2FFC-4A7C-B3C8-6C513A310914}" type="datetimeFigureOut">
              <a:rPr lang="de-DE" smtClean="0"/>
              <a:t>20.01.2019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2EE4A8-536E-4977-A5AE-83F1AEE8B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46ADFD-3D0B-41B1-9DD7-3414B39C1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01AD3-951F-4B81-9D79-FA671B0AB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64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FC6A8-A943-45D5-AB2C-FC806A6FC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1081548"/>
          </a:xfrm>
        </p:spPr>
        <p:txBody>
          <a:bodyPr/>
          <a:lstStyle/>
          <a:p>
            <a:r>
              <a:rPr lang="de-DE" b="1" dirty="0" err="1">
                <a:solidFill>
                  <a:schemeClr val="bg1">
                    <a:lumMod val="50000"/>
                  </a:schemeClr>
                </a:solidFill>
              </a:rPr>
              <a:t>Reaktometer</a:t>
            </a:r>
            <a:endParaRPr lang="de-DE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32AC9B-BF25-4363-929F-EB421DADA0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7DDB783-4D07-466F-82AF-B6BABD2C8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68" y="1343770"/>
            <a:ext cx="7964129" cy="501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28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E9FF4-630C-4A1C-A16E-0863E65AB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46305"/>
          </a:xfrm>
        </p:spPr>
        <p:txBody>
          <a:bodyPr/>
          <a:lstStyle/>
          <a:p>
            <a:pPr algn="ctr"/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Funktion </a:t>
            </a:r>
            <a:r>
              <a:rPr lang="de-DE" b="1" dirty="0" err="1">
                <a:solidFill>
                  <a:schemeClr val="bg1">
                    <a:lumMod val="50000"/>
                  </a:schemeClr>
                </a:solidFill>
              </a:rPr>
              <a:t>menuauswahl</a:t>
            </a:r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 ()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A30AE5E-4C18-4663-8E4D-74DAB9245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585" y="1196499"/>
            <a:ext cx="4085615" cy="53913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2000" b="1" i="1" dirty="0"/>
              <a:t>                           Fälle</a:t>
            </a:r>
          </a:p>
          <a:p>
            <a:pPr marL="0" indent="0">
              <a:buNone/>
            </a:pPr>
            <a:r>
              <a:rPr lang="de-DE" sz="2600" b="1" i="1" dirty="0"/>
              <a:t>Taster wird nicht gedrückt </a:t>
            </a:r>
          </a:p>
          <a:p>
            <a:pPr marL="0" indent="0">
              <a:buNone/>
            </a:pPr>
            <a:r>
              <a:rPr lang="de-DE" sz="2000" dirty="0"/>
              <a:t>-&gt; </a:t>
            </a:r>
            <a:r>
              <a:rPr lang="de-DE" sz="2000" dirty="0" err="1"/>
              <a:t>pressed</a:t>
            </a:r>
            <a:r>
              <a:rPr lang="de-DE" sz="2000" dirty="0"/>
              <a:t> = 0 und wenn </a:t>
            </a:r>
            <a:r>
              <a:rPr lang="de-DE" sz="2000" dirty="0" err="1"/>
              <a:t>Zeitdiff</a:t>
            </a:r>
            <a:r>
              <a:rPr lang="de-DE" sz="2000" dirty="0"/>
              <a:t>. Größer 6 Sekunden -&gt; kein Fall tritt ein –&gt; Default -&gt; neuer Durchgang in do </a:t>
            </a:r>
            <a:r>
              <a:rPr lang="de-DE" sz="2000" dirty="0" err="1"/>
              <a:t>While</a:t>
            </a:r>
            <a:r>
              <a:rPr lang="de-DE" sz="2000" dirty="0"/>
              <a:t> Schleife</a:t>
            </a:r>
          </a:p>
          <a:p>
            <a:pPr marL="0" indent="0">
              <a:buNone/>
            </a:pPr>
            <a:r>
              <a:rPr lang="de-DE" sz="2600" b="1" i="1" dirty="0"/>
              <a:t>Taster wird gedrück</a:t>
            </a:r>
            <a:r>
              <a:rPr lang="de-DE" sz="2600" i="1" dirty="0"/>
              <a:t>t</a:t>
            </a:r>
          </a:p>
          <a:p>
            <a:pPr marL="0" indent="0">
              <a:buNone/>
            </a:pPr>
            <a:r>
              <a:rPr lang="de-DE" sz="2000" dirty="0"/>
              <a:t>-&gt; </a:t>
            </a:r>
            <a:r>
              <a:rPr lang="de-DE" sz="2000" dirty="0" err="1"/>
              <a:t>Pressed</a:t>
            </a:r>
            <a:r>
              <a:rPr lang="de-DE" sz="2000" dirty="0"/>
              <a:t> = 1 entweder wartet Benutzer bis </a:t>
            </a:r>
            <a:r>
              <a:rPr lang="de-DE" sz="2000" dirty="0" err="1"/>
              <a:t>Zeitdiff</a:t>
            </a:r>
            <a:r>
              <a:rPr lang="de-DE" sz="2000" dirty="0"/>
              <a:t>. &lt;  6 Sekunden um ist, und wählt somit </a:t>
            </a:r>
            <a:r>
              <a:rPr lang="de-DE" sz="2000" dirty="0" err="1"/>
              <a:t>case</a:t>
            </a:r>
            <a:r>
              <a:rPr lang="de-DE" sz="2000" dirty="0"/>
              <a:t> 1 aus oder er drückt ein weiteres Mal und landet in </a:t>
            </a:r>
            <a:r>
              <a:rPr lang="de-DE" sz="2000" dirty="0" err="1"/>
              <a:t>case</a:t>
            </a:r>
            <a:r>
              <a:rPr lang="de-DE" sz="2000" dirty="0"/>
              <a:t> 2 nachdem der Counter abgelaufen ist. </a:t>
            </a:r>
          </a:p>
          <a:p>
            <a:pPr marL="0" indent="0">
              <a:buNone/>
            </a:pPr>
            <a:r>
              <a:rPr lang="de-DE" sz="2600" b="1" i="1" dirty="0"/>
              <a:t>Taster wurde bereits zwei Mal        gedrückt </a:t>
            </a:r>
          </a:p>
          <a:p>
            <a:pPr marL="0" indent="0">
              <a:buNone/>
            </a:pPr>
            <a:r>
              <a:rPr lang="de-DE" sz="2000" dirty="0"/>
              <a:t>-&gt; Benutzer drückt ein drittes Mal </a:t>
            </a:r>
            <a:r>
              <a:rPr lang="de-DE" sz="2000" dirty="0" err="1"/>
              <a:t>pressed</a:t>
            </a:r>
            <a:r>
              <a:rPr lang="de-DE" sz="2000" dirty="0"/>
              <a:t> =3 -&gt; </a:t>
            </a:r>
            <a:r>
              <a:rPr lang="de-DE" sz="2000" dirty="0" err="1"/>
              <a:t>False</a:t>
            </a:r>
            <a:r>
              <a:rPr lang="de-DE" sz="2000" dirty="0"/>
              <a:t> </a:t>
            </a:r>
            <a:r>
              <a:rPr lang="de-DE" sz="2000" dirty="0" err="1"/>
              <a:t>vs</a:t>
            </a:r>
            <a:r>
              <a:rPr lang="de-DE" sz="2000" dirty="0"/>
              <a:t> True -&gt; </a:t>
            </a:r>
            <a:r>
              <a:rPr lang="de-DE" sz="2000" dirty="0" err="1"/>
              <a:t>False</a:t>
            </a:r>
            <a:r>
              <a:rPr lang="de-DE" sz="2000" dirty="0"/>
              <a:t>  geht aus Schleife raus und in </a:t>
            </a:r>
            <a:r>
              <a:rPr lang="de-DE" sz="2000" dirty="0" err="1"/>
              <a:t>case</a:t>
            </a:r>
            <a:r>
              <a:rPr lang="de-DE" sz="2000" dirty="0"/>
              <a:t> 3  </a:t>
            </a:r>
          </a:p>
          <a:p>
            <a:pPr marL="0" indent="0">
              <a:buNone/>
            </a:pPr>
            <a:r>
              <a:rPr lang="de-DE" sz="2000" dirty="0"/>
              <a:t>Schleife kann schon vor 6 Sek verlassen werden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7C2E6374-ED63-4677-B1F1-DA4BC73FD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196499"/>
            <a:ext cx="6754090" cy="531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78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C363D3-D944-48A9-887B-E7F1D470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70042"/>
          </a:xfrm>
        </p:spPr>
        <p:txBody>
          <a:bodyPr/>
          <a:lstStyle/>
          <a:p>
            <a:pPr algn="ctr"/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Funktionen </a:t>
            </a:r>
            <a:r>
              <a:rPr lang="de-DE" b="1" dirty="0" err="1">
                <a:solidFill>
                  <a:schemeClr val="bg1">
                    <a:lumMod val="50000"/>
                  </a:schemeClr>
                </a:solidFill>
              </a:rPr>
              <a:t>wait_until_release</a:t>
            </a:r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() und </a:t>
            </a:r>
            <a:r>
              <a:rPr lang="de-DE" b="1" dirty="0" err="1">
                <a:solidFill>
                  <a:schemeClr val="bg1">
                    <a:lumMod val="50000"/>
                  </a:schemeClr>
                </a:solidFill>
              </a:rPr>
              <a:t>reset</a:t>
            </a:r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() 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284017FD-6985-4E8B-B066-12B4B11FF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174"/>
            <a:ext cx="3962942" cy="5683826"/>
          </a:xfrm>
        </p:spPr>
        <p:txBody>
          <a:bodyPr/>
          <a:lstStyle/>
          <a:p>
            <a:pPr marL="0" indent="0">
              <a:buNone/>
            </a:pPr>
            <a:r>
              <a:rPr lang="de-DE" sz="2400" dirty="0"/>
              <a:t>Funktion, um den Taster beliebig lang zu drücken </a:t>
            </a:r>
          </a:p>
          <a:p>
            <a:pPr marL="0" indent="0">
              <a:buNone/>
            </a:pPr>
            <a:endParaRPr lang="de-DE" sz="2400" dirty="0"/>
          </a:p>
          <a:p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 err="1"/>
              <a:t>LED‘s</a:t>
            </a:r>
            <a:r>
              <a:rPr lang="de-DE" sz="2400" dirty="0"/>
              <a:t> zurücksetzen und iteratives Initialisieren der „</a:t>
            </a:r>
            <a:r>
              <a:rPr lang="de-DE" sz="2400" dirty="0" err="1"/>
              <a:t>Pressed</a:t>
            </a:r>
            <a:r>
              <a:rPr lang="de-DE" sz="2400" dirty="0"/>
              <a:t>-Zähler“ vor jedem Durchlauf</a:t>
            </a:r>
          </a:p>
          <a:p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9A3FA9B-A3BC-45A0-A0E9-4D8D5D11D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36" y="1278082"/>
            <a:ext cx="5860473" cy="2446407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87480CA3-078E-4375-BA2C-8CEC03CC6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273" y="3965363"/>
            <a:ext cx="2961409" cy="254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7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8D1ED-41E2-424A-8FB3-84DC105B6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4944"/>
          </a:xfrm>
        </p:spPr>
        <p:txBody>
          <a:bodyPr/>
          <a:lstStyle/>
          <a:p>
            <a:pPr algn="ctr"/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Funktion </a:t>
            </a:r>
            <a:r>
              <a:rPr lang="de-DE" b="1" dirty="0" err="1">
                <a:solidFill>
                  <a:schemeClr val="bg1">
                    <a:lumMod val="50000"/>
                  </a:schemeClr>
                </a:solidFill>
              </a:rPr>
              <a:t>test_loop</a:t>
            </a:r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 ()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7C3CDD8-1858-4A6E-84BC-3F62F1E67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592"/>
            <a:ext cx="4103451" cy="5170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Realisiert Zeitmessung sowie die Ausgabe des Ergebnisses 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400" dirty="0"/>
              <a:t>Anzeigedauer der Testanimation wird über Zufallszahl gesteuert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400" dirty="0"/>
              <a:t>Nach </a:t>
            </a:r>
            <a:r>
              <a:rPr lang="de-DE" sz="2400" dirty="0" err="1"/>
              <a:t>reset</a:t>
            </a:r>
            <a:r>
              <a:rPr lang="de-DE" sz="2400" dirty="0"/>
              <a:t>() startet </a:t>
            </a:r>
            <a:r>
              <a:rPr lang="de-DE" sz="2400" dirty="0" err="1"/>
              <a:t>Timer</a:t>
            </a:r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Werte zuweisen sobald die Schleife verlassen wird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94A4017-506F-4203-A2D4-D0A750536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856" y="1687592"/>
            <a:ext cx="6438826" cy="483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68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E67B23-C63C-4A0E-9EF2-65FDD1D39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70042"/>
          </a:xfrm>
        </p:spPr>
        <p:txBody>
          <a:bodyPr/>
          <a:lstStyle/>
          <a:p>
            <a:pPr algn="ctr"/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Fortsetzung </a:t>
            </a:r>
            <a:r>
              <a:rPr lang="de-DE" b="1" dirty="0" err="1">
                <a:solidFill>
                  <a:schemeClr val="bg1">
                    <a:lumMod val="50000"/>
                  </a:schemeClr>
                </a:solidFill>
              </a:rPr>
              <a:t>test_loop</a:t>
            </a:r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 ()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6275D5-A7DF-4892-A750-457E8055D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422"/>
            <a:ext cx="7119027" cy="5408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Case-Anweisung um Reaktionszeit mittels LEDs anzuzeigen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Wertebereich Case 140 .. 160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Wertebereich </a:t>
            </a:r>
            <a:r>
              <a:rPr lang="de-DE" sz="2400" dirty="0" err="1"/>
              <a:t>default</a:t>
            </a:r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Jedem Fall wird ein Schwierigkeitsgrad zugeordnet</a:t>
            </a:r>
          </a:p>
          <a:p>
            <a:pPr marL="0" indent="0">
              <a:buNone/>
            </a:pPr>
            <a:r>
              <a:rPr lang="de-DE" sz="2400" dirty="0"/>
              <a:t>test_loop1() | test_loop2() | test_loop3()</a:t>
            </a:r>
          </a:p>
          <a:p>
            <a:pPr marL="0" indent="0">
              <a:buNone/>
            </a:pPr>
            <a:endParaRPr lang="de-DE" sz="2400" dirty="0"/>
          </a:p>
          <a:p>
            <a:endParaRPr lang="de-DE" sz="2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1BB33BD-94CF-4A76-AF22-B6FBEB5E7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809" y="1449421"/>
            <a:ext cx="3335482" cy="514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79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DE843-244F-4FF4-AB8D-537413A9B4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ENDE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F1E4A7-28F9-47E1-B944-EF7B6E963D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102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E24B0-2739-48AE-994A-5EB9EF957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pPr algn="ctr"/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BEADE4-B5EA-41F2-AD56-8247CD6AC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85000" lnSpcReduction="20000"/>
          </a:bodyPr>
          <a:lstStyle/>
          <a:p>
            <a:r>
              <a:rPr lang="de-DE" sz="2400" dirty="0">
                <a:solidFill>
                  <a:srgbClr val="002060"/>
                </a:solidFill>
              </a:rPr>
              <a:t>Struktogramm</a:t>
            </a:r>
          </a:p>
          <a:p>
            <a:r>
              <a:rPr lang="de-DE" sz="2400" dirty="0">
                <a:solidFill>
                  <a:srgbClr val="002060"/>
                </a:solidFill>
              </a:rPr>
              <a:t>Hauptprogramm</a:t>
            </a:r>
          </a:p>
          <a:p>
            <a:pPr marL="0" indent="0">
              <a:buNone/>
            </a:pP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de-DE" sz="2400" b="1" dirty="0" err="1">
                <a:solidFill>
                  <a:schemeClr val="bg1">
                    <a:lumMod val="50000"/>
                  </a:schemeClr>
                </a:solidFill>
              </a:rPr>
              <a:t>Reaktometer.ino</a:t>
            </a:r>
            <a:endParaRPr lang="de-DE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2400" dirty="0">
                <a:solidFill>
                  <a:srgbClr val="002060"/>
                </a:solidFill>
              </a:rPr>
              <a:t>.H File</a:t>
            </a:r>
          </a:p>
          <a:p>
            <a:pPr marL="0" indent="0">
              <a:buNone/>
            </a:pPr>
            <a:r>
              <a:rPr lang="de-DE" sz="2400" b="1" dirty="0"/>
              <a:t>       </a:t>
            </a:r>
            <a:r>
              <a:rPr lang="de-DE" sz="2400" b="1" dirty="0" err="1">
                <a:solidFill>
                  <a:schemeClr val="bg1">
                    <a:lumMod val="50000"/>
                  </a:schemeClr>
                </a:solidFill>
              </a:rPr>
              <a:t>Reaktometer.h</a:t>
            </a:r>
            <a:endParaRPr lang="de-DE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2400" dirty="0">
                <a:solidFill>
                  <a:srgbClr val="002060"/>
                </a:solidFill>
              </a:rPr>
              <a:t>.CPP File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2060"/>
                </a:solidFill>
              </a:rPr>
              <a:t>       </a:t>
            </a: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Konstruktor</a:t>
            </a:r>
            <a:endParaRPr lang="de-DE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de-DE" sz="2400" b="1" dirty="0"/>
              <a:t>       </a:t>
            </a: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Funktionen </a:t>
            </a:r>
            <a:r>
              <a:rPr lang="de-DE" sz="2400" b="1" dirty="0" err="1">
                <a:solidFill>
                  <a:schemeClr val="bg1">
                    <a:lumMod val="50000"/>
                  </a:schemeClr>
                </a:solidFill>
              </a:rPr>
              <a:t>wait_until_release</a:t>
            </a: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() und </a:t>
            </a:r>
            <a:r>
              <a:rPr lang="de-DE" sz="2400" b="1" dirty="0" err="1">
                <a:solidFill>
                  <a:schemeClr val="bg1">
                    <a:lumMod val="50000"/>
                  </a:schemeClr>
                </a:solidFill>
              </a:rPr>
              <a:t>reset</a:t>
            </a: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() </a:t>
            </a:r>
          </a:p>
          <a:p>
            <a:pPr marL="0" indent="0">
              <a:buNone/>
            </a:pP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       Funktion </a:t>
            </a:r>
            <a:r>
              <a:rPr lang="de-DE" sz="2400" b="1" dirty="0" err="1">
                <a:solidFill>
                  <a:schemeClr val="bg1">
                    <a:lumMod val="50000"/>
                  </a:schemeClr>
                </a:solidFill>
              </a:rPr>
              <a:t>menuauswahl</a:t>
            </a: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 ()</a:t>
            </a:r>
          </a:p>
          <a:p>
            <a:pPr marL="0" indent="0">
              <a:buNone/>
            </a:pP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       Funktion </a:t>
            </a:r>
            <a:r>
              <a:rPr lang="de-DE" sz="2400" b="1" dirty="0" err="1">
                <a:solidFill>
                  <a:schemeClr val="bg1">
                    <a:lumMod val="50000"/>
                  </a:schemeClr>
                </a:solidFill>
              </a:rPr>
              <a:t>test_loop</a:t>
            </a: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 ()</a:t>
            </a:r>
          </a:p>
          <a:p>
            <a:pPr marL="0" indent="0">
              <a:buNone/>
            </a:pP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       Fortsetzung </a:t>
            </a:r>
            <a:r>
              <a:rPr lang="de-DE" sz="2400" b="1" dirty="0" err="1">
                <a:solidFill>
                  <a:schemeClr val="bg1">
                    <a:lumMod val="50000"/>
                  </a:schemeClr>
                </a:solidFill>
              </a:rPr>
              <a:t>test_loop</a:t>
            </a: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 ()</a:t>
            </a:r>
            <a:endParaRPr lang="de-DE" sz="2600" b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de-DE" sz="2400" b="1" dirty="0"/>
          </a:p>
          <a:p>
            <a:pPr marL="0" indent="0">
              <a:buNone/>
            </a:pPr>
            <a:r>
              <a:rPr lang="de-DE" dirty="0"/>
              <a:t>  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746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6AEC3-E544-47C5-A6E2-5EF0B0DB0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6579"/>
          </a:xfrm>
        </p:spPr>
        <p:txBody>
          <a:bodyPr/>
          <a:lstStyle/>
          <a:p>
            <a:pPr algn="ctr"/>
            <a:r>
              <a:rPr lang="de-DE" b="1" dirty="0">
                <a:solidFill>
                  <a:srgbClr val="002060"/>
                </a:solidFill>
              </a:rPr>
              <a:t>Struktogramm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3C324C3-FF1A-4A0C-BCB8-B2BC97C25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7" y="696192"/>
            <a:ext cx="11814464" cy="6037118"/>
          </a:xfrm>
        </p:spPr>
      </p:pic>
    </p:spTree>
    <p:extLst>
      <p:ext uri="{BB962C8B-B14F-4D97-AF65-F5344CB8AC3E}">
        <p14:creationId xmlns:p14="http://schemas.microsoft.com/office/powerpoint/2010/main" val="249117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85D40-153A-49C7-9926-9C7B7E3DE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2060"/>
                </a:solidFill>
              </a:rPr>
              <a:t>Hauptprogramm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40754C-5F59-46C1-A5B7-6E227A91E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363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F0FDE-D815-4951-A481-64A74C4C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76744"/>
          </a:xfrm>
        </p:spPr>
        <p:txBody>
          <a:bodyPr/>
          <a:lstStyle/>
          <a:p>
            <a:pPr algn="ctr"/>
            <a:r>
              <a:rPr lang="de-DE" b="1" dirty="0" err="1">
                <a:solidFill>
                  <a:schemeClr val="bg1">
                    <a:lumMod val="50000"/>
                  </a:schemeClr>
                </a:solidFill>
              </a:rPr>
              <a:t>Reaktometer.ino</a:t>
            </a:r>
            <a:endParaRPr lang="de-DE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8C17D6-44E6-42E3-AA30-5D837BE96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7938"/>
            <a:ext cx="6388948" cy="3879025"/>
          </a:xfrm>
        </p:spPr>
        <p:txBody>
          <a:bodyPr/>
          <a:lstStyle/>
          <a:p>
            <a:r>
              <a:rPr lang="de-DE" sz="2400" dirty="0"/>
              <a:t>Pins, </a:t>
            </a:r>
            <a:r>
              <a:rPr lang="de-DE" sz="2400" dirty="0" err="1"/>
              <a:t>LED‘s</a:t>
            </a:r>
            <a:r>
              <a:rPr lang="de-DE" sz="2400" dirty="0"/>
              <a:t>, Button sowie die „</a:t>
            </a:r>
            <a:r>
              <a:rPr lang="de-DE" sz="2400" dirty="0" err="1"/>
              <a:t>Pressed</a:t>
            </a:r>
            <a:r>
              <a:rPr lang="de-DE" sz="2400" dirty="0"/>
              <a:t>-Zähler“ Variablen werden bei Erzeugung des Objekts definiert und initialisiert für Hauptprogramm  </a:t>
            </a:r>
          </a:p>
          <a:p>
            <a:endParaRPr lang="de-DE" sz="2400" dirty="0"/>
          </a:p>
          <a:p>
            <a:r>
              <a:rPr lang="de-DE" sz="2400" dirty="0"/>
              <a:t>Ausführen des Hauptprogramms 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13FC34D-1EC7-4474-B86D-782B2FAF4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149" y="2297938"/>
            <a:ext cx="4566534" cy="421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92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F356B-E4DB-4B6E-B213-ADECDA9B97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2060"/>
                </a:solidFill>
              </a:rPr>
              <a:t>.H File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E9F987-2E23-454E-872C-9DB21DCE7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568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B8B9E1-B8DE-4C23-A4F0-8289C726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32608"/>
          </a:xfrm>
        </p:spPr>
        <p:txBody>
          <a:bodyPr/>
          <a:lstStyle/>
          <a:p>
            <a:pPr algn="ctr"/>
            <a:r>
              <a:rPr lang="de-DE" b="1" dirty="0" err="1">
                <a:solidFill>
                  <a:schemeClr val="bg1">
                    <a:lumMod val="50000"/>
                  </a:schemeClr>
                </a:solidFill>
              </a:rPr>
              <a:t>Reaktometer.h</a:t>
            </a:r>
            <a:endParaRPr lang="de-DE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821379-349A-44CF-B8F1-ECE4FCB50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8440883" cy="5156479"/>
          </a:xfrm>
        </p:spPr>
        <p:txBody>
          <a:bodyPr/>
          <a:lstStyle/>
          <a:p>
            <a:r>
              <a:rPr lang="de-DE" dirty="0"/>
              <a:t>Schnittstellenfunktion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902D69-5373-4D98-95C5-A94F6AFF8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83" y="1371600"/>
            <a:ext cx="2518136" cy="515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5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A5B3C-2B2C-448A-A0CE-75D6D3922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2060"/>
                </a:solidFill>
              </a:rPr>
              <a:t>.CPP File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5DF0D7-4DBE-44A8-A177-0B2A61DA56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76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EDE24-621F-4055-BDF5-7CC75C5D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19644"/>
          </a:xfrm>
        </p:spPr>
        <p:txBody>
          <a:bodyPr/>
          <a:lstStyle/>
          <a:p>
            <a:pPr algn="ctr"/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Konstruktor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98A9A7-D3D2-42C8-9164-F0DE85169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645"/>
            <a:ext cx="7312012" cy="5130458"/>
          </a:xfrm>
        </p:spPr>
        <p:txBody>
          <a:bodyPr/>
          <a:lstStyle/>
          <a:p>
            <a:r>
              <a:rPr lang="de-DE" dirty="0"/>
              <a:t>Um Objekt zu erzeugen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F15943B-F513-4288-924B-1C18097D9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872" y="1319619"/>
            <a:ext cx="3906718" cy="513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78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Breitbild</PresentationFormat>
  <Paragraphs>62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Reaktometer</vt:lpstr>
      <vt:lpstr>Gliederung</vt:lpstr>
      <vt:lpstr>Struktogramm</vt:lpstr>
      <vt:lpstr>Hauptprogramm</vt:lpstr>
      <vt:lpstr>Reaktometer.ino</vt:lpstr>
      <vt:lpstr>.H File</vt:lpstr>
      <vt:lpstr>Reaktometer.h</vt:lpstr>
      <vt:lpstr>.CPP File</vt:lpstr>
      <vt:lpstr>Konstruktor</vt:lpstr>
      <vt:lpstr>Funktion menuauswahl ()</vt:lpstr>
      <vt:lpstr>Funktionen wait_until_release() und reset() </vt:lpstr>
      <vt:lpstr>Funktion test_loop ()</vt:lpstr>
      <vt:lpstr>Fortsetzung test_loop ()</vt:lpstr>
      <vt:lpstr>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Reaktometer</dc:title>
  <dc:creator>Jedamski</dc:creator>
  <cp:lastModifiedBy>Jedamski</cp:lastModifiedBy>
  <cp:revision>28</cp:revision>
  <dcterms:created xsi:type="dcterms:W3CDTF">2019-01-19T12:02:04Z</dcterms:created>
  <dcterms:modified xsi:type="dcterms:W3CDTF">2019-01-20T23:17:23Z</dcterms:modified>
</cp:coreProperties>
</file>