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5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0" autoAdjust="0"/>
    <p:restoredTop sz="94660"/>
  </p:normalViewPr>
  <p:slideViewPr>
    <p:cSldViewPr>
      <p:cViewPr varScale="1">
        <p:scale>
          <a:sx n="78" d="100"/>
          <a:sy n="7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4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6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D29A-5167-4ABB-A7F1-81A73E4CCD2E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EE96-8D53-47A0-8186-A55878505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Абстрактный автомат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915816" y="2114107"/>
                <a:ext cx="3240360" cy="144016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114107"/>
                <a:ext cx="3240360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endCxn id="4" idx="1"/>
          </p:cNvCxnSpPr>
          <p:nvPr/>
        </p:nvCxnSpPr>
        <p:spPr>
          <a:xfrm>
            <a:off x="1043608" y="2834187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6156176" y="2834187"/>
            <a:ext cx="187220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174690" y="2361489"/>
                <a:ext cx="795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90" y="2361489"/>
                <a:ext cx="7952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567994" y="2361489"/>
                <a:ext cx="78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94" y="2361489"/>
                <a:ext cx="78899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3" descr="\delta :S\times X\rightarrow S"/>
          <p:cNvSpPr>
            <a:spLocks noChangeAspect="1" noChangeArrowheads="1"/>
          </p:cNvSpPr>
          <p:nvPr/>
        </p:nvSpPr>
        <p:spPr bwMode="auto">
          <a:xfrm>
            <a:off x="115458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4" descr="\lambda :S\times X\rightarrow Y"/>
          <p:cNvSpPr>
            <a:spLocks noChangeAspect="1" noChangeArrowheads="1"/>
          </p:cNvSpPr>
          <p:nvPr/>
        </p:nvSpPr>
        <p:spPr bwMode="auto">
          <a:xfrm>
            <a:off x="13079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827584" y="4164609"/>
                <a:ext cx="763284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𝑨</m:t>
                    </m:r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ctrlP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𝑺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𝑿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𝒀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𝜹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r>
                  <a:rPr lang="uk-UA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где</a:t>
                </a:r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S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</a:t>
                </a:r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множество состояний автомата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endParaRPr lang="en-US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Y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</a:t>
                </a:r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входной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 выходной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алфавиты,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из которых формируются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строки, считываемые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и выдаваемые автоматом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𝛿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: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×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𝑋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</m:oMath>
                </a14:m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функция переходов, </a:t>
                </a:r>
                <a:endParaRPr lang="ru-RU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00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𝜃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: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𝑆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×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𝑋</m:t>
                    </m:r>
                    <m:r>
                      <a:rPr lang="en-US" altLang="ru-RU" sz="2000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→</m:t>
                    </m:r>
                    <m:r>
                      <a:rPr lang="en-US" altLang="ru-RU" sz="2000" b="0" i="1" smtClean="0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𝑌</m:t>
                    </m:r>
                  </m:oMath>
                </a14:m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 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— </a:t>
                </a:r>
                <a:r>
                  <a:rPr lang="ru-RU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функция выходов.</a:t>
                </a:r>
                <a:r>
                  <a:rPr lang="ru-RU" altLang="ru-RU" sz="2000" dirty="0">
                    <a:latin typeface="Arial" charset="0"/>
                    <a:cs typeface="Arial" charset="0"/>
                  </a:rPr>
                  <a:t> </a:t>
                </a:r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64609"/>
                <a:ext cx="7632848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879" t="-1258" r="-719" b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4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</a:t>
            </a:r>
            <a:r>
              <a:rPr lang="uk-UA" dirty="0" smtClean="0"/>
              <a:t> </a:t>
            </a:r>
            <a:r>
              <a:rPr lang="uk-UA" dirty="0" smtClean="0"/>
              <a:t>конечного автомата</a:t>
            </a:r>
            <a:endParaRPr lang="ru-RU" dirty="0"/>
          </a:p>
        </p:txBody>
      </p:sp>
      <p:sp>
        <p:nvSpPr>
          <p:cNvPr id="4" name="AutoShape 2" descr="{\displaystyle M=(V,Q,q_{0},F,\delta )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0375" y="2420888"/>
                <a:ext cx="814407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𝑨</m:t>
                    </m:r>
                    <m:r>
                      <a:rPr lang="en-US" altLang="ru-RU" sz="2000" b="1" i="1" smtClean="0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ctrlP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𝑺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𝑿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2000" b="1" i="1" smtClean="0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ru-RU" sz="2000" b="1" i="1" smtClean="0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ru-RU" sz="2000" b="1" i="1" smtClean="0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𝑭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altLang="ru-RU" sz="2000" dirty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, </a:t>
                </a:r>
                <a:r>
                  <a:rPr lang="uk-UA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где</a:t>
                </a:r>
                <a:endParaRPr lang="en-US" altLang="ru-RU" sz="2000" dirty="0" smtClean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-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начальное состояние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𝑭</m:t>
                    </m:r>
                  </m:oMath>
                </a14:m>
                <a:r>
                  <a:rPr lang="en-US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– </a:t>
                </a:r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множество конечных состояний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ea typeface="Cambria Math"/>
                        <a:cs typeface="Arial" charset="0"/>
                      </a:rPr>
                      <m:t>𝜹</m:t>
                    </m:r>
                  </m:oMath>
                </a14:m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– Функция переходов</a:t>
                </a:r>
              </a:p>
              <a:p>
                <a:pPr lvl="0"/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/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В КА с выходом добавляются множество выходных символов и функция выходов:</a:t>
                </a:r>
              </a:p>
              <a:p>
                <a:pPr lvl="0"/>
                <a:endParaRPr lang="ru-RU" altLang="ru-RU" sz="2000" dirty="0">
                  <a:solidFill>
                    <a:srgbClr val="222222"/>
                  </a:solidFill>
                  <a:latin typeface="Arial" charset="0"/>
                  <a:cs typeface="Arial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𝑨</m:t>
                    </m:r>
                    <m:r>
                      <a:rPr lang="en-US" altLang="ru-RU" sz="2000" b="1" i="1">
                        <a:solidFill>
                          <a:srgbClr val="222222"/>
                        </a:solidFill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ctrlP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𝑺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𝑿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2000" b="1" i="1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ru-RU" sz="2000" b="1" i="1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ru-RU" sz="2000" b="1" i="1">
                                <a:solidFill>
                                  <a:srgbClr val="222222"/>
                                </a:solidFill>
                                <a:latin typeface="Cambria Math"/>
                                <a:cs typeface="Arial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cs typeface="Arial" charset="0"/>
                          </a:rPr>
                          <m:t>𝑭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𝜹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 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𝒀</m:t>
                        </m:r>
                        <m:r>
                          <a:rPr lang="en-US" altLang="ru-RU" sz="2000" b="1" i="1" smtClean="0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,</m:t>
                        </m:r>
                        <m:r>
                          <a:rPr lang="en-US" altLang="ru-RU" sz="2000" b="1" i="1">
                            <a:solidFill>
                              <a:srgbClr val="222222"/>
                            </a:solidFill>
                            <a:latin typeface="Cambria Math"/>
                            <a:ea typeface="Cambria Math"/>
                            <a:cs typeface="Arial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ru-RU" altLang="ru-RU" sz="2000" dirty="0" smtClean="0">
                    <a:solidFill>
                      <a:srgbClr val="222222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2420888"/>
                <a:ext cx="8144073" cy="3170099"/>
              </a:xfrm>
              <a:prstGeom prst="rect">
                <a:avLst/>
              </a:prstGeom>
              <a:blipFill rotWithShape="1">
                <a:blip r:embed="rId2"/>
                <a:stretch>
                  <a:fillRect l="-824"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5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 для </a:t>
            </a:r>
            <a:r>
              <a:rPr lang="ru-RU" dirty="0" smtClean="0"/>
              <a:t>танка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3945028" y="1982133"/>
            <a:ext cx="1478452" cy="14784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Нет гусеницы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7" idx="6"/>
            <a:endCxn id="21" idx="2"/>
          </p:cNvCxnSpPr>
          <p:nvPr/>
        </p:nvCxnSpPr>
        <p:spPr>
          <a:xfrm flipV="1">
            <a:off x="2520229" y="2721359"/>
            <a:ext cx="1424799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7174757" y="2041432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Сгорел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21" idx="6"/>
            <a:endCxn id="24" idx="2"/>
          </p:cNvCxnSpPr>
          <p:nvPr/>
        </p:nvCxnSpPr>
        <p:spPr>
          <a:xfrm>
            <a:off x="5423480" y="2721359"/>
            <a:ext cx="1751277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1159401" y="2041432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Норм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endCxn id="27" idx="2"/>
          </p:cNvCxnSpPr>
          <p:nvPr/>
        </p:nvCxnSpPr>
        <p:spPr>
          <a:xfrm>
            <a:off x="255639" y="2721846"/>
            <a:ext cx="9037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19628" y="224123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err="1" smtClean="0"/>
              <a:t>Попадание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627793" y="230087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err="1" smtClean="0"/>
              <a:t>Попадание</a:t>
            </a:r>
            <a:endParaRPr lang="ru-RU" dirty="0"/>
          </a:p>
        </p:txBody>
      </p:sp>
      <p:cxnSp>
        <p:nvCxnSpPr>
          <p:cNvPr id="32" name="Скругленная соединительная линия 31"/>
          <p:cNvCxnSpPr>
            <a:stCxn id="21" idx="4"/>
            <a:endCxn id="27" idx="5"/>
          </p:cNvCxnSpPr>
          <p:nvPr/>
        </p:nvCxnSpPr>
        <p:spPr>
          <a:xfrm rot="5400000" flipH="1">
            <a:off x="3373790" y="2150121"/>
            <a:ext cx="257614" cy="2363314"/>
          </a:xfrm>
          <a:prstGeom prst="curvedConnector3">
            <a:avLst>
              <a:gd name="adj1" fmla="val -8873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50292" y="3156315"/>
            <a:ext cx="90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Ремонт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 для танка с выводом и различными входными данными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62741" y="3953425"/>
            <a:ext cx="1478452" cy="14784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Нет гусеницы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8" idx="6"/>
            <a:endCxn id="4" idx="2"/>
          </p:cNvCxnSpPr>
          <p:nvPr/>
        </p:nvCxnSpPr>
        <p:spPr>
          <a:xfrm flipV="1">
            <a:off x="2337942" y="4692651"/>
            <a:ext cx="1424799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6992470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Сгорел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6"/>
            <a:endCxn id="6" idx="2"/>
          </p:cNvCxnSpPr>
          <p:nvPr/>
        </p:nvCxnSpPr>
        <p:spPr>
          <a:xfrm>
            <a:off x="5241193" y="4692651"/>
            <a:ext cx="1751277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77114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Норм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endCxn id="8" idx="2"/>
          </p:cNvCxnSpPr>
          <p:nvPr/>
        </p:nvCxnSpPr>
        <p:spPr>
          <a:xfrm>
            <a:off x="73352" y="4693138"/>
            <a:ext cx="9037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8900" y="4212525"/>
            <a:ext cx="901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</a:t>
            </a:r>
            <a:r>
              <a:rPr lang="uk-UA" dirty="0" smtClean="0"/>
              <a:t>наряд</a:t>
            </a:r>
          </a:p>
          <a:p>
            <a:pPr algn="ctr"/>
            <a:endParaRPr lang="uk-UA" dirty="0"/>
          </a:p>
          <a:p>
            <a:pPr algn="ctr"/>
            <a:r>
              <a:rPr lang="uk-UA" dirty="0" smtClean="0"/>
              <a:t>«Бум»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7067" y="4272167"/>
            <a:ext cx="901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Снаряд</a:t>
            </a:r>
          </a:p>
          <a:p>
            <a:pPr algn="ctr"/>
            <a:endParaRPr lang="uk-UA" dirty="0"/>
          </a:p>
          <a:p>
            <a:pPr algn="ctr"/>
            <a:r>
              <a:rPr lang="uk-UA" dirty="0"/>
              <a:t>«Бум»</a:t>
            </a:r>
          </a:p>
        </p:txBody>
      </p:sp>
      <p:cxnSp>
        <p:nvCxnSpPr>
          <p:cNvPr id="12" name="Скругленная соединительная линия 11"/>
          <p:cNvCxnSpPr>
            <a:stCxn id="4" idx="3"/>
            <a:endCxn id="8" idx="5"/>
          </p:cNvCxnSpPr>
          <p:nvPr/>
        </p:nvCxnSpPr>
        <p:spPr>
          <a:xfrm rot="5400000" flipH="1">
            <a:off x="3038404" y="4274512"/>
            <a:ext cx="41100" cy="1840602"/>
          </a:xfrm>
          <a:prstGeom prst="curvedConnector3">
            <a:avLst>
              <a:gd name="adj1" fmla="val -161695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6704" y="5976356"/>
            <a:ext cx="90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Ремонт</a:t>
            </a:r>
            <a:endParaRPr lang="ru-RU" dirty="0"/>
          </a:p>
        </p:txBody>
      </p:sp>
      <p:cxnSp>
        <p:nvCxnSpPr>
          <p:cNvPr id="14" name="Скругленная соединительная линия 13"/>
          <p:cNvCxnSpPr>
            <a:stCxn id="8" idx="1"/>
            <a:endCxn id="8" idx="0"/>
          </p:cNvCxnSpPr>
          <p:nvPr/>
        </p:nvCxnSpPr>
        <p:spPr>
          <a:xfrm rot="5400000" flipH="1" flipV="1">
            <a:off x="1317321" y="3871807"/>
            <a:ext cx="199289" cy="481125"/>
          </a:xfrm>
          <a:prstGeom prst="curvedConnector3">
            <a:avLst>
              <a:gd name="adj1" fmla="val 46553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4" idx="1"/>
            <a:endCxn id="4" idx="0"/>
          </p:cNvCxnSpPr>
          <p:nvPr/>
        </p:nvCxnSpPr>
        <p:spPr>
          <a:xfrm rot="5400000" flipH="1" flipV="1">
            <a:off x="4132354" y="3800326"/>
            <a:ext cx="216514" cy="522712"/>
          </a:xfrm>
          <a:prstGeom prst="curvedConnector3">
            <a:avLst>
              <a:gd name="adj1" fmla="val 3407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8" idx="7"/>
            <a:endCxn id="6" idx="1"/>
          </p:cNvCxnSpPr>
          <p:nvPr/>
        </p:nvCxnSpPr>
        <p:spPr>
          <a:xfrm rot="5400000" flipH="1" flipV="1">
            <a:off x="4665206" y="1685460"/>
            <a:ext cx="12700" cy="5053106"/>
          </a:xfrm>
          <a:prstGeom prst="curvedConnector3">
            <a:avLst>
              <a:gd name="adj1" fmla="val 1440920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4177254" y="1947542"/>
            <a:ext cx="988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ПТУР</a:t>
            </a:r>
          </a:p>
          <a:p>
            <a:pPr algn="ctr"/>
            <a:endParaRPr lang="uk-UA" dirty="0"/>
          </a:p>
          <a:p>
            <a:pPr algn="ctr"/>
            <a:r>
              <a:rPr lang="uk-UA" dirty="0" smtClean="0"/>
              <a:t>«Бабах»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1306" y="2943174"/>
            <a:ext cx="105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br>
              <a:rPr lang="uk-UA" dirty="0" smtClean="0"/>
            </a:br>
            <a:r>
              <a:rPr lang="uk-UA" dirty="0" smtClean="0"/>
              <a:t>«</a:t>
            </a:r>
            <a:r>
              <a:rPr lang="uk-UA" dirty="0" err="1" smtClean="0"/>
              <a:t>Дзынь</a:t>
            </a:r>
            <a:r>
              <a:rPr lang="uk-UA" dirty="0" smtClean="0"/>
              <a:t>»</a:t>
            </a:r>
            <a:endParaRPr lang="uk-UA" dirty="0"/>
          </a:p>
        </p:txBody>
      </p:sp>
      <p:cxnSp>
        <p:nvCxnSpPr>
          <p:cNvPr id="20" name="Скругленная соединительная линия 19"/>
          <p:cNvCxnSpPr>
            <a:stCxn id="4" idx="5"/>
            <a:endCxn id="6" idx="4"/>
          </p:cNvCxnSpPr>
          <p:nvPr/>
        </p:nvCxnSpPr>
        <p:spPr>
          <a:xfrm rot="16200000" flipH="1">
            <a:off x="6269687" y="3970354"/>
            <a:ext cx="158189" cy="2648205"/>
          </a:xfrm>
          <a:prstGeom prst="curvedConnector3">
            <a:avLst>
              <a:gd name="adj1" fmla="val 450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965498" y="5607024"/>
            <a:ext cx="988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/>
              <a:t>ПТУР</a:t>
            </a:r>
          </a:p>
          <a:p>
            <a:pPr algn="ctr"/>
            <a:endParaRPr lang="uk-UA" dirty="0"/>
          </a:p>
          <a:p>
            <a:pPr algn="ctr"/>
            <a:r>
              <a:rPr lang="uk-UA" dirty="0"/>
              <a:t>«Бабах»</a:t>
            </a:r>
            <a:endParaRPr lang="uk-UA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079504" y="3095574"/>
            <a:ext cx="105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br>
              <a:rPr lang="uk-UA" dirty="0" smtClean="0"/>
            </a:br>
            <a:r>
              <a:rPr lang="uk-UA" dirty="0" smtClean="0"/>
              <a:t>«</a:t>
            </a:r>
            <a:r>
              <a:rPr lang="uk-UA" dirty="0" err="1" smtClean="0"/>
              <a:t>Дзынь</a:t>
            </a:r>
            <a:r>
              <a:rPr lang="uk-UA" dirty="0" smtClean="0"/>
              <a:t>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33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Вероятностный автомат для танка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62741" y="3953425"/>
            <a:ext cx="1478452" cy="1478452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Нет гусеницы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8" idx="6"/>
            <a:endCxn id="4" idx="2"/>
          </p:cNvCxnSpPr>
          <p:nvPr/>
        </p:nvCxnSpPr>
        <p:spPr>
          <a:xfrm flipV="1">
            <a:off x="2337942" y="4692651"/>
            <a:ext cx="1424799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6992470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Сгорел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4" idx="6"/>
            <a:endCxn id="6" idx="2"/>
          </p:cNvCxnSpPr>
          <p:nvPr/>
        </p:nvCxnSpPr>
        <p:spPr>
          <a:xfrm>
            <a:off x="5241193" y="4692651"/>
            <a:ext cx="1751277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977114" y="4012724"/>
            <a:ext cx="1360828" cy="1360828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Норм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endCxn id="8" idx="2"/>
          </p:cNvCxnSpPr>
          <p:nvPr/>
        </p:nvCxnSpPr>
        <p:spPr>
          <a:xfrm>
            <a:off x="73352" y="4693138"/>
            <a:ext cx="9037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2876" y="421252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</a:t>
            </a:r>
            <a:r>
              <a:rPr lang="uk-UA" dirty="0" smtClean="0"/>
              <a:t>наряд 70%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1043" y="427216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mtClean="0"/>
              <a:t>Снаряд 70%</a:t>
            </a:r>
            <a:endParaRPr lang="ru-RU" dirty="0"/>
          </a:p>
        </p:txBody>
      </p:sp>
      <p:cxnSp>
        <p:nvCxnSpPr>
          <p:cNvPr id="12" name="Скругленная соединительная линия 11"/>
          <p:cNvCxnSpPr>
            <a:stCxn id="4" idx="3"/>
            <a:endCxn id="8" idx="5"/>
          </p:cNvCxnSpPr>
          <p:nvPr/>
        </p:nvCxnSpPr>
        <p:spPr>
          <a:xfrm rot="5400000" flipH="1">
            <a:off x="3038404" y="4274512"/>
            <a:ext cx="41100" cy="1840602"/>
          </a:xfrm>
          <a:prstGeom prst="curvedConnector3">
            <a:avLst>
              <a:gd name="adj1" fmla="val -161695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6704" y="5976356"/>
            <a:ext cx="90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Ремонт</a:t>
            </a:r>
            <a:endParaRPr lang="ru-RU" dirty="0"/>
          </a:p>
        </p:txBody>
      </p:sp>
      <p:cxnSp>
        <p:nvCxnSpPr>
          <p:cNvPr id="16" name="Скругленная соединительная линия 15"/>
          <p:cNvCxnSpPr>
            <a:stCxn id="8" idx="1"/>
            <a:endCxn id="8" idx="0"/>
          </p:cNvCxnSpPr>
          <p:nvPr/>
        </p:nvCxnSpPr>
        <p:spPr>
          <a:xfrm rot="5400000" flipH="1" flipV="1">
            <a:off x="1317321" y="3871807"/>
            <a:ext cx="199289" cy="481125"/>
          </a:xfrm>
          <a:prstGeom prst="curvedConnector3">
            <a:avLst>
              <a:gd name="adj1" fmla="val 46553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кругленная соединительная линия 19"/>
          <p:cNvCxnSpPr>
            <a:stCxn id="4" idx="1"/>
            <a:endCxn id="4" idx="0"/>
          </p:cNvCxnSpPr>
          <p:nvPr/>
        </p:nvCxnSpPr>
        <p:spPr>
          <a:xfrm rot="5400000" flipH="1" flipV="1">
            <a:off x="4132354" y="3800326"/>
            <a:ext cx="216514" cy="522712"/>
          </a:xfrm>
          <a:prstGeom prst="curvedConnector3">
            <a:avLst>
              <a:gd name="adj1" fmla="val 3407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stCxn id="8" idx="7"/>
            <a:endCxn id="6" idx="1"/>
          </p:cNvCxnSpPr>
          <p:nvPr/>
        </p:nvCxnSpPr>
        <p:spPr>
          <a:xfrm rot="5400000" flipH="1" flipV="1">
            <a:off x="4665206" y="1685460"/>
            <a:ext cx="12700" cy="5053106"/>
          </a:xfrm>
          <a:prstGeom prst="curvedConnector3">
            <a:avLst>
              <a:gd name="adj1" fmla="val 1440920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329507" y="1947542"/>
            <a:ext cx="68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ПТУР</a:t>
            </a:r>
            <a:endParaRPr lang="uk-UA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91106" y="2934627"/>
            <a:ext cx="65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endParaRPr lang="uk-UA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528619" y="3132469"/>
            <a:ext cx="65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Пуля</a:t>
            </a:r>
            <a:endParaRPr lang="uk-UA" dirty="0"/>
          </a:p>
        </p:txBody>
      </p:sp>
      <p:cxnSp>
        <p:nvCxnSpPr>
          <p:cNvPr id="29" name="Скругленная соединительная линия 28"/>
          <p:cNvCxnSpPr>
            <a:stCxn id="4" idx="5"/>
            <a:endCxn id="6" idx="4"/>
          </p:cNvCxnSpPr>
          <p:nvPr/>
        </p:nvCxnSpPr>
        <p:spPr>
          <a:xfrm rot="16200000" flipH="1">
            <a:off x="6269687" y="3970354"/>
            <a:ext cx="158189" cy="2648205"/>
          </a:xfrm>
          <a:prstGeom prst="curvedConnector3">
            <a:avLst>
              <a:gd name="adj1" fmla="val 450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117752" y="5607024"/>
            <a:ext cx="68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smtClean="0"/>
              <a:t>ПТУР</a:t>
            </a:r>
          </a:p>
        </p:txBody>
      </p:sp>
      <p:cxnSp>
        <p:nvCxnSpPr>
          <p:cNvPr id="35" name="Скругленная соединительная линия 34"/>
          <p:cNvCxnSpPr>
            <a:stCxn id="8" idx="3"/>
            <a:endCxn id="8" idx="4"/>
          </p:cNvCxnSpPr>
          <p:nvPr/>
        </p:nvCxnSpPr>
        <p:spPr>
          <a:xfrm rot="16200000" flipH="1">
            <a:off x="1317321" y="5033344"/>
            <a:ext cx="199289" cy="481125"/>
          </a:xfrm>
          <a:prstGeom prst="curvedConnector3">
            <a:avLst>
              <a:gd name="adj1" fmla="val 37376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5233" y="60621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</a:t>
            </a:r>
            <a:r>
              <a:rPr lang="uk-UA" dirty="0" smtClean="0"/>
              <a:t>наряд 30%</a:t>
            </a:r>
            <a:endParaRPr lang="ru-RU" dirty="0"/>
          </a:p>
        </p:txBody>
      </p:sp>
      <p:cxnSp>
        <p:nvCxnSpPr>
          <p:cNvPr id="45" name="Скругленная соединительная линия 44"/>
          <p:cNvCxnSpPr>
            <a:stCxn id="4" idx="0"/>
            <a:endCxn id="4" idx="7"/>
          </p:cNvCxnSpPr>
          <p:nvPr/>
        </p:nvCxnSpPr>
        <p:spPr>
          <a:xfrm rot="16200000" flipH="1">
            <a:off x="4655066" y="3800326"/>
            <a:ext cx="216514" cy="522712"/>
          </a:xfrm>
          <a:prstGeom prst="curvedConnector3">
            <a:avLst>
              <a:gd name="adj1" fmla="val -25198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64496" y="313246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С</a:t>
            </a:r>
            <a:r>
              <a:rPr lang="uk-UA" dirty="0" smtClean="0"/>
              <a:t>наряд 30%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6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904782" y="3484386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W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20" idx="6"/>
            <a:endCxn id="4" idx="2"/>
          </p:cNvCxnSpPr>
          <p:nvPr/>
        </p:nvCxnSpPr>
        <p:spPr>
          <a:xfrm flipV="1">
            <a:off x="2843808" y="4276474"/>
            <a:ext cx="1060974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>
            <a:stCxn id="4" idx="1"/>
            <a:endCxn id="4" idx="7"/>
          </p:cNvCxnSpPr>
          <p:nvPr/>
        </p:nvCxnSpPr>
        <p:spPr>
          <a:xfrm rot="5400000" flipH="1" flipV="1">
            <a:off x="4696870" y="3156292"/>
            <a:ext cx="12700" cy="1120182"/>
          </a:xfrm>
          <a:prstGeom prst="curvedConnector3">
            <a:avLst>
              <a:gd name="adj1" fmla="val 990103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588224" y="3484873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6"/>
            <a:endCxn id="11" idx="2"/>
          </p:cNvCxnSpPr>
          <p:nvPr/>
        </p:nvCxnSpPr>
        <p:spPr>
          <a:xfrm>
            <a:off x="5488958" y="4276474"/>
            <a:ext cx="1099266" cy="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11" idx="1"/>
            <a:endCxn id="11" idx="7"/>
          </p:cNvCxnSpPr>
          <p:nvPr/>
        </p:nvCxnSpPr>
        <p:spPr>
          <a:xfrm rot="5400000" flipH="1" flipV="1">
            <a:off x="7380312" y="3156779"/>
            <a:ext cx="12700" cy="1120182"/>
          </a:xfrm>
          <a:prstGeom prst="curvedConnector3">
            <a:avLst>
              <a:gd name="adj1" fmla="val 94896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259632" y="3484873"/>
            <a:ext cx="1584176" cy="1584176"/>
          </a:xfrm>
          <a:prstGeom prst="ellipse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ru-RU" sz="28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endCxn id="20" idx="2"/>
          </p:cNvCxnSpPr>
          <p:nvPr/>
        </p:nvCxnSpPr>
        <p:spPr>
          <a:xfrm>
            <a:off x="467544" y="4276961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20" idx="1"/>
            <a:endCxn id="20" idx="7"/>
          </p:cNvCxnSpPr>
          <p:nvPr/>
        </p:nvCxnSpPr>
        <p:spPr>
          <a:xfrm rot="5400000" flipH="1" flipV="1">
            <a:off x="2051720" y="3156779"/>
            <a:ext cx="12700" cy="1120182"/>
          </a:xfrm>
          <a:prstGeom prst="curvedConnector3">
            <a:avLst>
              <a:gd name="adj1" fmla="val 938674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07786" y="2200045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пробел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850807" y="1876879"/>
            <a:ext cx="17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 </a:t>
            </a:r>
            <a:r>
              <a:rPr lang="uk-UA" dirty="0" err="1" smtClean="0"/>
              <a:t>пробел</a:t>
            </a:r>
            <a:endParaRPr lang="uk-UA" dirty="0" smtClean="0"/>
          </a:p>
          <a:p>
            <a:pPr algn="ctr"/>
            <a:r>
              <a:rPr lang="uk-UA" dirty="0" err="1" smtClean="0"/>
              <a:t>Вывод</a:t>
            </a:r>
            <a:r>
              <a:rPr lang="uk-UA" dirty="0" smtClean="0"/>
              <a:t> </a:t>
            </a:r>
            <a:r>
              <a:rPr lang="uk-UA" dirty="0" err="1" smtClean="0"/>
              <a:t>символа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936378" y="2200045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пробел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924011" y="3664462"/>
            <a:ext cx="90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</a:t>
            </a:r>
            <a:br>
              <a:rPr lang="uk-UA" dirty="0" smtClean="0"/>
            </a:br>
            <a:r>
              <a:rPr lang="uk-UA" dirty="0" err="1" smtClean="0"/>
              <a:t>пробел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588307" y="3907791"/>
            <a:ext cx="90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err="1" smtClean="0"/>
              <a:t>пробел</a:t>
            </a:r>
            <a:endParaRPr lang="ru-RU" dirty="0"/>
          </a:p>
        </p:txBody>
      </p:sp>
      <p:cxnSp>
        <p:nvCxnSpPr>
          <p:cNvPr id="5" name="Скругленная соединительная линия 4"/>
          <p:cNvCxnSpPr>
            <a:stCxn id="11" idx="3"/>
            <a:endCxn id="4" idx="5"/>
          </p:cNvCxnSpPr>
          <p:nvPr/>
        </p:nvCxnSpPr>
        <p:spPr>
          <a:xfrm rot="5400000" flipH="1">
            <a:off x="6038347" y="4055179"/>
            <a:ext cx="487" cy="1563260"/>
          </a:xfrm>
          <a:prstGeom prst="curvedConnector3">
            <a:avLst>
              <a:gd name="adj1" fmla="val -945784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6858" y="5357243"/>
            <a:ext cx="260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Не </a:t>
            </a:r>
            <a:r>
              <a:rPr lang="uk-UA" dirty="0" err="1" smtClean="0"/>
              <a:t>пробел</a:t>
            </a:r>
            <a:endParaRPr lang="uk-UA" dirty="0" smtClean="0"/>
          </a:p>
          <a:p>
            <a:pPr algn="ctr"/>
            <a:r>
              <a:rPr lang="uk-UA" dirty="0" smtClean="0"/>
              <a:t>В</a:t>
            </a:r>
            <a:r>
              <a:rPr lang="ru-RU" dirty="0" err="1" smtClean="0"/>
              <a:t>ывод</a:t>
            </a:r>
            <a:r>
              <a:rPr lang="ru-RU" dirty="0" smtClean="0"/>
              <a:t>: пробел и символ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 для задачи удаления лишних пробелов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39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184</Words>
  <Application>Microsoft Office PowerPoint</Application>
  <PresentationFormat>Экран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Абстрактный автомат</vt:lpstr>
      <vt:lpstr>Определение конечного автомата</vt:lpstr>
      <vt:lpstr>КА для танка</vt:lpstr>
      <vt:lpstr>КА для танка с выводом и различными входными данными</vt:lpstr>
      <vt:lpstr>Вероятностный автомат для танка</vt:lpstr>
      <vt:lpstr>КА для задачи удаления лишних пробелов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igor</cp:lastModifiedBy>
  <cp:revision>15</cp:revision>
  <dcterms:created xsi:type="dcterms:W3CDTF">2018-03-11T09:35:31Z</dcterms:created>
  <dcterms:modified xsi:type="dcterms:W3CDTF">2018-03-12T11:57:07Z</dcterms:modified>
</cp:coreProperties>
</file>