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3" autoAdjust="0"/>
    <p:restoredTop sz="94660"/>
  </p:normalViewPr>
  <p:slideViewPr>
    <p:cSldViewPr>
      <p:cViewPr varScale="1">
        <p:scale>
          <a:sx n="76" d="100"/>
          <a:sy n="76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D29A-5167-4ABB-A7F1-81A73E4CCD2E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EE96-8D53-47A0-8186-A55878505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98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D29A-5167-4ABB-A7F1-81A73E4CCD2E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EE96-8D53-47A0-8186-A55878505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09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D29A-5167-4ABB-A7F1-81A73E4CCD2E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EE96-8D53-47A0-8186-A55878505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64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D29A-5167-4ABB-A7F1-81A73E4CCD2E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EE96-8D53-47A0-8186-A55878505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33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D29A-5167-4ABB-A7F1-81A73E4CCD2E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EE96-8D53-47A0-8186-A55878505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44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D29A-5167-4ABB-A7F1-81A73E4CCD2E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EE96-8D53-47A0-8186-A55878505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46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D29A-5167-4ABB-A7F1-81A73E4CCD2E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EE96-8D53-47A0-8186-A55878505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8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D29A-5167-4ABB-A7F1-81A73E4CCD2E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EE96-8D53-47A0-8186-A55878505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57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D29A-5167-4ABB-A7F1-81A73E4CCD2E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EE96-8D53-47A0-8186-A55878505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9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D29A-5167-4ABB-A7F1-81A73E4CCD2E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EE96-8D53-47A0-8186-A55878505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45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D29A-5167-4ABB-A7F1-81A73E4CCD2E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EE96-8D53-47A0-8186-A55878505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61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3D29A-5167-4ABB-A7F1-81A73E4CCD2E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7EE96-8D53-47A0-8186-A55878505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13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Абстрактный автомат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2915816" y="2114107"/>
                <a:ext cx="3240360" cy="144016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𝑆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114107"/>
                <a:ext cx="3240360" cy="14401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 стрелкой 5"/>
          <p:cNvCxnSpPr>
            <a:endCxn id="4" idx="1"/>
          </p:cNvCxnSpPr>
          <p:nvPr/>
        </p:nvCxnSpPr>
        <p:spPr>
          <a:xfrm>
            <a:off x="1043608" y="2834187"/>
            <a:ext cx="18722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4" idx="3"/>
          </p:cNvCxnSpPr>
          <p:nvPr/>
        </p:nvCxnSpPr>
        <p:spPr>
          <a:xfrm>
            <a:off x="6156176" y="2834187"/>
            <a:ext cx="18722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1174690" y="2361489"/>
                <a:ext cx="7952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𝑋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690" y="2361489"/>
                <a:ext cx="79521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/>
              <p:cNvSpPr/>
              <p:nvPr/>
            </p:nvSpPr>
            <p:spPr>
              <a:xfrm>
                <a:off x="6567994" y="2361489"/>
                <a:ext cx="7889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𝑌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994" y="2361489"/>
                <a:ext cx="788999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utoShape 3" descr="\delta :S\times X\rightarrow S"/>
          <p:cNvSpPr>
            <a:spLocks noChangeAspect="1" noChangeArrowheads="1"/>
          </p:cNvSpPr>
          <p:nvPr/>
        </p:nvSpPr>
        <p:spPr bwMode="auto">
          <a:xfrm>
            <a:off x="115458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4" descr="\lambda :S\times X\rightarrow Y"/>
          <p:cNvSpPr>
            <a:spLocks noChangeAspect="1" noChangeArrowheads="1"/>
          </p:cNvSpPr>
          <p:nvPr/>
        </p:nvSpPr>
        <p:spPr bwMode="auto">
          <a:xfrm>
            <a:off x="130794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Прямоугольник 13"/>
              <p:cNvSpPr/>
              <p:nvPr/>
            </p:nvSpPr>
            <p:spPr>
              <a:xfrm>
                <a:off x="827584" y="4164609"/>
                <a:ext cx="7632848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S —</a:t>
                </a:r>
                <a:r>
                  <a:rPr lang="en-US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ru-RU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множество состояний автомата</a:t>
                </a:r>
                <a:r>
                  <a:rPr lang="ru-RU" altLang="ru-RU" sz="2000" dirty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, </a:t>
                </a:r>
                <a:endParaRPr lang="en-US" altLang="ru-RU" sz="2000" dirty="0" smtClean="0">
                  <a:solidFill>
                    <a:srgbClr val="222222"/>
                  </a:solidFill>
                  <a:latin typeface="Arial" charset="0"/>
                  <a:cs typeface="Arial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ru-RU" altLang="ru-RU" sz="2000" dirty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, Y </a:t>
                </a:r>
                <a:r>
                  <a:rPr lang="ru-RU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—</a:t>
                </a:r>
                <a:r>
                  <a:rPr lang="en-US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ru-RU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входной </a:t>
                </a:r>
                <a:r>
                  <a:rPr lang="ru-RU" altLang="ru-RU" sz="2000" dirty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и выходной </a:t>
                </a:r>
                <a:r>
                  <a:rPr lang="ru-RU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алфавиты, </a:t>
                </a:r>
                <a:r>
                  <a:rPr lang="ru-RU" altLang="ru-RU" sz="2000" dirty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из которых формируются </a:t>
                </a:r>
                <a:r>
                  <a:rPr lang="ru-RU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строки, считываемые </a:t>
                </a:r>
                <a:r>
                  <a:rPr lang="ru-RU" altLang="ru-RU" sz="2000" dirty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и выдаваемые автоматом</a:t>
                </a:r>
                <a:r>
                  <a:rPr lang="ru-RU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,</a:t>
                </a: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ru-RU" sz="2000" i="1" smtClean="0">
                        <a:solidFill>
                          <a:srgbClr val="222222"/>
                        </a:solidFill>
                        <a:latin typeface="Cambria Math"/>
                        <a:ea typeface="Cambria Math"/>
                        <a:cs typeface="Arial" charset="0"/>
                      </a:rPr>
                      <m:t>𝛿</m:t>
                    </m:r>
                    <m:r>
                      <a:rPr lang="en-US" altLang="ru-RU" sz="2000" b="0" i="1" smtClean="0">
                        <a:solidFill>
                          <a:srgbClr val="222222"/>
                        </a:solidFill>
                        <a:latin typeface="Cambria Math"/>
                        <a:ea typeface="Cambria Math"/>
                        <a:cs typeface="Arial" charset="0"/>
                      </a:rPr>
                      <m:t>:</m:t>
                    </m:r>
                    <m:r>
                      <a:rPr lang="en-US" altLang="ru-RU" sz="2000" b="0" i="1" smtClean="0">
                        <a:solidFill>
                          <a:srgbClr val="222222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𝑆</m:t>
                    </m:r>
                    <m:r>
                      <a:rPr lang="en-US" altLang="ru-RU" sz="2000" b="0" i="1" smtClean="0">
                        <a:solidFill>
                          <a:srgbClr val="222222"/>
                        </a:solidFill>
                        <a:latin typeface="Cambria Math"/>
                        <a:ea typeface="Cambria Math"/>
                        <a:cs typeface="Arial" charset="0"/>
                      </a:rPr>
                      <m:t>×</m:t>
                    </m:r>
                    <m:r>
                      <a:rPr lang="en-US" altLang="ru-RU" sz="2000" b="0" i="1" smtClean="0">
                        <a:solidFill>
                          <a:srgbClr val="222222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𝑋</m:t>
                    </m:r>
                    <m:r>
                      <a:rPr lang="en-US" altLang="ru-RU" sz="2000" b="0" i="1" smtClean="0">
                        <a:solidFill>
                          <a:srgbClr val="222222"/>
                        </a:solidFill>
                        <a:latin typeface="Cambria Math"/>
                        <a:ea typeface="Cambria Math"/>
                        <a:cs typeface="Arial" charset="0"/>
                      </a:rPr>
                      <m:t>→</m:t>
                    </m:r>
                    <m:r>
                      <a:rPr lang="en-US" altLang="ru-RU" sz="2000" b="0" i="1" smtClean="0">
                        <a:solidFill>
                          <a:srgbClr val="222222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𝑆</m:t>
                    </m:r>
                  </m:oMath>
                </a14:m>
                <a:r>
                  <a:rPr lang="ru-RU" altLang="ru-RU" sz="2000" dirty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 </a:t>
                </a:r>
                <a:r>
                  <a:rPr lang="ru-RU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— </a:t>
                </a:r>
                <a:r>
                  <a:rPr lang="ru-RU" altLang="ru-RU" sz="2000" dirty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функция переходов, </a:t>
                </a:r>
                <a:endParaRPr lang="ru-RU" altLang="ru-RU" sz="2000" dirty="0" smtClean="0">
                  <a:solidFill>
                    <a:srgbClr val="222222"/>
                  </a:solidFill>
                  <a:latin typeface="Arial" charset="0"/>
                  <a:cs typeface="Arial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ru-RU" sz="2000" i="1" smtClean="0">
                        <a:solidFill>
                          <a:srgbClr val="222222"/>
                        </a:solidFill>
                        <a:latin typeface="Cambria Math"/>
                        <a:ea typeface="Cambria Math"/>
                        <a:cs typeface="Arial" charset="0"/>
                      </a:rPr>
                      <m:t>𝜃</m:t>
                    </m:r>
                    <m:r>
                      <a:rPr lang="en-US" altLang="ru-RU" sz="2000" i="1">
                        <a:solidFill>
                          <a:srgbClr val="222222"/>
                        </a:solidFill>
                        <a:latin typeface="Cambria Math"/>
                        <a:ea typeface="Cambria Math"/>
                        <a:cs typeface="Arial" charset="0"/>
                      </a:rPr>
                      <m:t>:</m:t>
                    </m:r>
                    <m:r>
                      <a:rPr lang="en-US" altLang="ru-RU" sz="2000" i="1">
                        <a:solidFill>
                          <a:srgbClr val="222222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𝑆</m:t>
                    </m:r>
                    <m:r>
                      <a:rPr lang="en-US" altLang="ru-RU" sz="2000" i="1">
                        <a:solidFill>
                          <a:srgbClr val="222222"/>
                        </a:solidFill>
                        <a:latin typeface="Cambria Math"/>
                        <a:ea typeface="Cambria Math"/>
                        <a:cs typeface="Arial" charset="0"/>
                      </a:rPr>
                      <m:t>×</m:t>
                    </m:r>
                    <m:r>
                      <a:rPr lang="en-US" altLang="ru-RU" sz="2000" i="1">
                        <a:solidFill>
                          <a:srgbClr val="222222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𝑋</m:t>
                    </m:r>
                    <m:r>
                      <a:rPr lang="en-US" altLang="ru-RU" sz="2000" i="1">
                        <a:solidFill>
                          <a:srgbClr val="222222"/>
                        </a:solidFill>
                        <a:latin typeface="Cambria Math"/>
                        <a:ea typeface="Cambria Math"/>
                        <a:cs typeface="Arial" charset="0"/>
                      </a:rPr>
                      <m:t>→</m:t>
                    </m:r>
                    <m:r>
                      <a:rPr lang="en-US" altLang="ru-RU" sz="2000" b="0" i="1" smtClean="0">
                        <a:solidFill>
                          <a:srgbClr val="222222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𝑌</m:t>
                    </m:r>
                  </m:oMath>
                </a14:m>
                <a:r>
                  <a:rPr lang="ru-RU" altLang="ru-RU" sz="2000" dirty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 </a:t>
                </a:r>
                <a:r>
                  <a:rPr lang="ru-RU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— </a:t>
                </a:r>
                <a:r>
                  <a:rPr lang="ru-RU" altLang="ru-RU" sz="2000" dirty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функция выходов.</a:t>
                </a:r>
                <a:r>
                  <a:rPr lang="ru-RU" altLang="ru-RU" sz="2000" dirty="0">
                    <a:latin typeface="Arial" charset="0"/>
                    <a:cs typeface="Arial" charset="0"/>
                  </a:rPr>
                  <a:t> </a:t>
                </a:r>
                <a:endParaRPr lang="ru-RU" altLang="ru-RU" sz="2000" dirty="0">
                  <a:solidFill>
                    <a:srgbClr val="222222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164609"/>
                <a:ext cx="7632848" cy="1631216"/>
              </a:xfrm>
              <a:prstGeom prst="rect">
                <a:avLst/>
              </a:prstGeom>
              <a:blipFill rotWithShape="1">
                <a:blip r:embed="rId5"/>
                <a:stretch>
                  <a:fillRect l="-879" t="-1493" r="-719" b="-59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41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err="1" smtClean="0"/>
              <a:t>Определение</a:t>
            </a:r>
            <a:r>
              <a:rPr lang="uk-UA" dirty="0" smtClean="0"/>
              <a:t> конечного автомата</a:t>
            </a:r>
            <a:endParaRPr lang="ru-RU" dirty="0"/>
          </a:p>
        </p:txBody>
      </p:sp>
      <p:sp>
        <p:nvSpPr>
          <p:cNvPr id="4" name="AutoShape 2" descr="{\displaystyle M=(V,Q,q_{0},F,\delta )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60375" y="1556792"/>
                <a:ext cx="21591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</a:rPr>
                        <m:t>=(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𝛿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1556792"/>
                <a:ext cx="2159117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55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3904782" y="3484386"/>
            <a:ext cx="1584176" cy="1584176"/>
          </a:xfrm>
          <a:prstGeom prst="ellipse">
            <a:avLst/>
          </a:prstGeom>
          <a:noFill/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W</a:t>
            </a:r>
            <a:endParaRPr lang="ru-RU" sz="2800" b="1" dirty="0">
              <a:solidFill>
                <a:schemeClr val="tx1"/>
              </a:solidFill>
            </a:endParaRPr>
          </a:p>
        </p:txBody>
      </p:sp>
      <p:cxnSp>
        <p:nvCxnSpPr>
          <p:cNvPr id="6" name="Прямая со стрелкой 5"/>
          <p:cNvCxnSpPr>
            <a:stCxn id="20" idx="6"/>
            <a:endCxn id="4" idx="2"/>
          </p:cNvCxnSpPr>
          <p:nvPr/>
        </p:nvCxnSpPr>
        <p:spPr>
          <a:xfrm flipV="1">
            <a:off x="2843808" y="4276474"/>
            <a:ext cx="1060974" cy="4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кругленная соединительная линия 7"/>
          <p:cNvCxnSpPr>
            <a:stCxn id="4" idx="1"/>
            <a:endCxn id="4" idx="7"/>
          </p:cNvCxnSpPr>
          <p:nvPr/>
        </p:nvCxnSpPr>
        <p:spPr>
          <a:xfrm rot="5400000" flipH="1" flipV="1">
            <a:off x="4696870" y="3156292"/>
            <a:ext cx="12700" cy="1120182"/>
          </a:xfrm>
          <a:prstGeom prst="curvedConnector3">
            <a:avLst>
              <a:gd name="adj1" fmla="val 9901031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6588224" y="3484873"/>
            <a:ext cx="1584176" cy="1584176"/>
          </a:xfrm>
          <a:prstGeom prst="ellipse">
            <a:avLst/>
          </a:prstGeom>
          <a:noFill/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</a:t>
            </a:r>
            <a:endParaRPr lang="ru-RU" sz="2800" b="1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4" idx="6"/>
            <a:endCxn id="11" idx="2"/>
          </p:cNvCxnSpPr>
          <p:nvPr/>
        </p:nvCxnSpPr>
        <p:spPr>
          <a:xfrm>
            <a:off x="5488958" y="4276474"/>
            <a:ext cx="1099266" cy="4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4"/>
          <p:cNvCxnSpPr>
            <a:stCxn id="11" idx="1"/>
            <a:endCxn id="11" idx="7"/>
          </p:cNvCxnSpPr>
          <p:nvPr/>
        </p:nvCxnSpPr>
        <p:spPr>
          <a:xfrm rot="5400000" flipH="1" flipV="1">
            <a:off x="7380312" y="3156779"/>
            <a:ext cx="12700" cy="1120182"/>
          </a:xfrm>
          <a:prstGeom prst="curvedConnector3">
            <a:avLst>
              <a:gd name="adj1" fmla="val 948960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1259632" y="3484873"/>
            <a:ext cx="1584176" cy="1584176"/>
          </a:xfrm>
          <a:prstGeom prst="ellipse">
            <a:avLst/>
          </a:prstGeom>
          <a:noFill/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</a:t>
            </a:r>
            <a:endParaRPr lang="ru-RU" sz="2800" b="1" dirty="0">
              <a:solidFill>
                <a:schemeClr val="tx1"/>
              </a:solidFill>
            </a:endParaRPr>
          </a:p>
        </p:txBody>
      </p:sp>
      <p:cxnSp>
        <p:nvCxnSpPr>
          <p:cNvPr id="21" name="Прямая со стрелкой 20"/>
          <p:cNvCxnSpPr>
            <a:endCxn id="20" idx="2"/>
          </p:cNvCxnSpPr>
          <p:nvPr/>
        </p:nvCxnSpPr>
        <p:spPr>
          <a:xfrm>
            <a:off x="467544" y="4276961"/>
            <a:ext cx="79208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кругленная соединительная линия 21"/>
          <p:cNvCxnSpPr>
            <a:stCxn id="20" idx="1"/>
            <a:endCxn id="20" idx="7"/>
          </p:cNvCxnSpPr>
          <p:nvPr/>
        </p:nvCxnSpPr>
        <p:spPr>
          <a:xfrm rot="5400000" flipH="1" flipV="1">
            <a:off x="2051720" y="3156779"/>
            <a:ext cx="12700" cy="1120182"/>
          </a:xfrm>
          <a:prstGeom prst="curvedConnector3">
            <a:avLst>
              <a:gd name="adj1" fmla="val 9386748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07786" y="2200045"/>
            <a:ext cx="90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 smtClean="0"/>
              <a:t>пробел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3850807" y="1876879"/>
            <a:ext cx="1704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 smtClean="0"/>
              <a:t>Не </a:t>
            </a:r>
            <a:r>
              <a:rPr lang="uk-UA" dirty="0" err="1" smtClean="0"/>
              <a:t>пробел</a:t>
            </a:r>
            <a:endParaRPr lang="uk-UA" dirty="0" smtClean="0"/>
          </a:p>
          <a:p>
            <a:pPr algn="ctr"/>
            <a:r>
              <a:rPr lang="uk-UA" dirty="0" err="1" smtClean="0"/>
              <a:t>Вывод</a:t>
            </a:r>
            <a:r>
              <a:rPr lang="uk-UA" dirty="0" smtClean="0"/>
              <a:t> </a:t>
            </a:r>
            <a:r>
              <a:rPr lang="uk-UA" dirty="0" err="1" smtClean="0"/>
              <a:t>символа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936378" y="2200045"/>
            <a:ext cx="90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 smtClean="0"/>
              <a:t>пробел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2924011" y="3664462"/>
            <a:ext cx="900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 smtClean="0"/>
              <a:t>Не</a:t>
            </a:r>
            <a:br>
              <a:rPr lang="uk-UA" dirty="0" smtClean="0"/>
            </a:br>
            <a:r>
              <a:rPr lang="uk-UA" dirty="0" err="1" smtClean="0"/>
              <a:t>пробел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588307" y="3907791"/>
            <a:ext cx="900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 err="1" smtClean="0"/>
              <a:t>пробел</a:t>
            </a:r>
            <a:endParaRPr lang="ru-RU" dirty="0"/>
          </a:p>
        </p:txBody>
      </p:sp>
      <p:cxnSp>
        <p:nvCxnSpPr>
          <p:cNvPr id="5" name="Скругленная соединительная линия 4"/>
          <p:cNvCxnSpPr>
            <a:stCxn id="11" idx="3"/>
            <a:endCxn id="4" idx="5"/>
          </p:cNvCxnSpPr>
          <p:nvPr/>
        </p:nvCxnSpPr>
        <p:spPr>
          <a:xfrm rot="5400000" flipH="1">
            <a:off x="6038347" y="4055179"/>
            <a:ext cx="487" cy="1563260"/>
          </a:xfrm>
          <a:prstGeom prst="curvedConnector3">
            <a:avLst>
              <a:gd name="adj1" fmla="val -9457843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36858" y="5357243"/>
            <a:ext cx="2603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 smtClean="0"/>
              <a:t>Не </a:t>
            </a:r>
            <a:r>
              <a:rPr lang="uk-UA" dirty="0" err="1" smtClean="0"/>
              <a:t>пробел</a:t>
            </a:r>
            <a:endParaRPr lang="uk-UA" dirty="0" smtClean="0"/>
          </a:p>
          <a:p>
            <a:pPr algn="ctr"/>
            <a:r>
              <a:rPr lang="uk-UA" dirty="0" smtClean="0"/>
              <a:t>В</a:t>
            </a:r>
            <a:r>
              <a:rPr lang="ru-RU" dirty="0" err="1" smtClean="0"/>
              <a:t>ывод</a:t>
            </a:r>
            <a:r>
              <a:rPr lang="ru-RU" dirty="0" smtClean="0"/>
              <a:t>: пробел и символ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13923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50</Words>
  <Application>Microsoft Office PowerPoint</Application>
  <PresentationFormat>Экран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Абстрактный автомат</vt:lpstr>
      <vt:lpstr>Определение конечного автомата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igor</dc:creator>
  <cp:lastModifiedBy>igor</cp:lastModifiedBy>
  <cp:revision>10</cp:revision>
  <dcterms:created xsi:type="dcterms:W3CDTF">2018-03-11T09:35:31Z</dcterms:created>
  <dcterms:modified xsi:type="dcterms:W3CDTF">2018-03-12T05:34:23Z</dcterms:modified>
</cp:coreProperties>
</file>