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06" d="100"/>
          <a:sy n="106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910569105691057E-2"/>
          <c:y val="0.19402985074626866"/>
          <c:w val="0.96617886178861789"/>
          <c:h val="0.668798862828713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916133617626155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895-3145-BC3B-EF44FA13A65E}"/>
                </c:ext>
              </c:extLst>
            </c:dLbl>
            <c:dLbl>
              <c:idx val="1"/>
              <c:layout>
                <c:manualLayout>
                  <c:x val="0"/>
                  <c:y val="-7.889125799573561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9895-3145-BC3B-EF44FA13A65E}"/>
                </c:ext>
              </c:extLst>
            </c:dLbl>
            <c:dLbl>
              <c:idx val="2"/>
              <c:layout>
                <c:manualLayout>
                  <c:x val="0"/>
                  <c:y val="-7.889125799573561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9895-3145-BC3B-EF44FA13A65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21.91</c:v>
                </c:pt>
                <c:pt idx="1">
                  <c:v>1.45</c:v>
                </c:pt>
                <c:pt idx="2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95-3145-BC3B-EF44FA13A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79458736"/>
        <c:axId val="1"/>
      </c:barChart>
      <c:catAx>
        <c:axId val="11794587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1.9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794587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48826577263029E-2"/>
          <c:y val="7.2423398328690811E-2"/>
          <c:w val="0.96830234684547389"/>
          <c:h val="0.8551532033426183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Sheet1!$A$1:$E$1</c:f>
              <c:numCache>
                <c:formatCode>General</c:formatCode>
                <c:ptCount val="5"/>
                <c:pt idx="0">
                  <c:v>4649694.3993808031</c:v>
                </c:pt>
                <c:pt idx="1">
                  <c:v>4729248.3993808031</c:v>
                </c:pt>
                <c:pt idx="2">
                  <c:v>4938866.3993808031</c:v>
                </c:pt>
                <c:pt idx="3">
                  <c:v>8410103.3993808031</c:v>
                </c:pt>
                <c:pt idx="4">
                  <c:v>9810695.3993808031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6-9E45-BDDD-345A55480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43940320"/>
        <c:axId val="1"/>
      </c:barChart>
      <c:catAx>
        <c:axId val="5439403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810695.399380803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439403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48826577263029E-2"/>
          <c:y val="7.2423398328690811E-2"/>
          <c:w val="0.96830234684547389"/>
          <c:h val="0.8551532033426183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>
              <a:noFill/>
            </a:ln>
          </c:spPr>
          <c:invertIfNegative val="0"/>
          <c:val>
            <c:numRef>
              <c:f>Sheet1!$A$1:$E$1</c:f>
              <c:numCache>
                <c:formatCode>General</c:formatCode>
                <c:ptCount val="5"/>
                <c:pt idx="0">
                  <c:v>265.77399380804945</c:v>
                </c:pt>
                <c:pt idx="1">
                  <c:v>269.77399380804945</c:v>
                </c:pt>
                <c:pt idx="2">
                  <c:v>281.77399380804945</c:v>
                </c:pt>
                <c:pt idx="3">
                  <c:v>480.77399380804945</c:v>
                </c:pt>
                <c:pt idx="4">
                  <c:v>560.77399380804945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F-F745-833C-D3B89DC93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08978704"/>
        <c:axId val="1"/>
      </c:barChart>
      <c:catAx>
        <c:axId val="5089787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60.7739938080494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089787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48826577263029E-2"/>
          <c:y val="6.7885117493472591E-2"/>
          <c:w val="0.96830234684547389"/>
          <c:h val="0.8642297650130548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folHlink"/>
            </a:solidFill>
            <a:ln>
              <a:noFill/>
            </a:ln>
          </c:spPr>
          <c:invertIfNegative val="0"/>
          <c:val>
            <c:numRef>
              <c:f>Sheet1!$A$1:$E$1</c:f>
              <c:numCache>
                <c:formatCode>General</c:formatCode>
                <c:ptCount val="5"/>
                <c:pt idx="0">
                  <c:v>43743</c:v>
                </c:pt>
                <c:pt idx="1">
                  <c:v>43550</c:v>
                </c:pt>
                <c:pt idx="2">
                  <c:v>43707</c:v>
                </c:pt>
                <c:pt idx="3">
                  <c:v>37174</c:v>
                </c:pt>
                <c:pt idx="4">
                  <c:v>35506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0-D74F-B5AB-5028FD0F0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45573504"/>
        <c:axId val="1"/>
      </c:barChart>
      <c:catAx>
        <c:axId val="7455735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374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455735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48826577263029E-2"/>
          <c:y val="6.7885117493472591E-2"/>
          <c:w val="0.96830234684547389"/>
          <c:h val="0.8642297650130548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Sheet1!$A$1:$E$1</c:f>
              <c:numCache>
                <c:formatCode>General</c:formatCode>
                <c:ptCount val="5"/>
                <c:pt idx="0">
                  <c:v>57509</c:v>
                </c:pt>
                <c:pt idx="1">
                  <c:v>56983</c:v>
                </c:pt>
                <c:pt idx="2">
                  <c:v>54930</c:v>
                </c:pt>
                <c:pt idx="3">
                  <c:v>26694</c:v>
                </c:pt>
                <c:pt idx="4">
                  <c:v>24085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D-A547-9DFA-2DD64612D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46332992"/>
        <c:axId val="1"/>
      </c:barChart>
      <c:catAx>
        <c:axId val="7463329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750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4633299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42678-2A1A-0B4A-AF7D-CBF34F30E4A3}" type="datetimeFigureOut">
              <a:rPr lang="en-GB" smtClean="0"/>
              <a:t>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675F9-4B94-0640-8D7D-0C22D4410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675F9-4B94-0640-8D7D-0C22D4410E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AC93-F605-A4F8-F5C5-11D437D04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38ECF-26BE-B708-BD61-F9EBE81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C38F-2426-1D10-CB2B-26D7692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64A4-0A72-9FAD-F118-CF638561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EC78-09D3-BD2E-3983-60052737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3435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80FC-B8B8-53C3-6FBF-CF1BF667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67BC-CE57-D367-33E8-58F45C96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106C-4871-C7B4-7930-D72D329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74EE-6100-2A55-45A2-1218E7DB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C1D7-1572-E501-1A08-A3A560F3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855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FA53D-E443-200A-FB03-CBBB793CC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08AB-3649-10CC-D3F6-6CFC7C11F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1973-DE48-FB6F-0880-4C30911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9809-BD30-907F-E0F9-CC67DB1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C84C-83B5-9272-9A37-2876F114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0800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7376-E06E-0D71-F35D-4B999283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4909-C2F8-A3BC-F4A7-12B42D61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B38B-6DE2-8D69-86A2-1C916FD2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96A5-2D4F-C52C-6E1C-F66074D6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47B6-BEB0-6D33-127B-228EB90D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892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41D4-F8D0-62B5-5693-0A7477DF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7590-2D03-BD0C-99C7-F6E83A68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34A-DDFF-FBDC-D711-5D206BC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B998-4609-3668-D355-3180146E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AF8A-BAC3-E2B2-9B9C-D92FD6D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78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D8DF-8244-9985-0E83-599A9B9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072F-5139-312F-C943-6AB40BA31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E7C1F-0B89-0267-F033-BA91A7ED5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E0F9-18CB-AC7A-0FFC-B85A18CC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0AFF-83B0-B58E-4143-E871606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C596-F157-605C-32EF-E4590758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363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A0C-DF06-1BAB-0475-9CE47037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34CB-5732-FE17-443E-CE30212F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8B70-F802-693B-9B62-D4B50EEE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60647-2F66-9E70-A268-ED252B018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37606-A68B-AC51-CD8E-7900F91E6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79CD1-0795-4E21-DA7C-CB1D0761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AFF6-DF4F-2ADA-6165-6EE03E35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A494E-F1C8-0A53-DF65-46D23791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7354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5098-7BA4-78DE-A4E3-AD4653F1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AF75F-4D37-63FD-0339-BA58446E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C730E-FC0C-F91C-507F-7F2D549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CA08B-795F-E232-3B5A-ACDCD80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8582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255E7-D7E7-23EC-D81A-1136A2BB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9BE5-AB36-0038-5F83-B89DE586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A3804-D47A-4851-72B4-0D005915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104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728F-9693-11F7-B676-10084AB9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BB07-E8C2-1188-2FA2-969345CC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BA60C-4196-B10C-FB36-AFB448E6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7284-2BBC-9BF9-A0A8-5DC42914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02DE-C704-ABA8-5EFE-E504179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4F1F-3765-5AD5-9FBD-F6ECCCDC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863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2D47-C794-439A-ED39-81214404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64862-FDB4-46FC-06DA-E0718CF7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8D25-B1FA-4FCF-CCC4-3675C68D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5210-B5D7-6405-ADC5-F0E82BCC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2827-8235-2533-190B-59463168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D611-8DEC-08EA-A84F-9DE218EA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339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1ADDA07-F133-8E09-291E-0C4D98DA75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417138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C6115-5C53-CC16-6D06-B56ADAB2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1C8B9-1FB0-AC3F-B42E-4E365402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6F3C-A501-4727-A322-B5BF200A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7E678-9365-7A41-BFEB-377C17C82E35}" type="datetimeFigureOut">
              <a:rPr lang="en-BR" smtClean="0"/>
              <a:t>08/05/25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8D7E-59CD-C9FA-4A98-A30B1A32C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F354-EC02-BD71-2E1E-54993170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7B66C-0001-AE41-BC96-837A64048E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361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chart" Target="../charts/char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9.xml"/><Relationship Id="rId21" Type="http://schemas.openxmlformats.org/officeDocument/2006/relationships/tags" Target="../tags/tag34.xml"/><Relationship Id="rId42" Type="http://schemas.openxmlformats.org/officeDocument/2006/relationships/tags" Target="../tags/tag55.xml"/><Relationship Id="rId47" Type="http://schemas.openxmlformats.org/officeDocument/2006/relationships/tags" Target="../tags/tag60.xml"/><Relationship Id="rId63" Type="http://schemas.openxmlformats.org/officeDocument/2006/relationships/tags" Target="../tags/tag76.xml"/><Relationship Id="rId68" Type="http://schemas.openxmlformats.org/officeDocument/2006/relationships/tags" Target="../tags/tag81.xml"/><Relationship Id="rId84" Type="http://schemas.openxmlformats.org/officeDocument/2006/relationships/chart" Target="../charts/chart2.xml"/><Relationship Id="rId16" Type="http://schemas.openxmlformats.org/officeDocument/2006/relationships/tags" Target="../tags/tag29.xml"/><Relationship Id="rId11" Type="http://schemas.openxmlformats.org/officeDocument/2006/relationships/tags" Target="../tags/tag24.xml"/><Relationship Id="rId32" Type="http://schemas.openxmlformats.org/officeDocument/2006/relationships/tags" Target="../tags/tag45.xml"/><Relationship Id="rId37" Type="http://schemas.openxmlformats.org/officeDocument/2006/relationships/tags" Target="../tags/tag50.xml"/><Relationship Id="rId53" Type="http://schemas.openxmlformats.org/officeDocument/2006/relationships/tags" Target="../tags/tag66.xml"/><Relationship Id="rId58" Type="http://schemas.openxmlformats.org/officeDocument/2006/relationships/tags" Target="../tags/tag71.xml"/><Relationship Id="rId74" Type="http://schemas.openxmlformats.org/officeDocument/2006/relationships/tags" Target="../tags/tag87.xml"/><Relationship Id="rId79" Type="http://schemas.openxmlformats.org/officeDocument/2006/relationships/tags" Target="../tags/tag92.xml"/><Relationship Id="rId5" Type="http://schemas.openxmlformats.org/officeDocument/2006/relationships/tags" Target="../tags/tag18.xml"/><Relationship Id="rId19" Type="http://schemas.openxmlformats.org/officeDocument/2006/relationships/tags" Target="../tags/tag3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35" Type="http://schemas.openxmlformats.org/officeDocument/2006/relationships/tags" Target="../tags/tag48.xml"/><Relationship Id="rId43" Type="http://schemas.openxmlformats.org/officeDocument/2006/relationships/tags" Target="../tags/tag56.xml"/><Relationship Id="rId48" Type="http://schemas.openxmlformats.org/officeDocument/2006/relationships/tags" Target="../tags/tag61.xml"/><Relationship Id="rId56" Type="http://schemas.openxmlformats.org/officeDocument/2006/relationships/tags" Target="../tags/tag69.xml"/><Relationship Id="rId64" Type="http://schemas.openxmlformats.org/officeDocument/2006/relationships/tags" Target="../tags/tag77.xml"/><Relationship Id="rId69" Type="http://schemas.openxmlformats.org/officeDocument/2006/relationships/tags" Target="../tags/tag82.xml"/><Relationship Id="rId77" Type="http://schemas.openxmlformats.org/officeDocument/2006/relationships/tags" Target="../tags/tag90.xml"/><Relationship Id="rId8" Type="http://schemas.openxmlformats.org/officeDocument/2006/relationships/tags" Target="../tags/tag21.xml"/><Relationship Id="rId51" Type="http://schemas.openxmlformats.org/officeDocument/2006/relationships/tags" Target="../tags/tag64.xml"/><Relationship Id="rId72" Type="http://schemas.openxmlformats.org/officeDocument/2006/relationships/tags" Target="../tags/tag85.xml"/><Relationship Id="rId80" Type="http://schemas.openxmlformats.org/officeDocument/2006/relationships/slideLayout" Target="../slideLayouts/slideLayout2.xml"/><Relationship Id="rId85" Type="http://schemas.openxmlformats.org/officeDocument/2006/relationships/chart" Target="../charts/chart3.xml"/><Relationship Id="rId3" Type="http://schemas.openxmlformats.org/officeDocument/2006/relationships/tags" Target="../tags/tag16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tags" Target="../tags/tag46.xml"/><Relationship Id="rId38" Type="http://schemas.openxmlformats.org/officeDocument/2006/relationships/tags" Target="../tags/tag51.xml"/><Relationship Id="rId46" Type="http://schemas.openxmlformats.org/officeDocument/2006/relationships/tags" Target="../tags/tag59.xml"/><Relationship Id="rId59" Type="http://schemas.openxmlformats.org/officeDocument/2006/relationships/tags" Target="../tags/tag72.xml"/><Relationship Id="rId67" Type="http://schemas.openxmlformats.org/officeDocument/2006/relationships/tags" Target="../tags/tag80.xml"/><Relationship Id="rId20" Type="http://schemas.openxmlformats.org/officeDocument/2006/relationships/tags" Target="../tags/tag33.xml"/><Relationship Id="rId41" Type="http://schemas.openxmlformats.org/officeDocument/2006/relationships/tags" Target="../tags/tag54.xml"/><Relationship Id="rId54" Type="http://schemas.openxmlformats.org/officeDocument/2006/relationships/tags" Target="../tags/tag67.xml"/><Relationship Id="rId62" Type="http://schemas.openxmlformats.org/officeDocument/2006/relationships/tags" Target="../tags/tag75.xml"/><Relationship Id="rId70" Type="http://schemas.openxmlformats.org/officeDocument/2006/relationships/tags" Target="../tags/tag83.xml"/><Relationship Id="rId75" Type="http://schemas.openxmlformats.org/officeDocument/2006/relationships/tags" Target="../tags/tag88.xml"/><Relationship Id="rId83" Type="http://schemas.openxmlformats.org/officeDocument/2006/relationships/image" Target="../media/image3.emf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36" Type="http://schemas.openxmlformats.org/officeDocument/2006/relationships/tags" Target="../tags/tag49.xml"/><Relationship Id="rId49" Type="http://schemas.openxmlformats.org/officeDocument/2006/relationships/tags" Target="../tags/tag62.xml"/><Relationship Id="rId57" Type="http://schemas.openxmlformats.org/officeDocument/2006/relationships/tags" Target="../tags/tag70.xml"/><Relationship Id="rId10" Type="http://schemas.openxmlformats.org/officeDocument/2006/relationships/tags" Target="../tags/tag23.xml"/><Relationship Id="rId31" Type="http://schemas.openxmlformats.org/officeDocument/2006/relationships/tags" Target="../tags/tag44.xml"/><Relationship Id="rId44" Type="http://schemas.openxmlformats.org/officeDocument/2006/relationships/tags" Target="../tags/tag57.xml"/><Relationship Id="rId52" Type="http://schemas.openxmlformats.org/officeDocument/2006/relationships/tags" Target="../tags/tag65.xml"/><Relationship Id="rId60" Type="http://schemas.openxmlformats.org/officeDocument/2006/relationships/tags" Target="../tags/tag73.xml"/><Relationship Id="rId65" Type="http://schemas.openxmlformats.org/officeDocument/2006/relationships/tags" Target="../tags/tag78.xml"/><Relationship Id="rId73" Type="http://schemas.openxmlformats.org/officeDocument/2006/relationships/tags" Target="../tags/tag86.xml"/><Relationship Id="rId78" Type="http://schemas.openxmlformats.org/officeDocument/2006/relationships/tags" Target="../tags/tag91.xml"/><Relationship Id="rId81" Type="http://schemas.openxmlformats.org/officeDocument/2006/relationships/notesSlide" Target="../notesSlides/notesSlide1.xml"/><Relationship Id="rId86" Type="http://schemas.openxmlformats.org/officeDocument/2006/relationships/chart" Target="../charts/chart4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9" Type="http://schemas.openxmlformats.org/officeDocument/2006/relationships/tags" Target="../tags/tag52.xml"/><Relationship Id="rId34" Type="http://schemas.openxmlformats.org/officeDocument/2006/relationships/tags" Target="../tags/tag47.xml"/><Relationship Id="rId50" Type="http://schemas.openxmlformats.org/officeDocument/2006/relationships/tags" Target="../tags/tag63.xml"/><Relationship Id="rId55" Type="http://schemas.openxmlformats.org/officeDocument/2006/relationships/tags" Target="../tags/tag68.xml"/><Relationship Id="rId76" Type="http://schemas.openxmlformats.org/officeDocument/2006/relationships/tags" Target="../tags/tag89.xml"/><Relationship Id="rId7" Type="http://schemas.openxmlformats.org/officeDocument/2006/relationships/tags" Target="../tags/tag20.xml"/><Relationship Id="rId71" Type="http://schemas.openxmlformats.org/officeDocument/2006/relationships/tags" Target="../tags/tag84.xml"/><Relationship Id="rId2" Type="http://schemas.openxmlformats.org/officeDocument/2006/relationships/tags" Target="../tags/tag15.xml"/><Relationship Id="rId29" Type="http://schemas.openxmlformats.org/officeDocument/2006/relationships/tags" Target="../tags/tag42.xml"/><Relationship Id="rId24" Type="http://schemas.openxmlformats.org/officeDocument/2006/relationships/tags" Target="../tags/tag37.xml"/><Relationship Id="rId40" Type="http://schemas.openxmlformats.org/officeDocument/2006/relationships/tags" Target="../tags/tag53.xml"/><Relationship Id="rId45" Type="http://schemas.openxmlformats.org/officeDocument/2006/relationships/tags" Target="../tags/tag58.xml"/><Relationship Id="rId66" Type="http://schemas.openxmlformats.org/officeDocument/2006/relationships/tags" Target="../tags/tag79.xml"/><Relationship Id="rId87" Type="http://schemas.openxmlformats.org/officeDocument/2006/relationships/chart" Target="../charts/chart5.xml"/><Relationship Id="rId61" Type="http://schemas.openxmlformats.org/officeDocument/2006/relationships/tags" Target="../tags/tag74.xml"/><Relationship Id="rId82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8FE7F08-BAF2-50B2-DCE4-DFA37E1710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22408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4FAFF515-05FF-A231-4FD8-8442D13CFD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3655083"/>
              </p:ext>
            </p:extLst>
          </p:nvPr>
        </p:nvGraphicFramePr>
        <p:xfrm>
          <a:off x="6562725" y="585788"/>
          <a:ext cx="4881563" cy="223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2B8FC1-81A8-5915-AFC0-7C0A9351EB84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9002713" y="2008188"/>
            <a:ext cx="157321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B2E237-B9A9-60CD-997C-C2AE250687A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9002713" y="2008189"/>
            <a:ext cx="0" cy="1508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044841-6693-959F-8FBE-C020E6A522EF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0575925" y="200818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F041246-3001-5EA7-42D1-CA03245D456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9947275" y="2571750"/>
            <a:ext cx="12588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B32D537-F6D4-465B-8D70-9C19E687D084}" type="datetime'B''ender''s ''Par''all''el (''4'''' ''threa''''d''''''''s'')'">
              <a:rPr lang="en-GB" altLang="en-US" sz="1400" smtClean="0"/>
              <a:pPr/>
              <a:t>Benders Parallel (4 threads)</a:t>
            </a:fld>
            <a:endParaRPr lang="en-GB" sz="1400" dirty="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CAEBAD66-FF73-89F2-B04B-C3AC3BDF3A3C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6870700" y="2571750"/>
            <a:ext cx="11223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DBECA8D-B1F4-44C8-B0F2-C20AA2F8487A}" type="datetime'''Be''''n''d''''''e''''r''''''''''''s'''''''' N''''a''ïv''e'''">
              <a:rPr lang="en-GB" altLang="en-US" sz="1400" smtClean="0"/>
              <a:pPr/>
              <a:t>Benders Naïve</a:t>
            </a:fld>
            <a:endParaRPr lang="en-GB" sz="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2A255F-064D-3622-B22A-7F4C3CE52DF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8591550" y="2571750"/>
            <a:ext cx="8239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22A1848-6041-4279-8132-CEFA37E0C784}" type="datetime'''''''F''u''''''l''''''''l ''''''''''mo''''''''de''''l'''">
              <a:rPr lang="en-GB" altLang="en-US" sz="1400" smtClean="0"/>
              <a:pPr/>
              <a:t>Full model</a:t>
            </a:fld>
            <a:endParaRPr lang="en-GB" sz="140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C526514F-0EE6-C692-A0AB-8C0973D6BEE0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9572625" y="1871663"/>
            <a:ext cx="431800" cy="273050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64A9D5B-94D9-432F-8562-294BC129B43A}" type="datetime'''''''''''-''3''''''''''''''''''''''''''''''''''''''''%'''">
              <a:rPr lang="en-GB" altLang="en-US" sz="1400" b="1" smtClean="0">
                <a:effectLst/>
              </a:rPr>
              <a:pPr/>
              <a:t>-3%</a:t>
            </a:fld>
            <a:endParaRPr lang="en-GB" sz="14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376B76-F2FF-7F84-E82D-B847D22AF81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9880600" y="1090613"/>
            <a:ext cx="250825" cy="18732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59410C6B-9974-ED93-2F6E-6EAEA3CC01A5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10182226" y="1101725"/>
            <a:ext cx="8794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78137C45-1037-456D-A2E8-960203DCE191}" type="datetime'''''R''''''u''''''''''''n''''t''''i''''me ''''(''''s'''')'''''">
              <a:rPr lang="en-GB" altLang="en-US" sz="1400" smtClean="0"/>
              <a:pPr/>
              <a:t>Runtime (s)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2045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9C10BC0-B77F-F5B3-96D4-3388F4AF87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770762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2" imgW="7772400" imgH="10058400" progId="TCLayout.ActiveDocument.1">
                  <p:embed/>
                </p:oleObj>
              </mc:Choice>
              <mc:Fallback>
                <p:oleObj name="think-cell Slide" r:id="rId8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" name="Chart 430">
            <a:extLst>
              <a:ext uri="{FF2B5EF4-FFF2-40B4-BE49-F238E27FC236}">
                <a16:creationId xmlns:a16="http://schemas.microsoft.com/office/drawing/2014/main" id="{4AF1D351-BC0C-5DA2-C58A-9EF8BFA43BF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5318128"/>
              </p:ext>
            </p:extLst>
          </p:nvPr>
        </p:nvGraphicFramePr>
        <p:xfrm>
          <a:off x="885825" y="2060575"/>
          <a:ext cx="5208588" cy="113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4"/>
          </a:graphicData>
        </a:graphic>
      </p:graphicFrame>
      <p:sp useBgFill="1">
        <p:nvSpPr>
          <p:cNvPr id="165" name="Freeform 164">
            <a:extLst>
              <a:ext uri="{FF2B5EF4-FFF2-40B4-BE49-F238E27FC236}">
                <a16:creationId xmlns:a16="http://schemas.microsoft.com/office/drawing/2014/main" id="{92A31838-9398-4219-7107-4616AA12D43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146300" y="2768600"/>
            <a:ext cx="669925" cy="238125"/>
          </a:xfrm>
          <a:custGeom>
            <a:avLst/>
            <a:gdLst/>
            <a:ahLst/>
            <a:cxnLst/>
            <a:rect l="0" t="0" r="0" b="0"/>
            <a:pathLst>
              <a:path w="669926" h="238126">
                <a:moveTo>
                  <a:pt x="0" y="180975"/>
                </a:moveTo>
                <a:lnTo>
                  <a:pt x="669925" y="0"/>
                </a:lnTo>
                <a:lnTo>
                  <a:pt x="669925" y="57150"/>
                </a:lnTo>
                <a:lnTo>
                  <a:pt x="0" y="238125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68" name="Freeform 167">
            <a:extLst>
              <a:ext uri="{FF2B5EF4-FFF2-40B4-BE49-F238E27FC236}">
                <a16:creationId xmlns:a16="http://schemas.microsoft.com/office/drawing/2014/main" id="{5261EBC1-A3FA-11C8-C873-3F54E62498B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55950" y="2770188"/>
            <a:ext cx="668338" cy="236538"/>
          </a:xfrm>
          <a:custGeom>
            <a:avLst/>
            <a:gdLst/>
            <a:ahLst/>
            <a:cxnLst/>
            <a:rect l="0" t="0" r="0" b="0"/>
            <a:pathLst>
              <a:path w="668338" h="236538">
                <a:moveTo>
                  <a:pt x="0" y="179387"/>
                </a:moveTo>
                <a:lnTo>
                  <a:pt x="668337" y="0"/>
                </a:lnTo>
                <a:lnTo>
                  <a:pt x="668337" y="57150"/>
                </a:lnTo>
                <a:lnTo>
                  <a:pt x="0" y="236537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62" name="Freeform 161">
            <a:extLst>
              <a:ext uri="{FF2B5EF4-FFF2-40B4-BE49-F238E27FC236}">
                <a16:creationId xmlns:a16="http://schemas.microsoft.com/office/drawing/2014/main" id="{33AF674C-E839-D52F-7E87-440017F75F6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138238" y="2770188"/>
            <a:ext cx="668338" cy="236538"/>
          </a:xfrm>
          <a:custGeom>
            <a:avLst/>
            <a:gdLst/>
            <a:ahLst/>
            <a:cxnLst/>
            <a:rect l="0" t="0" r="0" b="0"/>
            <a:pathLst>
              <a:path w="668339" h="236538">
                <a:moveTo>
                  <a:pt x="0" y="179387"/>
                </a:moveTo>
                <a:lnTo>
                  <a:pt x="668338" y="0"/>
                </a:lnTo>
                <a:lnTo>
                  <a:pt x="668338" y="57150"/>
                </a:lnTo>
                <a:lnTo>
                  <a:pt x="0" y="236537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71" name="Freeform 170">
            <a:extLst>
              <a:ext uri="{FF2B5EF4-FFF2-40B4-BE49-F238E27FC236}">
                <a16:creationId xmlns:a16="http://schemas.microsoft.com/office/drawing/2014/main" id="{ED0CE6B0-A83F-1237-C711-9FDE5CDE897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164013" y="2768600"/>
            <a:ext cx="669925" cy="238125"/>
          </a:xfrm>
          <a:custGeom>
            <a:avLst/>
            <a:gdLst/>
            <a:ahLst/>
            <a:cxnLst/>
            <a:rect l="0" t="0" r="0" b="0"/>
            <a:pathLst>
              <a:path w="669926" h="238126">
                <a:moveTo>
                  <a:pt x="0" y="180975"/>
                </a:moveTo>
                <a:lnTo>
                  <a:pt x="669925" y="0"/>
                </a:lnTo>
                <a:lnTo>
                  <a:pt x="669925" y="57150"/>
                </a:lnTo>
                <a:lnTo>
                  <a:pt x="0" y="238125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74" name="Freeform 173">
            <a:extLst>
              <a:ext uri="{FF2B5EF4-FFF2-40B4-BE49-F238E27FC236}">
                <a16:creationId xmlns:a16="http://schemas.microsoft.com/office/drawing/2014/main" id="{1D7278DD-F21A-0509-8CC5-6D0C6E44388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173663" y="2770188"/>
            <a:ext cx="668338" cy="236538"/>
          </a:xfrm>
          <a:custGeom>
            <a:avLst/>
            <a:gdLst/>
            <a:ahLst/>
            <a:cxnLst/>
            <a:rect l="0" t="0" r="0" b="0"/>
            <a:pathLst>
              <a:path w="668339" h="236538">
                <a:moveTo>
                  <a:pt x="0" y="179387"/>
                </a:moveTo>
                <a:lnTo>
                  <a:pt x="668338" y="0"/>
                </a:lnTo>
                <a:lnTo>
                  <a:pt x="668338" y="57150"/>
                </a:lnTo>
                <a:lnTo>
                  <a:pt x="0" y="236537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66FF9F89-AF8A-1739-D338-A72E4A5DEB0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55950" y="277018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8" h="179388">
                <a:moveTo>
                  <a:pt x="0" y="179387"/>
                </a:moveTo>
                <a:lnTo>
                  <a:pt x="668337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9CD1B3BB-EDFF-4BF3-5648-78E3EC97568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173663" y="282733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8">
                <a:moveTo>
                  <a:pt x="0" y="179387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03991D3A-A3DD-F4CC-A1B9-08341574C85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173663" y="277018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8">
                <a:moveTo>
                  <a:pt x="0" y="179387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29911890-A1D6-DD13-2DB4-D97CA615425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138238" y="277018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8">
                <a:moveTo>
                  <a:pt x="0" y="179387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C5CFFCDA-6CC4-3F8A-3623-177A6233BF62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155950" y="282733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8" h="179388">
                <a:moveTo>
                  <a:pt x="0" y="179387"/>
                </a:moveTo>
                <a:lnTo>
                  <a:pt x="668337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20144334-B4D4-65FD-42E9-38CF3773B27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1138238" y="282733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8">
                <a:moveTo>
                  <a:pt x="0" y="179387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CB3D4081-B15F-1323-B1F3-198F7FD0762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164013" y="276860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3A3D8850-6342-C027-EAFA-BB0A50DFBC2E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2146300" y="276860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E5897BF3-5BA1-5506-4FF0-AD193952A034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2146300" y="282575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2CB59898-271F-71C1-89BA-0113E42E64ED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164013" y="282575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786492A-EEB7-CC99-14E3-1F15799D8FC9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1471613" y="1811339"/>
            <a:ext cx="0" cy="58896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3B676DC-2313-07DA-1E27-550EAC992F82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 flipV="1">
            <a:off x="5507038" y="1811338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4177FA3-C32F-547A-EABA-A184EC1DB6E2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 flipH="1">
            <a:off x="1471613" y="1811338"/>
            <a:ext cx="40354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B0AB79F9-CF7D-D60F-E834-2A59652EE316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3132138" y="3168650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872253F-D4E7-48AB-9186-81F9793C04CF}" type="datetime'S''''t''o''ch''''a''st''i''c'''' U''n''''iform'''''''''">
              <a:rPr lang="en-GB" altLang="en-US" sz="1200" smtClean="0"/>
              <a:pPr/>
              <a:t>Stochastic Uniform</a:t>
            </a:fld>
            <a:endParaRPr lang="en-GB" sz="12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8F3FE-54A5-B61F-06F5-1B6E538810E1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2124075" y="3168650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784612A-2E67-4976-9D08-25305DB46814}" type="datetime'''''St''ochast''''i''''c'''''' ''L''i''n''''''''e''''''''ar'''">
              <a:rPr lang="en-GB" altLang="en-US" sz="1200" smtClean="0"/>
              <a:pPr/>
              <a:t>Stochastic Linear</a:t>
            </a:fld>
            <a:endParaRPr lang="en-GB" sz="1200" dirty="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96BFAAB4-8AC4-7E93-16ED-31F52D80927D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5243513" y="1925638"/>
            <a:ext cx="527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7B1C8D-7875-4285-9CEA-5C1A561333D1}" type="datetime'''''1''''''''''''9''''''''''.''''''''''''5''''''''''''''''''M'">
              <a:rPr lang="en-GB" altLang="en-US" sz="1400" smtClean="0"/>
              <a:pPr/>
              <a:t>19.5M</a:t>
            </a:fld>
            <a:endParaRPr lang="en-GB" sz="1400" dirty="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7A30EEA6-07A8-92F8-9214-DEB8DA884592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4235450" y="2065338"/>
            <a:ext cx="527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7437C6-53EE-4448-B2FA-477F4E5D22DB}" type="datetime'''1''8''''''''''.''''''''''''''''''''''1''''''''''''''''''''M'">
              <a:rPr lang="en-GB" altLang="en-US" sz="1400" smtClean="0"/>
              <a:pPr/>
              <a:t>18.1M</a:t>
            </a:fld>
            <a:endParaRPr lang="en-GB" sz="1400" dirty="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C3C1D39E-FB75-5ED3-C8E6-8827CE636B5D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3225800" y="2409825"/>
            <a:ext cx="527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EE7658C-CAE5-4FCA-BDA3-4846CE39C0A7}" type="datetime'1''4''''''''''''''''.''''''''7''''''''''''''M'">
              <a:rPr lang="en-GB" altLang="en-US" sz="1400" smtClean="0"/>
              <a:pPr/>
              <a:t>14.7M</a:t>
            </a:fld>
            <a:endParaRPr lang="en-GB" sz="1400" dirty="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6A9543CC-E376-14C4-658A-4ACE7A3FF7FE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2217738" y="2430463"/>
            <a:ext cx="527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289BAD-E57C-4A24-B5C3-552FB4B2DA88}" type="datetime'''''''''''''''''''''''''''1''''''''''4''''.''''''5''''''M'''''">
              <a:rPr lang="en-GB" altLang="en-US" sz="1400" smtClean="0"/>
              <a:pPr/>
              <a:t>14.5M</a:t>
            </a:fld>
            <a:endParaRPr lang="en-GB" sz="1400" dirty="0"/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5CD5FFCC-2303-004B-D42C-FECCA8CDAEE3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1062038" y="3168650"/>
            <a:ext cx="819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A01269F-EF9D-431B-BECD-2FC81260A2B2}" type="datetime'Stocha''''''''s''''tic ''''E''x''p''on''en''''''''c''ial'">
              <a:rPr lang="en-GB" altLang="en-US" sz="1200" smtClean="0"/>
              <a:pPr/>
              <a:t>Stochastic Exponencial</a:t>
            </a:fld>
            <a:endParaRPr lang="en-GB" sz="1200" dirty="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77D94F6-356B-2005-5A64-C6B3892898DF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gray">
          <a:xfrm>
            <a:off x="1208088" y="2438400"/>
            <a:ext cx="527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BEBD9CC-A62E-4199-9C0D-42A7D1717A28}" type="datetime'1''''''''''''4''''''''''''''.4''''''''''''''''''M'''''''''''">
              <a:rPr lang="en-GB" altLang="en-US" sz="1400" smtClean="0"/>
              <a:pPr/>
              <a:t>14.4M</a:t>
            </a:fld>
            <a:endParaRPr lang="en-GB" sz="14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2D77AF2-EF93-9A14-D495-EB38B4D649C1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5041900" y="3168650"/>
            <a:ext cx="9302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E69F1A0-D248-4C63-BDE6-5A15A4AFA985}" type="datetime'N''o''''-''dis''r''''u''pt''io''n ''(''''basel''in''''''e'')'">
              <a:rPr lang="en-GB" altLang="en-US" sz="1200" smtClean="0"/>
              <a:pPr/>
              <a:t>No-disruption (baseline)</a:t>
            </a:fld>
            <a:endParaRPr lang="en-GB" sz="1200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6172F31E-28E5-2439-8AD2-FDEC12EA68E0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3995738" y="3168650"/>
            <a:ext cx="10080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D54B57D-C4F3-4DA3-9A2C-81A748930B37}" type="datetime'''''''D''eter''''minis''t''ic ''(''las''''t h''''urricane'')'">
              <a:rPr lang="en-GB" altLang="en-US" sz="1200" smtClean="0"/>
              <a:pPr/>
              <a:t>Deterministic (last hurricane)</a:t>
            </a:fld>
            <a:endParaRPr lang="en-GB" sz="1200" dirty="0"/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9182C534-5399-A7CF-3DE9-CD453805FCC3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3165475" y="1655763"/>
            <a:ext cx="647700" cy="311150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9604307-0BB3-4CEA-A1FD-D11F82E0BE9A}" type="datetime'''''''''''-''''''''2''''''''''''6''''%'''''''''''''''''''">
              <a:rPr lang="en-GB" altLang="en-US" sz="1600" b="1" smtClean="0">
                <a:effectLst/>
              </a:rPr>
              <a:pPr/>
              <a:t>-26%</a:t>
            </a:fld>
            <a:endParaRPr lang="en-GB" sz="1600" b="1" dirty="0"/>
          </a:p>
        </p:txBody>
      </p:sp>
      <p:graphicFrame>
        <p:nvGraphicFramePr>
          <p:cNvPr id="429" name="Chart 428">
            <a:extLst>
              <a:ext uri="{FF2B5EF4-FFF2-40B4-BE49-F238E27FC236}">
                <a16:creationId xmlns:a16="http://schemas.microsoft.com/office/drawing/2014/main" id="{A333C247-4709-92EE-40BA-614C812159F2}"/>
              </a:ext>
            </a:extLst>
          </p:cNvPr>
          <p:cNvGraphicFramePr/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530467837"/>
              </p:ext>
            </p:extLst>
          </p:nvPr>
        </p:nvGraphicFramePr>
        <p:xfrm>
          <a:off x="6602413" y="2060575"/>
          <a:ext cx="5208587" cy="113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5"/>
          </a:graphicData>
        </a:graphic>
      </p:graphicFrame>
      <p:sp useBgFill="1">
        <p:nvSpPr>
          <p:cNvPr id="270" name="Freeform 269">
            <a:extLst>
              <a:ext uri="{FF2B5EF4-FFF2-40B4-BE49-F238E27FC236}">
                <a16:creationId xmlns:a16="http://schemas.microsoft.com/office/drawing/2014/main" id="{4FB71235-9260-CD97-C254-25850CB2D869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890250" y="2770188"/>
            <a:ext cx="668338" cy="236538"/>
          </a:xfrm>
          <a:custGeom>
            <a:avLst/>
            <a:gdLst/>
            <a:ahLst/>
            <a:cxnLst/>
            <a:rect l="0" t="0" r="0" b="0"/>
            <a:pathLst>
              <a:path w="668339" h="236538">
                <a:moveTo>
                  <a:pt x="0" y="179387"/>
                </a:moveTo>
                <a:lnTo>
                  <a:pt x="668338" y="0"/>
                </a:lnTo>
                <a:lnTo>
                  <a:pt x="668338" y="57150"/>
                </a:lnTo>
                <a:lnTo>
                  <a:pt x="0" y="236537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67" name="Freeform 266">
            <a:extLst>
              <a:ext uri="{FF2B5EF4-FFF2-40B4-BE49-F238E27FC236}">
                <a16:creationId xmlns:a16="http://schemas.microsoft.com/office/drawing/2014/main" id="{6A2D5A05-1538-21A9-3F09-2D95EFAF830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9880601" y="2768600"/>
            <a:ext cx="669925" cy="238125"/>
          </a:xfrm>
          <a:custGeom>
            <a:avLst/>
            <a:gdLst/>
            <a:ahLst/>
            <a:cxnLst/>
            <a:rect l="0" t="0" r="0" b="0"/>
            <a:pathLst>
              <a:path w="669926" h="238126">
                <a:moveTo>
                  <a:pt x="0" y="180975"/>
                </a:moveTo>
                <a:lnTo>
                  <a:pt x="669925" y="0"/>
                </a:lnTo>
                <a:lnTo>
                  <a:pt x="669925" y="57150"/>
                </a:lnTo>
                <a:lnTo>
                  <a:pt x="0" y="238125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64" name="Freeform 263">
            <a:extLst>
              <a:ext uri="{FF2B5EF4-FFF2-40B4-BE49-F238E27FC236}">
                <a16:creationId xmlns:a16="http://schemas.microsoft.com/office/drawing/2014/main" id="{3661B1DE-F09F-18C9-7D2B-ED9E178B5238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8872538" y="2770188"/>
            <a:ext cx="668338" cy="236538"/>
          </a:xfrm>
          <a:custGeom>
            <a:avLst/>
            <a:gdLst/>
            <a:ahLst/>
            <a:cxnLst/>
            <a:rect l="0" t="0" r="0" b="0"/>
            <a:pathLst>
              <a:path w="668338" h="236538">
                <a:moveTo>
                  <a:pt x="0" y="179387"/>
                </a:moveTo>
                <a:lnTo>
                  <a:pt x="668337" y="0"/>
                </a:lnTo>
                <a:lnTo>
                  <a:pt x="668337" y="57150"/>
                </a:lnTo>
                <a:lnTo>
                  <a:pt x="0" y="236537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61" name="Freeform 260">
            <a:extLst>
              <a:ext uri="{FF2B5EF4-FFF2-40B4-BE49-F238E27FC236}">
                <a16:creationId xmlns:a16="http://schemas.microsoft.com/office/drawing/2014/main" id="{1192E733-75FB-DE03-0ADA-85DB16DACC84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7862889" y="2768600"/>
            <a:ext cx="669925" cy="238125"/>
          </a:xfrm>
          <a:custGeom>
            <a:avLst/>
            <a:gdLst/>
            <a:ahLst/>
            <a:cxnLst/>
            <a:rect l="0" t="0" r="0" b="0"/>
            <a:pathLst>
              <a:path w="669926" h="238126">
                <a:moveTo>
                  <a:pt x="0" y="180975"/>
                </a:moveTo>
                <a:lnTo>
                  <a:pt x="669925" y="0"/>
                </a:lnTo>
                <a:lnTo>
                  <a:pt x="669925" y="57150"/>
                </a:lnTo>
                <a:lnTo>
                  <a:pt x="0" y="238125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56" name="Freeform 255">
            <a:extLst>
              <a:ext uri="{FF2B5EF4-FFF2-40B4-BE49-F238E27FC236}">
                <a16:creationId xmlns:a16="http://schemas.microsoft.com/office/drawing/2014/main" id="{F0C88E7B-71F1-56CD-6BBB-20D114AEBC7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6854825" y="2770188"/>
            <a:ext cx="668338" cy="236538"/>
          </a:xfrm>
          <a:custGeom>
            <a:avLst/>
            <a:gdLst/>
            <a:ahLst/>
            <a:cxnLst/>
            <a:rect l="0" t="0" r="0" b="0"/>
            <a:pathLst>
              <a:path w="668339" h="236539">
                <a:moveTo>
                  <a:pt x="0" y="179388"/>
                </a:moveTo>
                <a:lnTo>
                  <a:pt x="668338" y="0"/>
                </a:lnTo>
                <a:lnTo>
                  <a:pt x="668338" y="57150"/>
                </a:lnTo>
                <a:lnTo>
                  <a:pt x="0" y="236538"/>
                </a:lnTo>
                <a:close/>
              </a:path>
            </a:pathLst>
          </a:custGeom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6222EB40-24B8-028B-3926-565FB3F96B94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7862889" y="276860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EC4C83B9-C0A4-991C-8BDF-28E698787754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8872538" y="277018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8" h="179388">
                <a:moveTo>
                  <a:pt x="0" y="179387"/>
                </a:moveTo>
                <a:lnTo>
                  <a:pt x="668337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86A8E44D-E028-572F-7668-2D06325A76A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890250" y="282733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8">
                <a:moveTo>
                  <a:pt x="0" y="179387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9C478C0C-B9B0-32DA-D789-5C8AB3AE60FC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10890250" y="277018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8">
                <a:moveTo>
                  <a:pt x="0" y="179387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277DD74A-0CDE-33E9-0095-6CFAF9A909BC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6854825" y="277018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9">
                <a:moveTo>
                  <a:pt x="0" y="179388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0156C74F-7AD3-A1BD-CCC3-8AD96F9D9384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6854825" y="282733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9" h="179389">
                <a:moveTo>
                  <a:pt x="0" y="179388"/>
                </a:moveTo>
                <a:lnTo>
                  <a:pt x="66833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650A2FD9-F1C7-E15F-FC4E-3657FF0379C0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9880601" y="282575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0A92381B-1539-A2C1-5655-0413E465B7E4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9880601" y="276860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197199B5-744A-0F95-1F45-9B89F1D7ECCD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7862889" y="2825750"/>
            <a:ext cx="669925" cy="180975"/>
          </a:xfrm>
          <a:custGeom>
            <a:avLst/>
            <a:gdLst/>
            <a:ahLst/>
            <a:cxnLst/>
            <a:rect l="0" t="0" r="0" b="0"/>
            <a:pathLst>
              <a:path w="669926" h="180976">
                <a:moveTo>
                  <a:pt x="0" y="180975"/>
                </a:moveTo>
                <a:lnTo>
                  <a:pt x="669925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B3462021-B756-99B7-07D4-B51451A9E68F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8872538" y="2827338"/>
            <a:ext cx="668338" cy="179388"/>
          </a:xfrm>
          <a:custGeom>
            <a:avLst/>
            <a:gdLst/>
            <a:ahLst/>
            <a:cxnLst/>
            <a:rect l="0" t="0" r="0" b="0"/>
            <a:pathLst>
              <a:path w="668338" h="179388">
                <a:moveTo>
                  <a:pt x="0" y="179387"/>
                </a:moveTo>
                <a:lnTo>
                  <a:pt x="668337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4157CB1F-5D48-97DA-227D-FC0D75BBBD3D}"/>
              </a:ext>
            </a:extLst>
          </p:cNvPr>
          <p:cNvSpPr txBox="1">
            <a:spLocks/>
          </p:cNvSpPr>
          <p:nvPr>
            <p:custDataLst>
              <p:tags r:id="rId48"/>
            </p:custDataLst>
          </p:nvPr>
        </p:nvSpPr>
        <p:spPr bwMode="gray">
          <a:xfrm>
            <a:off x="9017000" y="2409825"/>
            <a:ext cx="379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1314C7-1C96-4B06-9271-F5D85449B582}" type="datetime'0''''''''''''''''''.''''''''''''''''''''''''''''''''''8k'">
              <a:rPr lang="en-GB" altLang="en-US" sz="1400" smtClean="0"/>
              <a:pPr/>
              <a:t>0.8k</a:t>
            </a:fld>
            <a:endParaRPr lang="en-GB" sz="1400" dirty="0"/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D94E328C-AC58-B41F-A09B-BE493B750A73}"/>
              </a:ext>
            </a:extLst>
          </p:cNvPr>
          <p:cNvSpPr txBox="1">
            <a:spLocks/>
          </p:cNvSpPr>
          <p:nvPr>
            <p:custDataLst>
              <p:tags r:id="rId49"/>
            </p:custDataLst>
          </p:nvPr>
        </p:nvSpPr>
        <p:spPr bwMode="auto">
          <a:xfrm>
            <a:off x="10758488" y="3168650"/>
            <a:ext cx="9302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77804EF-066B-44AD-B4CB-F4CD4BA2372B}" type="datetime'''N''o-di''sr''''up''''''ti''''on (bas''eli''''''ne)'">
              <a:rPr lang="en-GB" altLang="en-US" sz="1200" smtClean="0"/>
              <a:pPr/>
              <a:t>No-disruption (baseline)</a:t>
            </a:fld>
            <a:endParaRPr lang="en-GB" sz="1200" dirty="0"/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2D7391B1-75EF-BA56-74A4-7A75D82216EC}"/>
              </a:ext>
            </a:extLst>
          </p:cNvPr>
          <p:cNvSpPr txBox="1">
            <a:spLocks/>
          </p:cNvSpPr>
          <p:nvPr>
            <p:custDataLst>
              <p:tags r:id="rId50"/>
            </p:custDataLst>
          </p:nvPr>
        </p:nvSpPr>
        <p:spPr bwMode="auto">
          <a:xfrm>
            <a:off x="9712325" y="3168650"/>
            <a:ext cx="10080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96879AF-81EF-49B3-8853-7A12585D1983}" type="datetime'''De''term''in''isti''c'''''''' (l''''a''''st'' hurricane)'">
              <a:rPr lang="en-GB" altLang="en-US" sz="1200" smtClean="0"/>
              <a:pPr/>
              <a:t>Deterministic (last hurricane)</a:t>
            </a:fld>
            <a:endParaRPr lang="en-GB" sz="1200" dirty="0"/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DB01473E-4C4A-823E-155F-5FB5311CBFC0}"/>
              </a:ext>
            </a:extLst>
          </p:cNvPr>
          <p:cNvSpPr txBox="1">
            <a:spLocks/>
          </p:cNvSpPr>
          <p:nvPr>
            <p:custDataLst>
              <p:tags r:id="rId51"/>
            </p:custDataLst>
          </p:nvPr>
        </p:nvSpPr>
        <p:spPr bwMode="gray">
          <a:xfrm>
            <a:off x="8008938" y="2432050"/>
            <a:ext cx="379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C8A3F1-8135-4004-BA06-33CA4D3BD705}" type="datetime'''''''''''''''''''0.''''''''''''''''8''''k'''">
              <a:rPr lang="en-GB" altLang="en-US" sz="1400" smtClean="0"/>
              <a:pPr/>
              <a:t>0.8k</a:t>
            </a:fld>
            <a:endParaRPr lang="en-GB" sz="1400" dirty="0"/>
          </a:p>
        </p:txBody>
      </p:sp>
      <p:sp>
        <p:nvSpPr>
          <p:cNvPr id="213" name="Text Placeholder 2">
            <a:extLst>
              <a:ext uri="{FF2B5EF4-FFF2-40B4-BE49-F238E27FC236}">
                <a16:creationId xmlns:a16="http://schemas.microsoft.com/office/drawing/2014/main" id="{56636020-ED81-BAD1-39EB-A9AFAA0A2B3D}"/>
              </a:ext>
            </a:extLst>
          </p:cNvPr>
          <p:cNvSpPr txBox="1">
            <a:spLocks/>
          </p:cNvSpPr>
          <p:nvPr>
            <p:custDataLst>
              <p:tags r:id="rId52"/>
            </p:custDataLst>
          </p:nvPr>
        </p:nvSpPr>
        <p:spPr bwMode="gray">
          <a:xfrm>
            <a:off x="6999288" y="2438400"/>
            <a:ext cx="379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FCE424-BB4C-42A1-ABEE-7EE91F735A9B}" type="datetime'''''''0''''.''''''''8''''''''''''''''''''''k'''">
              <a:rPr lang="en-GB" altLang="en-US" sz="1400" smtClean="0"/>
              <a:pPr/>
              <a:t>0.8k</a:t>
            </a:fld>
            <a:endParaRPr lang="en-GB" sz="1400" dirty="0"/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A684FC44-0E38-CD3E-C2A2-7705B0C4A9B3}"/>
              </a:ext>
            </a:extLst>
          </p:cNvPr>
          <p:cNvSpPr txBox="1">
            <a:spLocks/>
          </p:cNvSpPr>
          <p:nvPr>
            <p:custDataLst>
              <p:tags r:id="rId53"/>
            </p:custDataLst>
          </p:nvPr>
        </p:nvSpPr>
        <p:spPr bwMode="auto">
          <a:xfrm>
            <a:off x="8848725" y="3168650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5D7CB4D-3CEB-4617-925B-0442097DBA83}" type="datetime'S''to''''c''''''''h''ast''''ic'''' Un''''i''''''fo''''rm'''">
              <a:rPr lang="en-GB" altLang="en-US" sz="1200" smtClean="0"/>
              <a:pPr/>
              <a:t>Stochastic Uniform</a:t>
            </a:fld>
            <a:endParaRPr lang="en-GB" sz="1200" dirty="0"/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7C4D2CD7-F7FB-1939-CC62-8571D5B9D4E2}"/>
              </a:ext>
            </a:extLst>
          </p:cNvPr>
          <p:cNvSpPr txBox="1">
            <a:spLocks/>
          </p:cNvSpPr>
          <p:nvPr>
            <p:custDataLst>
              <p:tags r:id="rId54"/>
            </p:custDataLst>
          </p:nvPr>
        </p:nvSpPr>
        <p:spPr bwMode="gray">
          <a:xfrm>
            <a:off x="11034713" y="1925638"/>
            <a:ext cx="379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63229E-4175-4778-9FD2-77841EE11CF3}" type="datetime'''''''''1''''''''''''''''''''.''''''1''k'''''''''">
              <a:rPr lang="en-GB" altLang="en-US" sz="1400" smtClean="0"/>
              <a:pPr/>
              <a:t>1.1k</a:t>
            </a:fld>
            <a:endParaRPr lang="en-GB" sz="1400" dirty="0"/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76288688-4DA4-9539-DD11-8861CD1FB5FA}"/>
              </a:ext>
            </a:extLst>
          </p:cNvPr>
          <p:cNvSpPr txBox="1">
            <a:spLocks/>
          </p:cNvSpPr>
          <p:nvPr>
            <p:custDataLst>
              <p:tags r:id="rId55"/>
            </p:custDataLst>
          </p:nvPr>
        </p:nvSpPr>
        <p:spPr bwMode="gray">
          <a:xfrm>
            <a:off x="10026650" y="2065338"/>
            <a:ext cx="379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B71BDC9-0117-43C7-9BF3-1139F7B40070}" type="datetime'1''''''''''''''''''''''''.''''0''''''''''''''''''''''''k'">
              <a:rPr lang="en-GB" altLang="en-US" sz="1400" smtClean="0"/>
              <a:pPr/>
              <a:t>1.0k</a:t>
            </a:fld>
            <a:endParaRPr lang="en-GB" sz="1400" dirty="0"/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14547724-166B-295D-8044-B307F4E86663}"/>
              </a:ext>
            </a:extLst>
          </p:cNvPr>
          <p:cNvSpPr txBox="1">
            <a:spLocks/>
          </p:cNvSpPr>
          <p:nvPr>
            <p:custDataLst>
              <p:tags r:id="rId56"/>
            </p:custDataLst>
          </p:nvPr>
        </p:nvSpPr>
        <p:spPr bwMode="auto">
          <a:xfrm>
            <a:off x="7840663" y="3168650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357F813-B764-4105-8141-6A807FC83325}" type="datetime'''''Stocha''''s''t''''''ic L''i''n''''''''''''ear'">
              <a:rPr lang="en-GB" altLang="en-US" sz="1200" smtClean="0"/>
              <a:pPr/>
              <a:t>Stochastic Linear</a:t>
            </a:fld>
            <a:endParaRPr lang="en-GB" sz="1200" dirty="0"/>
          </a:p>
        </p:txBody>
      </p:sp>
      <p:sp>
        <p:nvSpPr>
          <p:cNvPr id="212" name="Text Placeholder 2">
            <a:extLst>
              <a:ext uri="{FF2B5EF4-FFF2-40B4-BE49-F238E27FC236}">
                <a16:creationId xmlns:a16="http://schemas.microsoft.com/office/drawing/2014/main" id="{818E3828-33F2-E1F1-13BE-9537D00D85C6}"/>
              </a:ext>
            </a:extLst>
          </p:cNvPr>
          <p:cNvSpPr txBox="1">
            <a:spLocks/>
          </p:cNvSpPr>
          <p:nvPr>
            <p:custDataLst>
              <p:tags r:id="rId57"/>
            </p:custDataLst>
          </p:nvPr>
        </p:nvSpPr>
        <p:spPr bwMode="auto">
          <a:xfrm>
            <a:off x="6778625" y="3168650"/>
            <a:ext cx="819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10DC014-D49F-4E75-9A1E-867567919B82}" type="datetime'S''''''toc''''''hast''i''''c ''Expone''''''''''nci''''al'''''">
              <a:rPr lang="en-GB" altLang="en-US" sz="1200" smtClean="0"/>
              <a:pPr/>
              <a:t>Stochastic Exponencial</a:t>
            </a:fld>
            <a:endParaRPr lang="en-GB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266FB8F-35F1-862F-21BD-67C499DE93E0}"/>
              </a:ext>
            </a:extLst>
          </p:cNvPr>
          <p:cNvSpPr txBox="1"/>
          <p:nvPr/>
        </p:nvSpPr>
        <p:spPr>
          <a:xfrm>
            <a:off x="1090036" y="1221127"/>
            <a:ext cx="196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Total Cost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76B7A19-DF61-08B6-A7DC-63E7030EDC10}"/>
              </a:ext>
            </a:extLst>
          </p:cNvPr>
          <p:cNvSpPr txBox="1"/>
          <p:nvPr/>
        </p:nvSpPr>
        <p:spPr>
          <a:xfrm>
            <a:off x="6676859" y="1221127"/>
            <a:ext cx="29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Unmet Demand (units)</a:t>
            </a:r>
          </a:p>
        </p:txBody>
      </p:sp>
      <p:graphicFrame>
        <p:nvGraphicFramePr>
          <p:cNvPr id="398" name="Chart 397">
            <a:extLst>
              <a:ext uri="{FF2B5EF4-FFF2-40B4-BE49-F238E27FC236}">
                <a16:creationId xmlns:a16="http://schemas.microsoft.com/office/drawing/2014/main" id="{2E13C3CE-74CD-E1AE-CF48-FEF383CDAD4F}"/>
              </a:ext>
            </a:extLst>
          </p:cNvPr>
          <p:cNvGraphicFramePr/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664473266"/>
              </p:ext>
            </p:extLst>
          </p:nvPr>
        </p:nvGraphicFramePr>
        <p:xfrm>
          <a:off x="885825" y="4713288"/>
          <a:ext cx="5208588" cy="121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6"/>
          </a:graphicData>
        </a:graphic>
      </p:graphicFrame>
      <p:sp>
        <p:nvSpPr>
          <p:cNvPr id="313" name="Text Placeholder 2">
            <a:extLst>
              <a:ext uri="{FF2B5EF4-FFF2-40B4-BE49-F238E27FC236}">
                <a16:creationId xmlns:a16="http://schemas.microsoft.com/office/drawing/2014/main" id="{4E9BC959-24EC-22EF-E15E-9B1623CA4123}"/>
              </a:ext>
            </a:extLst>
          </p:cNvPr>
          <p:cNvSpPr txBox="1">
            <a:spLocks/>
          </p:cNvSpPr>
          <p:nvPr>
            <p:custDataLst>
              <p:tags r:id="rId59"/>
            </p:custDataLst>
          </p:nvPr>
        </p:nvSpPr>
        <p:spPr bwMode="auto">
          <a:xfrm>
            <a:off x="2124075" y="5897563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F974D0A-2E82-4FA6-88C0-8D50945C1549}" type="datetime'''S''to''''''''ch''a''s''ti''''''c ''L''in''''''e''a''''r'''''">
              <a:rPr lang="en-GB" altLang="en-US" sz="1200" smtClean="0"/>
              <a:pPr/>
              <a:t>Stochastic Linear</a:t>
            </a:fld>
            <a:endParaRPr lang="en-GB" sz="1200" dirty="0"/>
          </a:p>
        </p:txBody>
      </p:sp>
      <p:sp>
        <p:nvSpPr>
          <p:cNvPr id="312" name="Text Placeholder 2">
            <a:extLst>
              <a:ext uri="{FF2B5EF4-FFF2-40B4-BE49-F238E27FC236}">
                <a16:creationId xmlns:a16="http://schemas.microsoft.com/office/drawing/2014/main" id="{5D3F6332-9B04-39F3-3220-5B8123398754}"/>
              </a:ext>
            </a:extLst>
          </p:cNvPr>
          <p:cNvSpPr txBox="1">
            <a:spLocks/>
          </p:cNvSpPr>
          <p:nvPr>
            <p:custDataLst>
              <p:tags r:id="rId60"/>
            </p:custDataLst>
          </p:nvPr>
        </p:nvSpPr>
        <p:spPr bwMode="auto">
          <a:xfrm>
            <a:off x="3132138" y="5897563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17D0C3E-D443-4091-9CD9-A889B7C8A8E7}" type="datetime'''''S''''''''toch''''''as''tic'' ''''''Uni''''''f''o''''r''m'">
              <a:rPr lang="en-GB" altLang="en-US" sz="1200" smtClean="0"/>
              <a:pPr/>
              <a:t>Stochastic Uniform</a:t>
            </a:fld>
            <a:endParaRPr lang="en-GB" sz="1200" dirty="0"/>
          </a:p>
        </p:txBody>
      </p:sp>
      <p:sp>
        <p:nvSpPr>
          <p:cNvPr id="321" name="Text Placeholder 2">
            <a:extLst>
              <a:ext uri="{FF2B5EF4-FFF2-40B4-BE49-F238E27FC236}">
                <a16:creationId xmlns:a16="http://schemas.microsoft.com/office/drawing/2014/main" id="{D7D491A6-5F06-8623-9226-02DA3B821497}"/>
              </a:ext>
            </a:extLst>
          </p:cNvPr>
          <p:cNvSpPr txBox="1">
            <a:spLocks/>
          </p:cNvSpPr>
          <p:nvPr>
            <p:custDataLst>
              <p:tags r:id="rId61"/>
            </p:custDataLst>
          </p:nvPr>
        </p:nvSpPr>
        <p:spPr bwMode="auto">
          <a:xfrm>
            <a:off x="3995738" y="5897563"/>
            <a:ext cx="10080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49242C0-4DCE-41A0-BCF4-7241F3A28A77}" type="datetime'''D''e''te''rm''in''''is''ti''''c'' (last h''urri''''c''ane)'">
              <a:rPr lang="en-GB" altLang="en-US" sz="1200" smtClean="0"/>
              <a:pPr/>
              <a:t>Deterministic (last hurricane)</a:t>
            </a:fld>
            <a:endParaRPr lang="en-GB" sz="1200" dirty="0"/>
          </a:p>
        </p:txBody>
      </p:sp>
      <p:sp>
        <p:nvSpPr>
          <p:cNvPr id="320" name="Text Placeholder 2">
            <a:extLst>
              <a:ext uri="{FF2B5EF4-FFF2-40B4-BE49-F238E27FC236}">
                <a16:creationId xmlns:a16="http://schemas.microsoft.com/office/drawing/2014/main" id="{C05BAEF5-DA0A-6493-6E0D-605701D5ABB7}"/>
              </a:ext>
            </a:extLst>
          </p:cNvPr>
          <p:cNvSpPr txBox="1">
            <a:spLocks/>
          </p:cNvSpPr>
          <p:nvPr>
            <p:custDataLst>
              <p:tags r:id="rId62"/>
            </p:custDataLst>
          </p:nvPr>
        </p:nvSpPr>
        <p:spPr bwMode="auto">
          <a:xfrm>
            <a:off x="5041900" y="5897563"/>
            <a:ext cx="9302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899D086-0DFF-4C82-A454-9BE291E86D74}" type="datetime'No-''''''''d''''''is''''rupt''ion ''(ba''se''l''ine'')'''''''">
              <a:rPr lang="en-GB" altLang="en-US" sz="1200" smtClean="0"/>
              <a:pPr/>
              <a:t>No-disruption (baseline)</a:t>
            </a:fld>
            <a:endParaRPr lang="en-GB" sz="1200" dirty="0"/>
          </a:p>
        </p:txBody>
      </p:sp>
      <p:sp>
        <p:nvSpPr>
          <p:cNvPr id="318" name="Text Placeholder 2">
            <a:extLst>
              <a:ext uri="{FF2B5EF4-FFF2-40B4-BE49-F238E27FC236}">
                <a16:creationId xmlns:a16="http://schemas.microsoft.com/office/drawing/2014/main" id="{A6414048-251E-D018-4A4C-C9F138A06201}"/>
              </a:ext>
            </a:extLst>
          </p:cNvPr>
          <p:cNvSpPr txBox="1">
            <a:spLocks/>
          </p:cNvSpPr>
          <p:nvPr>
            <p:custDataLst>
              <p:tags r:id="rId63"/>
            </p:custDataLst>
          </p:nvPr>
        </p:nvSpPr>
        <p:spPr bwMode="auto">
          <a:xfrm>
            <a:off x="1062038" y="5897563"/>
            <a:ext cx="819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FF1E2C3-F8E5-4702-ACC1-72C32E1B9F51}" type="datetime'S''''to''''ch''''''astic Expo''''nenc''''''i''a''''''l'">
              <a:rPr lang="en-GB" altLang="en-US" sz="1200" smtClean="0"/>
              <a:pPr/>
              <a:t>Stochastic Exponencial</a:t>
            </a:fld>
            <a:endParaRPr lang="en-GB" sz="1200" dirty="0"/>
          </a:p>
        </p:txBody>
      </p:sp>
      <p:sp>
        <p:nvSpPr>
          <p:cNvPr id="317" name="Text Placeholder 2">
            <a:extLst>
              <a:ext uri="{FF2B5EF4-FFF2-40B4-BE49-F238E27FC236}">
                <a16:creationId xmlns:a16="http://schemas.microsoft.com/office/drawing/2014/main" id="{A0E27757-060F-78F4-FB6A-217A49DE71AF}"/>
              </a:ext>
            </a:extLst>
          </p:cNvPr>
          <p:cNvSpPr txBox="1">
            <a:spLocks/>
          </p:cNvSpPr>
          <p:nvPr>
            <p:custDataLst>
              <p:tags r:id="rId64"/>
            </p:custDataLst>
          </p:nvPr>
        </p:nvSpPr>
        <p:spPr bwMode="gray">
          <a:xfrm>
            <a:off x="2244726" y="4583113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EBF24F-7BA6-4207-A87D-E29EEFDAC804}" type="datetime'''''''''''''''''''''4''''''''''''3''''''''.''''''6k'">
              <a:rPr lang="en-GB" altLang="en-US" sz="1400" smtClean="0"/>
              <a:pPr/>
              <a:t>43.6k</a:t>
            </a:fld>
            <a:endParaRPr lang="en-GB" sz="1400" dirty="0"/>
          </a:p>
        </p:txBody>
      </p:sp>
      <p:sp>
        <p:nvSpPr>
          <p:cNvPr id="316" name="Text Placeholder 2">
            <a:extLst>
              <a:ext uri="{FF2B5EF4-FFF2-40B4-BE49-F238E27FC236}">
                <a16:creationId xmlns:a16="http://schemas.microsoft.com/office/drawing/2014/main" id="{0C8E47E7-F4E8-DCF3-96E1-CEE4813E3A68}"/>
              </a:ext>
            </a:extLst>
          </p:cNvPr>
          <p:cNvSpPr txBox="1">
            <a:spLocks/>
          </p:cNvSpPr>
          <p:nvPr>
            <p:custDataLst>
              <p:tags r:id="rId65"/>
            </p:custDataLst>
          </p:nvPr>
        </p:nvSpPr>
        <p:spPr bwMode="gray">
          <a:xfrm>
            <a:off x="3252789" y="4579938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4860106-6F0C-4F62-A4FC-7BF41DDA29A8}" type="datetime'''''''''''4''3''''''''''''''''.''''''''''''''7''''''''''''k'''">
              <a:rPr lang="en-GB" altLang="en-US" sz="1400" smtClean="0"/>
              <a:pPr/>
              <a:t>43.7k</a:t>
            </a:fld>
            <a:endParaRPr lang="en-GB" sz="1400" dirty="0"/>
          </a:p>
        </p:txBody>
      </p:sp>
      <p:sp>
        <p:nvSpPr>
          <p:cNvPr id="315" name="Text Placeholder 2">
            <a:extLst>
              <a:ext uri="{FF2B5EF4-FFF2-40B4-BE49-F238E27FC236}">
                <a16:creationId xmlns:a16="http://schemas.microsoft.com/office/drawing/2014/main" id="{C128DD4F-6F50-3F31-232A-F409111E5E14}"/>
              </a:ext>
            </a:extLst>
          </p:cNvPr>
          <p:cNvSpPr txBox="1">
            <a:spLocks/>
          </p:cNvSpPr>
          <p:nvPr>
            <p:custDataLst>
              <p:tags r:id="rId66"/>
            </p:custDataLst>
          </p:nvPr>
        </p:nvSpPr>
        <p:spPr bwMode="gray">
          <a:xfrm>
            <a:off x="4262439" y="4735513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AE98AE-37DA-435C-A8C9-3E0F88FDDF12}" type="datetime'''''''''''''3''''''''7''''''.''''''''''''''''2''''''''''''k'">
              <a:rPr lang="en-GB" altLang="en-US" sz="1400" smtClean="0"/>
              <a:pPr/>
              <a:t>37.2k</a:t>
            </a:fld>
            <a:endParaRPr lang="en-GB" sz="1400" dirty="0"/>
          </a:p>
        </p:txBody>
      </p:sp>
      <p:sp>
        <p:nvSpPr>
          <p:cNvPr id="314" name="Text Placeholder 2">
            <a:extLst>
              <a:ext uri="{FF2B5EF4-FFF2-40B4-BE49-F238E27FC236}">
                <a16:creationId xmlns:a16="http://schemas.microsoft.com/office/drawing/2014/main" id="{B3F572D3-4BEB-7E77-3236-0B9000511939}"/>
              </a:ext>
            </a:extLst>
          </p:cNvPr>
          <p:cNvSpPr txBox="1">
            <a:spLocks/>
          </p:cNvSpPr>
          <p:nvPr>
            <p:custDataLst>
              <p:tags r:id="rId67"/>
            </p:custDataLst>
          </p:nvPr>
        </p:nvSpPr>
        <p:spPr bwMode="gray">
          <a:xfrm>
            <a:off x="5270501" y="4776788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728FDA-0C93-4FA1-8C93-AF1AF7EEA21C}" type="datetime'''''''3''''''''''''''''''''5''''''''''''''''''.''''5''''k'''">
              <a:rPr lang="en-GB" altLang="en-US" sz="1400" smtClean="0"/>
              <a:pPr/>
              <a:t>35.5k</a:t>
            </a:fld>
            <a:endParaRPr lang="en-GB" sz="1400" dirty="0"/>
          </a:p>
        </p:txBody>
      </p:sp>
      <p:sp>
        <p:nvSpPr>
          <p:cNvPr id="319" name="Text Placeholder 2">
            <a:extLst>
              <a:ext uri="{FF2B5EF4-FFF2-40B4-BE49-F238E27FC236}">
                <a16:creationId xmlns:a16="http://schemas.microsoft.com/office/drawing/2014/main" id="{81F0A24C-8E28-1562-4538-587EEA546508}"/>
              </a:ext>
            </a:extLst>
          </p:cNvPr>
          <p:cNvSpPr txBox="1">
            <a:spLocks/>
          </p:cNvSpPr>
          <p:nvPr>
            <p:custDataLst>
              <p:tags r:id="rId68"/>
            </p:custDataLst>
          </p:nvPr>
        </p:nvSpPr>
        <p:spPr bwMode="gray">
          <a:xfrm>
            <a:off x="1235076" y="4578350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FFC5648-0E98-4069-9685-CD8CC882A48E}" type="datetime'''''''''''''''''''''4''3''''.''''7''''''''''k'''''''">
              <a:rPr lang="en-GB" altLang="en-US" sz="1400" smtClean="0"/>
              <a:pPr/>
              <a:t>43.7k</a:t>
            </a:fld>
            <a:endParaRPr lang="en-GB" sz="14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699EDAA-FBB8-0D1D-D331-4225D741E8B6}"/>
              </a:ext>
            </a:extLst>
          </p:cNvPr>
          <p:cNvSpPr txBox="1"/>
          <p:nvPr/>
        </p:nvSpPr>
        <p:spPr>
          <a:xfrm>
            <a:off x="1090036" y="3910013"/>
            <a:ext cx="19611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First Stage Cost</a:t>
            </a:r>
          </a:p>
        </p:txBody>
      </p:sp>
      <p:graphicFrame>
        <p:nvGraphicFramePr>
          <p:cNvPr id="427" name="Chart 426">
            <a:extLst>
              <a:ext uri="{FF2B5EF4-FFF2-40B4-BE49-F238E27FC236}">
                <a16:creationId xmlns:a16="http://schemas.microsoft.com/office/drawing/2014/main" id="{D173D84D-4BF8-0713-C635-082910CE5504}"/>
              </a:ext>
            </a:extLst>
          </p:cNvPr>
          <p:cNvGraphicFramePr/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2487789708"/>
              </p:ext>
            </p:extLst>
          </p:nvPr>
        </p:nvGraphicFramePr>
        <p:xfrm>
          <a:off x="6602413" y="4713288"/>
          <a:ext cx="5208587" cy="121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  <p:sp>
        <p:nvSpPr>
          <p:cNvPr id="402" name="Text Placeholder 2">
            <a:extLst>
              <a:ext uri="{FF2B5EF4-FFF2-40B4-BE49-F238E27FC236}">
                <a16:creationId xmlns:a16="http://schemas.microsoft.com/office/drawing/2014/main" id="{9C00457C-C4CE-636F-2525-679566F7DBEB}"/>
              </a:ext>
            </a:extLst>
          </p:cNvPr>
          <p:cNvSpPr txBox="1">
            <a:spLocks/>
          </p:cNvSpPr>
          <p:nvPr>
            <p:custDataLst>
              <p:tags r:id="rId70"/>
            </p:custDataLst>
          </p:nvPr>
        </p:nvSpPr>
        <p:spPr bwMode="auto">
          <a:xfrm>
            <a:off x="7840663" y="5897563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AF464B6-6CCF-4A12-9CD7-4B7FACF38DD4}" type="datetime'St''''o''''c''''has''t''''''i''c'''''' Li''''''n''''ear'''''''">
              <a:rPr lang="en-GB" altLang="en-US" sz="1200" smtClean="0"/>
              <a:pPr/>
              <a:t>Stochastic Linear</a:t>
            </a:fld>
            <a:endParaRPr lang="en-GB" sz="1200" dirty="0"/>
          </a:p>
        </p:txBody>
      </p:sp>
      <p:sp>
        <p:nvSpPr>
          <p:cNvPr id="403" name="Text Placeholder 2">
            <a:extLst>
              <a:ext uri="{FF2B5EF4-FFF2-40B4-BE49-F238E27FC236}">
                <a16:creationId xmlns:a16="http://schemas.microsoft.com/office/drawing/2014/main" id="{CF4D5F65-A6DD-8298-420D-27EDB61892F4}"/>
              </a:ext>
            </a:extLst>
          </p:cNvPr>
          <p:cNvSpPr txBox="1">
            <a:spLocks/>
          </p:cNvSpPr>
          <p:nvPr>
            <p:custDataLst>
              <p:tags r:id="rId71"/>
            </p:custDataLst>
          </p:nvPr>
        </p:nvSpPr>
        <p:spPr bwMode="auto">
          <a:xfrm>
            <a:off x="8848725" y="5897563"/>
            <a:ext cx="7143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699B8F1-DE7C-485F-9C19-64D69EE77AEE}" type="datetime'''''''S''t''oc''ha''''''''''s''''tic'' Uni''f''''''or''''m'">
              <a:rPr lang="en-GB" altLang="en-US" sz="1200" smtClean="0"/>
              <a:pPr/>
              <a:t>Stochastic Uniform</a:t>
            </a:fld>
            <a:endParaRPr lang="en-GB" sz="1200" dirty="0"/>
          </a:p>
        </p:txBody>
      </p:sp>
      <p:sp>
        <p:nvSpPr>
          <p:cNvPr id="404" name="Text Placeholder 2">
            <a:extLst>
              <a:ext uri="{FF2B5EF4-FFF2-40B4-BE49-F238E27FC236}">
                <a16:creationId xmlns:a16="http://schemas.microsoft.com/office/drawing/2014/main" id="{47DA6212-F610-0646-2AD5-20B9B94EDB74}"/>
              </a:ext>
            </a:extLst>
          </p:cNvPr>
          <p:cNvSpPr txBox="1">
            <a:spLocks/>
          </p:cNvSpPr>
          <p:nvPr>
            <p:custDataLst>
              <p:tags r:id="rId72"/>
            </p:custDataLst>
          </p:nvPr>
        </p:nvSpPr>
        <p:spPr bwMode="auto">
          <a:xfrm>
            <a:off x="9712325" y="5897563"/>
            <a:ext cx="10080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1964E07-AB66-48DC-8B2C-66F1CA28F56D}" type="datetime'Determin''''''''ist''''''i''c ''''(''last h''urrica''ne'')'''">
              <a:rPr lang="en-GB" altLang="en-US" sz="1200" smtClean="0"/>
              <a:pPr/>
              <a:t>Deterministic (last hurricane)</a:t>
            </a:fld>
            <a:endParaRPr lang="en-GB" sz="1200" dirty="0"/>
          </a:p>
        </p:txBody>
      </p:sp>
      <p:sp>
        <p:nvSpPr>
          <p:cNvPr id="405" name="Text Placeholder 2">
            <a:extLst>
              <a:ext uri="{FF2B5EF4-FFF2-40B4-BE49-F238E27FC236}">
                <a16:creationId xmlns:a16="http://schemas.microsoft.com/office/drawing/2014/main" id="{70EC58FE-786A-F116-7FB0-D85A3925B088}"/>
              </a:ext>
            </a:extLst>
          </p:cNvPr>
          <p:cNvSpPr txBox="1">
            <a:spLocks/>
          </p:cNvSpPr>
          <p:nvPr>
            <p:custDataLst>
              <p:tags r:id="rId73"/>
            </p:custDataLst>
          </p:nvPr>
        </p:nvSpPr>
        <p:spPr bwMode="auto">
          <a:xfrm>
            <a:off x="10758488" y="5897563"/>
            <a:ext cx="9302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39C145A-404D-47FA-9E3E-69F7EC23BA3F}" type="datetime'N''o''-di''''s''''''r''u''pt''''i''''o''n (''bas''eli''''ne)'">
              <a:rPr lang="en-GB" altLang="en-US" sz="1200" smtClean="0"/>
              <a:pPr/>
              <a:t>No-disruption (baseline)</a:t>
            </a:fld>
            <a:endParaRPr lang="en-GB" sz="1200" dirty="0"/>
          </a:p>
        </p:txBody>
      </p:sp>
      <p:sp>
        <p:nvSpPr>
          <p:cNvPr id="406" name="Text Placeholder 2">
            <a:extLst>
              <a:ext uri="{FF2B5EF4-FFF2-40B4-BE49-F238E27FC236}">
                <a16:creationId xmlns:a16="http://schemas.microsoft.com/office/drawing/2014/main" id="{4C5128DF-0D98-B1D5-EC4A-47AA274F6F71}"/>
              </a:ext>
            </a:extLst>
          </p:cNvPr>
          <p:cNvSpPr txBox="1">
            <a:spLocks/>
          </p:cNvSpPr>
          <p:nvPr>
            <p:custDataLst>
              <p:tags r:id="rId74"/>
            </p:custDataLst>
          </p:nvPr>
        </p:nvSpPr>
        <p:spPr bwMode="auto">
          <a:xfrm>
            <a:off x="6778625" y="5897563"/>
            <a:ext cx="819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9AF2A16-EBF3-4265-BED8-63296468C4CA}" type="datetime'S''''to''c''''h''a''s''t''i''c'''''' Exp''''o''nenc''ial'''''">
              <a:rPr lang="en-GB" altLang="en-US" sz="1200" smtClean="0"/>
              <a:pPr/>
              <a:t>Stochastic Exponencial</a:t>
            </a:fld>
            <a:endParaRPr lang="en-GB" sz="1200" dirty="0"/>
          </a:p>
        </p:txBody>
      </p:sp>
      <p:sp>
        <p:nvSpPr>
          <p:cNvPr id="407" name="Text Placeholder 2">
            <a:extLst>
              <a:ext uri="{FF2B5EF4-FFF2-40B4-BE49-F238E27FC236}">
                <a16:creationId xmlns:a16="http://schemas.microsoft.com/office/drawing/2014/main" id="{1D5EE2A3-8FA6-2C0A-B9C5-73CDEE92EA09}"/>
              </a:ext>
            </a:extLst>
          </p:cNvPr>
          <p:cNvSpPr txBox="1">
            <a:spLocks/>
          </p:cNvSpPr>
          <p:nvPr>
            <p:custDataLst>
              <p:tags r:id="rId75"/>
            </p:custDataLst>
          </p:nvPr>
        </p:nvSpPr>
        <p:spPr bwMode="gray">
          <a:xfrm>
            <a:off x="7961313" y="4587875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1DC0100-37F6-4CB2-8E31-82C183C512D6}" type="datetime'''''''''''''''5''''''''7''''''''''.''''0''''''''''k'''''">
              <a:rPr lang="en-GB" altLang="en-US" sz="1400" smtClean="0"/>
              <a:pPr/>
              <a:t>57.0k</a:t>
            </a:fld>
            <a:endParaRPr lang="en-GB" sz="1400" dirty="0"/>
          </a:p>
        </p:txBody>
      </p:sp>
      <p:sp>
        <p:nvSpPr>
          <p:cNvPr id="408" name="Text Placeholder 2">
            <a:extLst>
              <a:ext uri="{FF2B5EF4-FFF2-40B4-BE49-F238E27FC236}">
                <a16:creationId xmlns:a16="http://schemas.microsoft.com/office/drawing/2014/main" id="{6FC2087D-E9A9-C14C-EE50-E75EF95424B6}"/>
              </a:ext>
            </a:extLst>
          </p:cNvPr>
          <p:cNvSpPr txBox="1">
            <a:spLocks/>
          </p:cNvSpPr>
          <p:nvPr>
            <p:custDataLst>
              <p:tags r:id="rId76"/>
            </p:custDataLst>
          </p:nvPr>
        </p:nvSpPr>
        <p:spPr bwMode="gray">
          <a:xfrm>
            <a:off x="8969375" y="4625975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8983F9F-A7A9-4D47-9AB4-09A6522E1346}" type="datetime'5''''''''''''4''''''''''.''''''''''''''''9''''''''''''k'">
              <a:rPr lang="en-GB" altLang="en-US" sz="1400" smtClean="0"/>
              <a:pPr/>
              <a:t>54.9k</a:t>
            </a:fld>
            <a:endParaRPr lang="en-GB" sz="1400" dirty="0"/>
          </a:p>
        </p:txBody>
      </p:sp>
      <p:sp>
        <p:nvSpPr>
          <p:cNvPr id="409" name="Text Placeholder 2">
            <a:extLst>
              <a:ext uri="{FF2B5EF4-FFF2-40B4-BE49-F238E27FC236}">
                <a16:creationId xmlns:a16="http://schemas.microsoft.com/office/drawing/2014/main" id="{F67E661A-C275-9BAA-F8F7-6190264B18F7}"/>
              </a:ext>
            </a:extLst>
          </p:cNvPr>
          <p:cNvSpPr txBox="1">
            <a:spLocks/>
          </p:cNvSpPr>
          <p:nvPr>
            <p:custDataLst>
              <p:tags r:id="rId77"/>
            </p:custDataLst>
          </p:nvPr>
        </p:nvSpPr>
        <p:spPr bwMode="gray">
          <a:xfrm>
            <a:off x="9979025" y="5141913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8FA3D1-515C-4A5B-9BE3-75A041470A17}" type="datetime'26''''''''''''''''''''''''''.''7''''''''''''''''''''''''''''k'">
              <a:rPr lang="en-GB" altLang="en-US" sz="1400" smtClean="0"/>
              <a:pPr/>
              <a:t>26.7k</a:t>
            </a:fld>
            <a:endParaRPr lang="en-GB" sz="1400" dirty="0"/>
          </a:p>
        </p:txBody>
      </p:sp>
      <p:sp>
        <p:nvSpPr>
          <p:cNvPr id="410" name="Text Placeholder 2">
            <a:extLst>
              <a:ext uri="{FF2B5EF4-FFF2-40B4-BE49-F238E27FC236}">
                <a16:creationId xmlns:a16="http://schemas.microsoft.com/office/drawing/2014/main" id="{60D3144C-9934-9F04-F459-CBA5477B704D}"/>
              </a:ext>
            </a:extLst>
          </p:cNvPr>
          <p:cNvSpPr txBox="1">
            <a:spLocks/>
          </p:cNvSpPr>
          <p:nvPr>
            <p:custDataLst>
              <p:tags r:id="rId78"/>
            </p:custDataLst>
          </p:nvPr>
        </p:nvSpPr>
        <p:spPr bwMode="gray">
          <a:xfrm>
            <a:off x="10987088" y="5189538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E4BC72D-C3EB-42BD-93B4-E10603E90C17}" type="datetime'''''''''''''''2''''4''''''''.''1''k'''''''''''''''''''''''">
              <a:rPr lang="en-GB" altLang="en-US" sz="1400" smtClean="0"/>
              <a:pPr/>
              <a:t>24.1k</a:t>
            </a:fld>
            <a:endParaRPr lang="en-GB" sz="1400" dirty="0"/>
          </a:p>
        </p:txBody>
      </p:sp>
      <p:sp>
        <p:nvSpPr>
          <p:cNvPr id="411" name="Text Placeholder 2">
            <a:extLst>
              <a:ext uri="{FF2B5EF4-FFF2-40B4-BE49-F238E27FC236}">
                <a16:creationId xmlns:a16="http://schemas.microsoft.com/office/drawing/2014/main" id="{C19B6A02-9120-4BFA-84B3-CCD78F6D6EF7}"/>
              </a:ext>
            </a:extLst>
          </p:cNvPr>
          <p:cNvSpPr txBox="1">
            <a:spLocks/>
          </p:cNvSpPr>
          <p:nvPr>
            <p:custDataLst>
              <p:tags r:id="rId79"/>
            </p:custDataLst>
          </p:nvPr>
        </p:nvSpPr>
        <p:spPr bwMode="gray">
          <a:xfrm>
            <a:off x="6951663" y="4578350"/>
            <a:ext cx="474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5F18FF5-AA6A-4010-B668-80534A070DB7}" type="datetime'''''''''''5''''''7''''''.5''''''''''''''''''''''''''''''''''k'">
              <a:rPr lang="en-GB" altLang="en-US" sz="1400" smtClean="0"/>
              <a:pPr/>
              <a:t>57.5k</a:t>
            </a:fld>
            <a:endParaRPr lang="en-GB" sz="1400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84EB4DE-2722-6050-1819-AAB3349146C6}"/>
              </a:ext>
            </a:extLst>
          </p:cNvPr>
          <p:cNvSpPr txBox="1"/>
          <p:nvPr/>
        </p:nvSpPr>
        <p:spPr>
          <a:xfrm>
            <a:off x="6676859" y="3910013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Shipment Cost</a:t>
            </a:r>
          </a:p>
        </p:txBody>
      </p:sp>
    </p:spTree>
    <p:extLst>
      <p:ext uri="{BB962C8B-B14F-4D97-AF65-F5344CB8AC3E}">
        <p14:creationId xmlns:p14="http://schemas.microsoft.com/office/powerpoint/2010/main" val="167902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9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tdug9xW.0hG4eUWmU1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TESMO4XLNQgUmVr_6.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WECJhLS5jQerLjVv5i4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n2p9rRSLkIzb07yIn1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6kdzAF4aT.jZ7vgguj8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.0Rd0nmefh2luuDj0cg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PLWwAHQ05vIIbUq4ch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cvyHYlxKSJzMWf5glaR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Y1nXMzJQoNJ4Ie85Ef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Jc1HMQHhFK4Efx1a2Q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zUwfeFjarXNsYonxeM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4WumH7awFXuQpBDmw6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5yeNQcs0dgLpNHs7jk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PwTiNxGhNFa590LOtYQ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1b44DMe6Qartie.2Ouu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JLJBKQ7rLgSyuR9ElKX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KSzqsmIPpagQpqKK5de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cx09JZFrQlCHEhyfFY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0Q8hti7wvpJmwOy3Yh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XicX0pCPF_4Ls2u7jkK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hJDKXbh48geR7RCGl0q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oowCvxWEF9TU_LiMBT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gGeiqroQda4GAXrgRkL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lY3KxJfuz.Z0aLSsGNA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zJ9GIfs_rNVxsd9mbIf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TaQtgJHjFL5WOwi5BQF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9Q_1WZ10N3PAqX7.dn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lrxDzrSzyQM7n0OEruz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2vyiw6_4ANirToACa5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URGJZgb1CcCvwZFM3QD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Z6IXbPms_xxr1Ms_Zeo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HJnlpT0xhlVAWJS0S2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2uZ8gbFq_5V2MSB0pPa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NrjdtZEazhbk_LQsnJY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jHFQnd3ReLKdYKxewmA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lAd4g7gE8cUu4Y4O2aN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PpeqxqplEqh37X4PZq3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uh8D.xcWudyVZNrpHBo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3ILGbKbVqLBmRLqScMq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8A7fPnYe_XCYazBb9o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N2HFg7KDVNAFXIbSECo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Di2xeCqexmpynduzMnl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RVLCk4.C9IiuXs291IG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wBQV7HQixOa5iLxWGsc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j2PJPsUIGZ_0fGmC4Ww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Qww_Z5gHoAnhaEn8qC7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ybGftI2OjFwz2AqmO_r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Gmw0cFtZcjyRuxjtWqe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RQ1oKZU7w1JrlAaFT7_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gWdvW6wLP0ssdQEJB_T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p60j2bxVWD35Qa_Ut7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WKaRrmkO2eGSyugBmcW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lbRz8Z7sha8prUA3q_a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vM6h7dM2z3rXRZw39N_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2YZTadH06oOIHTCDNBO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kEpXpQLR2pcC7717eYc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YHUpljFQ0Si6GIflfWy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klz_y36PnkUNjNyyIvS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06m5WpXFFLGS2PM1IkY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Vkt8zpanVz9flz9ywEO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opKk01Qu.ImWUOhWvbU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IN16v0ZaK.L9_oYEqZ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BAWadhBEehM9ghjOAHB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Xu0AXV1h36k7xbljzCY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s2154rCszJBLsYvpTVw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.Ec1y1XCKkrIauSQL0m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Pa1GTVRS9qj.ias8Ypy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OY8YehSD89i.b33VtPn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aMMdsuSa5xlf6qimy.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6hzrIhAWT5AyX9R_Be4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SuqelmpDC22RT35PONt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QFngdHDQ124J4mVa2x_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WfysMBbW4aWAfEEIb1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pyb2mqCOftwjbiMQouN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iJ0cgPQa8sDobt3Yz2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wQzV4L.bwYtbx4cAY0R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JG4of7P5t.sykaX7czj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17Am2Qc_688oVdFUjJ4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3xFH4Tgi22eylLqjcXK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TbTgjdCnx_bzqUfoyS_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3TJNkWIFXBp_dozkEdl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jGtLSipYiOLWnUowQyZ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MvkeV2DBYKVOV.wdSPR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Gdyk1FgaRs1_Taqb6zU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8Rv7TiYGPwSzb20eNFU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k_bxENq0P2DBRLRng1D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ENT3A1dlhBpvB8IoriX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6y3ve_g.qWTqS1qki.s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</Words>
  <Application>Microsoft Macintosh PowerPoint</Application>
  <PresentationFormat>Widescreen</PresentationFormat>
  <Paragraphs>54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de Prospero Iglesias</dc:creator>
  <cp:lastModifiedBy>Caio de Prospero Iglesias</cp:lastModifiedBy>
  <cp:revision>3</cp:revision>
  <dcterms:created xsi:type="dcterms:W3CDTF">2025-05-09T03:02:36Z</dcterms:created>
  <dcterms:modified xsi:type="dcterms:W3CDTF">2025-05-09T04:15:06Z</dcterms:modified>
</cp:coreProperties>
</file>