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6" r:id="rId8"/>
    <p:sldId id="267" r:id="rId9"/>
    <p:sldId id="269" r:id="rId10"/>
    <p:sldId id="268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0936D-1CA1-4696-87D8-8CC8E1910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04DB43-7B9D-432D-A32F-491A8B2B2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F18DBE-DE00-4E2E-80F2-224C552C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EA12-FB12-42B9-BE80-4A468B628E22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7589E-8CCF-49F4-801B-C9A85EE2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5C9E2A-B309-4712-93D2-AC408C62A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4369-F1B3-4A27-9E85-F6DB7A5E2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23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889D47-0D08-4BFE-938B-E2731501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007EB7-4F7B-4878-A468-B0A18C397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254511-B957-4D0C-BA09-BC640A21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EA12-FB12-42B9-BE80-4A468B628E22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9632AF-8F01-413A-91FB-F878F439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5278B-B651-4751-B925-23F1F86A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4369-F1B3-4A27-9E85-F6DB7A5E2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34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590E9E2-C07E-45BB-ADE7-9418A7F59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7B2B40-2330-466E-821D-A2252D1C3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957374-45F1-46D3-82F2-812E47D0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EA12-FB12-42B9-BE80-4A468B628E22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8C1E70-30A7-4156-8EF3-238B4CB7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32506-C7F7-4D89-AEE2-0331616A8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4369-F1B3-4A27-9E85-F6DB7A5E2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41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832BA-6DD3-46F2-AB9B-12751D86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76A469-F04A-4526-8900-8D2970665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447CDF-BAF5-4CF9-B7AB-01311621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EA12-FB12-42B9-BE80-4A468B628E22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A676A4-12C7-4A21-BD00-DB9589E8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A6A59D-2C6E-4E77-A66E-5BEB3C7D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4369-F1B3-4A27-9E85-F6DB7A5E2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13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30E3C-BAB6-48AF-BCB7-0610E3F5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DB5640-8569-43F4-A984-ACEB11054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6DF1BA-A038-42DA-93A8-1542D958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EA12-FB12-42B9-BE80-4A468B628E22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C4E279-4895-4BB8-B1E5-97F0C861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6439D1-7049-48FF-B8EA-1B7BF6F7D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4369-F1B3-4A27-9E85-F6DB7A5E2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91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1B623-336A-46B0-9072-868D35E6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FC16AD-2CB1-461F-B7BF-FE0DEA10D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3D98BC-2B98-4140-BC1C-34C2BA0F6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098562-C408-4736-ABD0-10FD886F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EA12-FB12-42B9-BE80-4A468B628E22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4C3BE6-40AA-4C57-AAD7-EC986200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71E7A5-97C8-4F87-A46C-6EEFCFB9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4369-F1B3-4A27-9E85-F6DB7A5E2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3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185C8-8427-4A4C-90A3-20DDF9268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7B3B9C-4EFC-4EAB-93FB-224B4973C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174CAA-D0EA-4D1E-8246-FFC82A05C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46B27B8-CD9C-45E0-B312-770E0B12C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6D9653-439E-4668-AE20-B5F0E4334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3C696D-240C-4BC4-9DBE-C5765FDE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EA12-FB12-42B9-BE80-4A468B628E22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41DD575-9DDC-401C-ACCB-6E401D76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8BD4AA1-D0CA-4DBA-9DC4-0262A4D6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4369-F1B3-4A27-9E85-F6DB7A5E2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08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F868A-233F-490E-8E24-E5EA68A2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2CE3B7-7346-47D1-A12E-EFBC0906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EA12-FB12-42B9-BE80-4A468B628E22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CF8AB8-8646-4C86-AE32-2BB0D2A4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58DEAB-A420-4301-BAB3-A6AC35CA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4369-F1B3-4A27-9E85-F6DB7A5E2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58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8D1C16-CE2D-4886-8873-A05A3ED7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EA12-FB12-42B9-BE80-4A468B628E22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2F4718-723E-469C-82F6-D2C798AE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6FE44E-C7DC-4C96-BABB-8786F222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4369-F1B3-4A27-9E85-F6DB7A5E2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61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EFA3BC-70EB-4BF3-B336-EA3DA54C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C3CA68-6229-4D57-80E4-23A560C09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3D0442-ACBE-40B0-96D3-A1A9CBEDC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DAEA0A-9437-482D-BA6E-5618FAC6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EA12-FB12-42B9-BE80-4A468B628E22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2E7C7C-9A96-4FCC-9A1D-3B181846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400886-3678-4F52-AF54-733AE334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4369-F1B3-4A27-9E85-F6DB7A5E2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1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C4513-64E2-4991-8238-D9B8491B8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527671F-8B43-4B68-993B-7CC4FF972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85B4C3-4CA2-4EDC-9BCC-8A34B126A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06D014-C57B-403B-B519-52941BB7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EA12-FB12-42B9-BE80-4A468B628E22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8EFE39-9964-4A8E-B480-F1FB996DC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7AB960-FA68-46D1-9846-8E54AE20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4369-F1B3-4A27-9E85-F6DB7A5E2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84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8BA25BB-9EC3-4C3C-8728-804755A3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815920-2B7F-405C-9323-6DDD38138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E7DCFB-A310-44DE-A1E1-735A3022B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CEA12-FB12-42B9-BE80-4A468B628E22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9F1BB3-8C29-4FE4-82CA-ED6BA51F6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6ECE2D-44AE-47AD-A663-EA04BC305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A4369-F1B3-4A27-9E85-F6DB7A5E2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27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urse.psychopy.org/" TargetMode="External"/><Relationship Id="rId2" Type="http://schemas.openxmlformats.org/officeDocument/2006/relationships/hyperlink" Target="https://www.psychopy.org/online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google.com/document/d/13jp0QAqQeFlYSjeZS0fDInvgaDzBXjGQNe4VNKbbNHQ/edit" TargetMode="External"/><Relationship Id="rId4" Type="http://schemas.openxmlformats.org/officeDocument/2006/relationships/hyperlink" Target="https://github.com/psychopy/psychopy/issue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oryscarter.com/vespr/pavlovia.php?folder=Wake&amp;experiment=prospective-memory-ldt&amp;researcher=wakecarter&amp;id=test" TargetMode="External"/><Relationship Id="rId2" Type="http://schemas.openxmlformats.org/officeDocument/2006/relationships/hyperlink" Target="https://moryscarter.com/vespr/pavlovia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oryscarter.com/vespr/pavlovia.php?folder=KarinBausenhart&amp;experiment=iatexample/" TargetMode="External"/><Relationship Id="rId4" Type="http://schemas.openxmlformats.org/officeDocument/2006/relationships/hyperlink" Target="https://pavlovia.org/run/KarinBausenhart/iatexamp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F4B88C-E3B2-4C37-AC44-DA302DDB0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4797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de-DE" dirty="0"/>
              <a:t>(Online-)</a:t>
            </a:r>
            <a:r>
              <a:rPr lang="de-DE" dirty="0" err="1"/>
              <a:t>Experimenting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PsychoPy3</a:t>
            </a:r>
            <a:br>
              <a:rPr lang="de-DE" dirty="0"/>
            </a:br>
            <a:br>
              <a:rPr lang="de-DE" dirty="0"/>
            </a:br>
            <a:r>
              <a:rPr lang="de-DE" sz="4900" b="1" dirty="0" err="1">
                <a:solidFill>
                  <a:srgbClr val="C00000"/>
                </a:solidFill>
              </a:rPr>
              <a:t>Example</a:t>
            </a:r>
            <a:r>
              <a:rPr lang="de-DE" sz="4900" b="1" dirty="0">
                <a:solidFill>
                  <a:srgbClr val="C00000"/>
                </a:solidFill>
              </a:rPr>
              <a:t>: IAT </a:t>
            </a:r>
            <a:r>
              <a:rPr lang="de-DE" sz="4900" b="1" dirty="0" err="1">
                <a:solidFill>
                  <a:srgbClr val="C00000"/>
                </a:solidFill>
              </a:rPr>
              <a:t>experiment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F377DC-1216-4921-B8D4-7D660BE8F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3396" y="5137540"/>
            <a:ext cx="9144000" cy="1655762"/>
          </a:xfrm>
        </p:spPr>
        <p:txBody>
          <a:bodyPr/>
          <a:lstStyle/>
          <a:p>
            <a:r>
              <a:rPr lang="de-DE" dirty="0"/>
              <a:t>2021, Jan 19 &amp; 26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C472A8B-602D-41C4-AB47-F819BC24B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340" y="84733"/>
            <a:ext cx="2160165" cy="157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47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3EC74-7895-4038-BD8E-4B0B08F0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Debugging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47BB71-104C-474C-8DB6-8200C20FD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Builder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disable</a:t>
            </a:r>
            <a:r>
              <a:rPr lang="de-DE" dirty="0"/>
              <a:t> code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„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“ </a:t>
            </a:r>
            <a:r>
              <a:rPr lang="de-DE" dirty="0" err="1"/>
              <a:t>running</a:t>
            </a:r>
            <a:r>
              <a:rPr lang="de-DE" dirty="0"/>
              <a:t> time</a:t>
            </a:r>
          </a:p>
          <a:p>
            <a:r>
              <a:rPr lang="de-DE" dirty="0" err="1"/>
              <a:t>PsychoPy</a:t>
            </a:r>
            <a:r>
              <a:rPr lang="de-DE" dirty="0"/>
              <a:t>/Python: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e-DE" dirty="0" err="1"/>
              <a:t>then</a:t>
            </a:r>
            <a:r>
              <a:rPr lang="de-DE" dirty="0"/>
              <a:t> check </a:t>
            </a:r>
            <a:r>
              <a:rPr lang="de-DE" dirty="0" err="1"/>
              <a:t>Stdout</a:t>
            </a:r>
            <a:r>
              <a:rPr lang="de-DE" dirty="0"/>
              <a:t> in </a:t>
            </a:r>
            <a:r>
              <a:rPr lang="de-DE" dirty="0" err="1"/>
              <a:t>runner</a:t>
            </a:r>
            <a:r>
              <a:rPr lang="de-DE" dirty="0"/>
              <a:t> </a:t>
            </a:r>
            <a:r>
              <a:rPr lang="de-DE" dirty="0" err="1"/>
              <a:t>view</a:t>
            </a:r>
            <a:endParaRPr lang="de-DE" dirty="0"/>
          </a:p>
          <a:p>
            <a:r>
              <a:rPr lang="de-DE" dirty="0" err="1"/>
              <a:t>jsPsych</a:t>
            </a:r>
            <a:r>
              <a:rPr lang="de-DE" dirty="0"/>
              <a:t>/</a:t>
            </a:r>
            <a:r>
              <a:rPr lang="de-DE" dirty="0" err="1"/>
              <a:t>Pavlovia</a:t>
            </a:r>
            <a:r>
              <a:rPr lang="de-DE" dirty="0"/>
              <a:t>: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console.log()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check </a:t>
            </a:r>
            <a:r>
              <a:rPr lang="de-DE" dirty="0" err="1"/>
              <a:t>developers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(e.g. F12 in </a:t>
            </a:r>
            <a:r>
              <a:rPr lang="de-DE" dirty="0" err="1"/>
              <a:t>firefox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right-click</a:t>
            </a:r>
            <a:r>
              <a:rPr lang="de-DE" dirty="0"/>
              <a:t> + „Element untersuchen“  </a:t>
            </a:r>
            <a:r>
              <a:rPr lang="de-DE" dirty="0">
                <a:sym typeface="Wingdings" panose="05000000000000000000" pitchFamily="2" charset="2"/>
              </a:rPr>
              <a:t> Konsole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Changes</a:t>
            </a:r>
            <a:r>
              <a:rPr lang="de-DE" dirty="0"/>
              <a:t> in Experiment do not „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“ online (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though</a:t>
            </a:r>
            <a:r>
              <a:rPr lang="de-DE" dirty="0"/>
              <a:t> „</a:t>
            </a:r>
            <a:r>
              <a:rPr lang="de-DE" dirty="0" err="1"/>
              <a:t>pushing</a:t>
            </a:r>
            <a:r>
              <a:rPr lang="de-DE" dirty="0"/>
              <a:t>“ </a:t>
            </a:r>
            <a:r>
              <a:rPr lang="de-DE" dirty="0" err="1"/>
              <a:t>worked</a:t>
            </a:r>
            <a:r>
              <a:rPr lang="de-DE" dirty="0"/>
              <a:t>)? 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clear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cache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refresh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experiment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page</a:t>
            </a:r>
            <a:r>
              <a:rPr lang="de-DE" dirty="0">
                <a:sym typeface="Wingdings" panose="05000000000000000000" pitchFamily="2" charset="2"/>
              </a:rPr>
              <a:t>!</a:t>
            </a:r>
            <a:endParaRPr lang="de-DE" dirty="0"/>
          </a:p>
          <a:p>
            <a:endParaRPr lang="de-DE" dirty="0">
              <a:latin typeface="Bahnschrift Light SemiCondensed" panose="020B0502040204020203" pitchFamily="34" charset="0"/>
            </a:endParaRPr>
          </a:p>
          <a:p>
            <a:endParaRPr lang="de-DE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lang="de-DE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04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78397-C193-4FC7-878F-F2E810D0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AF96A3-6288-4282-8FB9-0E67E5C67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We</a:t>
            </a:r>
            <a:r>
              <a:rPr lang="de-DE" dirty="0"/>
              <a:t> will</a:t>
            </a:r>
          </a:p>
          <a:p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an </a:t>
            </a: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Association</a:t>
            </a:r>
            <a:r>
              <a:rPr lang="de-DE" dirty="0"/>
              <a:t> Test (IAT)-experiment (</a:t>
            </a:r>
            <a:r>
              <a:rPr lang="de-DE" dirty="0" err="1"/>
              <a:t>simplified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Bar-Anan &amp; </a:t>
            </a:r>
            <a:r>
              <a:rPr lang="de-DE" dirty="0" err="1"/>
              <a:t>Liberman</a:t>
            </a:r>
            <a:r>
              <a:rPr lang="de-DE" dirty="0"/>
              <a:t> (2006), </a:t>
            </a:r>
            <a:r>
              <a:rPr lang="de-DE" dirty="0" err="1"/>
              <a:t>Exp</a:t>
            </a:r>
            <a:r>
              <a:rPr lang="de-DE" dirty="0"/>
              <a:t>. 4A)</a:t>
            </a:r>
          </a:p>
          <a:p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feedback</a:t>
            </a:r>
            <a:r>
              <a:rPr lang="de-DE" dirty="0"/>
              <a:t> (</a:t>
            </a:r>
            <a:r>
              <a:rPr lang="de-DE" dirty="0" err="1"/>
              <a:t>trial</a:t>
            </a:r>
            <a:r>
              <a:rPr lang="de-DE" dirty="0"/>
              <a:t>-</a:t>
            </a:r>
            <a:r>
              <a:rPr lang="de-DE" dirty="0" err="1"/>
              <a:t>by</a:t>
            </a:r>
            <a:r>
              <a:rPr lang="de-DE" dirty="0"/>
              <a:t>-trial and </a:t>
            </a:r>
            <a:r>
              <a:rPr lang="de-DE" dirty="0" err="1"/>
              <a:t>blockwise</a:t>
            </a:r>
            <a:r>
              <a:rPr lang="de-DE" dirty="0"/>
              <a:t>),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practice</a:t>
            </a:r>
            <a:r>
              <a:rPr lang="de-DE" dirty="0"/>
              <a:t> </a:t>
            </a:r>
            <a:r>
              <a:rPr lang="de-DE" dirty="0" err="1"/>
              <a:t>blocks</a:t>
            </a:r>
            <a:r>
              <a:rPr lang="de-DE" dirty="0"/>
              <a:t> and </a:t>
            </a:r>
            <a:r>
              <a:rPr lang="de-DE" dirty="0" err="1"/>
              <a:t>between-subjects</a:t>
            </a:r>
            <a:r>
              <a:rPr lang="de-DE" dirty="0"/>
              <a:t> </a:t>
            </a:r>
            <a:r>
              <a:rPr lang="de-DE" dirty="0" err="1"/>
              <a:t>balancing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stimulus-key</a:t>
            </a:r>
            <a:r>
              <a:rPr lang="de-DE" dirty="0"/>
              <a:t> </a:t>
            </a:r>
            <a:r>
              <a:rPr lang="de-DE" dirty="0" err="1"/>
              <a:t>assignments</a:t>
            </a:r>
            <a:endParaRPr lang="de-DE" dirty="0"/>
          </a:p>
          <a:p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and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in </a:t>
            </a:r>
            <a:r>
              <a:rPr lang="de-DE" dirty="0" err="1"/>
              <a:t>GitLab</a:t>
            </a:r>
            <a:endParaRPr lang="de-DE" dirty="0"/>
          </a:p>
          <a:p>
            <a:r>
              <a:rPr lang="de-DE" dirty="0" err="1"/>
              <a:t>synchronize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experiment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pavlovia</a:t>
            </a:r>
            <a:r>
              <a:rPr lang="de-DE" dirty="0"/>
              <a:t> and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 </a:t>
            </a:r>
            <a:r>
              <a:rPr lang="de-DE" dirty="0" err="1"/>
              <a:t>adaptations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588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E2D7A5-C6B3-4468-83CA-A7674D0E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experiment</a:t>
            </a:r>
            <a:r>
              <a:rPr lang="de-DE" dirty="0"/>
              <a:t>: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F3AA07-3833-4B01-A9D8-59F510260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C00000"/>
                </a:solidFill>
              </a:rPr>
              <a:t>Construal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level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theory</a:t>
            </a:r>
            <a:r>
              <a:rPr lang="de-DE" dirty="0">
                <a:solidFill>
                  <a:srgbClr val="C00000"/>
                </a:solidFill>
              </a:rPr>
              <a:t>: </a:t>
            </a:r>
          </a:p>
          <a:p>
            <a:pPr lvl="1"/>
            <a:r>
              <a:rPr lang="de-DE" dirty="0">
                <a:solidFill>
                  <a:srgbClr val="C00000"/>
                </a:solidFill>
              </a:rPr>
              <a:t>mental </a:t>
            </a:r>
            <a:r>
              <a:rPr lang="de-DE" dirty="0" err="1">
                <a:solidFill>
                  <a:srgbClr val="C00000"/>
                </a:solidFill>
              </a:rPr>
              <a:t>representations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get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more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abstract</a:t>
            </a:r>
            <a:r>
              <a:rPr lang="de-DE" dirty="0">
                <a:solidFill>
                  <a:srgbClr val="C00000"/>
                </a:solidFill>
              </a:rPr>
              <a:t> (</a:t>
            </a:r>
            <a:r>
              <a:rPr lang="de-DE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de-DE" dirty="0" err="1">
                <a:solidFill>
                  <a:srgbClr val="C00000"/>
                </a:solidFill>
                <a:sym typeface="Wingdings" panose="05000000000000000000" pitchFamily="2" charset="2"/>
              </a:rPr>
              <a:t>higher</a:t>
            </a:r>
            <a:r>
              <a:rPr lang="de-DE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C00000"/>
                </a:solidFill>
                <a:sym typeface="Wingdings" panose="05000000000000000000" pitchFamily="2" charset="2"/>
              </a:rPr>
              <a:t>level</a:t>
            </a:r>
            <a:r>
              <a:rPr lang="de-DE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C00000"/>
                </a:solidFill>
                <a:sym typeface="Wingdings" panose="05000000000000000000" pitchFamily="2" charset="2"/>
              </a:rPr>
              <a:t>construal</a:t>
            </a:r>
            <a:r>
              <a:rPr lang="de-DE" dirty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with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increasing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psychological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distance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between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the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self</a:t>
            </a:r>
            <a:r>
              <a:rPr lang="de-DE" dirty="0">
                <a:solidFill>
                  <a:srgbClr val="C00000"/>
                </a:solidFill>
              </a:rPr>
              <a:t> and </a:t>
            </a:r>
            <a:r>
              <a:rPr lang="de-DE" dirty="0" err="1">
                <a:solidFill>
                  <a:srgbClr val="C00000"/>
                </a:solidFill>
              </a:rPr>
              <a:t>the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objects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or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events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they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represent</a:t>
            </a:r>
            <a:endParaRPr lang="de-DE" dirty="0">
              <a:solidFill>
                <a:srgbClr val="C00000"/>
              </a:solidFill>
            </a:endParaRPr>
          </a:p>
          <a:p>
            <a:pPr lvl="1"/>
            <a:endParaRPr lang="de-DE" dirty="0"/>
          </a:p>
          <a:p>
            <a:pPr lvl="1"/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psychological</a:t>
            </a:r>
            <a:r>
              <a:rPr lang="de-DE" dirty="0"/>
              <a:t> </a:t>
            </a: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, e.g., </a:t>
            </a:r>
            <a:r>
              <a:rPr lang="de-DE" dirty="0" err="1"/>
              <a:t>hypotheticality</a:t>
            </a:r>
            <a:r>
              <a:rPr lang="de-DE" dirty="0"/>
              <a:t>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/>
              <a:t> </a:t>
            </a:r>
            <a:r>
              <a:rPr lang="de-DE" dirty="0" err="1"/>
              <a:t>fictional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abstract</a:t>
            </a:r>
            <a:r>
              <a:rPr lang="de-DE" dirty="0"/>
              <a:t> /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realistic</a:t>
            </a:r>
            <a:r>
              <a:rPr lang="de-DE" dirty="0"/>
              <a:t> </a:t>
            </a:r>
            <a:r>
              <a:rPr lang="de-DE" dirty="0" err="1"/>
              <a:t>concepts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, </a:t>
            </a:r>
            <a:r>
              <a:rPr lang="de-DE" dirty="0" err="1"/>
              <a:t>fictional</a:t>
            </a:r>
            <a:r>
              <a:rPr lang="de-DE" dirty="0"/>
              <a:t> </a:t>
            </a:r>
            <a:r>
              <a:rPr lang="de-DE" dirty="0" err="1"/>
              <a:t>creatures</a:t>
            </a:r>
            <a:r>
              <a:rPr lang="de-DE" dirty="0"/>
              <a:t> (</a:t>
            </a:r>
            <a:r>
              <a:rPr lang="de-DE" dirty="0" err="1"/>
              <a:t>dragon</a:t>
            </a:r>
            <a:r>
              <a:rPr lang="de-DE" dirty="0"/>
              <a:t>, troll, </a:t>
            </a:r>
            <a:r>
              <a:rPr lang="de-DE" dirty="0" err="1"/>
              <a:t>nymph</a:t>
            </a:r>
            <a:r>
              <a:rPr lang="de-DE" dirty="0"/>
              <a:t>, </a:t>
            </a:r>
            <a:r>
              <a:rPr lang="de-DE" dirty="0" err="1"/>
              <a:t>cyclops</a:t>
            </a:r>
            <a:r>
              <a:rPr lang="de-DE" dirty="0"/>
              <a:t>) vs. real </a:t>
            </a:r>
            <a:r>
              <a:rPr lang="de-DE" dirty="0" err="1"/>
              <a:t>creatures</a:t>
            </a:r>
            <a:r>
              <a:rPr lang="de-DE" dirty="0"/>
              <a:t> (</a:t>
            </a:r>
            <a:r>
              <a:rPr lang="de-DE" dirty="0" err="1"/>
              <a:t>beetle</a:t>
            </a:r>
            <a:r>
              <a:rPr lang="de-DE" dirty="0"/>
              <a:t>, </a:t>
            </a:r>
            <a:r>
              <a:rPr lang="de-DE" dirty="0" err="1"/>
              <a:t>dog</a:t>
            </a:r>
            <a:r>
              <a:rPr lang="de-DE" dirty="0"/>
              <a:t>, </a:t>
            </a:r>
            <a:r>
              <a:rPr lang="de-DE" dirty="0" err="1"/>
              <a:t>dolphin</a:t>
            </a:r>
            <a:r>
              <a:rPr lang="de-DE" dirty="0"/>
              <a:t>, </a:t>
            </a:r>
            <a:r>
              <a:rPr lang="de-DE" dirty="0" err="1"/>
              <a:t>horse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435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36E4C04C-6048-4510-B719-C82B16A2307F}"/>
              </a:ext>
            </a:extLst>
          </p:cNvPr>
          <p:cNvSpPr/>
          <p:nvPr/>
        </p:nvSpPr>
        <p:spPr>
          <a:xfrm>
            <a:off x="250723" y="3429000"/>
            <a:ext cx="5414537" cy="26325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817DC6-A9BF-4918-A82B-5AF73DB8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experiment</a:t>
            </a:r>
            <a:r>
              <a:rPr lang="de-DE" dirty="0"/>
              <a:t>: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1D575B-3A80-42B8-B599-181293213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11" y="147483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rgbClr val="C00000"/>
                </a:solidFill>
              </a:rPr>
              <a:t>IAT:</a:t>
            </a:r>
          </a:p>
          <a:p>
            <a:pPr lvl="1"/>
            <a:r>
              <a:rPr lang="de-DE" dirty="0" err="1">
                <a:solidFill>
                  <a:srgbClr val="C00000"/>
                </a:solidFill>
              </a:rPr>
              <a:t>if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two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concepts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are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associated</a:t>
            </a:r>
            <a:r>
              <a:rPr lang="de-DE" dirty="0">
                <a:solidFill>
                  <a:srgbClr val="C00000"/>
                </a:solidFill>
              </a:rPr>
              <a:t>, </a:t>
            </a:r>
            <a:r>
              <a:rPr lang="de-DE" dirty="0" err="1">
                <a:solidFill>
                  <a:srgbClr val="C00000"/>
                </a:solidFill>
              </a:rPr>
              <a:t>responses</a:t>
            </a:r>
            <a:r>
              <a:rPr lang="de-DE" dirty="0">
                <a:solidFill>
                  <a:srgbClr val="C00000"/>
                </a:solidFill>
              </a:rPr>
              <a:t> in a RT </a:t>
            </a:r>
            <a:r>
              <a:rPr lang="de-DE" dirty="0" err="1">
                <a:solidFill>
                  <a:srgbClr val="C00000"/>
                </a:solidFill>
              </a:rPr>
              <a:t>task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should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be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faster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when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the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two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associated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concepts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are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mapped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to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the</a:t>
            </a:r>
            <a:r>
              <a:rPr lang="de-DE" dirty="0">
                <a:solidFill>
                  <a:srgbClr val="C00000"/>
                </a:solidFill>
              </a:rPr>
              <a:t> same </a:t>
            </a:r>
            <a:r>
              <a:rPr lang="de-DE" dirty="0" err="1">
                <a:solidFill>
                  <a:srgbClr val="C00000"/>
                </a:solidFill>
              </a:rPr>
              <a:t>key</a:t>
            </a:r>
            <a:r>
              <a:rPr lang="de-DE" dirty="0">
                <a:solidFill>
                  <a:srgbClr val="C00000"/>
                </a:solidFill>
              </a:rPr>
              <a:t> (</a:t>
            </a:r>
            <a:r>
              <a:rPr lang="de-DE" dirty="0" err="1">
                <a:solidFill>
                  <a:srgbClr val="C00000"/>
                </a:solidFill>
              </a:rPr>
              <a:t>congruent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mapping</a:t>
            </a:r>
            <a:r>
              <a:rPr lang="de-DE" dirty="0">
                <a:solidFill>
                  <a:srgbClr val="C00000"/>
                </a:solidFill>
              </a:rPr>
              <a:t>) </a:t>
            </a:r>
            <a:r>
              <a:rPr lang="de-DE" dirty="0" err="1">
                <a:solidFill>
                  <a:srgbClr val="C00000"/>
                </a:solidFill>
              </a:rPr>
              <a:t>rather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than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to</a:t>
            </a:r>
            <a:r>
              <a:rPr lang="de-DE" dirty="0">
                <a:solidFill>
                  <a:srgbClr val="C00000"/>
                </a:solidFill>
              </a:rPr>
              <a:t> different </a:t>
            </a:r>
            <a:r>
              <a:rPr lang="de-DE" dirty="0" err="1">
                <a:solidFill>
                  <a:srgbClr val="C00000"/>
                </a:solidFill>
              </a:rPr>
              <a:t>keys</a:t>
            </a:r>
            <a:r>
              <a:rPr lang="de-DE" dirty="0">
                <a:solidFill>
                  <a:srgbClr val="C00000"/>
                </a:solidFill>
              </a:rPr>
              <a:t> (</a:t>
            </a:r>
            <a:r>
              <a:rPr lang="de-DE" dirty="0" err="1">
                <a:solidFill>
                  <a:srgbClr val="C00000"/>
                </a:solidFill>
              </a:rPr>
              <a:t>incongruent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mapping</a:t>
            </a:r>
            <a:r>
              <a:rPr lang="de-DE" dirty="0">
                <a:solidFill>
                  <a:srgbClr val="C00000"/>
                </a:solidFill>
              </a:rPr>
              <a:t>).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5A9EEF1-5807-475B-81E5-5E817435E787}"/>
              </a:ext>
            </a:extLst>
          </p:cNvPr>
          <p:cNvSpPr txBox="1"/>
          <p:nvPr/>
        </p:nvSpPr>
        <p:spPr>
          <a:xfrm>
            <a:off x="393753" y="5167125"/>
            <a:ext cx="1533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Press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„</a:t>
            </a:r>
            <a:r>
              <a:rPr lang="de-DE" dirty="0" err="1"/>
              <a:t>Banana</a:t>
            </a:r>
            <a:r>
              <a:rPr lang="de-DE" dirty="0"/>
              <a:t>“ and </a:t>
            </a:r>
          </a:p>
          <a:p>
            <a:pPr algn="ctr"/>
            <a:r>
              <a:rPr lang="de-DE" dirty="0"/>
              <a:t>„Yellow“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7DF726-C542-4F69-8CDF-460B5081D312}"/>
              </a:ext>
            </a:extLst>
          </p:cNvPr>
          <p:cNvSpPr txBox="1"/>
          <p:nvPr/>
        </p:nvSpPr>
        <p:spPr>
          <a:xfrm>
            <a:off x="3861433" y="5109723"/>
            <a:ext cx="1803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Press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„</a:t>
            </a:r>
            <a:r>
              <a:rPr lang="de-DE" dirty="0" err="1"/>
              <a:t>Cucumber</a:t>
            </a:r>
            <a:r>
              <a:rPr lang="de-DE" dirty="0"/>
              <a:t>“ and </a:t>
            </a:r>
          </a:p>
          <a:p>
            <a:pPr algn="ctr"/>
            <a:r>
              <a:rPr lang="de-DE" dirty="0"/>
              <a:t>„Green“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9A988A2-0D59-451D-AAB9-3D962A7859B3}"/>
              </a:ext>
            </a:extLst>
          </p:cNvPr>
          <p:cNvSpPr/>
          <p:nvPr/>
        </p:nvSpPr>
        <p:spPr>
          <a:xfrm>
            <a:off x="749711" y="4555498"/>
            <a:ext cx="527483" cy="606436"/>
          </a:xfrm>
          <a:prstGeom prst="ellipse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1F0872C-933B-438F-9405-2AA680FA1551}"/>
              </a:ext>
            </a:extLst>
          </p:cNvPr>
          <p:cNvSpPr/>
          <p:nvPr/>
        </p:nvSpPr>
        <p:spPr>
          <a:xfrm>
            <a:off x="4432308" y="4545665"/>
            <a:ext cx="527483" cy="606436"/>
          </a:xfrm>
          <a:prstGeom prst="ellipse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900610B-A637-405C-8E30-6261D3722477}"/>
              </a:ext>
            </a:extLst>
          </p:cNvPr>
          <p:cNvSpPr txBox="1"/>
          <p:nvPr/>
        </p:nvSpPr>
        <p:spPr>
          <a:xfrm>
            <a:off x="1936522" y="3899334"/>
            <a:ext cx="1888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/>
              <a:t>BANANA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27BA6F6-01A5-44F0-A35A-02EBFE785694}"/>
              </a:ext>
            </a:extLst>
          </p:cNvPr>
          <p:cNvSpPr/>
          <p:nvPr/>
        </p:nvSpPr>
        <p:spPr>
          <a:xfrm>
            <a:off x="6349762" y="3429000"/>
            <a:ext cx="5414537" cy="26325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629BD24-682B-4882-A8C3-099F6E5BD5C8}"/>
              </a:ext>
            </a:extLst>
          </p:cNvPr>
          <p:cNvSpPr txBox="1"/>
          <p:nvPr/>
        </p:nvSpPr>
        <p:spPr>
          <a:xfrm>
            <a:off x="6492792" y="5167125"/>
            <a:ext cx="1533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Press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„</a:t>
            </a:r>
            <a:r>
              <a:rPr lang="de-DE" dirty="0" err="1"/>
              <a:t>Banana</a:t>
            </a:r>
            <a:r>
              <a:rPr lang="de-DE" dirty="0"/>
              <a:t>“ and </a:t>
            </a:r>
          </a:p>
          <a:p>
            <a:pPr algn="ctr"/>
            <a:r>
              <a:rPr lang="de-DE" dirty="0"/>
              <a:t>„Green“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7DC6BEC-CFC1-4D90-BDC1-D81C8E5D891C}"/>
              </a:ext>
            </a:extLst>
          </p:cNvPr>
          <p:cNvSpPr txBox="1"/>
          <p:nvPr/>
        </p:nvSpPr>
        <p:spPr>
          <a:xfrm>
            <a:off x="9960472" y="5109723"/>
            <a:ext cx="1803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Press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„</a:t>
            </a:r>
            <a:r>
              <a:rPr lang="de-DE" dirty="0" err="1"/>
              <a:t>Cucumber</a:t>
            </a:r>
            <a:r>
              <a:rPr lang="de-DE" dirty="0"/>
              <a:t>“ and </a:t>
            </a:r>
          </a:p>
          <a:p>
            <a:pPr algn="ctr"/>
            <a:r>
              <a:rPr lang="de-DE" dirty="0"/>
              <a:t>„Yellow“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DAF0C602-3576-41E8-828A-A2EEB795370A}"/>
              </a:ext>
            </a:extLst>
          </p:cNvPr>
          <p:cNvSpPr/>
          <p:nvPr/>
        </p:nvSpPr>
        <p:spPr>
          <a:xfrm>
            <a:off x="6848750" y="4555498"/>
            <a:ext cx="527483" cy="606436"/>
          </a:xfrm>
          <a:prstGeom prst="ellipse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84EAE657-2901-4211-89E5-2DB842C35B8C}"/>
              </a:ext>
            </a:extLst>
          </p:cNvPr>
          <p:cNvSpPr/>
          <p:nvPr/>
        </p:nvSpPr>
        <p:spPr>
          <a:xfrm>
            <a:off x="10531347" y="4545665"/>
            <a:ext cx="527483" cy="606436"/>
          </a:xfrm>
          <a:prstGeom prst="ellipse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B8C5459-72D1-4AF9-8D41-A892DD5F258D}"/>
              </a:ext>
            </a:extLst>
          </p:cNvPr>
          <p:cNvSpPr txBox="1"/>
          <p:nvPr/>
        </p:nvSpPr>
        <p:spPr>
          <a:xfrm>
            <a:off x="8035561" y="3899334"/>
            <a:ext cx="1888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/>
              <a:t>BANANA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EC30A3E-AE7A-4AD5-A084-672CFC20B0AD}"/>
              </a:ext>
            </a:extLst>
          </p:cNvPr>
          <p:cNvSpPr txBox="1"/>
          <p:nvPr/>
        </p:nvSpPr>
        <p:spPr>
          <a:xfrm>
            <a:off x="1936522" y="6296510"/>
            <a:ext cx="2050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/>
              <a:t>congruent</a:t>
            </a:r>
            <a:r>
              <a:rPr lang="de-DE" i="1" dirty="0"/>
              <a:t> </a:t>
            </a:r>
            <a:r>
              <a:rPr lang="de-DE" i="1" dirty="0" err="1"/>
              <a:t>mapping</a:t>
            </a:r>
            <a:endParaRPr lang="de-DE" i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B2F36C8-A944-4B14-9026-A93CF0F12136}"/>
              </a:ext>
            </a:extLst>
          </p:cNvPr>
          <p:cNvSpPr txBox="1"/>
          <p:nvPr/>
        </p:nvSpPr>
        <p:spPr>
          <a:xfrm>
            <a:off x="7955026" y="6300558"/>
            <a:ext cx="218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/>
              <a:t>incongruent</a:t>
            </a:r>
            <a:r>
              <a:rPr lang="de-DE" i="1" dirty="0"/>
              <a:t> </a:t>
            </a:r>
            <a:r>
              <a:rPr lang="de-DE" i="1" dirty="0" err="1"/>
              <a:t>mapping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81824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36E4C04C-6048-4510-B719-C82B16A2307F}"/>
              </a:ext>
            </a:extLst>
          </p:cNvPr>
          <p:cNvSpPr/>
          <p:nvPr/>
        </p:nvSpPr>
        <p:spPr>
          <a:xfrm>
            <a:off x="250723" y="3429000"/>
            <a:ext cx="5414537" cy="26325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817DC6-A9BF-4918-A82B-5AF73DB8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experiment</a:t>
            </a:r>
            <a:r>
              <a:rPr lang="de-DE" dirty="0"/>
              <a:t>: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1D575B-3A80-42B8-B599-181293213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11" y="1474838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/>
              <a:t>Hypothesis: RT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fictional</a:t>
            </a:r>
            <a:r>
              <a:rPr lang="de-DE" dirty="0"/>
              <a:t>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mapped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</a:t>
            </a:r>
            <a:r>
              <a:rPr lang="de-DE" dirty="0" err="1"/>
              <a:t>describing</a:t>
            </a:r>
            <a:r>
              <a:rPr lang="de-DE" dirty="0"/>
              <a:t> a high </a:t>
            </a:r>
            <a:r>
              <a:rPr lang="de-DE" dirty="0" err="1"/>
              <a:t>construal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</a:t>
            </a:r>
            <a:r>
              <a:rPr lang="de-DE" i="1" dirty="0" err="1"/>
              <a:t>general</a:t>
            </a:r>
            <a:r>
              <a:rPr lang="de-DE" i="1" dirty="0"/>
              <a:t>, </a:t>
            </a:r>
            <a:r>
              <a:rPr lang="de-DE" i="1" dirty="0" err="1"/>
              <a:t>abstract</a:t>
            </a:r>
            <a:r>
              <a:rPr lang="de-DE" i="1" dirty="0"/>
              <a:t>, universal</a:t>
            </a:r>
            <a:r>
              <a:rPr lang="de-DE" dirty="0"/>
              <a:t>)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</a:t>
            </a:r>
            <a:r>
              <a:rPr lang="de-DE" dirty="0" err="1"/>
              <a:t>describing</a:t>
            </a:r>
            <a:r>
              <a:rPr lang="de-DE" dirty="0"/>
              <a:t> a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constral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</a:t>
            </a:r>
            <a:r>
              <a:rPr lang="de-DE" i="1" dirty="0" err="1"/>
              <a:t>specific</a:t>
            </a:r>
            <a:r>
              <a:rPr lang="de-DE" i="1" dirty="0"/>
              <a:t>, </a:t>
            </a:r>
            <a:r>
              <a:rPr lang="de-DE" i="1" dirty="0" err="1"/>
              <a:t>detailed</a:t>
            </a:r>
            <a:r>
              <a:rPr lang="de-DE" i="1" dirty="0"/>
              <a:t>, </a:t>
            </a:r>
            <a:r>
              <a:rPr lang="de-DE" i="1" dirty="0" err="1"/>
              <a:t>defined</a:t>
            </a:r>
            <a:r>
              <a:rPr lang="de-DE" dirty="0"/>
              <a:t>).</a:t>
            </a:r>
          </a:p>
          <a:p>
            <a:pPr lvl="1">
              <a:buFontTx/>
              <a:buChar char="-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: </a:t>
            </a:r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5A9EEF1-5807-475B-81E5-5E817435E787}"/>
              </a:ext>
            </a:extLst>
          </p:cNvPr>
          <p:cNvSpPr txBox="1"/>
          <p:nvPr/>
        </p:nvSpPr>
        <p:spPr>
          <a:xfrm>
            <a:off x="214210" y="5173906"/>
            <a:ext cx="2125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Press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„real“ </a:t>
            </a:r>
            <a:r>
              <a:rPr lang="de-DE" dirty="0" err="1"/>
              <a:t>creatures</a:t>
            </a:r>
            <a:r>
              <a:rPr lang="de-DE" dirty="0"/>
              <a:t> and </a:t>
            </a:r>
          </a:p>
          <a:p>
            <a:pPr algn="ctr"/>
            <a:r>
              <a:rPr lang="de-DE" dirty="0"/>
              <a:t>„</a:t>
            </a:r>
            <a:r>
              <a:rPr lang="de-DE" dirty="0" err="1"/>
              <a:t>specific</a:t>
            </a:r>
            <a:r>
              <a:rPr lang="de-DE" dirty="0"/>
              <a:t>“ </a:t>
            </a:r>
            <a:r>
              <a:rPr lang="de-DE" dirty="0" err="1"/>
              <a:t>features</a:t>
            </a:r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9A988A2-0D59-451D-AAB9-3D962A7859B3}"/>
              </a:ext>
            </a:extLst>
          </p:cNvPr>
          <p:cNvSpPr/>
          <p:nvPr/>
        </p:nvSpPr>
        <p:spPr>
          <a:xfrm>
            <a:off x="749711" y="4555498"/>
            <a:ext cx="527483" cy="606436"/>
          </a:xfrm>
          <a:prstGeom prst="ellipse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1F0872C-933B-438F-9405-2AA680FA1551}"/>
              </a:ext>
            </a:extLst>
          </p:cNvPr>
          <p:cNvSpPr/>
          <p:nvPr/>
        </p:nvSpPr>
        <p:spPr>
          <a:xfrm>
            <a:off x="4432308" y="4545665"/>
            <a:ext cx="527483" cy="606436"/>
          </a:xfrm>
          <a:prstGeom prst="ellipse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900610B-A637-405C-8E30-6261D3722477}"/>
              </a:ext>
            </a:extLst>
          </p:cNvPr>
          <p:cNvSpPr txBox="1"/>
          <p:nvPr/>
        </p:nvSpPr>
        <p:spPr>
          <a:xfrm>
            <a:off x="1936522" y="3899334"/>
            <a:ext cx="1923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/>
              <a:t>DRAGON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27BA6F6-01A5-44F0-A35A-02EBFE785694}"/>
              </a:ext>
            </a:extLst>
          </p:cNvPr>
          <p:cNvSpPr/>
          <p:nvPr/>
        </p:nvSpPr>
        <p:spPr>
          <a:xfrm>
            <a:off x="6349762" y="3429000"/>
            <a:ext cx="5414537" cy="26325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DAF0C602-3576-41E8-828A-A2EEB795370A}"/>
              </a:ext>
            </a:extLst>
          </p:cNvPr>
          <p:cNvSpPr/>
          <p:nvPr/>
        </p:nvSpPr>
        <p:spPr>
          <a:xfrm>
            <a:off x="6848750" y="4555498"/>
            <a:ext cx="527483" cy="606436"/>
          </a:xfrm>
          <a:prstGeom prst="ellipse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84EAE657-2901-4211-89E5-2DB842C35B8C}"/>
              </a:ext>
            </a:extLst>
          </p:cNvPr>
          <p:cNvSpPr/>
          <p:nvPr/>
        </p:nvSpPr>
        <p:spPr>
          <a:xfrm>
            <a:off x="10531347" y="4545665"/>
            <a:ext cx="527483" cy="606436"/>
          </a:xfrm>
          <a:prstGeom prst="ellipse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B8C5459-72D1-4AF9-8D41-A892DD5F258D}"/>
              </a:ext>
            </a:extLst>
          </p:cNvPr>
          <p:cNvSpPr txBox="1"/>
          <p:nvPr/>
        </p:nvSpPr>
        <p:spPr>
          <a:xfrm>
            <a:off x="8035561" y="3899334"/>
            <a:ext cx="1923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/>
              <a:t>DRAGON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EC30A3E-AE7A-4AD5-A084-672CFC20B0AD}"/>
              </a:ext>
            </a:extLst>
          </p:cNvPr>
          <p:cNvSpPr txBox="1"/>
          <p:nvPr/>
        </p:nvSpPr>
        <p:spPr>
          <a:xfrm>
            <a:off x="1936522" y="6296510"/>
            <a:ext cx="2050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/>
              <a:t>congruent</a:t>
            </a:r>
            <a:r>
              <a:rPr lang="de-DE" i="1" dirty="0"/>
              <a:t> </a:t>
            </a:r>
            <a:r>
              <a:rPr lang="de-DE" i="1" dirty="0" err="1"/>
              <a:t>mapping</a:t>
            </a:r>
            <a:endParaRPr lang="de-DE" i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B2F36C8-A944-4B14-9026-A93CF0F12136}"/>
              </a:ext>
            </a:extLst>
          </p:cNvPr>
          <p:cNvSpPr txBox="1"/>
          <p:nvPr/>
        </p:nvSpPr>
        <p:spPr>
          <a:xfrm>
            <a:off x="7955026" y="6300558"/>
            <a:ext cx="218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/>
              <a:t>incongruent</a:t>
            </a:r>
            <a:r>
              <a:rPr lang="de-DE" i="1" dirty="0"/>
              <a:t> </a:t>
            </a:r>
            <a:r>
              <a:rPr lang="de-DE" i="1" dirty="0" err="1"/>
              <a:t>mapping</a:t>
            </a:r>
            <a:endParaRPr lang="de-DE" i="1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8FF6BA0-C0CF-438C-B520-77FDF1960300}"/>
              </a:ext>
            </a:extLst>
          </p:cNvPr>
          <p:cNvSpPr txBox="1"/>
          <p:nvPr/>
        </p:nvSpPr>
        <p:spPr>
          <a:xfrm>
            <a:off x="3240371" y="5152101"/>
            <a:ext cx="2528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Press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„</a:t>
            </a:r>
            <a:r>
              <a:rPr lang="de-DE" dirty="0" err="1"/>
              <a:t>fictional</a:t>
            </a:r>
            <a:r>
              <a:rPr lang="de-DE" dirty="0"/>
              <a:t>“ </a:t>
            </a:r>
            <a:r>
              <a:rPr lang="de-DE" dirty="0" err="1"/>
              <a:t>creatures</a:t>
            </a:r>
            <a:r>
              <a:rPr lang="de-DE" dirty="0"/>
              <a:t> and </a:t>
            </a:r>
          </a:p>
          <a:p>
            <a:pPr algn="ctr"/>
            <a:r>
              <a:rPr lang="de-DE" dirty="0"/>
              <a:t>„</a:t>
            </a:r>
            <a:r>
              <a:rPr lang="de-DE" dirty="0" err="1"/>
              <a:t>abstract</a:t>
            </a:r>
            <a:r>
              <a:rPr lang="de-DE" dirty="0"/>
              <a:t>“ </a:t>
            </a:r>
            <a:r>
              <a:rPr lang="de-DE" dirty="0" err="1"/>
              <a:t>features</a:t>
            </a:r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23BA92B-C349-4EAC-AA2B-67FF091A644D}"/>
              </a:ext>
            </a:extLst>
          </p:cNvPr>
          <p:cNvSpPr txBox="1"/>
          <p:nvPr/>
        </p:nvSpPr>
        <p:spPr>
          <a:xfrm>
            <a:off x="6341195" y="5129336"/>
            <a:ext cx="2125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Press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„real“ </a:t>
            </a:r>
            <a:r>
              <a:rPr lang="de-DE" dirty="0" err="1"/>
              <a:t>creatures</a:t>
            </a:r>
            <a:r>
              <a:rPr lang="de-DE" dirty="0"/>
              <a:t> and </a:t>
            </a:r>
          </a:p>
          <a:p>
            <a:pPr algn="ctr"/>
            <a:r>
              <a:rPr lang="de-DE" dirty="0"/>
              <a:t>„</a:t>
            </a:r>
            <a:r>
              <a:rPr lang="de-DE" dirty="0" err="1"/>
              <a:t>abstract</a:t>
            </a:r>
            <a:r>
              <a:rPr lang="de-DE" dirty="0"/>
              <a:t>“ </a:t>
            </a:r>
            <a:r>
              <a:rPr lang="de-DE" dirty="0" err="1"/>
              <a:t>features</a:t>
            </a:r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207D02E-59C6-4105-B983-8F9E727D4A99}"/>
              </a:ext>
            </a:extLst>
          </p:cNvPr>
          <p:cNvSpPr txBox="1"/>
          <p:nvPr/>
        </p:nvSpPr>
        <p:spPr>
          <a:xfrm>
            <a:off x="9325340" y="5115170"/>
            <a:ext cx="2528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Press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„</a:t>
            </a:r>
            <a:r>
              <a:rPr lang="de-DE" dirty="0" err="1"/>
              <a:t>fictional</a:t>
            </a:r>
            <a:r>
              <a:rPr lang="de-DE" dirty="0"/>
              <a:t>“ </a:t>
            </a:r>
            <a:r>
              <a:rPr lang="de-DE" dirty="0" err="1"/>
              <a:t>creatures</a:t>
            </a:r>
            <a:r>
              <a:rPr lang="de-DE" dirty="0"/>
              <a:t> and </a:t>
            </a:r>
          </a:p>
          <a:p>
            <a:pPr algn="ctr"/>
            <a:r>
              <a:rPr lang="de-DE" dirty="0"/>
              <a:t>„</a:t>
            </a:r>
            <a:r>
              <a:rPr lang="de-DE" dirty="0" err="1"/>
              <a:t>specific</a:t>
            </a:r>
            <a:r>
              <a:rPr lang="de-DE" dirty="0"/>
              <a:t>“ </a:t>
            </a:r>
            <a:r>
              <a:rPr lang="de-DE" dirty="0" err="1"/>
              <a:t>features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051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0E084-595E-4DD9-8ADB-FD81CFCC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/ </a:t>
            </a:r>
            <a:r>
              <a:rPr lang="de-DE" dirty="0" err="1"/>
              <a:t>Procedure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E0DF2F-7C45-460D-9246-48AD71362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    </a:t>
            </a:r>
            <a:r>
              <a:rPr lang="de-DE" b="1" dirty="0"/>
              <a:t>Word Type </a:t>
            </a:r>
            <a:r>
              <a:rPr lang="de-DE" dirty="0"/>
              <a:t>(6 </a:t>
            </a:r>
            <a:r>
              <a:rPr lang="de-DE" dirty="0" err="1"/>
              <a:t>creature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vs. 6 feature </a:t>
            </a:r>
            <a:r>
              <a:rPr lang="de-DE" dirty="0" err="1"/>
              <a:t>words</a:t>
            </a:r>
            <a:r>
              <a:rPr lang="de-DE" dirty="0"/>
              <a:t>) </a:t>
            </a:r>
          </a:p>
          <a:p>
            <a:pPr marL="0" indent="0">
              <a:buNone/>
            </a:pPr>
            <a:r>
              <a:rPr lang="de-DE" dirty="0"/>
              <a:t>   ×  </a:t>
            </a:r>
            <a:r>
              <a:rPr lang="de-DE" b="1" dirty="0" err="1"/>
              <a:t>Construal</a:t>
            </a:r>
            <a:r>
              <a:rPr lang="de-DE" b="1" dirty="0"/>
              <a:t> Level </a:t>
            </a:r>
            <a:r>
              <a:rPr lang="de-DE" dirty="0"/>
              <a:t>(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sz="2200" dirty="0"/>
              <a:t>[</a:t>
            </a:r>
            <a:r>
              <a:rPr lang="de-DE" sz="2200" dirty="0" err="1"/>
              <a:t>concrete</a:t>
            </a:r>
            <a:r>
              <a:rPr lang="de-DE" sz="2200" dirty="0"/>
              <a:t>, real] </a:t>
            </a:r>
            <a:r>
              <a:rPr lang="de-DE" dirty="0"/>
              <a:t>vs. high </a:t>
            </a:r>
            <a:r>
              <a:rPr lang="de-DE" sz="1900" dirty="0"/>
              <a:t>[</a:t>
            </a:r>
            <a:r>
              <a:rPr lang="de-DE" sz="1900" dirty="0" err="1"/>
              <a:t>abstract</a:t>
            </a:r>
            <a:r>
              <a:rPr lang="de-DE" sz="1900" dirty="0"/>
              <a:t>, </a:t>
            </a:r>
            <a:r>
              <a:rPr lang="de-DE" sz="1900" dirty="0" err="1"/>
              <a:t>imaginary</a:t>
            </a:r>
            <a:r>
              <a:rPr lang="de-DE" sz="1900" dirty="0"/>
              <a:t>]</a:t>
            </a:r>
            <a:r>
              <a:rPr lang="de-DE" dirty="0"/>
              <a:t>)   </a:t>
            </a:r>
          </a:p>
          <a:p>
            <a:pPr marL="0" indent="0">
              <a:buNone/>
            </a:pPr>
            <a:r>
              <a:rPr lang="de-DE" dirty="0"/>
              <a:t>   ×  </a:t>
            </a:r>
            <a:r>
              <a:rPr lang="de-DE" b="1" dirty="0"/>
              <a:t>Mapping</a:t>
            </a:r>
            <a:r>
              <a:rPr lang="de-DE" dirty="0"/>
              <a:t> (</a:t>
            </a:r>
            <a:r>
              <a:rPr lang="de-DE" dirty="0" err="1"/>
              <a:t>congruent</a:t>
            </a:r>
            <a:r>
              <a:rPr lang="de-DE" dirty="0"/>
              <a:t> vs. </a:t>
            </a:r>
            <a:r>
              <a:rPr lang="de-DE" dirty="0" err="1"/>
              <a:t>incongruent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   </a:t>
            </a:r>
          </a:p>
          <a:p>
            <a:r>
              <a:rPr lang="de-DE" dirty="0"/>
              <a:t>Mapping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varied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two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parts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experiment</a:t>
            </a:r>
            <a:r>
              <a:rPr lang="de-DE" dirty="0">
                <a:sym typeface="Wingdings" panose="05000000000000000000" pitchFamily="2" charset="2"/>
              </a:rPr>
              <a:t>, i</a:t>
            </a:r>
            <a:r>
              <a:rPr lang="de-DE" dirty="0"/>
              <a:t>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3 </a:t>
            </a:r>
            <a:r>
              <a:rPr lang="de-DE" dirty="0" err="1"/>
              <a:t>blocks</a:t>
            </a:r>
            <a:endParaRPr lang="de-DE" dirty="0"/>
          </a:p>
          <a:p>
            <a:pPr lvl="1"/>
            <a:r>
              <a:rPr lang="de-DE" dirty="0"/>
              <a:t>1. Block: Practice </a:t>
            </a:r>
            <a:r>
              <a:rPr lang="de-DE" dirty="0" err="1"/>
              <a:t>of</a:t>
            </a:r>
            <a:r>
              <a:rPr lang="de-DE" dirty="0"/>
              <a:t> „</a:t>
            </a:r>
            <a:r>
              <a:rPr lang="de-DE" dirty="0" err="1"/>
              <a:t>creature</a:t>
            </a:r>
            <a:r>
              <a:rPr lang="de-DE" dirty="0"/>
              <a:t>“ </a:t>
            </a:r>
            <a:r>
              <a:rPr lang="de-DE" dirty="0" err="1"/>
              <a:t>trials</a:t>
            </a:r>
            <a:r>
              <a:rPr lang="de-DE" dirty="0"/>
              <a:t> (6 </a:t>
            </a:r>
            <a:r>
              <a:rPr lang="de-DE" dirty="0" err="1"/>
              <a:t>trials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2. Block: Practice </a:t>
            </a:r>
            <a:r>
              <a:rPr lang="de-DE" dirty="0" err="1"/>
              <a:t>of</a:t>
            </a:r>
            <a:r>
              <a:rPr lang="de-DE" dirty="0"/>
              <a:t> „feature“ </a:t>
            </a:r>
            <a:r>
              <a:rPr lang="de-DE" dirty="0" err="1"/>
              <a:t>trials</a:t>
            </a:r>
            <a:r>
              <a:rPr lang="de-DE" dirty="0"/>
              <a:t> (6 </a:t>
            </a:r>
            <a:r>
              <a:rPr lang="de-DE" dirty="0" err="1"/>
              <a:t>trials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3. Block: Mixed block (12 </a:t>
            </a:r>
            <a:r>
              <a:rPr lang="de-DE" dirty="0" err="1"/>
              <a:t>trials</a:t>
            </a:r>
            <a:r>
              <a:rPr lang="de-DE" dirty="0"/>
              <a:t>)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Feedback: „Error“ FB after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, 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responses</a:t>
            </a:r>
            <a:r>
              <a:rPr lang="de-DE" dirty="0"/>
              <a:t> after </a:t>
            </a:r>
            <a:r>
              <a:rPr lang="de-DE" dirty="0" err="1"/>
              <a:t>each</a:t>
            </a:r>
            <a:r>
              <a:rPr lang="de-DE" dirty="0"/>
              <a:t> block</a:t>
            </a:r>
          </a:p>
        </p:txBody>
      </p:sp>
    </p:spTree>
    <p:extLst>
      <p:ext uri="{BB962C8B-B14F-4D97-AF65-F5344CB8AC3E}">
        <p14:creationId xmlns:p14="http://schemas.microsoft.com/office/powerpoint/2010/main" val="315151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C9E85-10B6-43BD-BC7D-683CE6E8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419"/>
            <a:ext cx="10515600" cy="497517"/>
          </a:xfrm>
        </p:spPr>
        <p:txBody>
          <a:bodyPr>
            <a:normAutofit fontScale="90000"/>
          </a:bodyPr>
          <a:lstStyle/>
          <a:p>
            <a:r>
              <a:rPr lang="de-DE" sz="3600" b="1" dirty="0" err="1"/>
              <a:t>Step-by-step</a:t>
            </a:r>
            <a:r>
              <a:rPr lang="de-DE" sz="3600" b="1" dirty="0"/>
              <a:t> in </a:t>
            </a:r>
            <a:r>
              <a:rPr lang="de-DE" sz="3600" b="1" dirty="0" err="1"/>
              <a:t>PsychoPy</a:t>
            </a:r>
            <a:r>
              <a:rPr lang="de-DE" sz="3600" b="1" dirty="0"/>
              <a:t>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EB50EA-0668-46C0-A68D-6A6ECF24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2642"/>
            <a:ext cx="10833340" cy="5727939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GB" dirty="0"/>
              <a:t>Create a new experiment and save as “</a:t>
            </a:r>
            <a:r>
              <a:rPr lang="en-GB" dirty="0" err="1"/>
              <a:t>IATExp.psyexp</a:t>
            </a:r>
            <a:r>
              <a:rPr lang="en-GB" dirty="0"/>
              <a:t>” in a folder called, e.g. </a:t>
            </a:r>
            <a:r>
              <a:rPr lang="en-GB" dirty="0" err="1"/>
              <a:t>IATPsychoPy</a:t>
            </a:r>
            <a:endParaRPr lang="de-DE" dirty="0"/>
          </a:p>
          <a:p>
            <a:pPr lvl="0"/>
            <a:r>
              <a:rPr lang="en-GB" dirty="0"/>
              <a:t>Create a single trial:  </a:t>
            </a:r>
            <a:br>
              <a:rPr lang="en-GB" dirty="0"/>
            </a:br>
            <a:r>
              <a:rPr lang="en-GB" dirty="0"/>
              <a:t>250 ms ITI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target word “test” in blue until response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keyboard response with key “</a:t>
            </a:r>
            <a:r>
              <a:rPr lang="en-GB" dirty="0" err="1"/>
              <a:t>i</a:t>
            </a:r>
            <a:r>
              <a:rPr lang="en-GB" dirty="0"/>
              <a:t>” or “e”</a:t>
            </a:r>
            <a:endParaRPr lang="de-DE" dirty="0"/>
          </a:p>
          <a:p>
            <a:pPr lvl="0"/>
            <a:r>
              <a:rPr lang="en-GB" dirty="0"/>
              <a:t>Make the background black!</a:t>
            </a:r>
            <a:endParaRPr lang="de-DE" dirty="0"/>
          </a:p>
          <a:p>
            <a:pPr lvl="0"/>
            <a:r>
              <a:rPr lang="en-GB" dirty="0"/>
              <a:t>Create a block of 12 trials, displaying the target words specified in the “ConditionsCongruent.xlsx” Conditions File, in random order. Make sure </a:t>
            </a:r>
            <a:r>
              <a:rPr lang="en-GB" dirty="0" err="1"/>
              <a:t>PsychoPy</a:t>
            </a:r>
            <a:r>
              <a:rPr lang="en-GB" dirty="0"/>
              <a:t> checks and stores whether responses are correct.</a:t>
            </a:r>
            <a:endParaRPr lang="de-DE" dirty="0"/>
          </a:p>
          <a:p>
            <a:pPr lvl="0"/>
            <a:r>
              <a:rPr lang="en-GB" dirty="0"/>
              <a:t>Present the word “error” for 500 ms in case of a wrong response after each trial</a:t>
            </a:r>
            <a:endParaRPr lang="de-DE" dirty="0"/>
          </a:p>
          <a:p>
            <a:pPr lvl="0"/>
            <a:r>
              <a:rPr lang="en-GB" dirty="0"/>
              <a:t>Create a loop “blocks”; our block should be repeated three times</a:t>
            </a:r>
            <a:endParaRPr lang="de-DE" dirty="0"/>
          </a:p>
          <a:p>
            <a:pPr lvl="0"/>
            <a:r>
              <a:rPr lang="en-GB" dirty="0"/>
              <a:t>Before each block, show a brief instruction with the key assignment and current block number.</a:t>
            </a:r>
            <a:endParaRPr lang="de-DE" dirty="0"/>
          </a:p>
          <a:p>
            <a:pPr lvl="0"/>
            <a:r>
              <a:rPr lang="en-GB" dirty="0"/>
              <a:t>After each block, there should be feedback about the percentage of correct responses in the block</a:t>
            </a:r>
            <a:endParaRPr lang="de-DE" dirty="0"/>
          </a:p>
          <a:p>
            <a:pPr lvl="0"/>
            <a:r>
              <a:rPr lang="en-GB" dirty="0"/>
              <a:t>The first two blocks should be practice blocks: in block 1, only the “creature trials” should be presented and in block 2, only the feature trials should be presented</a:t>
            </a:r>
            <a:endParaRPr lang="de-DE" dirty="0"/>
          </a:p>
          <a:p>
            <a:pPr lvl="0"/>
            <a:r>
              <a:rPr lang="en-GB" dirty="0"/>
              <a:t>One half of the experiment is done! But in the other half, the category-to-key mapping should be incongruent (cf. “ConditionsIncongruent.xlsx”). Use a loop for this and counterbalance the order of the two mappings by asking the experimenter to type in the block order! Create a more detailed instruction describing the mapping prior to each part of the experiment.  TIPP: use the files “PartOrderA.xlsx” and “PartOrderB.xlsx” – these also include instruction texts…</a:t>
            </a:r>
            <a:endParaRPr lang="de-DE" dirty="0"/>
          </a:p>
          <a:p>
            <a:pPr lvl="0"/>
            <a:r>
              <a:rPr lang="en-GB" dirty="0"/>
              <a:t>Include a “general instruction” screen at the beginning and a “thank you!” screen at the end.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763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721E2-6C9F-4DC1-9D1B-01EA714F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575890-C1BE-4F97-B0B7-54A1B9A71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b="1" dirty="0"/>
              <a:t>Getting started: </a:t>
            </a:r>
            <a:r>
              <a:rPr lang="en-GB" b="1" dirty="0">
                <a:hlinkClick r:id="rId2"/>
              </a:rPr>
              <a:t>https://www.psychopy.org/online/index.html</a:t>
            </a:r>
            <a:endParaRPr lang="en-GB" b="1" dirty="0"/>
          </a:p>
          <a:p>
            <a:pPr lvl="0"/>
            <a:r>
              <a:rPr lang="en-GB" b="1" dirty="0" err="1"/>
              <a:t>PsychoPy</a:t>
            </a:r>
            <a:r>
              <a:rPr lang="en-GB" b="1" dirty="0"/>
              <a:t> Forum:   </a:t>
            </a:r>
            <a:r>
              <a:rPr lang="en-GB" b="1" u="sng" dirty="0">
                <a:hlinkClick r:id="rId3"/>
              </a:rPr>
              <a:t>https://discourse.psychopy.org/</a:t>
            </a:r>
            <a:endParaRPr lang="en-GB" b="1" u="sng" dirty="0"/>
          </a:p>
          <a:p>
            <a:r>
              <a:rPr lang="en-GB" b="1" dirty="0" err="1"/>
              <a:t>Github</a:t>
            </a:r>
            <a:r>
              <a:rPr lang="en-GB" b="1" dirty="0"/>
              <a:t> issues:</a:t>
            </a:r>
            <a:r>
              <a:rPr lang="en-GB" dirty="0"/>
              <a:t> </a:t>
            </a:r>
            <a:r>
              <a:rPr lang="en-GB" u="sng" dirty="0">
                <a:hlinkClick r:id="rId4"/>
              </a:rPr>
              <a:t>https://github.com/psychopy/psychopy/issues</a:t>
            </a:r>
            <a:endParaRPr lang="de-DE" dirty="0"/>
          </a:p>
          <a:p>
            <a:pPr lvl="0"/>
            <a:endParaRPr lang="de-DE" dirty="0"/>
          </a:p>
          <a:p>
            <a:pPr lvl="0"/>
            <a:r>
              <a:rPr lang="en-GB" b="1" dirty="0"/>
              <a:t>CRIB SHEET for getting </a:t>
            </a:r>
            <a:r>
              <a:rPr lang="en-GB" b="1" dirty="0" err="1"/>
              <a:t>psychopy</a:t>
            </a:r>
            <a:r>
              <a:rPr lang="en-GB" b="1" dirty="0"/>
              <a:t> Experiments online:</a:t>
            </a:r>
            <a:endParaRPr lang="de-DE" dirty="0"/>
          </a:p>
          <a:p>
            <a:pPr marL="0" indent="0">
              <a:buNone/>
            </a:pPr>
            <a:r>
              <a:rPr lang="en-GB" u="sng" dirty="0">
                <a:hlinkClick r:id="rId5"/>
              </a:rPr>
              <a:t>https://docs.google.com/document/d/13jp0QAqQeFlYSjeZS0fDInvgaDzBXjGQNe4VNKbbNHQ/edit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4143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1A299C-634C-44BC-9A90-65065802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Balancing</a:t>
            </a:r>
            <a:r>
              <a:rPr lang="de-DE" dirty="0"/>
              <a:t> online </a:t>
            </a:r>
            <a:r>
              <a:rPr lang="de-DE" dirty="0" err="1"/>
              <a:t>studies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B5DB21-BB77-484E-88B6-ACF607A86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260"/>
            <a:ext cx="10515600" cy="49056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u="sng" dirty="0">
                <a:hlinkClick r:id="rId2"/>
              </a:rPr>
              <a:t>https://moryscarter.com/vespr/pavlovia.php</a:t>
            </a:r>
            <a:endParaRPr lang="de-DE" u="sng" dirty="0"/>
          </a:p>
          <a:p>
            <a:pPr marL="0" indent="0">
              <a:buNone/>
            </a:pPr>
            <a:r>
              <a:rPr lang="de-DE" dirty="0" err="1"/>
              <a:t>Assigns</a:t>
            </a:r>
            <a:r>
              <a:rPr lang="de-DE" dirty="0"/>
              <a:t> </a:t>
            </a:r>
            <a:r>
              <a:rPr lang="de-DE" dirty="0" err="1"/>
              <a:t>consequtive</a:t>
            </a:r>
            <a:r>
              <a:rPr lang="de-DE" dirty="0"/>
              <a:t> </a:t>
            </a:r>
            <a:r>
              <a:rPr lang="de-DE" dirty="0" err="1"/>
              <a:t>participant</a:t>
            </a:r>
            <a:r>
              <a:rPr lang="de-DE" dirty="0"/>
              <a:t> </a:t>
            </a:r>
            <a:r>
              <a:rPr lang="de-DE" dirty="0" err="1"/>
              <a:t>numbers</a:t>
            </a:r>
            <a:r>
              <a:rPr lang="de-DE" dirty="0"/>
              <a:t> (1,2,3,4,…, </a:t>
            </a:r>
            <a:r>
              <a:rPr lang="de-DE" dirty="0" err="1"/>
              <a:t>each</a:t>
            </a:r>
            <a:r>
              <a:rPr lang="de-DE" dirty="0"/>
              <a:t> time </a:t>
            </a:r>
            <a:r>
              <a:rPr lang="de-DE" dirty="0" err="1"/>
              <a:t>the</a:t>
            </a:r>
            <a:r>
              <a:rPr lang="de-DE" dirty="0"/>
              <a:t> link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i="1" dirty="0" err="1"/>
              <a:t>Example</a:t>
            </a:r>
            <a:r>
              <a:rPr lang="de-DE" i="1" dirty="0"/>
              <a:t>: </a:t>
            </a:r>
            <a:endParaRPr lang="de-DE" i="1" dirty="0">
              <a:hlinkClick r:id="rId3"/>
            </a:endParaRPr>
          </a:p>
          <a:p>
            <a:pPr marL="0" indent="0">
              <a:buNone/>
            </a:pPr>
            <a:r>
              <a:rPr lang="de-DE" dirty="0"/>
              <a:t>Original url: </a:t>
            </a:r>
            <a:r>
              <a:rPr lang="de-DE" dirty="0">
                <a:hlinkClick r:id="rId4"/>
              </a:rPr>
              <a:t>https://pavlovia.org/run/KarinBausenhart/iatexample</a:t>
            </a:r>
            <a:r>
              <a:rPr lang="de-DE" dirty="0"/>
              <a:t> </a:t>
            </a:r>
            <a:endParaRPr lang="de-DE" u="sng" dirty="0">
              <a:hlinkClick r:id="rId3"/>
            </a:endParaRPr>
          </a:p>
          <a:p>
            <a:pPr marL="0" indent="0">
              <a:buNone/>
            </a:pPr>
            <a:r>
              <a:rPr lang="de-DE" sz="2600" i="1" dirty="0" err="1"/>
              <a:t>Replace</a:t>
            </a:r>
            <a:r>
              <a:rPr lang="de-DE" sz="2600" i="1" dirty="0"/>
              <a:t> </a:t>
            </a:r>
            <a:r>
              <a:rPr lang="de-DE" sz="2600" i="1" dirty="0" err="1"/>
              <a:t>with</a:t>
            </a:r>
            <a:r>
              <a:rPr lang="de-DE" sz="2600" i="1" dirty="0"/>
              <a:t>:</a:t>
            </a:r>
            <a:r>
              <a:rPr lang="de-DE" sz="2600" i="1" u="sng" dirty="0"/>
              <a:t> </a:t>
            </a:r>
            <a:r>
              <a:rPr lang="de-DE" sz="2200" dirty="0">
                <a:hlinkClick r:id="rId5"/>
              </a:rPr>
              <a:t>https://moryscarter.com/vespr/pavlovia.php?folder=</a:t>
            </a:r>
            <a:r>
              <a:rPr lang="de-DE" sz="2200" dirty="0">
                <a:solidFill>
                  <a:srgbClr val="FF0000"/>
                </a:solidFill>
                <a:hlinkClick r:id="rId5"/>
              </a:rPr>
              <a:t>KarinBausenhart</a:t>
            </a:r>
            <a:r>
              <a:rPr lang="de-DE" sz="2200" dirty="0">
                <a:hlinkClick r:id="rId5"/>
              </a:rPr>
              <a:t>&amp;experiment=</a:t>
            </a:r>
            <a:r>
              <a:rPr lang="de-DE" sz="2200" dirty="0">
                <a:solidFill>
                  <a:srgbClr val="FF0000"/>
                </a:solidFill>
                <a:hlinkClick r:id="rId5"/>
              </a:rPr>
              <a:t>iatexample/</a:t>
            </a:r>
            <a:endParaRPr lang="de-DE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e-D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b="1" dirty="0" err="1"/>
              <a:t>Then</a:t>
            </a:r>
            <a:r>
              <a:rPr lang="fr-FR" b="1" dirty="0"/>
              <a:t> use participant </a:t>
            </a:r>
            <a:r>
              <a:rPr lang="fr-FR" b="1" dirty="0" err="1"/>
              <a:t>number</a:t>
            </a:r>
            <a:r>
              <a:rPr lang="fr-FR" b="1" dirty="0"/>
              <a:t> to </a:t>
            </a:r>
            <a:r>
              <a:rPr lang="fr-FR" b="1" dirty="0" err="1"/>
              <a:t>compute</a:t>
            </a:r>
            <a:r>
              <a:rPr lang="fr-FR" b="1" dirty="0"/>
              <a:t> </a:t>
            </a:r>
            <a:r>
              <a:rPr lang="fr-FR" b="1" dirty="0" err="1"/>
              <a:t>which</a:t>
            </a:r>
            <a:r>
              <a:rPr lang="fr-FR" b="1" dirty="0"/>
              <a:t> condition the participant </a:t>
            </a:r>
            <a:r>
              <a:rPr lang="fr-FR" b="1" dirty="0" err="1"/>
              <a:t>should</a:t>
            </a:r>
            <a:r>
              <a:rPr lang="fr-FR" b="1" dirty="0"/>
              <a:t> </a:t>
            </a:r>
            <a:r>
              <a:rPr lang="fr-FR" b="1" dirty="0" err="1"/>
              <a:t>be</a:t>
            </a:r>
            <a:r>
              <a:rPr lang="fr-FR" b="1" dirty="0"/>
              <a:t> in…</a:t>
            </a:r>
          </a:p>
          <a:p>
            <a:pPr marL="0" indent="0">
              <a:buNone/>
            </a:pPr>
            <a:r>
              <a:rPr lang="fr-FR" b="1" dirty="0"/>
              <a:t>e.g.: condition = </a:t>
            </a:r>
            <a:r>
              <a:rPr lang="fr-FR" b="1" dirty="0" err="1"/>
              <a:t>int</a:t>
            </a:r>
            <a:r>
              <a:rPr lang="fr-FR" b="1" dirty="0"/>
              <a:t>(</a:t>
            </a:r>
            <a:r>
              <a:rPr lang="fr-FR" b="1" dirty="0" err="1"/>
              <a:t>expInfo</a:t>
            </a:r>
            <a:r>
              <a:rPr lang="fr-FR" b="1" dirty="0"/>
              <a:t>['participant'])%x</a:t>
            </a:r>
          </a:p>
          <a:p>
            <a:pPr marL="0" indent="0">
              <a:buNone/>
            </a:pPr>
            <a:r>
              <a:rPr lang="de-DE" dirty="0"/>
              <a:t>(</a:t>
            </a:r>
            <a:r>
              <a:rPr lang="de-DE" dirty="0" err="1"/>
              <a:t>with</a:t>
            </a:r>
            <a:r>
              <a:rPr lang="de-DE" dirty="0"/>
              <a:t> x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conditions</a:t>
            </a:r>
            <a:r>
              <a:rPr lang="de-DE" dirty="0"/>
              <a:t>), </a:t>
            </a:r>
            <a:r>
              <a:rPr lang="de-DE" dirty="0" err="1"/>
              <a:t>returns</a:t>
            </a:r>
            <a:r>
              <a:rPr lang="de-DE" dirty="0"/>
              <a:t> 0,1,…,x-1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3F049F2-4C8B-4D8B-AE23-DE8010E4EDFB}"/>
              </a:ext>
            </a:extLst>
          </p:cNvPr>
          <p:cNvSpPr/>
          <p:nvPr/>
        </p:nvSpPr>
        <p:spPr>
          <a:xfrm>
            <a:off x="5658929" y="3926455"/>
            <a:ext cx="2441275" cy="3881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E2D7248-FD01-4825-8EB1-DE7366624978}"/>
              </a:ext>
            </a:extLst>
          </p:cNvPr>
          <p:cNvSpPr/>
          <p:nvPr/>
        </p:nvSpPr>
        <p:spPr>
          <a:xfrm>
            <a:off x="8266258" y="3897687"/>
            <a:ext cx="2441275" cy="38818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2F889F3-CFD2-480B-8FF1-6C2864BD8429}"/>
              </a:ext>
            </a:extLst>
          </p:cNvPr>
          <p:cNvSpPr/>
          <p:nvPr/>
        </p:nvSpPr>
        <p:spPr>
          <a:xfrm>
            <a:off x="10721187" y="3890510"/>
            <a:ext cx="152400" cy="38818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118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1044</Words>
  <Application>Microsoft Office PowerPoint</Application>
  <PresentationFormat>Breitbild</PresentationFormat>
  <Paragraphs>99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Bahnschrift Light SemiCondensed</vt:lpstr>
      <vt:lpstr>Calibri</vt:lpstr>
      <vt:lpstr>Calibri Light</vt:lpstr>
      <vt:lpstr>Courier New</vt:lpstr>
      <vt:lpstr>Wingdings</vt:lpstr>
      <vt:lpstr>Office</vt:lpstr>
      <vt:lpstr>(Online-)Experimenting with PsychoPy3  Example: IAT experiment </vt:lpstr>
      <vt:lpstr>Outline</vt:lpstr>
      <vt:lpstr>The experiment: </vt:lpstr>
      <vt:lpstr>The experiment: </vt:lpstr>
      <vt:lpstr>The experiment: </vt:lpstr>
      <vt:lpstr>Design / Procedure</vt:lpstr>
      <vt:lpstr>Step-by-step in PsychoPy:</vt:lpstr>
      <vt:lpstr>Resources</vt:lpstr>
      <vt:lpstr>Balancing online studies</vt:lpstr>
      <vt:lpstr>Debugging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(Online-)Experimenting with PsychoPy3</dc:title>
  <dc:creator>Karin Bausenhart</dc:creator>
  <cp:lastModifiedBy>Karin Bausenhart</cp:lastModifiedBy>
  <cp:revision>26</cp:revision>
  <dcterms:created xsi:type="dcterms:W3CDTF">2021-01-08T12:55:18Z</dcterms:created>
  <dcterms:modified xsi:type="dcterms:W3CDTF">2021-01-25T22:23:27Z</dcterms:modified>
</cp:coreProperties>
</file>