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5956" r:id="rId1"/>
    <p:sldMasterId id="2147485900" r:id="rId2"/>
  </p:sldMasterIdLst>
  <p:notesMasterIdLst>
    <p:notesMasterId r:id="rId20"/>
  </p:notesMasterIdLst>
  <p:handoutMasterIdLst>
    <p:handoutMasterId r:id="rId21"/>
  </p:handoutMasterIdLst>
  <p:sldIdLst>
    <p:sldId id="760" r:id="rId3"/>
    <p:sldId id="789" r:id="rId4"/>
    <p:sldId id="790" r:id="rId5"/>
    <p:sldId id="791" r:id="rId6"/>
    <p:sldId id="792" r:id="rId7"/>
    <p:sldId id="793" r:id="rId8"/>
    <p:sldId id="794" r:id="rId9"/>
    <p:sldId id="795" r:id="rId10"/>
    <p:sldId id="796" r:id="rId11"/>
    <p:sldId id="797" r:id="rId12"/>
    <p:sldId id="798" r:id="rId13"/>
    <p:sldId id="799" r:id="rId14"/>
    <p:sldId id="801" r:id="rId15"/>
    <p:sldId id="800" r:id="rId16"/>
    <p:sldId id="802" r:id="rId17"/>
    <p:sldId id="803" r:id="rId18"/>
    <p:sldId id="804" r:id="rId19"/>
  </p:sldIdLst>
  <p:sldSz cx="9144000" cy="5143500" type="screen16x9"/>
  <p:notesSz cx="6819900" cy="9918700"/>
  <p:embeddedFontLst>
    <p:embeddedFont>
      <p:font typeface="Bell MT" panose="02020503060305020303" pitchFamily="18" charset="77"/>
      <p:regular r:id="rId22"/>
      <p:bold r:id="rId23"/>
      <p:italic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orient="horz" pos="3024">
          <p15:clr>
            <a:srgbClr val="A4A3A4"/>
          </p15:clr>
        </p15:guide>
        <p15:guide id="3" orient="horz" pos="872" userDrawn="1">
          <p15:clr>
            <a:srgbClr val="A4A3A4"/>
          </p15:clr>
        </p15:guide>
        <p15:guide id="4" pos="181" userDrawn="1">
          <p15:clr>
            <a:srgbClr val="A4A3A4"/>
          </p15:clr>
        </p15:guide>
        <p15:guide id="5" pos="5579" userDrawn="1">
          <p15:clr>
            <a:srgbClr val="A4A3A4"/>
          </p15:clr>
        </p15:guide>
        <p15:guide id="6" pos="793" userDrawn="1">
          <p15:clr>
            <a:srgbClr val="A4A3A4"/>
          </p15:clr>
        </p15:guide>
        <p15:guide id="7" orient="horz" pos="10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0FF"/>
    <a:srgbClr val="808080"/>
    <a:srgbClr val="000000"/>
    <a:srgbClr val="B2B2B2"/>
    <a:srgbClr val="5F5F5F"/>
    <a:srgbClr val="CBCBCB"/>
    <a:srgbClr val="32414B"/>
    <a:srgbClr val="A51E37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6868" autoAdjust="0"/>
  </p:normalViewPr>
  <p:slideViewPr>
    <p:cSldViewPr snapToGrid="0" showGuides="1">
      <p:cViewPr varScale="1">
        <p:scale>
          <a:sx n="136" d="100"/>
          <a:sy n="136" d="100"/>
        </p:scale>
        <p:origin x="1424" y="192"/>
      </p:cViewPr>
      <p:guideLst>
        <p:guide orient="horz" pos="3024"/>
        <p:guide orient="horz" pos="872"/>
        <p:guide pos="181"/>
        <p:guide pos="5579"/>
        <p:guide pos="793"/>
        <p:guide orient="horz" pos="10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0" d="100"/>
        <a:sy n="18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3708" y="-108"/>
      </p:cViewPr>
      <p:guideLst>
        <p:guide orient="horz" pos="313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62388" y="0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2CD0DB0-75B6-4D50-89F1-852A2609BA71}" type="datetimeFigureOut">
              <a:rPr lang="de-DE"/>
              <a:pPr>
                <a:defRPr/>
              </a:pPr>
              <a:t>26.01.21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0225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62388" y="9420225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E74825-AD28-4D6E-B432-FFF58DD9ABD9}" type="slidenum">
              <a:rPr lang="de-DE"/>
              <a:pPr>
                <a:defRPr/>
              </a:pPr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730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63975" y="0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33FC16-F4F4-4425-A8C7-F008EC8E6FD6}" type="datetimeFigureOut">
              <a:rPr lang="de-DE"/>
              <a:pPr>
                <a:defRPr/>
              </a:pPr>
              <a:t>26.01.21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838" y="590550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2" tIns="45661" rIns="91322" bIns="45661" rtlCol="0" anchor="ctr"/>
          <a:lstStyle/>
          <a:p>
            <a:pPr lvl="0"/>
            <a:endParaRPr lang="de-DE" noProof="0"/>
          </a:p>
        </p:txBody>
      </p:sp>
      <p:sp>
        <p:nvSpPr>
          <p:cNvPr id="33797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928688" y="4710113"/>
            <a:ext cx="5240337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  <a:p>
            <a:pPr lvl="0"/>
            <a:endParaRPr lang="en-US" altLang="en-US" noProof="0"/>
          </a:p>
          <a:p>
            <a:pPr lvl="0"/>
            <a:endParaRPr lang="en-US" altLang="en-US" noProof="0"/>
          </a:p>
          <a:p>
            <a:pPr lvl="0"/>
            <a:endParaRPr lang="en-US" alt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0225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63975" y="9420225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A9140E2-867F-4126-A771-689B69200949}" type="slidenum">
              <a:rPr lang="de-DE"/>
              <a:pPr>
                <a:defRPr/>
              </a:pPr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890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ts val="1600"/>
      </a:lnSpc>
      <a:spcBef>
        <a:spcPts val="8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914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932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47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45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12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711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76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955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94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27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563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90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85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1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14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31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24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68289" y="3420000"/>
            <a:ext cx="8519750" cy="6720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600" b="0">
                <a:solidFill>
                  <a:srgbClr val="000000"/>
                </a:solidFill>
                <a:latin typeface="+mj-lt"/>
              </a:defRPr>
            </a:lvl1pPr>
            <a:lvl2pPr marL="360363" indent="0">
              <a:buNone/>
              <a:defRPr sz="2800">
                <a:latin typeface="+mj-lt"/>
              </a:defRPr>
            </a:lvl2pPr>
            <a:lvl3pPr marL="720725" indent="0">
              <a:buNone/>
              <a:defRPr sz="2800">
                <a:latin typeface="+mj-lt"/>
              </a:defRPr>
            </a:lvl3pPr>
            <a:lvl4pPr marL="1074737" indent="0">
              <a:buNone/>
              <a:defRPr sz="2800">
                <a:latin typeface="+mj-lt"/>
              </a:defRPr>
            </a:lvl4pPr>
            <a:lvl5pPr marL="1439862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6859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nseite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1260000" y="828000"/>
            <a:ext cx="7596000" cy="63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5000"/>
              </a:lnSpc>
              <a:buNone/>
              <a:defRPr sz="2000" b="1">
                <a:latin typeface="+mn-lt"/>
              </a:defRPr>
            </a:lvl1pPr>
          </a:lstStyle>
          <a:p>
            <a:pPr lvl="0"/>
            <a:r>
              <a:rPr lang="de-DE" dirty="0"/>
              <a:t>Headline durch Klicken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260000" y="1634400"/>
            <a:ext cx="7596000" cy="3144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5000"/>
              </a:lnSpc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 bwMode="auto">
          <a:xfrm>
            <a:off x="1260000" y="4937361"/>
            <a:ext cx="72000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/>
            </a:pPr>
            <a:r>
              <a:rPr lang="de-DE" altLang="de-DE" sz="6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Fußzeile bearbeiten/entfernen: Register Ansicht &gt; Folienmaster &gt; Layout 2 „Innenseite mit Fußzeile“ auswählen &gt; Fußzeile überschreiben bzw. löschen. Zurück: Ansicht &gt; Normal</a:t>
            </a:r>
          </a:p>
        </p:txBody>
      </p:sp>
    </p:spTree>
    <p:extLst>
      <p:ext uri="{BB962C8B-B14F-4D97-AF65-F5344CB8AC3E}">
        <p14:creationId xmlns:p14="http://schemas.microsoft.com/office/powerpoint/2010/main" val="26986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0" y="257965"/>
            <a:ext cx="1856429" cy="47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57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63166"/>
            <a:ext cx="9144000" cy="102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5950" y="590964"/>
            <a:ext cx="9145987" cy="0"/>
          </a:xfrm>
          <a:prstGeom prst="line">
            <a:avLst/>
          </a:prstGeom>
          <a:noFill/>
          <a:ln w="9525">
            <a:solidFill>
              <a:schemeClr val="accent2">
                <a:alpha val="89803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8" y="158284"/>
            <a:ext cx="1153186" cy="29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8"/>
          <p:cNvSpPr>
            <a:spLocks noChangeShapeType="1"/>
          </p:cNvSpPr>
          <p:nvPr userDrawn="1"/>
        </p:nvSpPr>
        <p:spPr bwMode="auto">
          <a:xfrm>
            <a:off x="7938" y="4856560"/>
            <a:ext cx="9144000" cy="0"/>
          </a:xfrm>
          <a:prstGeom prst="line">
            <a:avLst/>
          </a:prstGeom>
          <a:noFill/>
          <a:ln w="9525">
            <a:solidFill>
              <a:srgbClr val="CBCBC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 bwMode="auto">
          <a:xfrm>
            <a:off x="8015294" y="4937361"/>
            <a:ext cx="8413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700" dirty="0">
                <a:solidFill>
                  <a:srgbClr val="000000"/>
                </a:solidFill>
              </a:rPr>
              <a:t> |  </a:t>
            </a:r>
            <a:fld id="{C1E581F2-1995-439C-B81E-3800D8B6B2B1}" type="slidenum">
              <a:rPr lang="de-DE" altLang="de-DE" sz="700" smtClean="0">
                <a:solidFill>
                  <a:srgbClr val="000000"/>
                </a:solidFill>
              </a:rPr>
              <a:pPr algn="r" eaLnBrk="1" hangingPunct="1">
                <a:defRPr/>
              </a:pPr>
              <a:t>‹N›</a:t>
            </a:fld>
            <a:endParaRPr lang="de-DE" altLang="de-DE" sz="7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287668" y="2719200"/>
            <a:ext cx="8568663" cy="126000"/>
          </a:xfrm>
          <a:prstGeom prst="rect">
            <a:avLst/>
          </a:prstGeom>
          <a:solidFill>
            <a:srgbClr val="A51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E4E217-93CA-C44C-8768-40A4FC59929A}"/>
              </a:ext>
            </a:extLst>
          </p:cNvPr>
          <p:cNvSpPr txBox="1"/>
          <p:nvPr/>
        </p:nvSpPr>
        <p:spPr>
          <a:xfrm>
            <a:off x="3211819" y="1863864"/>
            <a:ext cx="2720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accent6"/>
                </a:solidFill>
                <a:latin typeface="Bell MT" panose="02020503060305020303" pitchFamily="18" charset="77"/>
              </a:rPr>
              <a:t>PAVLOVIA</a:t>
            </a:r>
          </a:p>
        </p:txBody>
      </p:sp>
      <p:pic>
        <p:nvPicPr>
          <p:cNvPr id="5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685C58A8-4104-E54F-B03F-7F9AF3ACBB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95" y="185625"/>
            <a:ext cx="1062405" cy="7577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7CDAF5-E22F-ED40-82F6-E43048D68017}"/>
              </a:ext>
            </a:extLst>
          </p:cNvPr>
          <p:cNvSpPr txBox="1"/>
          <p:nvPr/>
        </p:nvSpPr>
        <p:spPr>
          <a:xfrm>
            <a:off x="287668" y="2992650"/>
            <a:ext cx="349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Bell MT" panose="02020503060305020303" pitchFamily="18" charset="77"/>
              </a:rPr>
              <a:t>nicoletta.simi@uni-tuebingen.de</a:t>
            </a:r>
            <a:endParaRPr lang="it-IT" b="1" dirty="0">
              <a:latin typeface="Bell MT" panose="02020503060305020303" pitchFamily="18" charset="77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736337-B6DA-924B-A22D-B669BC99A2B5}"/>
              </a:ext>
            </a:extLst>
          </p:cNvPr>
          <p:cNvSpPr txBox="1"/>
          <p:nvPr/>
        </p:nvSpPr>
        <p:spPr>
          <a:xfrm>
            <a:off x="287668" y="3512093"/>
            <a:ext cx="662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Bell MT" panose="02020503060305020303" pitchFamily="18" charset="77"/>
              </a:rPr>
              <a:t>Posner</a:t>
            </a:r>
            <a:r>
              <a:rPr lang="it-IT" dirty="0">
                <a:latin typeface="Bell MT" panose="02020503060305020303" pitchFamily="18" charset="77"/>
              </a:rPr>
              <a:t> Task: </a:t>
            </a:r>
            <a:r>
              <a:rPr lang="it-IT" dirty="0" err="1">
                <a:latin typeface="Bell MT" panose="02020503060305020303" pitchFamily="18" charset="77"/>
              </a:rPr>
              <a:t>https</a:t>
            </a:r>
            <a:r>
              <a:rPr lang="it-IT" dirty="0">
                <a:latin typeface="Bell MT" panose="02020503060305020303" pitchFamily="18" charset="77"/>
              </a:rPr>
              <a:t>://</a:t>
            </a:r>
            <a:r>
              <a:rPr lang="it-IT" dirty="0" err="1">
                <a:latin typeface="Bell MT" panose="02020503060305020303" pitchFamily="18" charset="77"/>
              </a:rPr>
              <a:t>gitlab.pavlovia.org</a:t>
            </a:r>
            <a:r>
              <a:rPr lang="it-IT" dirty="0">
                <a:latin typeface="Bell MT" panose="02020503060305020303" pitchFamily="18" charset="77"/>
              </a:rPr>
              <a:t>/</a:t>
            </a:r>
            <a:r>
              <a:rPr lang="it-IT" dirty="0" err="1">
                <a:latin typeface="Bell MT" panose="02020503060305020303" pitchFamily="18" charset="77"/>
              </a:rPr>
              <a:t>Nicoletta.simi</a:t>
            </a:r>
            <a:r>
              <a:rPr lang="it-IT" dirty="0">
                <a:latin typeface="Bell MT" panose="02020503060305020303" pitchFamily="18" charset="77"/>
              </a:rPr>
              <a:t>/</a:t>
            </a:r>
            <a:r>
              <a:rPr lang="it-IT" dirty="0" err="1">
                <a:latin typeface="Bell MT" panose="02020503060305020303" pitchFamily="18" charset="77"/>
              </a:rPr>
              <a:t>posner</a:t>
            </a:r>
            <a:r>
              <a:rPr lang="it-IT" dirty="0">
                <a:latin typeface="Bell MT" panose="02020503060305020303" pitchFamily="18" charset="77"/>
              </a:rPr>
              <a:t>-task</a:t>
            </a:r>
          </a:p>
        </p:txBody>
      </p:sp>
    </p:spTree>
    <p:extLst>
      <p:ext uri="{BB962C8B-B14F-4D97-AF65-F5344CB8AC3E}">
        <p14:creationId xmlns:p14="http://schemas.microsoft.com/office/powerpoint/2010/main" val="57427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73668" y="627716"/>
            <a:ext cx="7596663" cy="458569"/>
          </a:xfrm>
        </p:spPr>
        <p:txBody>
          <a:bodyPr/>
          <a:lstStyle/>
          <a:p>
            <a:pPr algn="ctr"/>
            <a:r>
              <a:rPr lang="it-IT" sz="2800" dirty="0" err="1">
                <a:latin typeface="Bell MT" panose="02020503060305020303" pitchFamily="18" charset="77"/>
              </a:rPr>
              <a:t>Gitlab</a:t>
            </a:r>
            <a:endParaRPr lang="it-IT" sz="2800" dirty="0">
              <a:latin typeface="Bell MT" panose="02020503060305020303" pitchFamily="18" charset="77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8" y="1469464"/>
            <a:ext cx="7596662" cy="3166200"/>
          </a:xfrm>
        </p:spPr>
        <p:txBody>
          <a:bodyPr/>
          <a:lstStyle/>
          <a:p>
            <a:r>
              <a:rPr lang="it-IT" b="1" dirty="0">
                <a:latin typeface="Bell MT" panose="02020503060305020303" pitchFamily="18" charset="77"/>
              </a:rPr>
              <a:t>Benefits of </a:t>
            </a:r>
            <a:r>
              <a:rPr lang="it-IT" b="1" dirty="0" err="1">
                <a:latin typeface="Bell MT" panose="02020503060305020303" pitchFamily="18" charset="77"/>
              </a:rPr>
              <a:t>GitLab</a:t>
            </a:r>
            <a:r>
              <a:rPr lang="it-IT" dirty="0">
                <a:latin typeface="Bell MT" panose="02020503060305020303" pitchFamily="18" charset="77"/>
              </a:rPr>
              <a:t>:</a:t>
            </a:r>
          </a:p>
          <a:p>
            <a:endParaRPr lang="it-IT" dirty="0">
              <a:latin typeface="Bell MT" panose="02020503060305020303" pitchFamily="18" charset="77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it-IT" b="1" dirty="0" err="1">
                <a:latin typeface="Bell MT" panose="02020503060305020303" pitchFamily="18" charset="77"/>
              </a:rPr>
              <a:t>Fork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existing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projects</a:t>
            </a:r>
            <a:endParaRPr lang="it-IT" dirty="0">
              <a:latin typeface="Bell MT" panose="02020503060305020303" pitchFamily="18" charset="77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it-IT" b="1" dirty="0">
                <a:latin typeface="Bell MT" panose="02020503060305020303" pitchFamily="18" charset="77"/>
              </a:rPr>
              <a:t>Version control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it-IT" b="1" dirty="0" err="1">
                <a:latin typeface="Bell MT" panose="02020503060305020303" pitchFamily="18" charset="77"/>
              </a:rPr>
              <a:t>Add</a:t>
            </a:r>
            <a:r>
              <a:rPr lang="it-IT" b="1" dirty="0">
                <a:latin typeface="Bell MT" panose="02020503060305020303" pitchFamily="18" charset="77"/>
              </a:rPr>
              <a:t> lab </a:t>
            </a:r>
            <a:r>
              <a:rPr lang="it-IT" b="1" dirty="0" err="1">
                <a:latin typeface="Bell MT" panose="02020503060305020303" pitchFamily="18" charset="77"/>
              </a:rPr>
              <a:t>members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dirty="0">
                <a:latin typeface="Bell MT" panose="02020503060305020303" pitchFamily="18" charset="77"/>
              </a:rPr>
              <a:t>to </a:t>
            </a:r>
            <a:r>
              <a:rPr lang="it-IT" dirty="0" err="1">
                <a:latin typeface="Bell MT" panose="02020503060305020303" pitchFamily="18" charset="77"/>
              </a:rPr>
              <a:t>projects</a:t>
            </a:r>
            <a:r>
              <a:rPr lang="it-IT" dirty="0">
                <a:latin typeface="Bell MT" panose="02020503060305020303" pitchFamily="18" charset="77"/>
              </a:rPr>
              <a:t> to work on the </a:t>
            </a:r>
            <a:r>
              <a:rPr lang="it-IT" dirty="0" err="1">
                <a:latin typeface="Bell MT" panose="02020503060305020303" pitchFamily="18" charset="77"/>
              </a:rPr>
              <a:t>same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files</a:t>
            </a:r>
            <a:endParaRPr lang="it-IT" dirty="0">
              <a:latin typeface="Bell MT" panose="02020503060305020303" pitchFamily="18" charset="77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it-IT" dirty="0">
                <a:latin typeface="Bell MT" panose="02020503060305020303" pitchFamily="18" charset="77"/>
              </a:rPr>
              <a:t>Easy </a:t>
            </a:r>
            <a:r>
              <a:rPr lang="it-IT" b="1" dirty="0" err="1">
                <a:latin typeface="Bell MT" panose="02020503060305020303" pitchFamily="18" charset="77"/>
              </a:rPr>
              <a:t>sharing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dirty="0">
                <a:latin typeface="Bell MT" panose="02020503060305020303" pitchFamily="18" charset="77"/>
              </a:rPr>
              <a:t>of </a:t>
            </a:r>
            <a:r>
              <a:rPr lang="it-IT" dirty="0" err="1">
                <a:latin typeface="Bell MT" panose="02020503060305020303" pitchFamily="18" charset="77"/>
              </a:rPr>
              <a:t>your</a:t>
            </a:r>
            <a:r>
              <a:rPr lang="it-IT" dirty="0">
                <a:latin typeface="Bell MT" panose="02020503060305020303" pitchFamily="18" charset="77"/>
              </a:rPr>
              <a:t> task (open science)</a:t>
            </a:r>
            <a:endParaRPr lang="it-IT" dirty="0">
              <a:effectLst/>
              <a:latin typeface="Bell MT" panose="02020503060305020303" pitchFamily="18" charset="77"/>
            </a:endParaRP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95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73668" y="678371"/>
            <a:ext cx="7596663" cy="637200"/>
          </a:xfrm>
        </p:spPr>
        <p:txBody>
          <a:bodyPr/>
          <a:lstStyle/>
          <a:p>
            <a:pPr algn="ctr"/>
            <a:r>
              <a:rPr lang="it-IT" sz="2800" dirty="0" err="1">
                <a:latin typeface="Bell MT" panose="02020503060305020303" pitchFamily="18" charset="77"/>
              </a:rPr>
              <a:t>Forking</a:t>
            </a:r>
            <a:endParaRPr lang="it-IT" sz="2800" dirty="0">
              <a:latin typeface="Bell MT" panose="02020503060305020303" pitchFamily="18" charset="77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7" y="2036635"/>
            <a:ext cx="7596662" cy="1650808"/>
          </a:xfrm>
        </p:spPr>
        <p:txBody>
          <a:bodyPr/>
          <a:lstStyle/>
          <a:p>
            <a:pPr algn="just"/>
            <a:r>
              <a:rPr lang="it-IT" dirty="0" err="1">
                <a:latin typeface="Bell MT" panose="02020503060305020303" pitchFamily="18" charset="77"/>
              </a:rPr>
              <a:t>If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find</a:t>
            </a:r>
            <a:r>
              <a:rPr lang="it-IT" dirty="0">
                <a:latin typeface="Bell MT" panose="02020503060305020303" pitchFamily="18" charset="77"/>
              </a:rPr>
              <a:t> an </a:t>
            </a:r>
            <a:r>
              <a:rPr lang="it-IT" dirty="0" err="1">
                <a:latin typeface="Bell MT" panose="02020503060305020303" pitchFamily="18" charset="77"/>
              </a:rPr>
              <a:t>experiment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like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using</a:t>
            </a:r>
            <a:r>
              <a:rPr lang="it-IT" dirty="0">
                <a:latin typeface="Bell MT" panose="02020503060305020303" pitchFamily="18" charset="77"/>
              </a:rPr>
              <a:t> ‘</a:t>
            </a:r>
            <a:r>
              <a:rPr lang="it-IT" dirty="0" err="1">
                <a:latin typeface="Bell MT" panose="02020503060305020303" pitchFamily="18" charset="77"/>
              </a:rPr>
              <a:t>explore</a:t>
            </a:r>
            <a:r>
              <a:rPr lang="it-IT" dirty="0">
                <a:latin typeface="Bell MT" panose="02020503060305020303" pitchFamily="18" charset="77"/>
              </a:rPr>
              <a:t>’ 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can open the </a:t>
            </a:r>
            <a:r>
              <a:rPr lang="it-IT" dirty="0" err="1">
                <a:latin typeface="Bell MT" panose="02020503060305020303" pitchFamily="18" charset="77"/>
              </a:rPr>
              <a:t>gitlab</a:t>
            </a:r>
            <a:r>
              <a:rPr lang="it-IT" dirty="0">
                <a:latin typeface="Bell MT" panose="02020503060305020303" pitchFamily="18" charset="77"/>
              </a:rPr>
              <a:t> page by </a:t>
            </a:r>
            <a:r>
              <a:rPr lang="it-IT" dirty="0" err="1">
                <a:latin typeface="Bell MT" panose="02020503060305020303" pitchFamily="18" charset="77"/>
              </a:rPr>
              <a:t>selecting</a:t>
            </a:r>
            <a:r>
              <a:rPr lang="it-IT" dirty="0">
                <a:latin typeface="Bell MT" panose="02020503060305020303" pitchFamily="18" charset="77"/>
              </a:rPr>
              <a:t> ‘</a:t>
            </a:r>
            <a:r>
              <a:rPr lang="it-IT" b="1" dirty="0" err="1">
                <a:latin typeface="Bell MT" panose="02020503060305020303" pitchFamily="18" charset="77"/>
              </a:rPr>
              <a:t>View</a:t>
            </a:r>
            <a:r>
              <a:rPr lang="it-IT" b="1" dirty="0">
                <a:latin typeface="Bell MT" panose="02020503060305020303" pitchFamily="18" charset="77"/>
              </a:rPr>
              <a:t> code (&lt;&gt;)’</a:t>
            </a:r>
          </a:p>
          <a:p>
            <a:pPr algn="just">
              <a:lnSpc>
                <a:spcPct val="150000"/>
              </a:lnSpc>
            </a:pP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can </a:t>
            </a:r>
            <a:r>
              <a:rPr lang="it-IT" dirty="0" err="1">
                <a:latin typeface="Bell MT" panose="02020503060305020303" pitchFamily="18" charset="77"/>
              </a:rPr>
              <a:t>then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fork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that</a:t>
            </a:r>
            <a:r>
              <a:rPr lang="it-IT" dirty="0">
                <a:latin typeface="Bell MT" panose="02020503060305020303" pitchFamily="18" charset="77"/>
              </a:rPr>
              <a:t> to </a:t>
            </a:r>
            <a:r>
              <a:rPr lang="it-IT" dirty="0" err="1">
                <a:latin typeface="Bell MT" panose="02020503060305020303" pitchFamily="18" charset="77"/>
              </a:rPr>
              <a:t>make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your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own</a:t>
            </a:r>
            <a:r>
              <a:rPr lang="it-IT" b="1" dirty="0">
                <a:latin typeface="Bell MT" panose="02020503060305020303" pitchFamily="18" charset="77"/>
              </a:rPr>
              <a:t> copy </a:t>
            </a:r>
            <a:r>
              <a:rPr lang="it-IT" dirty="0">
                <a:latin typeface="Bell MT" panose="02020503060305020303" pitchFamily="18" charset="77"/>
              </a:rPr>
              <a:t>of the </a:t>
            </a:r>
            <a:r>
              <a:rPr lang="it-IT" dirty="0" err="1">
                <a:latin typeface="Bell MT" panose="02020503060305020303" pitchFamily="18" charset="77"/>
              </a:rPr>
              <a:t>project</a:t>
            </a:r>
            <a:r>
              <a:rPr lang="it-IT" dirty="0">
                <a:latin typeface="Bell MT" panose="02020503060305020303" pitchFamily="18" charset="77"/>
              </a:rPr>
              <a:t> to work from (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can </a:t>
            </a:r>
            <a:r>
              <a:rPr lang="it-IT" dirty="0" err="1">
                <a:latin typeface="Bell MT" panose="02020503060305020303" pitchFamily="18" charset="77"/>
              </a:rPr>
              <a:t>make</a:t>
            </a:r>
            <a:r>
              <a:rPr lang="it-IT" dirty="0">
                <a:latin typeface="Bell MT" panose="02020503060305020303" pitchFamily="18" charset="77"/>
              </a:rPr>
              <a:t> a copy for </a:t>
            </a:r>
            <a:r>
              <a:rPr lang="it-IT" dirty="0" err="1">
                <a:latin typeface="Bell MT" panose="02020503060305020303" pitchFamily="18" charset="77"/>
              </a:rPr>
              <a:t>your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own</a:t>
            </a:r>
            <a:r>
              <a:rPr lang="it-IT" dirty="0">
                <a:latin typeface="Bell MT" panose="02020503060305020303" pitchFamily="18" charset="77"/>
              </a:rPr>
              <a:t> ‘</a:t>
            </a:r>
            <a:r>
              <a:rPr lang="it-IT" dirty="0" err="1">
                <a:latin typeface="Bell MT" panose="02020503060305020303" pitchFamily="18" charset="77"/>
              </a:rPr>
              <a:t>namespace</a:t>
            </a:r>
            <a:r>
              <a:rPr lang="it-IT" dirty="0">
                <a:latin typeface="Bell MT" panose="02020503060305020303" pitchFamily="18" charset="77"/>
              </a:rPr>
              <a:t>’ or </a:t>
            </a:r>
            <a:r>
              <a:rPr lang="it-IT" dirty="0" err="1">
                <a:latin typeface="Bell MT" panose="02020503060305020303" pitchFamily="18" charset="77"/>
              </a:rPr>
              <a:t>add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it</a:t>
            </a:r>
            <a:r>
              <a:rPr lang="it-IT" dirty="0">
                <a:latin typeface="Bell MT" panose="02020503060305020303" pitchFamily="18" charset="77"/>
              </a:rPr>
              <a:t> to a </a:t>
            </a:r>
            <a:r>
              <a:rPr lang="it-IT" dirty="0" err="1">
                <a:latin typeface="Bell MT" panose="02020503060305020303" pitchFamily="18" charset="77"/>
              </a:rPr>
              <a:t>group</a:t>
            </a:r>
            <a:r>
              <a:rPr lang="it-IT" dirty="0">
                <a:latin typeface="Bell MT" panose="02020503060305020303" pitchFamily="18" charset="77"/>
              </a:rPr>
              <a:t>).</a:t>
            </a: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39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73668" y="678371"/>
            <a:ext cx="7596663" cy="637200"/>
          </a:xfrm>
        </p:spPr>
        <p:txBody>
          <a:bodyPr/>
          <a:lstStyle/>
          <a:p>
            <a:pPr algn="ctr"/>
            <a:r>
              <a:rPr lang="it-IT" sz="2800" dirty="0">
                <a:latin typeface="Bell MT" panose="02020503060305020303" pitchFamily="18" charset="77"/>
              </a:rPr>
              <a:t>Version control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8" y="2253149"/>
            <a:ext cx="4439355" cy="637201"/>
          </a:xfrm>
        </p:spPr>
        <p:txBody>
          <a:bodyPr/>
          <a:lstStyle/>
          <a:p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can </a:t>
            </a:r>
            <a:r>
              <a:rPr lang="it-IT" dirty="0" err="1">
                <a:latin typeface="Bell MT" panose="02020503060305020303" pitchFamily="18" charset="77"/>
              </a:rPr>
              <a:t>see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when</a:t>
            </a:r>
            <a:r>
              <a:rPr lang="it-IT" dirty="0">
                <a:latin typeface="Bell MT" panose="02020503060305020303" pitchFamily="18" charset="77"/>
              </a:rPr>
              <a:t> the </a:t>
            </a:r>
            <a:r>
              <a:rPr lang="it-IT" b="1" dirty="0">
                <a:latin typeface="Bell MT" panose="02020503060305020303" pitchFamily="18" charset="77"/>
              </a:rPr>
              <a:t>last </a:t>
            </a:r>
            <a:r>
              <a:rPr lang="it-IT" b="1" dirty="0" err="1">
                <a:latin typeface="Bell MT" panose="02020503060305020303" pitchFamily="18" charset="77"/>
              </a:rPr>
              <a:t>changes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were</a:t>
            </a:r>
            <a:r>
              <a:rPr lang="it-IT" dirty="0">
                <a:latin typeface="Bell MT" panose="02020503060305020303" pitchFamily="18" charset="77"/>
              </a:rPr>
              <a:t> made to the task by </a:t>
            </a:r>
            <a:r>
              <a:rPr lang="it-IT" dirty="0" err="1">
                <a:latin typeface="Bell MT" panose="02020503060305020303" pitchFamily="18" charset="77"/>
              </a:rPr>
              <a:t>looking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at</a:t>
            </a:r>
            <a:r>
              <a:rPr lang="it-IT" dirty="0">
                <a:latin typeface="Bell MT" panose="02020503060305020303" pitchFamily="18" charset="77"/>
              </a:rPr>
              <a:t> the </a:t>
            </a:r>
            <a:r>
              <a:rPr lang="it-IT" b="1" dirty="0" err="1">
                <a:latin typeface="Bell MT" panose="02020503060305020303" pitchFamily="18" charset="77"/>
              </a:rPr>
              <a:t>commit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history</a:t>
            </a:r>
            <a:r>
              <a:rPr lang="it-IT" b="1" dirty="0">
                <a:latin typeface="Bell MT" panose="02020503060305020303" pitchFamily="18" charset="77"/>
              </a:rPr>
              <a:t>.</a:t>
            </a:r>
          </a:p>
          <a:p>
            <a:endParaRPr lang="it-IT" dirty="0">
              <a:latin typeface="Bell MT" panose="02020503060305020303" pitchFamily="18" charset="77"/>
            </a:endParaRPr>
          </a:p>
          <a:p>
            <a:endParaRPr lang="it-IT" dirty="0">
              <a:latin typeface="Bell MT" panose="02020503060305020303" pitchFamily="18" charset="77"/>
            </a:endParaRP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2850E10-727F-2548-A98B-D81637F0E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728" y="1446074"/>
            <a:ext cx="1851739" cy="330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2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73668" y="678371"/>
            <a:ext cx="7596663" cy="637200"/>
          </a:xfrm>
        </p:spPr>
        <p:txBody>
          <a:bodyPr/>
          <a:lstStyle/>
          <a:p>
            <a:pPr algn="ctr"/>
            <a:r>
              <a:rPr lang="it-IT" sz="2800" dirty="0">
                <a:latin typeface="Bell MT" panose="02020503060305020303" pitchFamily="18" charset="77"/>
              </a:rPr>
              <a:t>Version control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8" y="1469464"/>
            <a:ext cx="7596662" cy="3166200"/>
          </a:xfrm>
        </p:spPr>
        <p:txBody>
          <a:bodyPr/>
          <a:lstStyle/>
          <a:p>
            <a:r>
              <a:rPr lang="it-IT" dirty="0" err="1">
                <a:latin typeface="Bell MT" panose="02020503060305020303" pitchFamily="18" charset="77"/>
              </a:rPr>
              <a:t>If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click on the </a:t>
            </a:r>
            <a:r>
              <a:rPr lang="it-IT" dirty="0" err="1">
                <a:latin typeface="Bell MT" panose="02020503060305020303" pitchFamily="18" charset="77"/>
              </a:rPr>
              <a:t>change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can </a:t>
            </a:r>
            <a:r>
              <a:rPr lang="it-IT" dirty="0" err="1">
                <a:latin typeface="Bell MT" panose="02020503060305020303" pitchFamily="18" charset="77"/>
              </a:rPr>
              <a:t>see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deletions</a:t>
            </a:r>
            <a:r>
              <a:rPr lang="it-IT" dirty="0">
                <a:latin typeface="Bell MT" panose="02020503060305020303" pitchFamily="18" charset="77"/>
              </a:rPr>
              <a:t> (in </a:t>
            </a:r>
            <a:r>
              <a:rPr lang="it-IT" dirty="0" err="1">
                <a:latin typeface="Bell MT" panose="02020503060305020303" pitchFamily="18" charset="77"/>
              </a:rPr>
              <a:t>red</a:t>
            </a:r>
            <a:r>
              <a:rPr lang="it-IT" dirty="0">
                <a:latin typeface="Bell MT" panose="02020503060305020303" pitchFamily="18" charset="77"/>
              </a:rPr>
              <a:t>) and </a:t>
            </a:r>
            <a:r>
              <a:rPr lang="it-IT" b="1" dirty="0" err="1">
                <a:latin typeface="Bell MT" panose="02020503060305020303" pitchFamily="18" charset="77"/>
              </a:rPr>
              <a:t>insertions</a:t>
            </a:r>
            <a:r>
              <a:rPr lang="it-IT" dirty="0">
                <a:latin typeface="Bell MT" panose="02020503060305020303" pitchFamily="18" charset="77"/>
              </a:rPr>
              <a:t> (in green)</a:t>
            </a:r>
          </a:p>
          <a:p>
            <a:endParaRPr lang="it-IT" dirty="0">
              <a:latin typeface="Bell MT" panose="02020503060305020303" pitchFamily="18" charset="77"/>
            </a:endParaRPr>
          </a:p>
          <a:p>
            <a:endParaRPr lang="it-IT" dirty="0">
              <a:latin typeface="Bell MT" panose="02020503060305020303" pitchFamily="18" charset="77"/>
            </a:endParaRP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DFB8FDB-C730-F644-9DF6-C2997F369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96" y="1857059"/>
            <a:ext cx="5964206" cy="380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6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73668" y="678371"/>
            <a:ext cx="7596663" cy="637200"/>
          </a:xfrm>
        </p:spPr>
        <p:txBody>
          <a:bodyPr/>
          <a:lstStyle/>
          <a:p>
            <a:pPr algn="ctr"/>
            <a:r>
              <a:rPr lang="it-IT" sz="2800" dirty="0">
                <a:latin typeface="Bell MT" panose="02020503060305020303" pitchFamily="18" charset="77"/>
              </a:rPr>
              <a:t>Version control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8" y="1469464"/>
            <a:ext cx="7596662" cy="3166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can </a:t>
            </a:r>
            <a:r>
              <a:rPr lang="it-IT" dirty="0" err="1">
                <a:latin typeface="Bell MT" panose="02020503060305020303" pitchFamily="18" charset="77"/>
              </a:rPr>
              <a:t>browse</a:t>
            </a:r>
            <a:r>
              <a:rPr lang="it-IT" dirty="0">
                <a:latin typeface="Bell MT" panose="02020503060305020303" pitchFamily="18" charset="77"/>
              </a:rPr>
              <a:t> the </a:t>
            </a:r>
            <a:r>
              <a:rPr lang="it-IT" dirty="0" err="1">
                <a:latin typeface="Bell MT" panose="02020503060305020303" pitchFamily="18" charset="77"/>
              </a:rPr>
              <a:t>repository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at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that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point</a:t>
            </a:r>
            <a:r>
              <a:rPr lang="it-IT" b="1" dirty="0">
                <a:latin typeface="Bell MT" panose="02020503060305020303" pitchFamily="18" charset="77"/>
              </a:rPr>
              <a:t> in </a:t>
            </a:r>
            <a:r>
              <a:rPr lang="it-IT" b="1" dirty="0" err="1">
                <a:latin typeface="Bell MT" panose="02020503060305020303" pitchFamily="18" charset="77"/>
              </a:rPr>
              <a:t>history</a:t>
            </a:r>
            <a:r>
              <a:rPr lang="it-IT" dirty="0">
                <a:latin typeface="Bell MT" panose="02020503060305020303" pitchFamily="18" charset="77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it-IT" dirty="0" err="1">
                <a:latin typeface="Bell MT" panose="02020503060305020303" pitchFamily="18" charset="77"/>
              </a:rPr>
              <a:t>Imagine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have</a:t>
            </a:r>
            <a:r>
              <a:rPr lang="it-IT" dirty="0">
                <a:latin typeface="Bell MT" panose="02020503060305020303" pitchFamily="18" charset="77"/>
              </a:rPr>
              <a:t> a </a:t>
            </a:r>
            <a:r>
              <a:rPr lang="it-IT" dirty="0" err="1">
                <a:latin typeface="Bell MT" panose="02020503060305020303" pitchFamily="18" charset="77"/>
              </a:rPr>
              <a:t>working</a:t>
            </a:r>
            <a:r>
              <a:rPr lang="it-IT" dirty="0">
                <a:latin typeface="Bell MT" panose="02020503060305020303" pitchFamily="18" charset="77"/>
              </a:rPr>
              <a:t> task, 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then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make</a:t>
            </a:r>
            <a:r>
              <a:rPr lang="it-IT" dirty="0">
                <a:latin typeface="Bell MT" panose="02020503060305020303" pitchFamily="18" charset="77"/>
              </a:rPr>
              <a:t> a </a:t>
            </a:r>
            <a:r>
              <a:rPr lang="it-IT" dirty="0" err="1">
                <a:latin typeface="Bell MT" panose="02020503060305020303" pitchFamily="18" charset="77"/>
              </a:rPr>
              <a:t>bunch</a:t>
            </a:r>
            <a:r>
              <a:rPr lang="it-IT" dirty="0">
                <a:latin typeface="Bell MT" panose="02020503060305020303" pitchFamily="18" charset="77"/>
              </a:rPr>
              <a:t> of </a:t>
            </a:r>
            <a:r>
              <a:rPr lang="it-IT" dirty="0" err="1">
                <a:latin typeface="Bell MT" panose="02020503060305020303" pitchFamily="18" charset="77"/>
              </a:rPr>
              <a:t>changes</a:t>
            </a:r>
            <a:r>
              <a:rPr lang="it-IT" dirty="0">
                <a:latin typeface="Bell MT" panose="02020503060305020303" pitchFamily="18" charset="77"/>
              </a:rPr>
              <a:t>, and </a:t>
            </a:r>
            <a:r>
              <a:rPr lang="it-IT" dirty="0" err="1">
                <a:latin typeface="Bell MT" panose="02020503060305020303" pitchFamily="18" charset="77"/>
              </a:rPr>
              <a:t>it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doesn’t</a:t>
            </a:r>
            <a:r>
              <a:rPr lang="it-IT" dirty="0">
                <a:latin typeface="Bell MT" panose="02020503060305020303" pitchFamily="18" charset="77"/>
              </a:rPr>
              <a:t> work. </a:t>
            </a:r>
            <a:r>
              <a:rPr lang="it-IT" dirty="0" err="1">
                <a:latin typeface="Bell MT" panose="02020503060305020303" pitchFamily="18" charset="77"/>
              </a:rPr>
              <a:t>If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commit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little</a:t>
            </a:r>
            <a:r>
              <a:rPr lang="it-IT" b="1" dirty="0">
                <a:latin typeface="Bell MT" panose="02020503060305020303" pitchFamily="18" charset="77"/>
              </a:rPr>
              <a:t> and </a:t>
            </a:r>
            <a:r>
              <a:rPr lang="it-IT" b="1" dirty="0" err="1">
                <a:latin typeface="Bell MT" panose="02020503060305020303" pitchFamily="18" charset="77"/>
              </a:rPr>
              <a:t>often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can </a:t>
            </a:r>
            <a:r>
              <a:rPr lang="it-IT" dirty="0" err="1">
                <a:latin typeface="Bell MT" panose="02020503060305020303" pitchFamily="18" charset="77"/>
              </a:rPr>
              <a:t>easily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revert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those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changes</a:t>
            </a:r>
            <a:r>
              <a:rPr lang="it-IT" dirty="0">
                <a:latin typeface="Bell MT" panose="02020503060305020303" pitchFamily="18" charset="7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it-IT" dirty="0">
              <a:latin typeface="Bell MT" panose="02020503060305020303" pitchFamily="18" charset="77"/>
            </a:endParaRPr>
          </a:p>
          <a:p>
            <a:pPr algn="just">
              <a:lnSpc>
                <a:spcPct val="150000"/>
              </a:lnSpc>
            </a:pPr>
            <a:endParaRPr lang="it-IT" dirty="0">
              <a:latin typeface="Bell MT" panose="02020503060305020303" pitchFamily="18" charset="77"/>
            </a:endParaRP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E87C78E-650E-E64C-9944-A9FDE84F8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68" y="3290806"/>
            <a:ext cx="7719696" cy="13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4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73668" y="678371"/>
            <a:ext cx="7596663" cy="637200"/>
          </a:xfrm>
        </p:spPr>
        <p:txBody>
          <a:bodyPr/>
          <a:lstStyle/>
          <a:p>
            <a:pPr algn="ctr"/>
            <a:r>
              <a:rPr lang="it-IT" sz="2800" dirty="0" err="1">
                <a:latin typeface="Bell MT" panose="02020503060305020303" pitchFamily="18" charset="77"/>
              </a:rPr>
              <a:t>Adding</a:t>
            </a:r>
            <a:r>
              <a:rPr lang="it-IT" sz="2800" dirty="0">
                <a:latin typeface="Bell MT" panose="02020503060305020303" pitchFamily="18" charset="77"/>
              </a:rPr>
              <a:t> team </a:t>
            </a:r>
            <a:r>
              <a:rPr lang="it-IT" sz="2800" dirty="0" err="1">
                <a:latin typeface="Bell MT" panose="02020503060305020303" pitchFamily="18" charset="77"/>
              </a:rPr>
              <a:t>members</a:t>
            </a:r>
            <a:endParaRPr lang="it-IT" sz="2800" dirty="0">
              <a:latin typeface="Bell MT" panose="02020503060305020303" pitchFamily="18" charset="77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8" y="2204755"/>
            <a:ext cx="4627891" cy="1198322"/>
          </a:xfrm>
        </p:spPr>
        <p:txBody>
          <a:bodyPr/>
          <a:lstStyle/>
          <a:p>
            <a:pPr algn="just"/>
            <a:r>
              <a:rPr lang="it-IT" dirty="0">
                <a:latin typeface="Bell MT" panose="02020503060305020303" pitchFamily="18" charset="77"/>
              </a:rPr>
              <a:t>To </a:t>
            </a:r>
            <a:r>
              <a:rPr lang="it-IT" b="1" dirty="0" err="1">
                <a:latin typeface="Bell MT" panose="02020503060305020303" pitchFamily="18" charset="77"/>
              </a:rPr>
              <a:t>add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members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dirty="0">
                <a:latin typeface="Bell MT" panose="02020503060305020303" pitchFamily="18" charset="77"/>
              </a:rPr>
              <a:t>to </a:t>
            </a:r>
            <a:r>
              <a:rPr lang="it-IT" dirty="0" err="1">
                <a:latin typeface="Bell MT" panose="02020503060305020303" pitchFamily="18" charset="77"/>
              </a:rPr>
              <a:t>your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own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project</a:t>
            </a:r>
            <a:r>
              <a:rPr lang="it-IT" dirty="0">
                <a:latin typeface="Bell MT" panose="02020503060305020303" pitchFamily="18" charset="77"/>
              </a:rPr>
              <a:t>, 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can use the </a:t>
            </a:r>
            <a:r>
              <a:rPr lang="it-IT" dirty="0" err="1">
                <a:latin typeface="Bell MT" panose="02020503060305020303" pitchFamily="18" charset="77"/>
              </a:rPr>
              <a:t>settings</a:t>
            </a:r>
            <a:r>
              <a:rPr lang="it-IT" dirty="0">
                <a:latin typeface="Bell MT" panose="02020503060305020303" pitchFamily="18" charset="77"/>
              </a:rPr>
              <a:t>&gt;</a:t>
            </a:r>
            <a:r>
              <a:rPr lang="it-IT" dirty="0" err="1">
                <a:latin typeface="Bell MT" panose="02020503060305020303" pitchFamily="18" charset="77"/>
              </a:rPr>
              <a:t>members</a:t>
            </a:r>
            <a:r>
              <a:rPr lang="it-IT" dirty="0">
                <a:latin typeface="Bell MT" panose="02020503060305020303" pitchFamily="18" charset="77"/>
              </a:rPr>
              <a:t> option </a:t>
            </a:r>
            <a:r>
              <a:rPr lang="it-IT" dirty="0" err="1">
                <a:latin typeface="Bell MT" panose="02020503060305020303" pitchFamily="18" charset="77"/>
              </a:rPr>
              <a:t>where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can </a:t>
            </a:r>
            <a:r>
              <a:rPr lang="it-IT" dirty="0" err="1">
                <a:latin typeface="Bell MT" panose="02020503060305020303" pitchFamily="18" charset="77"/>
              </a:rPr>
              <a:t>search</a:t>
            </a:r>
            <a:r>
              <a:rPr lang="it-IT" dirty="0">
                <a:latin typeface="Bell MT" panose="02020503060305020303" pitchFamily="18" charset="77"/>
              </a:rPr>
              <a:t> and </a:t>
            </a:r>
            <a:r>
              <a:rPr lang="it-IT" b="1" dirty="0" err="1">
                <a:latin typeface="Bell MT" panose="02020503060305020303" pitchFamily="18" charset="77"/>
              </a:rPr>
              <a:t>invite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collaborators</a:t>
            </a:r>
            <a:r>
              <a:rPr lang="it-IT" dirty="0">
                <a:latin typeface="Bell MT" panose="02020503060305020303" pitchFamily="18" charset="77"/>
              </a:rPr>
              <a:t>.</a:t>
            </a:r>
          </a:p>
          <a:p>
            <a:pPr algn="just"/>
            <a:endParaRPr lang="it-IT" dirty="0">
              <a:latin typeface="Bell MT" panose="02020503060305020303" pitchFamily="18" charset="77"/>
            </a:endParaRPr>
          </a:p>
          <a:p>
            <a:pPr algn="just"/>
            <a:endParaRPr lang="it-IT" dirty="0">
              <a:latin typeface="Bell MT" panose="02020503060305020303" pitchFamily="18" charset="77"/>
            </a:endParaRPr>
          </a:p>
          <a:p>
            <a:pPr algn="just"/>
            <a:endParaRPr lang="it-IT" dirty="0">
              <a:latin typeface="Bell MT" panose="02020503060305020303" pitchFamily="18" charset="77"/>
            </a:endParaRP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4675DA-B5F3-BA4A-A78C-74830557B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75" y="1705238"/>
            <a:ext cx="1928813" cy="26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9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73668" y="678371"/>
            <a:ext cx="7596663" cy="637200"/>
          </a:xfrm>
        </p:spPr>
        <p:txBody>
          <a:bodyPr/>
          <a:lstStyle/>
          <a:p>
            <a:pPr algn="ctr"/>
            <a:r>
              <a:rPr lang="it-IT" sz="2800" dirty="0" err="1">
                <a:latin typeface="Bell MT" panose="02020503060305020303" pitchFamily="18" charset="77"/>
              </a:rPr>
              <a:t>Making</a:t>
            </a:r>
            <a:r>
              <a:rPr lang="it-IT" sz="2800" dirty="0">
                <a:latin typeface="Bell MT" panose="02020503060305020303" pitchFamily="18" charset="77"/>
              </a:rPr>
              <a:t> </a:t>
            </a:r>
            <a:r>
              <a:rPr lang="it-IT" sz="2800" dirty="0" err="1">
                <a:latin typeface="Bell MT" panose="02020503060305020303" pitchFamily="18" charset="77"/>
              </a:rPr>
              <a:t>your</a:t>
            </a:r>
            <a:r>
              <a:rPr lang="it-IT" sz="2800" dirty="0">
                <a:latin typeface="Bell MT" panose="02020503060305020303" pitchFamily="18" charset="77"/>
              </a:rPr>
              <a:t> task public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060848" y="1977300"/>
            <a:ext cx="7022299" cy="3166200"/>
          </a:xfrm>
        </p:spPr>
        <p:txBody>
          <a:bodyPr/>
          <a:lstStyle/>
          <a:p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can </a:t>
            </a:r>
            <a:r>
              <a:rPr lang="it-IT" b="1" dirty="0" err="1">
                <a:latin typeface="Bell MT" panose="02020503060305020303" pitchFamily="18" charset="77"/>
              </a:rPr>
              <a:t>change</a:t>
            </a:r>
            <a:r>
              <a:rPr lang="it-IT" b="1" dirty="0">
                <a:latin typeface="Bell MT" panose="02020503060305020303" pitchFamily="18" charset="77"/>
              </a:rPr>
              <a:t> the </a:t>
            </a:r>
            <a:r>
              <a:rPr lang="it-IT" b="1" dirty="0" err="1">
                <a:latin typeface="Bell MT" panose="02020503060305020303" pitchFamily="18" charset="77"/>
              </a:rPr>
              <a:t>visibility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dirty="0">
                <a:latin typeface="Bell MT" panose="02020503060305020303" pitchFamily="18" charset="77"/>
              </a:rPr>
              <a:t>of </a:t>
            </a:r>
            <a:r>
              <a:rPr lang="it-IT" dirty="0" err="1">
                <a:latin typeface="Bell MT" panose="02020503060305020303" pitchFamily="18" charset="77"/>
              </a:rPr>
              <a:t>your</a:t>
            </a:r>
            <a:r>
              <a:rPr lang="it-IT" dirty="0">
                <a:latin typeface="Bell MT" panose="02020503060305020303" pitchFamily="18" charset="77"/>
              </a:rPr>
              <a:t> task </a:t>
            </a:r>
            <a:r>
              <a:rPr lang="it-IT" dirty="0" err="1">
                <a:latin typeface="Bell MT" panose="02020503060305020303" pitchFamily="18" charset="77"/>
              </a:rPr>
              <a:t>at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any</a:t>
            </a:r>
            <a:r>
              <a:rPr lang="it-IT" dirty="0">
                <a:latin typeface="Bell MT" panose="02020503060305020303" pitchFamily="18" charset="77"/>
              </a:rPr>
              <a:t> time under </a:t>
            </a:r>
            <a:r>
              <a:rPr lang="it-IT" dirty="0" err="1">
                <a:latin typeface="Bell MT" panose="02020503060305020303" pitchFamily="18" charset="77"/>
              </a:rPr>
              <a:t>permissions</a:t>
            </a:r>
            <a:r>
              <a:rPr lang="it-IT" dirty="0">
                <a:latin typeface="Bell MT" panose="02020503060305020303" pitchFamily="18" charset="77"/>
              </a:rPr>
              <a:t>.</a:t>
            </a:r>
          </a:p>
          <a:p>
            <a:endParaRPr lang="it-IT" dirty="0">
              <a:latin typeface="Bell MT" panose="02020503060305020303" pitchFamily="18" charset="77"/>
            </a:endParaRPr>
          </a:p>
          <a:p>
            <a:endParaRPr lang="it-IT" dirty="0">
              <a:latin typeface="Bell MT" panose="02020503060305020303" pitchFamily="18" charset="77"/>
            </a:endParaRP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13B53AE7-6FF1-DE49-9D44-9BABEB7F6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077" y="2810184"/>
            <a:ext cx="5127845" cy="14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1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73668" y="678371"/>
            <a:ext cx="7596663" cy="637200"/>
          </a:xfrm>
        </p:spPr>
        <p:txBody>
          <a:bodyPr/>
          <a:lstStyle/>
          <a:p>
            <a:pPr algn="ctr"/>
            <a:r>
              <a:rPr lang="it-IT" sz="2800" dirty="0" err="1">
                <a:latin typeface="Bell MT" panose="02020503060305020303" pitchFamily="18" charset="77"/>
              </a:rPr>
              <a:t>Making</a:t>
            </a:r>
            <a:r>
              <a:rPr lang="it-IT" sz="2800" dirty="0">
                <a:latin typeface="Bell MT" panose="02020503060305020303" pitchFamily="18" charset="77"/>
              </a:rPr>
              <a:t> </a:t>
            </a:r>
            <a:r>
              <a:rPr lang="it-IT" sz="2800" dirty="0" err="1">
                <a:latin typeface="Bell MT" panose="02020503060305020303" pitchFamily="18" charset="77"/>
              </a:rPr>
              <a:t>your</a:t>
            </a:r>
            <a:r>
              <a:rPr lang="it-IT" sz="2800" dirty="0">
                <a:latin typeface="Bell MT" panose="02020503060305020303" pitchFamily="18" charset="77"/>
              </a:rPr>
              <a:t> task public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7" y="1812333"/>
            <a:ext cx="7596662" cy="1518833"/>
          </a:xfrm>
        </p:spPr>
        <p:txBody>
          <a:bodyPr/>
          <a:lstStyle/>
          <a:p>
            <a:r>
              <a:rPr lang="it-IT" b="1" dirty="0" err="1">
                <a:solidFill>
                  <a:schemeClr val="tx2"/>
                </a:solidFill>
                <a:latin typeface="Bell MT" panose="02020503060305020303" pitchFamily="18" charset="77"/>
              </a:rPr>
              <a:t>One</a:t>
            </a:r>
            <a:r>
              <a:rPr lang="it-IT" b="1" dirty="0">
                <a:solidFill>
                  <a:schemeClr val="tx2"/>
                </a:solidFill>
                <a:latin typeface="Bell MT" panose="02020503060305020303" pitchFamily="18" charset="77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Bell MT" panose="02020503060305020303" pitchFamily="18" charset="77"/>
              </a:rPr>
              <a:t>thing</a:t>
            </a:r>
            <a:r>
              <a:rPr lang="it-IT" b="1" dirty="0">
                <a:solidFill>
                  <a:schemeClr val="tx2"/>
                </a:solidFill>
                <a:latin typeface="Bell MT" panose="02020503060305020303" pitchFamily="18" charset="77"/>
              </a:rPr>
              <a:t> to note </a:t>
            </a:r>
            <a:r>
              <a:rPr lang="it-IT" dirty="0" err="1">
                <a:latin typeface="Bell MT" panose="02020503060305020303" pitchFamily="18" charset="77"/>
              </a:rPr>
              <a:t>is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that</a:t>
            </a:r>
            <a:r>
              <a:rPr lang="it-IT" dirty="0">
                <a:latin typeface="Bell MT" panose="02020503060305020303" pitchFamily="18" charset="77"/>
              </a:rPr>
              <a:t> once 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make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your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project</a:t>
            </a:r>
            <a:r>
              <a:rPr lang="it-IT" dirty="0">
                <a:latin typeface="Bell MT" panose="02020503060305020303" pitchFamily="18" charset="77"/>
              </a:rPr>
              <a:t> “public” the </a:t>
            </a:r>
            <a:r>
              <a:rPr lang="it-IT" b="1" dirty="0">
                <a:latin typeface="Bell MT" panose="02020503060305020303" pitchFamily="18" charset="77"/>
              </a:rPr>
              <a:t>data file </a:t>
            </a:r>
            <a:r>
              <a:rPr lang="it-IT" b="1" dirty="0" err="1">
                <a:latin typeface="Bell MT" panose="02020503060305020303" pitchFamily="18" charset="77"/>
              </a:rPr>
              <a:t>stored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there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will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also</a:t>
            </a:r>
            <a:r>
              <a:rPr lang="it-IT" dirty="0">
                <a:latin typeface="Bell MT" panose="02020503060305020303" pitchFamily="18" charset="77"/>
              </a:rPr>
              <a:t> be </a:t>
            </a:r>
            <a:r>
              <a:rPr lang="it-IT" b="1" dirty="0">
                <a:latin typeface="Bell MT" panose="02020503060305020303" pitchFamily="18" charset="77"/>
              </a:rPr>
              <a:t>public</a:t>
            </a:r>
            <a:r>
              <a:rPr lang="it-IT" dirty="0">
                <a:latin typeface="Bell MT" panose="02020503060305020303" pitchFamily="18" charset="77"/>
              </a:rPr>
              <a:t>.</a:t>
            </a:r>
          </a:p>
          <a:p>
            <a:endParaRPr lang="it-IT" dirty="0">
              <a:latin typeface="Bell MT" panose="02020503060305020303" pitchFamily="18" charset="77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it-IT" dirty="0" err="1">
                <a:latin typeface="Bell MT" panose="02020503060305020303" pitchFamily="18" charset="77"/>
              </a:rPr>
              <a:t>good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as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allows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b="1" dirty="0">
                <a:latin typeface="Bell MT" panose="02020503060305020303" pitchFamily="18" charset="77"/>
              </a:rPr>
              <a:t>easy data </a:t>
            </a:r>
            <a:r>
              <a:rPr lang="it-IT" b="1" dirty="0" err="1">
                <a:latin typeface="Bell MT" panose="02020503060305020303" pitchFamily="18" charset="77"/>
              </a:rPr>
              <a:t>sharing</a:t>
            </a:r>
            <a:endParaRPr lang="it-IT" b="1" dirty="0">
              <a:latin typeface="Bell MT" panose="02020503060305020303" pitchFamily="18" charset="77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§"/>
            </a:pPr>
            <a:r>
              <a:rPr lang="it-IT" dirty="0" err="1">
                <a:latin typeface="Bell MT" panose="02020503060305020303" pitchFamily="18" charset="77"/>
              </a:rPr>
              <a:t>Something</a:t>
            </a:r>
            <a:r>
              <a:rPr lang="it-IT" dirty="0">
                <a:latin typeface="Bell MT" panose="02020503060305020303" pitchFamily="18" charset="77"/>
              </a:rPr>
              <a:t> to bare in </a:t>
            </a:r>
            <a:r>
              <a:rPr lang="it-IT" dirty="0" err="1">
                <a:latin typeface="Bell MT" panose="02020503060305020303" pitchFamily="18" charset="77"/>
              </a:rPr>
              <a:t>mind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if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are </a:t>
            </a:r>
            <a:r>
              <a:rPr lang="it-IT" dirty="0" err="1">
                <a:latin typeface="Bell MT" panose="02020503060305020303" pitchFamily="18" charset="77"/>
              </a:rPr>
              <a:t>collecting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protected</a:t>
            </a:r>
            <a:r>
              <a:rPr lang="it-IT" b="1" dirty="0">
                <a:latin typeface="Bell MT" panose="02020503060305020303" pitchFamily="18" charset="77"/>
              </a:rPr>
              <a:t> data</a:t>
            </a: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Elemento grafico 6" descr="Badge Croce con riempimento a tinta unita">
            <a:extLst>
              <a:ext uri="{FF2B5EF4-FFF2-40B4-BE49-F238E27FC236}">
                <a16:creationId xmlns:a16="http://schemas.microsoft.com/office/drawing/2014/main" id="{FDEFC5D3-84AC-BD4F-BF43-8FBDF8DC1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1589" y="2920310"/>
            <a:ext cx="362305" cy="362305"/>
          </a:xfrm>
          <a:prstGeom prst="rect">
            <a:avLst/>
          </a:prstGeom>
        </p:spPr>
      </p:pic>
      <p:pic>
        <p:nvPicPr>
          <p:cNvPr id="10" name="Elemento grafico 9" descr="Badge Tick1 con riempimento a tinta unita">
            <a:extLst>
              <a:ext uri="{FF2B5EF4-FFF2-40B4-BE49-F238E27FC236}">
                <a16:creationId xmlns:a16="http://schemas.microsoft.com/office/drawing/2014/main" id="{B9E87D6C-CFB2-0E4B-A763-F2A794D49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2818" y="2631378"/>
            <a:ext cx="362305" cy="3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2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73668" y="678371"/>
            <a:ext cx="7596663" cy="637200"/>
          </a:xfrm>
        </p:spPr>
        <p:txBody>
          <a:bodyPr/>
          <a:lstStyle/>
          <a:p>
            <a:pPr algn="ctr"/>
            <a:r>
              <a:rPr lang="it-IT" sz="2800" dirty="0" err="1">
                <a:latin typeface="Bell MT" panose="02020503060305020303" pitchFamily="18" charset="77"/>
              </a:rPr>
              <a:t>Overview</a:t>
            </a:r>
            <a:endParaRPr lang="it-IT" sz="2800" dirty="0">
              <a:latin typeface="Bell MT" panose="02020503060305020303" pitchFamily="18" charset="77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8" y="1469464"/>
            <a:ext cx="7596662" cy="31662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it-IT" dirty="0">
                <a:latin typeface="Bell MT" panose="02020503060305020303" pitchFamily="18" charset="77"/>
              </a:rPr>
              <a:t>The </a:t>
            </a:r>
            <a:r>
              <a:rPr lang="it-IT" dirty="0" err="1">
                <a:latin typeface="Bell MT" panose="02020503060305020303" pitchFamily="18" charset="77"/>
              </a:rPr>
              <a:t>Pavlovia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environment</a:t>
            </a:r>
            <a:endParaRPr lang="it-IT" dirty="0">
              <a:latin typeface="Bell MT" panose="02020503060305020303" pitchFamily="18" charset="77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it-IT" dirty="0" err="1">
                <a:latin typeface="Bell MT" panose="02020503060305020303" pitchFamily="18" charset="77"/>
              </a:rPr>
              <a:t>Pavlovia</a:t>
            </a:r>
            <a:r>
              <a:rPr lang="it-IT" dirty="0">
                <a:latin typeface="Bell MT" panose="02020503060305020303" pitchFamily="18" charset="77"/>
              </a:rPr>
              <a:t>: </a:t>
            </a:r>
            <a:r>
              <a:rPr lang="it-IT" dirty="0" err="1">
                <a:latin typeface="Bell MT" panose="02020503060305020303" pitchFamily="18" charset="77"/>
              </a:rPr>
              <a:t>Docs</a:t>
            </a:r>
            <a:endParaRPr lang="it-IT" dirty="0">
              <a:latin typeface="Bell MT" panose="02020503060305020303" pitchFamily="18" charset="77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it-IT" dirty="0" err="1">
                <a:latin typeface="Bell MT" panose="02020503060305020303" pitchFamily="18" charset="77"/>
              </a:rPr>
              <a:t>Pavlovia</a:t>
            </a:r>
            <a:r>
              <a:rPr lang="it-IT" dirty="0">
                <a:latin typeface="Bell MT" panose="02020503060305020303" pitchFamily="18" charset="77"/>
              </a:rPr>
              <a:t>: </a:t>
            </a:r>
            <a:r>
              <a:rPr lang="it-IT" dirty="0" err="1">
                <a:latin typeface="Bell MT" panose="02020503060305020303" pitchFamily="18" charset="77"/>
              </a:rPr>
              <a:t>Explore</a:t>
            </a:r>
            <a:endParaRPr lang="it-IT" dirty="0">
              <a:latin typeface="Bell MT" panose="02020503060305020303" pitchFamily="18" charset="77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it-IT" dirty="0" err="1">
                <a:latin typeface="Bell MT" panose="02020503060305020303" pitchFamily="18" charset="77"/>
              </a:rPr>
              <a:t>Gitlab</a:t>
            </a:r>
            <a:endParaRPr lang="it-IT" dirty="0">
              <a:latin typeface="Bell MT" panose="02020503060305020303" pitchFamily="18" charset="77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it-IT" dirty="0" err="1">
                <a:latin typeface="Bell MT" panose="02020503060305020303" pitchFamily="18" charset="77"/>
              </a:rPr>
              <a:t>Pavlovia</a:t>
            </a:r>
            <a:r>
              <a:rPr lang="it-IT" dirty="0">
                <a:latin typeface="Bell MT" panose="02020503060305020303" pitchFamily="18" charset="77"/>
              </a:rPr>
              <a:t>: Dashboard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it-IT" dirty="0" err="1">
                <a:latin typeface="Bell MT" panose="02020503060305020303" pitchFamily="18" charset="77"/>
              </a:rPr>
              <a:t>Pavlovia</a:t>
            </a:r>
            <a:r>
              <a:rPr lang="it-IT" dirty="0">
                <a:latin typeface="Bell MT" panose="02020503060305020303" pitchFamily="18" charset="77"/>
              </a:rPr>
              <a:t>: Dashboard – Experiment page</a:t>
            </a: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53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73668" y="678371"/>
            <a:ext cx="7596663" cy="637200"/>
          </a:xfrm>
        </p:spPr>
        <p:txBody>
          <a:bodyPr/>
          <a:lstStyle/>
          <a:p>
            <a:pPr algn="ctr"/>
            <a:r>
              <a:rPr lang="it-IT" sz="2800" dirty="0">
                <a:latin typeface="Bell MT" panose="02020503060305020303" pitchFamily="18" charset="77"/>
              </a:rPr>
              <a:t>The </a:t>
            </a:r>
            <a:r>
              <a:rPr lang="it-IT" sz="2800" dirty="0" err="1">
                <a:latin typeface="Bell MT" panose="02020503060305020303" pitchFamily="18" charset="77"/>
              </a:rPr>
              <a:t>Pavlovia</a:t>
            </a:r>
            <a:r>
              <a:rPr lang="it-IT" sz="2800" dirty="0">
                <a:latin typeface="Bell MT" panose="02020503060305020303" pitchFamily="18" charset="77"/>
              </a:rPr>
              <a:t> Environment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8" y="1469464"/>
            <a:ext cx="7596662" cy="31662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it-IT" dirty="0" err="1">
                <a:latin typeface="Bell MT" panose="02020503060305020303" pitchFamily="18" charset="77"/>
              </a:rPr>
              <a:t>Pavlovia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is</a:t>
            </a:r>
            <a:r>
              <a:rPr lang="it-IT" dirty="0">
                <a:latin typeface="Bell MT" panose="02020503060305020303" pitchFamily="18" charset="77"/>
              </a:rPr>
              <a:t>: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it-IT" dirty="0">
                <a:latin typeface="Bell MT" panose="02020503060305020303" pitchFamily="18" charset="77"/>
              </a:rPr>
              <a:t>A </a:t>
            </a:r>
            <a:r>
              <a:rPr lang="it-IT" b="1" dirty="0" err="1">
                <a:latin typeface="Bell MT" panose="02020503060305020303" pitchFamily="18" charset="77"/>
              </a:rPr>
              <a:t>secure</a:t>
            </a:r>
            <a:r>
              <a:rPr lang="it-IT" b="1" dirty="0">
                <a:latin typeface="Bell MT" panose="02020503060305020303" pitchFamily="18" charset="77"/>
              </a:rPr>
              <a:t> server </a:t>
            </a:r>
            <a:r>
              <a:rPr lang="it-IT" dirty="0">
                <a:latin typeface="Bell MT" panose="02020503060305020303" pitchFamily="18" charset="77"/>
              </a:rPr>
              <a:t>to </a:t>
            </a:r>
            <a:r>
              <a:rPr lang="it-IT" dirty="0" err="1">
                <a:latin typeface="Bell MT" panose="02020503060305020303" pitchFamily="18" charset="77"/>
              </a:rPr>
              <a:t>launch</a:t>
            </a:r>
            <a:r>
              <a:rPr lang="it-IT" dirty="0">
                <a:latin typeface="Bell MT" panose="02020503060305020303" pitchFamily="18" charset="77"/>
              </a:rPr>
              <a:t> and </a:t>
            </a:r>
            <a:r>
              <a:rPr lang="it-IT" dirty="0" err="1">
                <a:latin typeface="Bell MT" panose="02020503060305020303" pitchFamily="18" charset="77"/>
              </a:rPr>
              <a:t>run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experiments</a:t>
            </a:r>
            <a:endParaRPr lang="it-IT" dirty="0">
              <a:latin typeface="Bell MT" panose="02020503060305020303" pitchFamily="18" charset="77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it-IT" dirty="0">
                <a:latin typeface="Bell MT" panose="02020503060305020303" pitchFamily="18" charset="77"/>
              </a:rPr>
              <a:t>An </a:t>
            </a:r>
            <a:r>
              <a:rPr lang="it-IT" b="1" dirty="0" err="1">
                <a:latin typeface="Bell MT" panose="02020503060305020303" pitchFamily="18" charset="77"/>
              </a:rPr>
              <a:t>experiment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repository</a:t>
            </a:r>
            <a:endParaRPr lang="it-IT" b="1" dirty="0">
              <a:latin typeface="Bell MT" panose="02020503060305020303" pitchFamily="18" charset="77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endParaRPr lang="it-IT" dirty="0">
              <a:latin typeface="Bell MT" panose="02020503060305020303" pitchFamily="18" charset="77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dirty="0" err="1">
                <a:latin typeface="Bell MT" panose="02020503060305020303" pitchFamily="18" charset="77"/>
              </a:rPr>
              <a:t>Pavlovia</a:t>
            </a:r>
            <a:r>
              <a:rPr lang="it-IT" dirty="0">
                <a:latin typeface="Bell MT" panose="02020503060305020303" pitchFamily="18" charset="77"/>
              </a:rPr>
              <a:t> and the </a:t>
            </a:r>
            <a:r>
              <a:rPr lang="it-IT" dirty="0" err="1">
                <a:latin typeface="Bell MT" panose="02020503060305020303" pitchFamily="18" charset="77"/>
              </a:rPr>
              <a:t>library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used</a:t>
            </a:r>
            <a:r>
              <a:rPr lang="it-IT" dirty="0">
                <a:latin typeface="Bell MT" panose="02020503060305020303" pitchFamily="18" charset="77"/>
              </a:rPr>
              <a:t> to </a:t>
            </a:r>
            <a:r>
              <a:rPr lang="it-IT" dirty="0" err="1">
                <a:latin typeface="Bell MT" panose="02020503060305020303" pitchFamily="18" charset="77"/>
              </a:rPr>
              <a:t>run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experiments</a:t>
            </a:r>
            <a:r>
              <a:rPr lang="it-IT" dirty="0">
                <a:latin typeface="Bell MT" panose="02020503060305020303" pitchFamily="18" charset="77"/>
              </a:rPr>
              <a:t> in browser (</a:t>
            </a:r>
            <a:r>
              <a:rPr lang="it-IT" dirty="0" err="1">
                <a:latin typeface="Bell MT" panose="02020503060305020303" pitchFamily="18" charset="77"/>
              </a:rPr>
              <a:t>PsychoJS</a:t>
            </a:r>
            <a:r>
              <a:rPr lang="it-IT" dirty="0">
                <a:latin typeface="Bell MT" panose="02020503060305020303" pitchFamily="18" charset="77"/>
              </a:rPr>
              <a:t>) are </a:t>
            </a:r>
            <a:r>
              <a:rPr lang="it-IT" b="1" dirty="0" err="1">
                <a:latin typeface="Bell MT" panose="02020503060305020303" pitchFamily="18" charset="77"/>
              </a:rPr>
              <a:t>relatively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young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dirty="0">
                <a:latin typeface="Bell MT" panose="02020503060305020303" pitchFamily="18" charset="77"/>
              </a:rPr>
              <a:t>(2018).</a:t>
            </a:r>
            <a:endParaRPr lang="de-DE" dirty="0">
              <a:latin typeface="Bell MT" panose="02020503060305020303" pitchFamily="18" charset="77"/>
            </a:endParaRP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56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73668" y="678371"/>
            <a:ext cx="7596663" cy="637200"/>
          </a:xfrm>
        </p:spPr>
        <p:txBody>
          <a:bodyPr/>
          <a:lstStyle/>
          <a:p>
            <a:pPr algn="ctr"/>
            <a:r>
              <a:rPr lang="it-IT" sz="2800" dirty="0" err="1">
                <a:latin typeface="Bell MT" panose="02020503060305020303" pitchFamily="18" charset="77"/>
              </a:rPr>
              <a:t>Pavlovia</a:t>
            </a:r>
            <a:r>
              <a:rPr lang="it-IT" sz="2800" dirty="0">
                <a:latin typeface="Bell MT" panose="02020503060305020303" pitchFamily="18" charset="77"/>
              </a:rPr>
              <a:t> </a:t>
            </a:r>
            <a:r>
              <a:rPr lang="it-IT" sz="2800" dirty="0" err="1">
                <a:latin typeface="Bell MT" panose="02020503060305020303" pitchFamily="18" charset="77"/>
              </a:rPr>
              <a:t>Docs</a:t>
            </a:r>
            <a:endParaRPr lang="it-IT" sz="2800" dirty="0">
              <a:latin typeface="Bell MT" panose="02020503060305020303" pitchFamily="18" charset="77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7" y="2069999"/>
            <a:ext cx="7596662" cy="161310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it-IT" dirty="0">
                <a:latin typeface="Bell MT" panose="02020503060305020303" pitchFamily="18" charset="77"/>
              </a:rPr>
              <a:t>To </a:t>
            </a:r>
            <a:r>
              <a:rPr lang="it-IT" dirty="0" err="1">
                <a:latin typeface="Bell MT" panose="02020503060305020303" pitchFamily="18" charset="77"/>
              </a:rPr>
              <a:t>learn</a:t>
            </a:r>
            <a:r>
              <a:rPr lang="it-IT" dirty="0">
                <a:latin typeface="Bell MT" panose="02020503060305020303" pitchFamily="18" charset="77"/>
              </a:rPr>
              <a:t> more </a:t>
            </a:r>
            <a:r>
              <a:rPr lang="it-IT" dirty="0" err="1">
                <a:latin typeface="Bell MT" panose="02020503060305020303" pitchFamily="18" charset="77"/>
              </a:rPr>
              <a:t>about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Pavlovia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we</a:t>
            </a:r>
            <a:r>
              <a:rPr lang="it-IT" dirty="0">
                <a:latin typeface="Bell MT" panose="02020503060305020303" pitchFamily="18" charset="77"/>
              </a:rPr>
              <a:t> can use the </a:t>
            </a:r>
            <a:r>
              <a:rPr lang="it-IT" b="1" dirty="0">
                <a:latin typeface="Bell MT" panose="02020503060305020303" pitchFamily="18" charset="77"/>
              </a:rPr>
              <a:t>‘</a:t>
            </a:r>
            <a:r>
              <a:rPr lang="it-IT" b="1" dirty="0" err="1">
                <a:latin typeface="Bell MT" panose="02020503060305020303" pitchFamily="18" charset="77"/>
              </a:rPr>
              <a:t>Docs</a:t>
            </a:r>
            <a:r>
              <a:rPr lang="it-IT" b="1" dirty="0">
                <a:latin typeface="Bell MT" panose="02020503060305020303" pitchFamily="18" charset="77"/>
              </a:rPr>
              <a:t>’ </a:t>
            </a:r>
            <a:r>
              <a:rPr lang="it-IT" b="1" dirty="0" err="1">
                <a:latin typeface="Bell MT" panose="02020503060305020303" pitchFamily="18" charset="77"/>
              </a:rPr>
              <a:t>tab</a:t>
            </a:r>
            <a:r>
              <a:rPr lang="it-IT" dirty="0">
                <a:latin typeface="Bell MT" panose="02020503060305020303" pitchFamily="18" charset="77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endParaRPr lang="de-DE" dirty="0">
              <a:latin typeface="Bell MT" panose="02020503060305020303" pitchFamily="18" charset="77"/>
            </a:endParaRP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575A5EF-AB93-C94D-805C-620954BC0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98" y="2876549"/>
            <a:ext cx="6426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55941" y="694832"/>
            <a:ext cx="7596663" cy="458570"/>
          </a:xfrm>
        </p:spPr>
        <p:txBody>
          <a:bodyPr/>
          <a:lstStyle/>
          <a:p>
            <a:pPr algn="ctr"/>
            <a:r>
              <a:rPr lang="it-IT" sz="2800" dirty="0" err="1">
                <a:latin typeface="Bell MT" panose="02020503060305020303" pitchFamily="18" charset="77"/>
              </a:rPr>
              <a:t>Pavlovia</a:t>
            </a:r>
            <a:r>
              <a:rPr lang="it-IT" sz="2800" dirty="0">
                <a:latin typeface="Bell MT" panose="02020503060305020303" pitchFamily="18" charset="77"/>
              </a:rPr>
              <a:t> </a:t>
            </a:r>
            <a:r>
              <a:rPr lang="it-IT" sz="2800" dirty="0" err="1">
                <a:latin typeface="Bell MT" panose="02020503060305020303" pitchFamily="18" charset="77"/>
              </a:rPr>
              <a:t>Docs</a:t>
            </a:r>
            <a:endParaRPr lang="it-IT" sz="2800" dirty="0">
              <a:latin typeface="Bell MT" panose="02020503060305020303" pitchFamily="18" charset="77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8" y="1219024"/>
            <a:ext cx="7596662" cy="3166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it-IT" dirty="0">
                <a:latin typeface="Bell MT" panose="02020503060305020303" pitchFamily="18" charset="77"/>
              </a:rPr>
              <a:t>Here </a:t>
            </a:r>
            <a:r>
              <a:rPr lang="it-IT" dirty="0" err="1">
                <a:latin typeface="Bell MT" panose="02020503060305020303" pitchFamily="18" charset="77"/>
              </a:rPr>
              <a:t>we</a:t>
            </a:r>
            <a:r>
              <a:rPr lang="it-IT" dirty="0">
                <a:latin typeface="Bell MT" panose="02020503060305020303" pitchFamily="18" charset="77"/>
              </a:rPr>
              <a:t> can </a:t>
            </a:r>
            <a:r>
              <a:rPr lang="it-IT" dirty="0" err="1">
                <a:latin typeface="Bell MT" panose="02020503060305020303" pitchFamily="18" charset="77"/>
              </a:rPr>
              <a:t>find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important</a:t>
            </a:r>
            <a:r>
              <a:rPr lang="it-IT" dirty="0">
                <a:latin typeface="Bell MT" panose="02020503060305020303" pitchFamily="18" charset="77"/>
              </a:rPr>
              <a:t> information </a:t>
            </a:r>
            <a:r>
              <a:rPr lang="it-IT" dirty="0" err="1">
                <a:latin typeface="Bell MT" panose="02020503060305020303" pitchFamily="18" charset="77"/>
              </a:rPr>
              <a:t>that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might</a:t>
            </a:r>
            <a:r>
              <a:rPr lang="it-IT" dirty="0">
                <a:latin typeface="Bell MT" panose="02020503060305020303" pitchFamily="18" charset="77"/>
              </a:rPr>
              <a:t> be </a:t>
            </a:r>
            <a:r>
              <a:rPr lang="it-IT" dirty="0" err="1">
                <a:latin typeface="Bell MT" panose="02020503060305020303" pitchFamily="18" charset="77"/>
              </a:rPr>
              <a:t>needed</a:t>
            </a:r>
            <a:r>
              <a:rPr lang="it-IT" dirty="0">
                <a:latin typeface="Bell MT" panose="02020503060305020303" pitchFamily="18" charset="77"/>
              </a:rPr>
              <a:t> for </a:t>
            </a:r>
            <a:r>
              <a:rPr lang="it-IT" b="1" dirty="0" err="1">
                <a:latin typeface="Bell MT" panose="02020503060305020303" pitchFamily="18" charset="77"/>
              </a:rPr>
              <a:t>ethics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applications</a:t>
            </a:r>
            <a:r>
              <a:rPr lang="it-IT" dirty="0">
                <a:latin typeface="Bell MT" panose="02020503060305020303" pitchFamily="18" charset="77"/>
              </a:rPr>
              <a:t>, </a:t>
            </a:r>
            <a:r>
              <a:rPr lang="it-IT" b="1" dirty="0" err="1">
                <a:latin typeface="Bell MT" panose="02020503060305020303" pitchFamily="18" charset="77"/>
              </a:rPr>
              <a:t>documents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dirty="0">
                <a:latin typeface="Bell MT" panose="02020503060305020303" pitchFamily="18" charset="77"/>
              </a:rPr>
              <a:t>on </a:t>
            </a:r>
            <a:r>
              <a:rPr lang="it-IT" dirty="0" err="1">
                <a:latin typeface="Bell MT" panose="02020503060305020303" pitchFamily="18" charset="77"/>
              </a:rPr>
              <a:t>how</a:t>
            </a:r>
            <a:r>
              <a:rPr lang="it-IT" dirty="0">
                <a:latin typeface="Bell MT" panose="02020503060305020303" pitchFamily="18" charset="77"/>
              </a:rPr>
              <a:t> to use the site (“</a:t>
            </a:r>
            <a:r>
              <a:rPr lang="it-IT" dirty="0" err="1">
                <a:latin typeface="Bell MT" panose="02020503060305020303" pitchFamily="18" charset="77"/>
              </a:rPr>
              <a:t>Experiments</a:t>
            </a:r>
            <a:r>
              <a:rPr lang="it-IT" dirty="0">
                <a:latin typeface="Bell MT" panose="02020503060305020303" pitchFamily="18" charset="77"/>
              </a:rPr>
              <a:t>”) and </a:t>
            </a:r>
            <a:r>
              <a:rPr lang="it-IT" b="1" dirty="0">
                <a:latin typeface="Bell MT" panose="02020503060305020303" pitchFamily="18" charset="77"/>
              </a:rPr>
              <a:t>info on </a:t>
            </a:r>
            <a:r>
              <a:rPr lang="it-IT" b="1" dirty="0" err="1">
                <a:latin typeface="Bell MT" panose="02020503060305020303" pitchFamily="18" charset="77"/>
              </a:rPr>
              <a:t>credits</a:t>
            </a:r>
            <a:r>
              <a:rPr lang="it-IT" b="1" dirty="0">
                <a:latin typeface="Bell MT" panose="02020503060305020303" pitchFamily="18" charset="77"/>
              </a:rPr>
              <a:t> and </a:t>
            </a:r>
            <a:r>
              <a:rPr lang="it-IT" b="1" dirty="0" err="1">
                <a:latin typeface="Bell MT" panose="02020503060305020303" pitchFamily="18" charset="77"/>
              </a:rPr>
              <a:t>licensing</a:t>
            </a:r>
            <a:r>
              <a:rPr lang="it-IT" b="1" dirty="0">
                <a:latin typeface="Bell MT" panose="02020503060305020303" pitchFamily="18" charset="77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endParaRPr lang="de-DE" dirty="0">
              <a:latin typeface="Bell MT" panose="02020503060305020303" pitchFamily="18" charset="77"/>
            </a:endParaRP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5FF7914D-2021-8D4D-A0DB-C067F7DC4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99" y="2487391"/>
            <a:ext cx="6600799" cy="22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4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73668" y="678371"/>
            <a:ext cx="7596663" cy="637200"/>
          </a:xfrm>
        </p:spPr>
        <p:txBody>
          <a:bodyPr/>
          <a:lstStyle/>
          <a:p>
            <a:pPr algn="ctr"/>
            <a:r>
              <a:rPr lang="it-IT" sz="2800" dirty="0" err="1">
                <a:latin typeface="Bell MT" panose="02020503060305020303" pitchFamily="18" charset="77"/>
              </a:rPr>
              <a:t>Pavlovia</a:t>
            </a:r>
            <a:r>
              <a:rPr lang="it-IT" sz="2800" dirty="0">
                <a:latin typeface="Bell MT" panose="02020503060305020303" pitchFamily="18" charset="77"/>
              </a:rPr>
              <a:t> </a:t>
            </a:r>
            <a:r>
              <a:rPr lang="it-IT" sz="2800" dirty="0" err="1">
                <a:latin typeface="Bell MT" panose="02020503060305020303" pitchFamily="18" charset="77"/>
              </a:rPr>
              <a:t>Docs</a:t>
            </a:r>
            <a:endParaRPr lang="it-IT" sz="2800" dirty="0">
              <a:latin typeface="Bell MT" panose="02020503060305020303" pitchFamily="18" charset="77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8" y="1469464"/>
            <a:ext cx="7596662" cy="3166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can </a:t>
            </a:r>
            <a:r>
              <a:rPr lang="it-IT" b="1" dirty="0" err="1">
                <a:latin typeface="Bell MT" panose="02020503060305020303" pitchFamily="18" charset="77"/>
              </a:rPr>
              <a:t>buy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credits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dirty="0">
                <a:latin typeface="Bell MT" panose="02020503060305020303" pitchFamily="18" charset="77"/>
              </a:rPr>
              <a:t>or </a:t>
            </a:r>
            <a:r>
              <a:rPr lang="it-IT" b="1" dirty="0">
                <a:latin typeface="Bell MT" panose="02020503060305020303" pitchFamily="18" charset="77"/>
              </a:rPr>
              <a:t>site </a:t>
            </a:r>
            <a:r>
              <a:rPr lang="it-IT" b="1" dirty="0" err="1">
                <a:latin typeface="Bell MT" panose="02020503060305020303" pitchFamily="18" charset="77"/>
              </a:rPr>
              <a:t>licences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dirty="0">
                <a:latin typeface="Bell MT" panose="02020503060305020303" pitchFamily="18" charset="77"/>
              </a:rPr>
              <a:t>in the “</a:t>
            </a:r>
            <a:r>
              <a:rPr lang="it-IT" dirty="0" err="1">
                <a:latin typeface="Bell MT" panose="02020503060305020303" pitchFamily="18" charset="77"/>
              </a:rPr>
              <a:t>Store</a:t>
            </a:r>
            <a:r>
              <a:rPr lang="it-IT" dirty="0">
                <a:latin typeface="Bell MT" panose="02020503060305020303" pitchFamily="18" charset="77"/>
              </a:rPr>
              <a:t>” </a:t>
            </a:r>
            <a:r>
              <a:rPr lang="it-IT" dirty="0" err="1">
                <a:latin typeface="Bell MT" panose="02020503060305020303" pitchFamily="18" charset="77"/>
              </a:rPr>
              <a:t>tab</a:t>
            </a:r>
            <a:r>
              <a:rPr lang="it-IT" dirty="0">
                <a:latin typeface="Bell MT" panose="02020503060305020303" pitchFamily="18" charset="77"/>
              </a:rPr>
              <a:t>. </a:t>
            </a:r>
            <a:r>
              <a:rPr lang="it-IT" dirty="0" err="1">
                <a:latin typeface="Bell MT" panose="02020503060305020303" pitchFamily="18" charset="77"/>
              </a:rPr>
              <a:t>Pavlovia</a:t>
            </a:r>
            <a:r>
              <a:rPr lang="it-IT" dirty="0">
                <a:latin typeface="Bell MT" panose="02020503060305020303" pitchFamily="18" charset="77"/>
              </a:rPr>
              <a:t> accounts are </a:t>
            </a:r>
            <a:r>
              <a:rPr lang="it-IT" b="1" dirty="0">
                <a:latin typeface="Bell MT" panose="02020503060305020303" pitchFamily="18" charset="77"/>
              </a:rPr>
              <a:t>free</a:t>
            </a:r>
            <a:r>
              <a:rPr lang="it-IT" dirty="0">
                <a:latin typeface="Bell MT" panose="02020503060305020303" pitchFamily="18" charset="77"/>
              </a:rPr>
              <a:t> and 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can </a:t>
            </a:r>
            <a:r>
              <a:rPr lang="it-IT" b="1" dirty="0" err="1">
                <a:latin typeface="Bell MT" panose="02020503060305020303" pitchFamily="18" charset="77"/>
              </a:rPr>
              <a:t>pilot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experiments</a:t>
            </a:r>
            <a:r>
              <a:rPr lang="it-IT" b="1" dirty="0">
                <a:latin typeface="Bell MT" panose="02020503060305020303" pitchFamily="18" charset="77"/>
              </a:rPr>
              <a:t> for free</a:t>
            </a:r>
            <a:r>
              <a:rPr lang="it-IT" dirty="0">
                <a:latin typeface="Bell MT" panose="02020503060305020303" pitchFamily="18" charset="77"/>
              </a:rPr>
              <a:t>.</a:t>
            </a:r>
            <a:endParaRPr lang="de-DE" dirty="0">
              <a:latin typeface="Bell MT" panose="02020503060305020303" pitchFamily="18" charset="77"/>
            </a:endParaRP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0C8321-6A4B-E24D-874D-361FCE0E2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63" y="2376642"/>
            <a:ext cx="4949072" cy="24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9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73667" y="722423"/>
            <a:ext cx="7596663" cy="403496"/>
          </a:xfrm>
        </p:spPr>
        <p:txBody>
          <a:bodyPr/>
          <a:lstStyle/>
          <a:p>
            <a:pPr algn="ctr"/>
            <a:r>
              <a:rPr lang="it-IT" sz="2800" dirty="0" err="1">
                <a:latin typeface="Bell MT" panose="02020503060305020303" pitchFamily="18" charset="77"/>
              </a:rPr>
              <a:t>Pavlovia</a:t>
            </a:r>
            <a:r>
              <a:rPr lang="it-IT" sz="2800" dirty="0">
                <a:latin typeface="Bell MT" panose="02020503060305020303" pitchFamily="18" charset="77"/>
              </a:rPr>
              <a:t>: </a:t>
            </a:r>
            <a:r>
              <a:rPr lang="it-IT" sz="2800" dirty="0" err="1">
                <a:latin typeface="Bell MT" panose="02020503060305020303" pitchFamily="18" charset="77"/>
              </a:rPr>
              <a:t>Explore</a:t>
            </a:r>
            <a:endParaRPr lang="it-IT" sz="2800" dirty="0">
              <a:latin typeface="Bell MT" panose="02020503060305020303" pitchFamily="18" charset="77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8" y="1315571"/>
            <a:ext cx="7596662" cy="3166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it-IT" dirty="0">
                <a:latin typeface="Bell MT" panose="02020503060305020303" pitchFamily="18" charset="77"/>
              </a:rPr>
              <a:t>Here in the </a:t>
            </a:r>
            <a:r>
              <a:rPr lang="it-IT" b="1" dirty="0" err="1">
                <a:latin typeface="Bell MT" panose="02020503060305020303" pitchFamily="18" charset="77"/>
              </a:rPr>
              <a:t>Explore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tab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can </a:t>
            </a:r>
            <a:r>
              <a:rPr lang="it-IT" dirty="0" err="1">
                <a:latin typeface="Bell MT" panose="02020503060305020303" pitchFamily="18" charset="77"/>
              </a:rPr>
              <a:t>browse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existing</a:t>
            </a:r>
            <a:r>
              <a:rPr lang="it-IT" b="1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experiments</a:t>
            </a:r>
            <a:r>
              <a:rPr lang="it-IT" dirty="0">
                <a:latin typeface="Bell MT" panose="02020503060305020303" pitchFamily="18" charset="77"/>
              </a:rPr>
              <a:t>. </a:t>
            </a:r>
            <a:endParaRPr lang="de-DE" dirty="0">
              <a:latin typeface="Bell MT" panose="02020503060305020303" pitchFamily="18" charset="77"/>
            </a:endParaRP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F54F443-C422-7041-8246-D47A15568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21" y="1878628"/>
            <a:ext cx="5783956" cy="291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5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73667" y="651465"/>
            <a:ext cx="7596663" cy="458570"/>
          </a:xfrm>
        </p:spPr>
        <p:txBody>
          <a:bodyPr/>
          <a:lstStyle/>
          <a:p>
            <a:pPr algn="ctr"/>
            <a:r>
              <a:rPr lang="it-IT" sz="2800" dirty="0" err="1">
                <a:latin typeface="Bell MT" panose="02020503060305020303" pitchFamily="18" charset="77"/>
              </a:rPr>
              <a:t>Pavlovia</a:t>
            </a:r>
            <a:r>
              <a:rPr lang="it-IT" sz="2800" dirty="0">
                <a:latin typeface="Bell MT" panose="02020503060305020303" pitchFamily="18" charset="77"/>
              </a:rPr>
              <a:t>: </a:t>
            </a:r>
            <a:r>
              <a:rPr lang="it-IT" sz="2800" dirty="0" err="1">
                <a:latin typeface="Bell MT" panose="02020503060305020303" pitchFamily="18" charset="77"/>
              </a:rPr>
              <a:t>Explore</a:t>
            </a:r>
            <a:endParaRPr lang="it-IT" sz="2800" dirty="0">
              <a:latin typeface="Bell MT" panose="02020503060305020303" pitchFamily="18" charset="77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7" y="1315571"/>
            <a:ext cx="7596662" cy="3166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can </a:t>
            </a:r>
            <a:r>
              <a:rPr lang="it-IT" b="1" dirty="0" err="1">
                <a:latin typeface="Bell MT" panose="02020503060305020303" pitchFamily="18" charset="77"/>
              </a:rPr>
              <a:t>search</a:t>
            </a:r>
            <a:r>
              <a:rPr lang="it-IT" b="1" dirty="0">
                <a:latin typeface="Bell MT" panose="02020503060305020303" pitchFamily="18" charset="77"/>
              </a:rPr>
              <a:t> a task</a:t>
            </a:r>
            <a:r>
              <a:rPr lang="it-IT" dirty="0">
                <a:latin typeface="Bell MT" panose="02020503060305020303" pitchFamily="18" charset="77"/>
              </a:rPr>
              <a:t>, </a:t>
            </a:r>
            <a:r>
              <a:rPr lang="it-IT" dirty="0" err="1">
                <a:latin typeface="Bell MT" panose="02020503060305020303" pitchFamily="18" charset="77"/>
              </a:rPr>
              <a:t>see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what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b="1" dirty="0">
                <a:latin typeface="Bell MT" panose="02020503060305020303" pitchFamily="18" charset="77"/>
              </a:rPr>
              <a:t>state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it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is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currently</a:t>
            </a:r>
            <a:r>
              <a:rPr lang="it-IT" dirty="0">
                <a:latin typeface="Bell MT" panose="02020503060305020303" pitchFamily="18" charset="77"/>
              </a:rPr>
              <a:t> in (</a:t>
            </a:r>
            <a:r>
              <a:rPr lang="it-IT" dirty="0" err="1">
                <a:latin typeface="Bell MT" panose="02020503060305020303" pitchFamily="18" charset="77"/>
              </a:rPr>
              <a:t>Inactive</a:t>
            </a:r>
            <a:r>
              <a:rPr lang="it-IT" dirty="0">
                <a:latin typeface="Bell MT" panose="02020503060305020303" pitchFamily="18" charset="77"/>
              </a:rPr>
              <a:t>, </a:t>
            </a:r>
            <a:r>
              <a:rPr lang="it-IT" dirty="0" err="1">
                <a:latin typeface="Bell MT" panose="02020503060305020303" pitchFamily="18" charset="77"/>
              </a:rPr>
              <a:t>piloting</a:t>
            </a:r>
            <a:r>
              <a:rPr lang="it-IT" dirty="0">
                <a:latin typeface="Bell MT" panose="02020503060305020303" pitchFamily="18" charset="77"/>
              </a:rPr>
              <a:t> or </a:t>
            </a:r>
            <a:r>
              <a:rPr lang="it-IT" dirty="0" err="1">
                <a:latin typeface="Bell MT" panose="02020503060305020303" pitchFamily="18" charset="77"/>
              </a:rPr>
              <a:t>running</a:t>
            </a:r>
            <a:r>
              <a:rPr lang="it-IT" dirty="0">
                <a:latin typeface="Bell MT" panose="02020503060305020303" pitchFamily="18" charset="77"/>
              </a:rPr>
              <a:t>), and </a:t>
            </a:r>
            <a:r>
              <a:rPr lang="it-IT" dirty="0" err="1">
                <a:latin typeface="Bell MT" panose="02020503060305020303" pitchFamily="18" charset="77"/>
              </a:rPr>
              <a:t>either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b="1" dirty="0" err="1">
                <a:latin typeface="Bell MT" panose="02020503060305020303" pitchFamily="18" charset="77"/>
              </a:rPr>
              <a:t>launch</a:t>
            </a:r>
            <a:r>
              <a:rPr lang="it-IT" b="1" dirty="0">
                <a:latin typeface="Bell MT" panose="02020503060305020303" pitchFamily="18" charset="77"/>
              </a:rPr>
              <a:t> the task </a:t>
            </a:r>
            <a:r>
              <a:rPr lang="it-IT" dirty="0">
                <a:latin typeface="Bell MT" panose="02020503060305020303" pitchFamily="18" charset="77"/>
              </a:rPr>
              <a:t>or take a </a:t>
            </a:r>
            <a:r>
              <a:rPr lang="it-IT" b="1" dirty="0">
                <a:latin typeface="Bell MT" panose="02020503060305020303" pitchFamily="18" charset="77"/>
              </a:rPr>
              <a:t>look </a:t>
            </a:r>
            <a:r>
              <a:rPr lang="it-IT" b="1" dirty="0" err="1">
                <a:latin typeface="Bell MT" panose="02020503060305020303" pitchFamily="18" charset="77"/>
              </a:rPr>
              <a:t>at</a:t>
            </a:r>
            <a:r>
              <a:rPr lang="it-IT" b="1" dirty="0">
                <a:latin typeface="Bell MT" panose="02020503060305020303" pitchFamily="18" charset="77"/>
              </a:rPr>
              <a:t> the code</a:t>
            </a:r>
            <a:r>
              <a:rPr lang="it-IT" dirty="0">
                <a:latin typeface="Bell MT" panose="02020503060305020303" pitchFamily="18" charset="77"/>
              </a:rPr>
              <a:t>, by </a:t>
            </a:r>
            <a:r>
              <a:rPr lang="it-IT" dirty="0" err="1">
                <a:latin typeface="Bell MT" panose="02020503060305020303" pitchFamily="18" charset="77"/>
              </a:rPr>
              <a:t>clicking</a:t>
            </a:r>
            <a:r>
              <a:rPr lang="it-IT" dirty="0">
                <a:latin typeface="Bell MT" panose="02020503060305020303" pitchFamily="18" charset="77"/>
              </a:rPr>
              <a:t> on the &lt;&gt; </a:t>
            </a:r>
            <a:r>
              <a:rPr lang="it-IT" dirty="0" err="1">
                <a:latin typeface="Bell MT" panose="02020503060305020303" pitchFamily="18" charset="77"/>
              </a:rPr>
              <a:t>symbol</a:t>
            </a:r>
            <a:r>
              <a:rPr lang="it-IT" dirty="0">
                <a:latin typeface="Bell MT" panose="02020503060305020303" pitchFamily="18" charset="77"/>
              </a:rPr>
              <a:t>.</a:t>
            </a:r>
            <a:endParaRPr lang="de-DE" dirty="0">
              <a:latin typeface="Bell MT" panose="02020503060305020303" pitchFamily="18" charset="77"/>
            </a:endParaRP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AC46822-584C-1B43-839F-AC982F33D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41" y="2303128"/>
            <a:ext cx="4901937" cy="238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1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73667" y="682790"/>
            <a:ext cx="7596663" cy="458569"/>
          </a:xfrm>
        </p:spPr>
        <p:txBody>
          <a:bodyPr/>
          <a:lstStyle/>
          <a:p>
            <a:pPr algn="ctr"/>
            <a:r>
              <a:rPr lang="it-IT" sz="2800" dirty="0" err="1">
                <a:latin typeface="Bell MT" panose="02020503060305020303" pitchFamily="18" charset="77"/>
              </a:rPr>
              <a:t>Gitlab</a:t>
            </a:r>
            <a:endParaRPr lang="it-IT" sz="2800" dirty="0">
              <a:latin typeface="Bell MT" panose="02020503060305020303" pitchFamily="18" charset="77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773669" y="1315571"/>
            <a:ext cx="7596662" cy="31662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it-IT" b="1" dirty="0" err="1">
                <a:latin typeface="Bell MT" panose="02020503060305020303" pitchFamily="18" charset="77"/>
              </a:rPr>
              <a:t>Viewing</a:t>
            </a:r>
            <a:r>
              <a:rPr lang="it-IT" b="1" dirty="0">
                <a:latin typeface="Bell MT" panose="02020503060305020303" pitchFamily="18" charset="77"/>
              </a:rPr>
              <a:t> the code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will</a:t>
            </a:r>
            <a:r>
              <a:rPr lang="it-IT" dirty="0">
                <a:latin typeface="Bell MT" panose="02020503060305020303" pitchFamily="18" charset="77"/>
              </a:rPr>
              <a:t> take </a:t>
            </a:r>
            <a:r>
              <a:rPr lang="it-IT" dirty="0" err="1">
                <a:latin typeface="Bell MT" panose="02020503060305020303" pitchFamily="18" charset="77"/>
              </a:rPr>
              <a:t>you</a:t>
            </a:r>
            <a:r>
              <a:rPr lang="it-IT" dirty="0">
                <a:latin typeface="Bell MT" panose="02020503060305020303" pitchFamily="18" charset="77"/>
              </a:rPr>
              <a:t> to “</a:t>
            </a:r>
            <a:r>
              <a:rPr lang="it-IT" b="1" dirty="0" err="1">
                <a:latin typeface="Bell MT" panose="02020503060305020303" pitchFamily="18" charset="77"/>
              </a:rPr>
              <a:t>Gitlab</a:t>
            </a:r>
            <a:r>
              <a:rPr lang="it-IT" dirty="0">
                <a:latin typeface="Bell MT" panose="02020503060305020303" pitchFamily="18" charset="77"/>
              </a:rPr>
              <a:t>”. </a:t>
            </a:r>
            <a:r>
              <a:rPr lang="it-IT" dirty="0" err="1">
                <a:latin typeface="Bell MT" panose="02020503060305020303" pitchFamily="18" charset="77"/>
              </a:rPr>
              <a:t>This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allows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similar</a:t>
            </a:r>
            <a:r>
              <a:rPr lang="it-IT" dirty="0">
                <a:latin typeface="Bell MT" panose="02020503060305020303" pitchFamily="18" charset="77"/>
              </a:rPr>
              <a:t> </a:t>
            </a:r>
            <a:r>
              <a:rPr lang="it-IT" dirty="0" err="1">
                <a:latin typeface="Bell MT" panose="02020503060305020303" pitchFamily="18" charset="77"/>
              </a:rPr>
              <a:t>features</a:t>
            </a:r>
            <a:r>
              <a:rPr lang="it-IT" dirty="0">
                <a:latin typeface="Bell MT" panose="02020503060305020303" pitchFamily="18" charset="77"/>
              </a:rPr>
              <a:t> to </a:t>
            </a:r>
            <a:r>
              <a:rPr lang="it-IT" dirty="0" err="1">
                <a:latin typeface="Bell MT" panose="02020503060305020303" pitchFamily="18" charset="77"/>
              </a:rPr>
              <a:t>GitHub</a:t>
            </a:r>
            <a:r>
              <a:rPr lang="it-IT" dirty="0">
                <a:latin typeface="Bell MT" panose="02020503060305020303" pitchFamily="18" charset="77"/>
              </a:rPr>
              <a:t>.</a:t>
            </a:r>
            <a:endParaRPr lang="de-DE" dirty="0">
              <a:latin typeface="Bell MT" panose="02020503060305020303" pitchFamily="18" charset="77"/>
            </a:endParaRPr>
          </a:p>
        </p:txBody>
      </p:sp>
      <p:pic>
        <p:nvPicPr>
          <p:cNvPr id="4" name="Picture 7" descr="Macintosh HD:Users:Carolin:Downloads:Amodal_Logo:Blau_Gruen:Amodal_Blau_Gruen.eps">
            <a:extLst>
              <a:ext uri="{FF2B5EF4-FFF2-40B4-BE49-F238E27FC236}">
                <a16:creationId xmlns:a16="http://schemas.microsoft.com/office/drawing/2014/main" id="{06AB6D28-3524-8847-8FC2-9BFE9A1CA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97" y="65909"/>
            <a:ext cx="642965" cy="458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4B7A7119-41F7-CC47-BD43-20262FBE2549}"/>
              </a:ext>
            </a:extLst>
          </p:cNvPr>
          <p:cNvSpPr/>
          <p:nvPr/>
        </p:nvSpPr>
        <p:spPr>
          <a:xfrm>
            <a:off x="1210733" y="4885267"/>
            <a:ext cx="6163734" cy="2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87BE178-225F-AE4D-993C-5416424A6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93" y="1861344"/>
            <a:ext cx="3876211" cy="32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4312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seite - Master">
  <a:themeElements>
    <a:clrScheme name="UT-Titel - Text schwarz">
      <a:dk1>
        <a:srgbClr val="000000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-9__PPT Vorlage UT.pptx" id="{A74274C2-E076-4FF6-BD57-D99B35BA635B}" vid="{E8DB6881-36A1-497B-8497-D49F9C5D5B20}"/>
    </a:ext>
  </a:extLst>
</a:theme>
</file>

<file path=ppt/theme/theme2.xml><?xml version="1.0" encoding="utf-8"?>
<a:theme xmlns:a="http://schemas.openxmlformats.org/drawingml/2006/main" name="Innenseite - Master">
  <a:themeElements>
    <a:clrScheme name="UT-Titel - Text schwarz">
      <a:dk1>
        <a:srgbClr val="000000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-9__PPT Vorlage UT.pptx" id="{A74274C2-E076-4FF6-BD57-D99B35BA635B}" vid="{D3D7BA0A-6B27-46B8-8E53-A3CA703A3D22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Titelseite - Master</Template>
  <TotalTime>11562</TotalTime>
  <Words>517</Words>
  <Application>Microsoft Macintosh PowerPoint</Application>
  <PresentationFormat>Presentazione su schermo (16:9)</PresentationFormat>
  <Paragraphs>72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Wingdings</vt:lpstr>
      <vt:lpstr>Bell MT</vt:lpstr>
      <vt:lpstr>Titelseite - Master</vt:lpstr>
      <vt:lpstr>Innenseite -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Nicoletta Simi</dc:creator>
  <cp:lastModifiedBy>Nicoletta Simi</cp:lastModifiedBy>
  <cp:revision>38</cp:revision>
  <cp:lastPrinted>2018-07-25T08:04:44Z</cp:lastPrinted>
  <dcterms:created xsi:type="dcterms:W3CDTF">2020-12-23T08:58:38Z</dcterms:created>
  <dcterms:modified xsi:type="dcterms:W3CDTF">2021-01-26T10:40:41Z</dcterms:modified>
</cp:coreProperties>
</file>