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5956" r:id="rId1"/>
    <p:sldMasterId id="2147485900" r:id="rId2"/>
  </p:sldMasterIdLst>
  <p:notesMasterIdLst>
    <p:notesMasterId r:id="rId10"/>
  </p:notesMasterIdLst>
  <p:handoutMasterIdLst>
    <p:handoutMasterId r:id="rId11"/>
  </p:handoutMasterIdLst>
  <p:sldIdLst>
    <p:sldId id="760" r:id="rId3"/>
    <p:sldId id="789" r:id="rId4"/>
    <p:sldId id="790" r:id="rId5"/>
    <p:sldId id="791" r:id="rId6"/>
    <p:sldId id="792" r:id="rId7"/>
    <p:sldId id="793" r:id="rId8"/>
    <p:sldId id="794" r:id="rId9"/>
  </p:sldIdLst>
  <p:sldSz cx="9144000" cy="5143500" type="screen16x9"/>
  <p:notesSz cx="6819900" cy="9918700"/>
  <p:embeddedFontLst>
    <p:embeddedFont>
      <p:font typeface="Bell MT" panose="02020503060305020303" pitchFamily="18" charset="77"/>
      <p:regular r:id="rId12"/>
      <p:bold r:id="rId13"/>
      <p:italic r:id="rId14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" orient="horz" pos="3024">
          <p15:clr>
            <a:srgbClr val="A4A3A4"/>
          </p15:clr>
        </p15:guide>
        <p15:guide id="3" orient="horz" pos="872" userDrawn="1">
          <p15:clr>
            <a:srgbClr val="A4A3A4"/>
          </p15:clr>
        </p15:guide>
        <p15:guide id="4" pos="181" userDrawn="1">
          <p15:clr>
            <a:srgbClr val="A4A3A4"/>
          </p15:clr>
        </p15:guide>
        <p15:guide id="5" pos="5579" userDrawn="1">
          <p15:clr>
            <a:srgbClr val="A4A3A4"/>
          </p15:clr>
        </p15:guide>
        <p15:guide id="6" pos="793" userDrawn="1">
          <p15:clr>
            <a:srgbClr val="A4A3A4"/>
          </p15:clr>
        </p15:guide>
        <p15:guide id="7" orient="horz" pos="10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E0FF"/>
    <a:srgbClr val="808080"/>
    <a:srgbClr val="000000"/>
    <a:srgbClr val="B2B2B2"/>
    <a:srgbClr val="5F5F5F"/>
    <a:srgbClr val="CBCBCB"/>
    <a:srgbClr val="32414B"/>
    <a:srgbClr val="A51E37"/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8" autoAdjust="0"/>
    <p:restoredTop sz="86901" autoAdjust="0"/>
  </p:normalViewPr>
  <p:slideViewPr>
    <p:cSldViewPr snapToGrid="0" showGuides="1">
      <p:cViewPr varScale="1">
        <p:scale>
          <a:sx n="252" d="100"/>
          <a:sy n="252" d="100"/>
        </p:scale>
        <p:origin x="2544" y="184"/>
      </p:cViewPr>
      <p:guideLst>
        <p:guide orient="horz" pos="3024"/>
        <p:guide orient="horz" pos="872"/>
        <p:guide pos="181"/>
        <p:guide pos="5579"/>
        <p:guide pos="793"/>
        <p:guide orient="horz" pos="10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80" d="100"/>
        <a:sy n="18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-3708" y="-108"/>
      </p:cViewPr>
      <p:guideLst>
        <p:guide orient="horz" pos="3130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925" cy="496888"/>
          </a:xfrm>
          <a:prstGeom prst="rect">
            <a:avLst/>
          </a:prstGeom>
        </p:spPr>
        <p:txBody>
          <a:bodyPr vert="horz" lIns="91322" tIns="45661" rIns="91322" bIns="45661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62388" y="0"/>
            <a:ext cx="2955925" cy="496888"/>
          </a:xfrm>
          <a:prstGeom prst="rect">
            <a:avLst/>
          </a:prstGeom>
        </p:spPr>
        <p:txBody>
          <a:bodyPr vert="horz" lIns="91322" tIns="45661" rIns="91322" bIns="45661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2CD0DB0-75B6-4D50-89F1-852A2609BA71}" type="datetimeFigureOut">
              <a:rPr lang="de-DE"/>
              <a:pPr>
                <a:defRPr/>
              </a:pPr>
              <a:t>19.01.21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0225"/>
            <a:ext cx="2955925" cy="496888"/>
          </a:xfrm>
          <a:prstGeom prst="rect">
            <a:avLst/>
          </a:prstGeom>
        </p:spPr>
        <p:txBody>
          <a:bodyPr vert="horz" lIns="91322" tIns="45661" rIns="91322" bIns="45661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62388" y="9420225"/>
            <a:ext cx="2955925" cy="496888"/>
          </a:xfrm>
          <a:prstGeom prst="rect">
            <a:avLst/>
          </a:prstGeom>
        </p:spPr>
        <p:txBody>
          <a:bodyPr vert="horz" lIns="91322" tIns="45661" rIns="91322" bIns="45661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1E74825-AD28-4D6E-B432-FFF58DD9ABD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730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4338" cy="496888"/>
          </a:xfrm>
          <a:prstGeom prst="rect">
            <a:avLst/>
          </a:prstGeom>
        </p:spPr>
        <p:txBody>
          <a:bodyPr vert="horz" lIns="91322" tIns="45661" rIns="91322" bIns="45661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63975" y="0"/>
            <a:ext cx="2954338" cy="496888"/>
          </a:xfrm>
          <a:prstGeom prst="rect">
            <a:avLst/>
          </a:prstGeom>
        </p:spPr>
        <p:txBody>
          <a:bodyPr vert="horz" lIns="91322" tIns="45661" rIns="91322" bIns="45661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933FC16-F4F4-4425-A8C7-F008EC8E6FD6}" type="datetimeFigureOut">
              <a:rPr lang="de-DE"/>
              <a:pPr>
                <a:defRPr/>
              </a:pPr>
              <a:t>19.01.21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838" y="590550"/>
            <a:ext cx="66262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22" tIns="45661" rIns="91322" bIns="45661" rtlCol="0" anchor="ctr"/>
          <a:lstStyle/>
          <a:p>
            <a:pPr lvl="0"/>
            <a:endParaRPr lang="de-DE" noProof="0"/>
          </a:p>
        </p:txBody>
      </p:sp>
      <p:sp>
        <p:nvSpPr>
          <p:cNvPr id="33797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928688" y="4710113"/>
            <a:ext cx="5240337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  <a:p>
            <a:pPr lvl="0"/>
            <a:endParaRPr lang="en-US" altLang="en-US" noProof="0"/>
          </a:p>
          <a:p>
            <a:pPr lvl="0"/>
            <a:endParaRPr lang="en-US" altLang="en-US" noProof="0"/>
          </a:p>
          <a:p>
            <a:pPr lvl="0"/>
            <a:endParaRPr lang="en-US" alt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0225"/>
            <a:ext cx="2954338" cy="496888"/>
          </a:xfrm>
          <a:prstGeom prst="rect">
            <a:avLst/>
          </a:prstGeom>
        </p:spPr>
        <p:txBody>
          <a:bodyPr vert="horz" lIns="91322" tIns="45661" rIns="91322" bIns="45661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63975" y="9420225"/>
            <a:ext cx="2954338" cy="496888"/>
          </a:xfrm>
          <a:prstGeom prst="rect">
            <a:avLst/>
          </a:prstGeom>
        </p:spPr>
        <p:txBody>
          <a:bodyPr vert="horz" lIns="91322" tIns="45661" rIns="91322" bIns="45661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A9140E2-867F-4126-A771-689B6920094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8903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ts val="1600"/>
      </a:lnSpc>
      <a:spcBef>
        <a:spcPts val="80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9140E2-867F-4126-A771-689B69200949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914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9140E2-867F-4126-A771-689B69200949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279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9140E2-867F-4126-A771-689B69200949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287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Show the </a:t>
            </a:r>
            <a:r>
              <a:rPr lang="it-IT" dirty="0" err="1"/>
              <a:t>interface</a:t>
            </a:r>
            <a:r>
              <a:rPr lang="it-IT" dirty="0"/>
              <a:t> and the </a:t>
            </a:r>
            <a:r>
              <a:rPr lang="it-IT" dirty="0" err="1"/>
              <a:t>coder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9140E2-867F-4126-A771-689B69200949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415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9140E2-867F-4126-A771-689B69200949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756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9140E2-867F-4126-A771-689B69200949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078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9140E2-867F-4126-A771-689B69200949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70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68289" y="3420000"/>
            <a:ext cx="8519750" cy="6720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600" b="0">
                <a:solidFill>
                  <a:srgbClr val="000000"/>
                </a:solidFill>
                <a:latin typeface="+mj-lt"/>
              </a:defRPr>
            </a:lvl1pPr>
            <a:lvl2pPr marL="360363" indent="0">
              <a:buNone/>
              <a:defRPr sz="2800">
                <a:latin typeface="+mj-lt"/>
              </a:defRPr>
            </a:lvl2pPr>
            <a:lvl3pPr marL="720725" indent="0">
              <a:buNone/>
              <a:defRPr sz="2800">
                <a:latin typeface="+mj-lt"/>
              </a:defRPr>
            </a:lvl3pPr>
            <a:lvl4pPr marL="1074737" indent="0">
              <a:buNone/>
              <a:defRPr sz="2800">
                <a:latin typeface="+mj-lt"/>
              </a:defRPr>
            </a:lvl4pPr>
            <a:lvl5pPr marL="1439862" indent="0">
              <a:buNone/>
              <a:defRPr sz="2800">
                <a:latin typeface="+mj-lt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6859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nseite mit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0" hasCustomPrompt="1"/>
          </p:nvPr>
        </p:nvSpPr>
        <p:spPr>
          <a:xfrm>
            <a:off x="1260000" y="828000"/>
            <a:ext cx="7596000" cy="63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5000"/>
              </a:lnSpc>
              <a:buNone/>
              <a:defRPr sz="2000" b="1">
                <a:latin typeface="+mn-lt"/>
              </a:defRPr>
            </a:lvl1pPr>
          </a:lstStyle>
          <a:p>
            <a:pPr lvl="0"/>
            <a:r>
              <a:rPr lang="de-DE" dirty="0"/>
              <a:t>Headline durch Klicken hinzufügen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260000" y="1634400"/>
            <a:ext cx="7596000" cy="3144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5000"/>
              </a:lnSpc>
              <a:buNone/>
              <a:defRPr sz="1800" baseline="0">
                <a:latin typeface="+mn-lt"/>
              </a:defRPr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 bwMode="auto">
          <a:xfrm>
            <a:off x="1260000" y="4937361"/>
            <a:ext cx="72000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7702550" algn="r"/>
              </a:tabLst>
              <a:defRPr/>
            </a:pPr>
            <a:r>
              <a:rPr lang="de-DE" altLang="de-DE" sz="600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Fußzeile bearbeiten/entfernen: Register Ansicht &gt; Folienmaster &gt; Layout 2 „Innenseite mit Fußzeile“ auswählen &gt; Fußzeile überschreiben bzw. löschen. Zurück: Ansicht &gt; Normal</a:t>
            </a:r>
          </a:p>
        </p:txBody>
      </p:sp>
    </p:spTree>
    <p:extLst>
      <p:ext uri="{BB962C8B-B14F-4D97-AF65-F5344CB8AC3E}">
        <p14:creationId xmlns:p14="http://schemas.microsoft.com/office/powerpoint/2010/main" val="26986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00" y="257965"/>
            <a:ext cx="1856429" cy="47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957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9pPr>
    </p:titleStyle>
    <p:bodyStyle>
      <a:lvl1pPr marL="180975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80000"/>
        <a:buChar char="-"/>
        <a:defRPr sz="2000">
          <a:solidFill>
            <a:schemeClr val="tx1"/>
          </a:solidFill>
          <a:latin typeface="+mn-lt"/>
        </a:defRPr>
      </a:lvl2pPr>
      <a:lvl3pPr marL="895350" indent="-17462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1260475" indent="-18573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4pPr>
      <a:lvl5pPr marL="16224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5pPr>
      <a:lvl6pPr marL="20796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6pPr>
      <a:lvl7pPr marL="25368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7pPr>
      <a:lvl8pPr marL="29940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8pPr>
      <a:lvl9pPr marL="34512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563166"/>
            <a:ext cx="9144000" cy="102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Line 8"/>
          <p:cNvSpPr>
            <a:spLocks noChangeShapeType="1"/>
          </p:cNvSpPr>
          <p:nvPr userDrawn="1"/>
        </p:nvSpPr>
        <p:spPr bwMode="auto">
          <a:xfrm>
            <a:off x="5950" y="590964"/>
            <a:ext cx="9145987" cy="0"/>
          </a:xfrm>
          <a:prstGeom prst="line">
            <a:avLst/>
          </a:prstGeom>
          <a:noFill/>
          <a:ln w="9525">
            <a:solidFill>
              <a:schemeClr val="accent2">
                <a:alpha val="89803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48" y="158284"/>
            <a:ext cx="1153186" cy="29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8"/>
          <p:cNvSpPr>
            <a:spLocks noChangeShapeType="1"/>
          </p:cNvSpPr>
          <p:nvPr userDrawn="1"/>
        </p:nvSpPr>
        <p:spPr bwMode="auto">
          <a:xfrm>
            <a:off x="7938" y="4856560"/>
            <a:ext cx="9144000" cy="0"/>
          </a:xfrm>
          <a:prstGeom prst="line">
            <a:avLst/>
          </a:prstGeom>
          <a:noFill/>
          <a:ln w="9525">
            <a:solidFill>
              <a:srgbClr val="CBCBC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3"/>
          <p:cNvSpPr txBox="1">
            <a:spLocks/>
          </p:cNvSpPr>
          <p:nvPr userDrawn="1"/>
        </p:nvSpPr>
        <p:spPr bwMode="auto">
          <a:xfrm>
            <a:off x="8015294" y="4937361"/>
            <a:ext cx="8413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700" dirty="0">
                <a:solidFill>
                  <a:srgbClr val="000000"/>
                </a:solidFill>
              </a:rPr>
              <a:t> |  </a:t>
            </a:r>
            <a:fld id="{C1E581F2-1995-439C-B81E-3800D8B6B2B1}" type="slidenum">
              <a:rPr lang="de-DE" altLang="de-DE" sz="700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de-DE" altLang="de-DE" sz="700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9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9pPr>
    </p:titleStyle>
    <p:bodyStyle>
      <a:lvl1pPr marL="180975" indent="-180975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SzPct val="80000"/>
        <a:buChar char="-"/>
        <a:defRPr sz="2000">
          <a:solidFill>
            <a:schemeClr val="tx1"/>
          </a:solidFill>
          <a:latin typeface="+mn-lt"/>
        </a:defRPr>
      </a:lvl2pPr>
      <a:lvl3pPr marL="895350" indent="-174625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1260475" indent="-185738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4pPr>
      <a:lvl5pPr marL="1622425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5pPr>
      <a:lvl6pPr marL="20796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6pPr>
      <a:lvl7pPr marL="25368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7pPr>
      <a:lvl8pPr marL="29940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8pPr>
      <a:lvl9pPr marL="34512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287668" y="2719200"/>
            <a:ext cx="8568663" cy="126000"/>
          </a:xfrm>
          <a:prstGeom prst="rect">
            <a:avLst/>
          </a:prstGeom>
          <a:solidFill>
            <a:srgbClr val="A51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E4E217-93CA-C44C-8768-40A4FC59929A}"/>
              </a:ext>
            </a:extLst>
          </p:cNvPr>
          <p:cNvSpPr txBox="1"/>
          <p:nvPr/>
        </p:nvSpPr>
        <p:spPr>
          <a:xfrm>
            <a:off x="1498198" y="1885377"/>
            <a:ext cx="6146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chemeClr val="accent6"/>
                </a:solidFill>
                <a:latin typeface="Bell MT" panose="02020503060305020303" pitchFamily="18" charset="77"/>
              </a:rPr>
              <a:t>PSYCHOPY WORKSHOP</a:t>
            </a:r>
          </a:p>
        </p:txBody>
      </p:sp>
      <p:pic>
        <p:nvPicPr>
          <p:cNvPr id="5" name="Picture 7" descr="Macintosh HD:Users:Carolin:Downloads:Amodal_Logo:Blau_Gruen:Amodal_Blau_Gruen.eps">
            <a:extLst>
              <a:ext uri="{FF2B5EF4-FFF2-40B4-BE49-F238E27FC236}">
                <a16:creationId xmlns:a16="http://schemas.microsoft.com/office/drawing/2014/main" id="{685C58A8-4104-E54F-B03F-7F9AF3ACBB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595" y="185625"/>
            <a:ext cx="1062405" cy="7577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427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>
          <a:xfrm>
            <a:off x="773668" y="678371"/>
            <a:ext cx="7596663" cy="637200"/>
          </a:xfrm>
        </p:spPr>
        <p:txBody>
          <a:bodyPr/>
          <a:lstStyle/>
          <a:p>
            <a:pPr algn="ctr"/>
            <a:r>
              <a:rPr lang="it-IT" sz="2800" dirty="0" err="1">
                <a:latin typeface="Bell MT" panose="02020503060305020303" pitchFamily="18" charset="77"/>
              </a:rPr>
              <a:t>What</a:t>
            </a:r>
            <a:r>
              <a:rPr lang="it-IT" sz="2800" dirty="0">
                <a:latin typeface="Bell MT" panose="02020503060305020303" pitchFamily="18" charset="77"/>
              </a:rPr>
              <a:t> </a:t>
            </a:r>
            <a:r>
              <a:rPr lang="it-IT" sz="2800" dirty="0" err="1">
                <a:latin typeface="Bell MT" panose="02020503060305020303" pitchFamily="18" charset="77"/>
              </a:rPr>
              <a:t>is</a:t>
            </a:r>
            <a:r>
              <a:rPr lang="it-IT" sz="2800" dirty="0">
                <a:latin typeface="Bell MT" panose="02020503060305020303" pitchFamily="18" charset="77"/>
              </a:rPr>
              <a:t> </a:t>
            </a:r>
            <a:r>
              <a:rPr lang="it-IT" sz="2800" dirty="0" err="1">
                <a:latin typeface="Bell MT" panose="02020503060305020303" pitchFamily="18" charset="77"/>
              </a:rPr>
              <a:t>PsychoPy</a:t>
            </a:r>
            <a:r>
              <a:rPr lang="it-IT" sz="2800" dirty="0">
                <a:latin typeface="Bell MT" panose="02020503060305020303" pitchFamily="18" charset="77"/>
              </a:rPr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773668" y="1469464"/>
            <a:ext cx="7596662" cy="31662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it-IT" dirty="0" err="1">
                <a:latin typeface="Bell MT" panose="02020503060305020303" pitchFamily="18" charset="77"/>
              </a:rPr>
              <a:t>It’s</a:t>
            </a:r>
            <a:r>
              <a:rPr lang="it-IT" dirty="0">
                <a:latin typeface="Bell MT" panose="02020503060305020303" pitchFamily="18" charset="77"/>
              </a:rPr>
              <a:t> </a:t>
            </a:r>
            <a:r>
              <a:rPr lang="it-IT" i="1" dirty="0" err="1">
                <a:latin typeface="Bell MT" panose="02020503060305020303" pitchFamily="18" charset="77"/>
              </a:rPr>
              <a:t>Psychology</a:t>
            </a:r>
            <a:r>
              <a:rPr lang="it-IT" i="1" dirty="0">
                <a:latin typeface="Bell MT" panose="02020503060305020303" pitchFamily="18" charset="77"/>
              </a:rPr>
              <a:t> software in </a:t>
            </a:r>
            <a:r>
              <a:rPr lang="it-IT" i="1" dirty="0" err="1">
                <a:latin typeface="Bell MT" panose="02020503060305020303" pitchFamily="18" charset="77"/>
              </a:rPr>
              <a:t>Python</a:t>
            </a:r>
            <a:endParaRPr lang="it-IT" dirty="0">
              <a:latin typeface="Bell MT" panose="02020503060305020303" pitchFamily="18" charset="77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it-IT" dirty="0" err="1">
                <a:latin typeface="Bell MT" panose="02020503060305020303" pitchFamily="18" charset="77"/>
              </a:rPr>
              <a:t>PsychoPy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is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several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things</a:t>
            </a:r>
            <a:r>
              <a:rPr lang="it-IT" dirty="0">
                <a:latin typeface="Bell MT" panose="02020503060305020303" pitchFamily="18" charset="77"/>
              </a:rPr>
              <a:t>:</a:t>
            </a:r>
          </a:p>
          <a:p>
            <a:pPr marL="895350" indent="-35718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>
                <a:latin typeface="Bell MT" panose="02020503060305020303" pitchFamily="18" charset="77"/>
              </a:rPr>
              <a:t>a </a:t>
            </a:r>
            <a:r>
              <a:rPr lang="it-IT" b="1" dirty="0" err="1">
                <a:latin typeface="Bell MT" panose="02020503060305020303" pitchFamily="18" charset="77"/>
              </a:rPr>
              <a:t>library</a:t>
            </a:r>
            <a:r>
              <a:rPr lang="it-IT" dirty="0">
                <a:latin typeface="Bell MT" panose="02020503060305020303" pitchFamily="18" charset="77"/>
              </a:rPr>
              <a:t> for use in </a:t>
            </a:r>
            <a:r>
              <a:rPr lang="it-IT" dirty="0" err="1">
                <a:latin typeface="Bell MT" panose="02020503060305020303" pitchFamily="18" charset="77"/>
              </a:rPr>
              <a:t>Python</a:t>
            </a:r>
            <a:r>
              <a:rPr lang="it-IT" dirty="0">
                <a:latin typeface="Bell MT" panose="02020503060305020303" pitchFamily="18" charset="77"/>
              </a:rPr>
              <a:t> scripts</a:t>
            </a:r>
          </a:p>
          <a:p>
            <a:pPr marL="895350" indent="-35718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>
                <a:latin typeface="Bell MT" panose="02020503060305020303" pitchFamily="18" charset="77"/>
              </a:rPr>
              <a:t>an </a:t>
            </a:r>
            <a:r>
              <a:rPr lang="it-IT" b="1" dirty="0">
                <a:latin typeface="Bell MT" panose="02020503060305020303" pitchFamily="18" charset="77"/>
              </a:rPr>
              <a:t>editor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including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Python</a:t>
            </a:r>
            <a:r>
              <a:rPr lang="it-IT" dirty="0">
                <a:latin typeface="Bell MT" panose="02020503060305020303" pitchFamily="18" charset="77"/>
              </a:rPr>
              <a:t> to </a:t>
            </a:r>
            <a:r>
              <a:rPr lang="it-IT" dirty="0" err="1">
                <a:latin typeface="Bell MT" panose="02020503060305020303" pitchFamily="18" charset="77"/>
              </a:rPr>
              <a:t>edit</a:t>
            </a:r>
            <a:r>
              <a:rPr lang="it-IT" dirty="0">
                <a:latin typeface="Bell MT" panose="02020503060305020303" pitchFamily="18" charset="77"/>
              </a:rPr>
              <a:t> scripts</a:t>
            </a:r>
          </a:p>
          <a:p>
            <a:pPr marL="895350" indent="-3571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>
                <a:latin typeface="Bell MT" panose="02020503060305020303" pitchFamily="18" charset="77"/>
              </a:rPr>
              <a:t>an </a:t>
            </a:r>
            <a:r>
              <a:rPr lang="it-IT" b="1" dirty="0" err="1">
                <a:latin typeface="Bell MT" panose="02020503060305020303" pitchFamily="18" charset="77"/>
              </a:rPr>
              <a:t>application</a:t>
            </a:r>
            <a:r>
              <a:rPr lang="it-IT" b="1" dirty="0">
                <a:latin typeface="Bell MT" panose="02020503060305020303" pitchFamily="18" charset="77"/>
              </a:rPr>
              <a:t> </a:t>
            </a:r>
            <a:r>
              <a:rPr lang="it-IT" dirty="0">
                <a:latin typeface="Bell MT" panose="02020503060305020303" pitchFamily="18" charset="77"/>
              </a:rPr>
              <a:t>with a </a:t>
            </a:r>
            <a:r>
              <a:rPr lang="it-IT" dirty="0" err="1">
                <a:latin typeface="Bell MT" panose="02020503060305020303" pitchFamily="18" charset="77"/>
              </a:rPr>
              <a:t>graphical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user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interface</a:t>
            </a:r>
            <a:r>
              <a:rPr lang="it-IT" dirty="0">
                <a:latin typeface="Bell MT" panose="02020503060305020303" pitchFamily="18" charset="77"/>
              </a:rPr>
              <a:t> (</a:t>
            </a:r>
            <a:r>
              <a:rPr lang="it-IT" b="1" dirty="0">
                <a:latin typeface="Bell MT" panose="02020503060305020303" pitchFamily="18" charset="77"/>
              </a:rPr>
              <a:t>GUI</a:t>
            </a:r>
            <a:r>
              <a:rPr lang="it-IT" dirty="0">
                <a:latin typeface="Bell MT" panose="02020503060305020303" pitchFamily="18" charset="77"/>
              </a:rPr>
              <a:t>) for building </a:t>
            </a:r>
            <a:r>
              <a:rPr lang="it-IT" dirty="0" err="1">
                <a:latin typeface="Bell MT" panose="02020503060305020303" pitchFamily="18" charset="77"/>
              </a:rPr>
              <a:t>experiments</a:t>
            </a:r>
            <a:endParaRPr lang="it-IT" dirty="0">
              <a:latin typeface="Bell MT" panose="02020503060305020303" pitchFamily="18" charset="77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it-IT" b="1" dirty="0" err="1">
                <a:solidFill>
                  <a:schemeClr val="tx2"/>
                </a:solidFill>
                <a:latin typeface="Bell MT" panose="02020503060305020303" pitchFamily="18" charset="77"/>
              </a:rPr>
              <a:t>It’s</a:t>
            </a:r>
            <a:r>
              <a:rPr lang="it-IT" b="1" dirty="0">
                <a:solidFill>
                  <a:schemeClr val="tx2"/>
                </a:solidFill>
                <a:latin typeface="Bell MT" panose="02020503060305020303" pitchFamily="18" charset="77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Bell MT" panose="02020503060305020303" pitchFamily="18" charset="77"/>
              </a:rPr>
              <a:t>entirely</a:t>
            </a:r>
            <a:r>
              <a:rPr lang="it-IT" b="1" dirty="0">
                <a:solidFill>
                  <a:schemeClr val="tx2"/>
                </a:solidFill>
                <a:latin typeface="Bell MT" panose="02020503060305020303" pitchFamily="18" charset="77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Bell MT" panose="02020503060305020303" pitchFamily="18" charset="77"/>
              </a:rPr>
              <a:t>written</a:t>
            </a:r>
            <a:r>
              <a:rPr lang="it-IT" b="1" dirty="0">
                <a:solidFill>
                  <a:schemeClr val="tx2"/>
                </a:solidFill>
                <a:latin typeface="Bell MT" panose="02020503060305020303" pitchFamily="18" charset="77"/>
              </a:rPr>
              <a:t> in </a:t>
            </a:r>
            <a:r>
              <a:rPr lang="it-IT" b="1" dirty="0" err="1">
                <a:solidFill>
                  <a:schemeClr val="tx2"/>
                </a:solidFill>
                <a:latin typeface="Bell MT" panose="02020503060305020303" pitchFamily="18" charset="77"/>
              </a:rPr>
              <a:t>Python</a:t>
            </a:r>
            <a:r>
              <a:rPr lang="it-IT" b="1" dirty="0">
                <a:solidFill>
                  <a:schemeClr val="tx2"/>
                </a:solidFill>
                <a:latin typeface="Bell MT" panose="02020503060305020303" pitchFamily="18" charset="77"/>
              </a:rPr>
              <a:t>!</a:t>
            </a:r>
            <a:br>
              <a:rPr lang="it-IT" dirty="0">
                <a:latin typeface="Bell MT" panose="02020503060305020303" pitchFamily="18" charset="77"/>
              </a:rPr>
            </a:br>
            <a:endParaRPr lang="it-IT" dirty="0">
              <a:latin typeface="Bell MT" panose="02020503060305020303" pitchFamily="18" charset="77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de-DE" dirty="0">
              <a:latin typeface="Bell MT" panose="02020503060305020303" pitchFamily="18" charset="77"/>
            </a:endParaRPr>
          </a:p>
        </p:txBody>
      </p:sp>
      <p:pic>
        <p:nvPicPr>
          <p:cNvPr id="4" name="Picture 7" descr="Macintosh HD:Users:Carolin:Downloads:Amodal_Logo:Blau_Gruen:Amodal_Blau_Gruen.eps">
            <a:extLst>
              <a:ext uri="{FF2B5EF4-FFF2-40B4-BE49-F238E27FC236}">
                <a16:creationId xmlns:a16="http://schemas.microsoft.com/office/drawing/2014/main" id="{06AB6D28-3524-8847-8FC2-9BFE9A1CA2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697" y="65909"/>
            <a:ext cx="642965" cy="4585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tangolo 10">
            <a:extLst>
              <a:ext uri="{FF2B5EF4-FFF2-40B4-BE49-F238E27FC236}">
                <a16:creationId xmlns:a16="http://schemas.microsoft.com/office/drawing/2014/main" id="{4B7A7119-41F7-CC47-BD43-20262FBE2549}"/>
              </a:ext>
            </a:extLst>
          </p:cNvPr>
          <p:cNvSpPr/>
          <p:nvPr/>
        </p:nvSpPr>
        <p:spPr>
          <a:xfrm>
            <a:off x="1210733" y="4885267"/>
            <a:ext cx="6163734" cy="258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853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773668" y="1617774"/>
            <a:ext cx="7596662" cy="3166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it-IT" dirty="0">
                <a:latin typeface="Bell MT" panose="02020503060305020303" pitchFamily="18" charset="77"/>
              </a:rPr>
              <a:t>The </a:t>
            </a:r>
            <a:r>
              <a:rPr lang="it-IT" dirty="0" err="1">
                <a:latin typeface="Bell MT" panose="02020503060305020303" pitchFamily="18" charset="77"/>
              </a:rPr>
              <a:t>aim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is</a:t>
            </a:r>
            <a:r>
              <a:rPr lang="it-IT" dirty="0">
                <a:latin typeface="Bell MT" panose="02020503060305020303" pitchFamily="18" charset="77"/>
              </a:rPr>
              <a:t> to </a:t>
            </a:r>
            <a:r>
              <a:rPr lang="it-IT" dirty="0" err="1">
                <a:latin typeface="Bell MT" panose="02020503060305020303" pitchFamily="18" charset="77"/>
              </a:rPr>
              <a:t>enable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scientists</a:t>
            </a:r>
            <a:r>
              <a:rPr lang="it-IT" dirty="0">
                <a:latin typeface="Bell MT" panose="02020503060305020303" pitchFamily="18" charset="77"/>
              </a:rPr>
              <a:t> to </a:t>
            </a:r>
            <a:r>
              <a:rPr lang="it-IT" b="1" dirty="0" err="1">
                <a:latin typeface="Bell MT" panose="02020503060305020303" pitchFamily="18" charset="77"/>
              </a:rPr>
              <a:t>run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as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b="1" dirty="0">
                <a:latin typeface="Bell MT" panose="02020503060305020303" pitchFamily="18" charset="77"/>
              </a:rPr>
              <a:t>wide </a:t>
            </a:r>
            <a:r>
              <a:rPr lang="it-IT" dirty="0">
                <a:latin typeface="Bell MT" panose="02020503060305020303" pitchFamily="18" charset="77"/>
              </a:rPr>
              <a:t>a</a:t>
            </a:r>
            <a:r>
              <a:rPr lang="it-IT" b="1" dirty="0">
                <a:latin typeface="Bell MT" panose="02020503060305020303" pitchFamily="18" charset="77"/>
              </a:rPr>
              <a:t> </a:t>
            </a:r>
            <a:r>
              <a:rPr lang="it-IT" b="1" dirty="0" err="1">
                <a:latin typeface="Bell MT" panose="02020503060305020303" pitchFamily="18" charset="77"/>
              </a:rPr>
              <a:t>range</a:t>
            </a:r>
            <a:r>
              <a:rPr lang="it-IT" b="1" dirty="0">
                <a:latin typeface="Bell MT" panose="02020503060305020303" pitchFamily="18" charset="77"/>
              </a:rPr>
              <a:t> of </a:t>
            </a:r>
            <a:r>
              <a:rPr lang="it-IT" b="1" dirty="0" err="1">
                <a:latin typeface="Bell MT" panose="02020503060305020303" pitchFamily="18" charset="77"/>
              </a:rPr>
              <a:t>experiments</a:t>
            </a:r>
            <a:r>
              <a:rPr lang="it-IT" b="1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as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possible</a:t>
            </a:r>
            <a:r>
              <a:rPr lang="it-IT" dirty="0">
                <a:latin typeface="Bell MT" panose="02020503060305020303" pitchFamily="18" charset="77"/>
              </a:rPr>
              <a:t>, </a:t>
            </a:r>
            <a:r>
              <a:rPr lang="it-IT" dirty="0" err="1">
                <a:latin typeface="Bell MT" panose="02020503060305020303" pitchFamily="18" charset="77"/>
              </a:rPr>
              <a:t>as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easily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as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possible</a:t>
            </a:r>
            <a:r>
              <a:rPr lang="it-IT" dirty="0">
                <a:latin typeface="Bell MT" panose="02020503060305020303" pitchFamily="18" charset="77"/>
              </a:rPr>
              <a:t>, with </a:t>
            </a:r>
            <a:r>
              <a:rPr lang="it-IT" b="1" dirty="0">
                <a:latin typeface="Bell MT" panose="02020503060305020303" pitchFamily="18" charset="77"/>
              </a:rPr>
              <a:t>standard computer hardware</a:t>
            </a:r>
            <a:r>
              <a:rPr lang="it-IT" dirty="0">
                <a:latin typeface="Bell MT" panose="02020503060305020303" pitchFamily="18" charset="77"/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it-IT" dirty="0">
                <a:latin typeface="Bell MT" panose="02020503060305020303" pitchFamily="18" charset="77"/>
              </a:rPr>
              <a:t>A single </a:t>
            </a:r>
            <a:r>
              <a:rPr lang="it-IT" dirty="0" err="1">
                <a:latin typeface="Bell MT" panose="02020503060305020303" pitchFamily="18" charset="77"/>
              </a:rPr>
              <a:t>piece</a:t>
            </a:r>
            <a:r>
              <a:rPr lang="it-IT" dirty="0">
                <a:latin typeface="Bell MT" panose="02020503060305020303" pitchFamily="18" charset="77"/>
              </a:rPr>
              <a:t> of software:</a:t>
            </a:r>
          </a:p>
          <a:p>
            <a:pPr marL="895350" indent="-3571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b="1" dirty="0">
                <a:latin typeface="Bell MT" panose="02020503060305020303" pitchFamily="18" charset="77"/>
              </a:rPr>
              <a:t>precise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enough</a:t>
            </a:r>
            <a:r>
              <a:rPr lang="it-IT" dirty="0">
                <a:latin typeface="Bell MT" panose="02020503060305020303" pitchFamily="18" charset="77"/>
              </a:rPr>
              <a:t> for </a:t>
            </a:r>
            <a:r>
              <a:rPr lang="it-IT" dirty="0" err="1">
                <a:latin typeface="Bell MT" panose="02020503060305020303" pitchFamily="18" charset="77"/>
              </a:rPr>
              <a:t>psychophysics</a:t>
            </a:r>
            <a:endParaRPr lang="it-IT" dirty="0">
              <a:latin typeface="Bell MT" panose="02020503060305020303" pitchFamily="18" charset="77"/>
            </a:endParaRPr>
          </a:p>
          <a:p>
            <a:pPr marL="895350" indent="-3571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b="1" dirty="0">
                <a:latin typeface="Bell MT" panose="02020503060305020303" pitchFamily="18" charset="77"/>
              </a:rPr>
              <a:t>intuitive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enough</a:t>
            </a:r>
            <a:r>
              <a:rPr lang="it-IT" dirty="0">
                <a:latin typeface="Bell MT" panose="02020503060305020303" pitchFamily="18" charset="77"/>
              </a:rPr>
              <a:t> for </a:t>
            </a:r>
            <a:r>
              <a:rPr lang="it-IT" dirty="0" err="1">
                <a:latin typeface="Bell MT" panose="02020503060305020303" pitchFamily="18" charset="77"/>
              </a:rPr>
              <a:t>undergraduate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psychology</a:t>
            </a:r>
            <a:endParaRPr lang="it-IT" dirty="0">
              <a:latin typeface="Bell MT" panose="02020503060305020303" pitchFamily="18" charset="77"/>
            </a:endParaRPr>
          </a:p>
          <a:p>
            <a:pPr marL="895350" indent="-3571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b="1" dirty="0" err="1">
                <a:latin typeface="Bell MT" panose="02020503060305020303" pitchFamily="18" charset="77"/>
              </a:rPr>
              <a:t>flexible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enough</a:t>
            </a:r>
            <a:r>
              <a:rPr lang="it-IT" dirty="0">
                <a:latin typeface="Bell MT" panose="02020503060305020303" pitchFamily="18" charset="77"/>
              </a:rPr>
              <a:t> for </a:t>
            </a:r>
            <a:r>
              <a:rPr lang="it-IT" dirty="0" err="1">
                <a:latin typeface="Bell MT" panose="02020503060305020303" pitchFamily="18" charset="77"/>
              </a:rPr>
              <a:t>everything</a:t>
            </a:r>
            <a:r>
              <a:rPr lang="it-IT" dirty="0">
                <a:latin typeface="Bell MT" panose="02020503060305020303" pitchFamily="18" charset="77"/>
              </a:rPr>
              <a:t> else</a:t>
            </a:r>
          </a:p>
          <a:p>
            <a:pPr marL="895350" indent="-3571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 err="1">
                <a:latin typeface="Bell MT" panose="02020503060305020303" pitchFamily="18" charset="77"/>
              </a:rPr>
              <a:t>capable</a:t>
            </a:r>
            <a:r>
              <a:rPr lang="it-IT" dirty="0">
                <a:latin typeface="Bell MT" panose="02020503060305020303" pitchFamily="18" charset="77"/>
              </a:rPr>
              <a:t> of </a:t>
            </a:r>
            <a:r>
              <a:rPr lang="it-IT" b="1" dirty="0" err="1">
                <a:latin typeface="Bell MT" panose="02020503060305020303" pitchFamily="18" charset="77"/>
              </a:rPr>
              <a:t>running</a:t>
            </a:r>
            <a:r>
              <a:rPr lang="it-IT" b="1" dirty="0">
                <a:latin typeface="Bell MT" panose="02020503060305020303" pitchFamily="18" charset="77"/>
              </a:rPr>
              <a:t> </a:t>
            </a:r>
            <a:r>
              <a:rPr lang="it-IT" b="1" dirty="0" err="1">
                <a:latin typeface="Bell MT" panose="02020503060305020303" pitchFamily="18" charset="77"/>
              </a:rPr>
              <a:t>studies</a:t>
            </a:r>
            <a:r>
              <a:rPr lang="it-IT" b="1" dirty="0">
                <a:latin typeface="Bell MT" panose="02020503060305020303" pitchFamily="18" charset="77"/>
              </a:rPr>
              <a:t> </a:t>
            </a:r>
            <a:r>
              <a:rPr lang="it-IT" dirty="0">
                <a:latin typeface="Bell MT" panose="02020503060305020303" pitchFamily="18" charset="77"/>
              </a:rPr>
              <a:t>in the </a:t>
            </a:r>
            <a:r>
              <a:rPr lang="it-IT" b="1" dirty="0">
                <a:latin typeface="Bell MT" panose="02020503060305020303" pitchFamily="18" charset="77"/>
              </a:rPr>
              <a:t>lab</a:t>
            </a:r>
            <a:r>
              <a:rPr lang="it-IT" dirty="0">
                <a:latin typeface="Bell MT" panose="02020503060305020303" pitchFamily="18" charset="77"/>
              </a:rPr>
              <a:t> or </a:t>
            </a:r>
            <a:r>
              <a:rPr lang="it-IT" b="1" dirty="0">
                <a:latin typeface="Bell MT" panose="02020503060305020303" pitchFamily="18" charset="77"/>
              </a:rPr>
              <a:t>online</a:t>
            </a:r>
            <a:br>
              <a:rPr lang="it-IT" dirty="0">
                <a:latin typeface="Bell MT" panose="02020503060305020303" pitchFamily="18" charset="77"/>
              </a:rPr>
            </a:br>
            <a:endParaRPr lang="it-IT" dirty="0">
              <a:latin typeface="Bell MT" panose="02020503060305020303" pitchFamily="18" charset="77"/>
            </a:endParaRPr>
          </a:p>
          <a:p>
            <a:endParaRPr lang="de-DE" dirty="0">
              <a:latin typeface="Bell MT" panose="02020503060305020303" pitchFamily="18" charset="77"/>
            </a:endParaRPr>
          </a:p>
        </p:txBody>
      </p:sp>
      <p:pic>
        <p:nvPicPr>
          <p:cNvPr id="4" name="Picture 7" descr="Macintosh HD:Users:Carolin:Downloads:Amodal_Logo:Blau_Gruen:Amodal_Blau_Gruen.eps">
            <a:extLst>
              <a:ext uri="{FF2B5EF4-FFF2-40B4-BE49-F238E27FC236}">
                <a16:creationId xmlns:a16="http://schemas.microsoft.com/office/drawing/2014/main" id="{06AB6D28-3524-8847-8FC2-9BFE9A1CA2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697" y="65909"/>
            <a:ext cx="642965" cy="4585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67C4A35A-085F-D749-B0C4-FFCBBE762479}"/>
              </a:ext>
            </a:extLst>
          </p:cNvPr>
          <p:cNvSpPr txBox="1">
            <a:spLocks/>
          </p:cNvSpPr>
          <p:nvPr/>
        </p:nvSpPr>
        <p:spPr>
          <a:xfrm>
            <a:off x="773668" y="678371"/>
            <a:ext cx="7596663" cy="63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rtl="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180975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8000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895350" indent="-174625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3pPr>
            <a:lvl4pPr marL="1260475" indent="-185738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622425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-"/>
              <a:defRPr sz="1200">
                <a:solidFill>
                  <a:schemeClr val="tx1"/>
                </a:solidFill>
                <a:latin typeface="+mn-lt"/>
              </a:defRPr>
            </a:lvl5pPr>
            <a:lvl6pPr marL="2079625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-"/>
              <a:defRPr sz="1200">
                <a:solidFill>
                  <a:schemeClr val="tx1"/>
                </a:solidFill>
                <a:latin typeface="+mn-lt"/>
              </a:defRPr>
            </a:lvl6pPr>
            <a:lvl7pPr marL="2536825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-"/>
              <a:defRPr sz="1200">
                <a:solidFill>
                  <a:schemeClr val="tx1"/>
                </a:solidFill>
                <a:latin typeface="+mn-lt"/>
              </a:defRPr>
            </a:lvl7pPr>
            <a:lvl8pPr marL="2994025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-"/>
              <a:defRPr sz="1200">
                <a:solidFill>
                  <a:schemeClr val="tx1"/>
                </a:solidFill>
                <a:latin typeface="+mn-lt"/>
              </a:defRPr>
            </a:lvl8pPr>
            <a:lvl9pPr marL="3451225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-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it-IT" sz="2800" dirty="0">
                <a:latin typeface="Bell MT" panose="02020503060305020303" pitchFamily="18" charset="77"/>
              </a:rPr>
              <a:t>Goal of </a:t>
            </a:r>
            <a:r>
              <a:rPr lang="it-IT" sz="2800" dirty="0" err="1">
                <a:latin typeface="Bell MT" panose="02020503060305020303" pitchFamily="18" charset="77"/>
              </a:rPr>
              <a:t>PsychoPy</a:t>
            </a:r>
            <a:endParaRPr lang="it-IT" sz="2800" dirty="0">
              <a:latin typeface="Bell MT" panose="02020503060305020303" pitchFamily="18" charset="77"/>
            </a:endParaRPr>
          </a:p>
        </p:txBody>
      </p:sp>
      <p:sp>
        <p:nvSpPr>
          <p:cNvPr id="6" name="Rettangolo 10">
            <a:extLst>
              <a:ext uri="{FF2B5EF4-FFF2-40B4-BE49-F238E27FC236}">
                <a16:creationId xmlns:a16="http://schemas.microsoft.com/office/drawing/2014/main" id="{2694473D-9207-514A-9AF0-56B4C29742B0}"/>
              </a:ext>
            </a:extLst>
          </p:cNvPr>
          <p:cNvSpPr/>
          <p:nvPr/>
        </p:nvSpPr>
        <p:spPr>
          <a:xfrm>
            <a:off x="1210733" y="4885267"/>
            <a:ext cx="6163734" cy="258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746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773668" y="1653104"/>
            <a:ext cx="7596662" cy="3166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it-IT" dirty="0" err="1">
                <a:latin typeface="Bell MT" panose="02020503060305020303" pitchFamily="18" charset="77"/>
              </a:rPr>
              <a:t>It’s</a:t>
            </a:r>
            <a:r>
              <a:rPr lang="it-IT" dirty="0">
                <a:latin typeface="Bell MT" panose="02020503060305020303" pitchFamily="18" charset="77"/>
              </a:rPr>
              <a:t> hard to </a:t>
            </a:r>
            <a:r>
              <a:rPr lang="it-IT" dirty="0" err="1">
                <a:latin typeface="Bell MT" panose="02020503060305020303" pitchFamily="18" charset="77"/>
              </a:rPr>
              <a:t>make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something</a:t>
            </a:r>
            <a:r>
              <a:rPr lang="it-IT" dirty="0">
                <a:latin typeface="Bell MT" panose="02020503060305020303" pitchFamily="18" charset="77"/>
              </a:rPr>
              <a:t> easy </a:t>
            </a:r>
            <a:r>
              <a:rPr lang="it-IT" dirty="0" err="1">
                <a:latin typeface="Bell MT" panose="02020503060305020303" pitchFamily="18" charset="77"/>
              </a:rPr>
              <a:t>enough</a:t>
            </a:r>
            <a:r>
              <a:rPr lang="it-IT" dirty="0">
                <a:latin typeface="Bell MT" panose="02020503060305020303" pitchFamily="18" charset="77"/>
              </a:rPr>
              <a:t> for </a:t>
            </a:r>
            <a:r>
              <a:rPr lang="it-IT" dirty="0" err="1">
                <a:latin typeface="Bell MT" panose="02020503060305020303" pitchFamily="18" charset="77"/>
              </a:rPr>
              <a:t>undergrads</a:t>
            </a:r>
            <a:r>
              <a:rPr lang="it-IT" dirty="0">
                <a:latin typeface="Bell MT" panose="02020503060305020303" pitchFamily="18" charset="77"/>
              </a:rPr>
              <a:t> and </a:t>
            </a:r>
            <a:r>
              <a:rPr lang="it-IT" dirty="0" err="1">
                <a:latin typeface="Bell MT" panose="02020503060305020303" pitchFamily="18" charset="77"/>
              </a:rPr>
              <a:t>novices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but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flexible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enough</a:t>
            </a:r>
            <a:r>
              <a:rPr lang="it-IT" dirty="0">
                <a:latin typeface="Bell MT" panose="02020503060305020303" pitchFamily="18" charset="77"/>
              </a:rPr>
              <a:t> for </a:t>
            </a:r>
            <a:r>
              <a:rPr lang="it-IT" dirty="0" err="1">
                <a:latin typeface="Bell MT" panose="02020503060305020303" pitchFamily="18" charset="77"/>
              </a:rPr>
              <a:t>everything</a:t>
            </a:r>
            <a:r>
              <a:rPr lang="it-IT" dirty="0">
                <a:latin typeface="Bell MT" panose="02020503060305020303" pitchFamily="18" charset="77"/>
              </a:rPr>
              <a:t> else.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it-IT" dirty="0" err="1">
                <a:latin typeface="Bell MT" panose="02020503060305020303" pitchFamily="18" charset="77"/>
              </a:rPr>
              <a:t>PsychoPy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provides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b="1" dirty="0" err="1">
                <a:latin typeface="Bell MT" panose="02020503060305020303" pitchFamily="18" charset="77"/>
              </a:rPr>
              <a:t>two</a:t>
            </a:r>
            <a:r>
              <a:rPr lang="it-IT" b="1" dirty="0">
                <a:latin typeface="Bell MT" panose="02020503060305020303" pitchFamily="18" charset="77"/>
              </a:rPr>
              <a:t> </a:t>
            </a:r>
            <a:r>
              <a:rPr lang="it-IT" b="1" dirty="0" err="1">
                <a:latin typeface="Bell MT" panose="02020503060305020303" pitchFamily="18" charset="77"/>
              </a:rPr>
              <a:t>main</a:t>
            </a:r>
            <a:r>
              <a:rPr lang="it-IT" b="1" dirty="0">
                <a:latin typeface="Bell MT" panose="02020503060305020303" pitchFamily="18" charset="77"/>
              </a:rPr>
              <a:t> </a:t>
            </a:r>
            <a:r>
              <a:rPr lang="it-IT" b="1" dirty="0" err="1">
                <a:latin typeface="Bell MT" panose="02020503060305020303" pitchFamily="18" charset="77"/>
              </a:rPr>
              <a:t>options</a:t>
            </a:r>
            <a:r>
              <a:rPr lang="it-IT" dirty="0">
                <a:latin typeface="Bell MT" panose="02020503060305020303" pitchFamily="18" charset="77"/>
              </a:rPr>
              <a:t>, for </a:t>
            </a:r>
            <a:r>
              <a:rPr lang="it-IT" dirty="0" err="1">
                <a:latin typeface="Bell MT" panose="02020503060305020303" pitchFamily="18" charset="77"/>
              </a:rPr>
              <a:t>programmers</a:t>
            </a:r>
            <a:r>
              <a:rPr lang="it-IT" dirty="0">
                <a:latin typeface="Bell MT" panose="02020503060305020303" pitchFamily="18" charset="77"/>
              </a:rPr>
              <a:t> and non-</a:t>
            </a:r>
            <a:r>
              <a:rPr lang="it-IT" dirty="0" err="1">
                <a:latin typeface="Bell MT" panose="02020503060305020303" pitchFamily="18" charset="77"/>
              </a:rPr>
              <a:t>programmers</a:t>
            </a:r>
            <a:r>
              <a:rPr lang="it-IT" dirty="0">
                <a:latin typeface="Bell MT" panose="02020503060305020303" pitchFamily="18" charset="77"/>
              </a:rPr>
              <a:t>, </a:t>
            </a:r>
            <a:r>
              <a:rPr lang="it-IT" dirty="0" err="1">
                <a:latin typeface="Bell MT" panose="02020503060305020303" pitchFamily="18" charset="77"/>
              </a:rPr>
              <a:t>but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there</a:t>
            </a:r>
            <a:r>
              <a:rPr lang="it-IT" dirty="0">
                <a:latin typeface="Bell MT" panose="02020503060305020303" pitchFamily="18" charset="77"/>
              </a:rPr>
              <a:t> are </a:t>
            </a:r>
            <a:r>
              <a:rPr lang="it-IT" dirty="0" err="1">
                <a:latin typeface="Bell MT" panose="02020503060305020303" pitchFamily="18" charset="77"/>
              </a:rPr>
              <a:t>also</a:t>
            </a:r>
            <a:r>
              <a:rPr lang="it-IT" dirty="0">
                <a:latin typeface="Bell MT" panose="02020503060305020303" pitchFamily="18" charset="77"/>
              </a:rPr>
              <a:t> ways to combine the </a:t>
            </a:r>
            <a:r>
              <a:rPr lang="it-IT" dirty="0" err="1">
                <a:latin typeface="Bell MT" panose="02020503060305020303" pitchFamily="18" charset="77"/>
              </a:rPr>
              <a:t>two</a:t>
            </a:r>
            <a:r>
              <a:rPr lang="it-IT" dirty="0">
                <a:latin typeface="Bell MT" panose="02020503060305020303" pitchFamily="18" charset="77"/>
              </a:rPr>
              <a:t>:</a:t>
            </a:r>
          </a:p>
          <a:p>
            <a:pPr marL="3070225" indent="-3571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2"/>
                </a:solidFill>
                <a:latin typeface="Bell MT" panose="02020503060305020303" pitchFamily="18" charset="77"/>
              </a:rPr>
              <a:t>Coder</a:t>
            </a:r>
            <a:endParaRPr lang="it-IT" b="1" dirty="0">
              <a:solidFill>
                <a:schemeClr val="tx2"/>
              </a:solidFill>
              <a:latin typeface="Bell MT" panose="02020503060305020303" pitchFamily="18" charset="77"/>
            </a:endParaRPr>
          </a:p>
          <a:p>
            <a:pPr marL="3070225" indent="-3571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  <a:latin typeface="Bell MT" panose="02020503060305020303" pitchFamily="18" charset="77"/>
              </a:rPr>
              <a:t>Builder</a:t>
            </a:r>
          </a:p>
        </p:txBody>
      </p:sp>
      <p:pic>
        <p:nvPicPr>
          <p:cNvPr id="4" name="Picture 7" descr="Macintosh HD:Users:Carolin:Downloads:Amodal_Logo:Blau_Gruen:Amodal_Blau_Gruen.eps">
            <a:extLst>
              <a:ext uri="{FF2B5EF4-FFF2-40B4-BE49-F238E27FC236}">
                <a16:creationId xmlns:a16="http://schemas.microsoft.com/office/drawing/2014/main" id="{06AB6D28-3524-8847-8FC2-9BFE9A1CA2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697" y="65909"/>
            <a:ext cx="642965" cy="4585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F8D92425-0DAF-E249-8985-3E09D680FCC0}"/>
              </a:ext>
            </a:extLst>
          </p:cNvPr>
          <p:cNvSpPr txBox="1">
            <a:spLocks/>
          </p:cNvSpPr>
          <p:nvPr/>
        </p:nvSpPr>
        <p:spPr>
          <a:xfrm>
            <a:off x="773668" y="678371"/>
            <a:ext cx="7596663" cy="63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rtl="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180975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8000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895350" indent="-174625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3pPr>
            <a:lvl4pPr marL="1260475" indent="-185738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622425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-"/>
              <a:defRPr sz="1200">
                <a:solidFill>
                  <a:schemeClr val="tx1"/>
                </a:solidFill>
                <a:latin typeface="+mn-lt"/>
              </a:defRPr>
            </a:lvl5pPr>
            <a:lvl6pPr marL="2079625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-"/>
              <a:defRPr sz="1200">
                <a:solidFill>
                  <a:schemeClr val="tx1"/>
                </a:solidFill>
                <a:latin typeface="+mn-lt"/>
              </a:defRPr>
            </a:lvl6pPr>
            <a:lvl7pPr marL="2536825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-"/>
              <a:defRPr sz="1200">
                <a:solidFill>
                  <a:schemeClr val="tx1"/>
                </a:solidFill>
                <a:latin typeface="+mn-lt"/>
              </a:defRPr>
            </a:lvl7pPr>
            <a:lvl8pPr marL="2994025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-"/>
              <a:defRPr sz="1200">
                <a:solidFill>
                  <a:schemeClr val="tx1"/>
                </a:solidFill>
                <a:latin typeface="+mn-lt"/>
              </a:defRPr>
            </a:lvl8pPr>
            <a:lvl9pPr marL="3451225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-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it-IT" sz="2800" dirty="0" err="1">
                <a:latin typeface="Bell MT" panose="02020503060305020303" pitchFamily="18" charset="77"/>
              </a:rPr>
              <a:t>Choice</a:t>
            </a:r>
            <a:r>
              <a:rPr lang="it-IT" sz="2800" dirty="0">
                <a:latin typeface="Bell MT" panose="02020503060305020303" pitchFamily="18" charset="77"/>
              </a:rPr>
              <a:t> of Interface</a:t>
            </a:r>
          </a:p>
        </p:txBody>
      </p:sp>
      <p:sp>
        <p:nvSpPr>
          <p:cNvPr id="6" name="Rettangolo 10">
            <a:extLst>
              <a:ext uri="{FF2B5EF4-FFF2-40B4-BE49-F238E27FC236}">
                <a16:creationId xmlns:a16="http://schemas.microsoft.com/office/drawing/2014/main" id="{750BEC66-BA89-A048-B5A3-3D83C4CBA3BB}"/>
              </a:ext>
            </a:extLst>
          </p:cNvPr>
          <p:cNvSpPr/>
          <p:nvPr/>
        </p:nvSpPr>
        <p:spPr>
          <a:xfrm>
            <a:off x="1210733" y="4885267"/>
            <a:ext cx="6163734" cy="258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061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773668" y="1725840"/>
            <a:ext cx="7596662" cy="195669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it-IT" dirty="0">
                <a:latin typeface="Bell MT" panose="02020503060305020303" pitchFamily="18" charset="77"/>
              </a:rPr>
              <a:t>To </a:t>
            </a:r>
            <a:r>
              <a:rPr lang="it-IT" dirty="0" err="1">
                <a:latin typeface="Bell MT" panose="02020503060305020303" pitchFamily="18" charset="77"/>
              </a:rPr>
              <a:t>implement</a:t>
            </a:r>
            <a:r>
              <a:rPr lang="it-IT" dirty="0">
                <a:latin typeface="Bell MT" panose="02020503060305020303" pitchFamily="18" charset="77"/>
              </a:rPr>
              <a:t> more </a:t>
            </a:r>
            <a:r>
              <a:rPr lang="it-IT" dirty="0" err="1">
                <a:latin typeface="Bell MT" panose="02020503060305020303" pitchFamily="18" charset="77"/>
              </a:rPr>
              <a:t>complex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experimental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designs</a:t>
            </a:r>
            <a:r>
              <a:rPr lang="it-IT" dirty="0">
                <a:latin typeface="Bell MT" panose="02020503060305020303" pitchFamily="18" charset="77"/>
              </a:rPr>
              <a:t>/</a:t>
            </a:r>
            <a:r>
              <a:rPr lang="it-IT" dirty="0" err="1">
                <a:latin typeface="Bell MT" panose="02020503060305020303" pitchFamily="18" charset="77"/>
              </a:rPr>
              <a:t>procedures</a:t>
            </a:r>
            <a:endParaRPr lang="it-IT" dirty="0">
              <a:latin typeface="Bell MT" panose="02020503060305020303" pitchFamily="18" charset="77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it-IT" dirty="0">
                <a:latin typeface="Bell MT" panose="02020503060305020303" pitchFamily="18" charset="77"/>
              </a:rPr>
              <a:t>To break out of the </a:t>
            </a:r>
            <a:r>
              <a:rPr lang="it-IT" dirty="0" err="1">
                <a:latin typeface="Bell MT" panose="02020503060305020303" pitchFamily="18" charset="77"/>
              </a:rPr>
              <a:t>current</a:t>
            </a:r>
            <a:r>
              <a:rPr lang="it-IT" dirty="0">
                <a:latin typeface="Bell MT" panose="02020503060305020303" pitchFamily="18" charset="77"/>
              </a:rPr>
              <a:t> trial </a:t>
            </a:r>
            <a:r>
              <a:rPr lang="it-IT" dirty="0" err="1">
                <a:latin typeface="Bell MT" panose="02020503060305020303" pitchFamily="18" charset="77"/>
              </a:rPr>
              <a:t>structure</a:t>
            </a:r>
            <a:r>
              <a:rPr lang="it-IT" dirty="0">
                <a:latin typeface="Bell MT" panose="02020503060305020303" pitchFamily="18" charset="77"/>
              </a:rPr>
              <a:t> or </a:t>
            </a:r>
            <a:r>
              <a:rPr lang="it-IT" dirty="0" err="1">
                <a:latin typeface="Bell MT" panose="02020503060305020303" pitchFamily="18" charset="77"/>
              </a:rPr>
              <a:t>hand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drawing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loop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cycle</a:t>
            </a:r>
            <a:endParaRPr lang="it-IT" dirty="0">
              <a:latin typeface="Bell MT" panose="02020503060305020303" pitchFamily="18" charset="77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it-IT" dirty="0">
                <a:latin typeface="Bell MT" panose="02020503060305020303" pitchFamily="18" charset="77"/>
              </a:rPr>
              <a:t>To </a:t>
            </a:r>
            <a:r>
              <a:rPr lang="it-IT" dirty="0" err="1">
                <a:latin typeface="Bell MT" panose="02020503060305020303" pitchFamily="18" charset="77"/>
              </a:rPr>
              <a:t>know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exactly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what</a:t>
            </a:r>
            <a:r>
              <a:rPr lang="it-IT" dirty="0">
                <a:latin typeface="Bell MT" panose="02020503060305020303" pitchFamily="18" charset="77"/>
              </a:rPr>
              <a:t> the code </a:t>
            </a:r>
            <a:r>
              <a:rPr lang="it-IT" dirty="0" err="1">
                <a:latin typeface="Bell MT" panose="02020503060305020303" pitchFamily="18" charset="77"/>
              </a:rPr>
              <a:t>is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doing</a:t>
            </a:r>
            <a:endParaRPr lang="it-IT" dirty="0">
              <a:latin typeface="Bell MT" panose="02020503060305020303" pitchFamily="18" charset="77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it-IT" dirty="0">
                <a:latin typeface="Bell MT" panose="02020503060305020303" pitchFamily="18" charset="77"/>
              </a:rPr>
              <a:t>To </a:t>
            </a:r>
            <a:r>
              <a:rPr lang="it-IT" dirty="0" err="1">
                <a:latin typeface="Bell MT" panose="02020503060305020303" pitchFamily="18" charset="77"/>
              </a:rPr>
              <a:t>program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things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that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aren’t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psychology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experiments</a:t>
            </a:r>
            <a:r>
              <a:rPr lang="it-IT" dirty="0">
                <a:latin typeface="Bell MT" panose="02020503060305020303" pitchFamily="18" charset="77"/>
              </a:rPr>
              <a:t>. (e.g. </a:t>
            </a:r>
            <a:r>
              <a:rPr lang="it-IT" dirty="0" err="1">
                <a:latin typeface="Bell MT" panose="02020503060305020303" pitchFamily="18" charset="77"/>
              </a:rPr>
              <a:t>stats</a:t>
            </a:r>
            <a:r>
              <a:rPr lang="it-IT" dirty="0">
                <a:latin typeface="Bell MT" panose="02020503060305020303" pitchFamily="18" charset="77"/>
              </a:rPr>
              <a:t>, </a:t>
            </a:r>
            <a:r>
              <a:rPr lang="it-IT" dirty="0" err="1">
                <a:latin typeface="Bell MT" panose="02020503060305020303" pitchFamily="18" charset="77"/>
              </a:rPr>
              <a:t>simulations</a:t>
            </a:r>
            <a:r>
              <a:rPr lang="it-IT" dirty="0">
                <a:latin typeface="Bell MT" panose="02020503060305020303" pitchFamily="18" charset="77"/>
              </a:rPr>
              <a:t>, </a:t>
            </a:r>
            <a:r>
              <a:rPr lang="it-IT" dirty="0" err="1">
                <a:latin typeface="Bell MT" panose="02020503060305020303" pitchFamily="18" charset="77"/>
              </a:rPr>
              <a:t>analyses</a:t>
            </a:r>
            <a:r>
              <a:rPr lang="it-IT" dirty="0">
                <a:latin typeface="Bell MT" panose="02020503060305020303" pitchFamily="18" charset="77"/>
              </a:rPr>
              <a:t> etc.)</a:t>
            </a:r>
            <a:br>
              <a:rPr lang="it-IT" dirty="0">
                <a:latin typeface="Bell MT" panose="02020503060305020303" pitchFamily="18" charset="77"/>
              </a:rPr>
            </a:br>
            <a:endParaRPr lang="it-IT" dirty="0">
              <a:latin typeface="Bell MT" panose="02020503060305020303" pitchFamily="18" charset="77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de-DE" dirty="0">
              <a:latin typeface="Bell MT" panose="02020503060305020303" pitchFamily="18" charset="77"/>
            </a:endParaRPr>
          </a:p>
        </p:txBody>
      </p:sp>
      <p:pic>
        <p:nvPicPr>
          <p:cNvPr id="4" name="Picture 7" descr="Macintosh HD:Users:Carolin:Downloads:Amodal_Logo:Blau_Gruen:Amodal_Blau_Gruen.eps">
            <a:extLst>
              <a:ext uri="{FF2B5EF4-FFF2-40B4-BE49-F238E27FC236}">
                <a16:creationId xmlns:a16="http://schemas.microsoft.com/office/drawing/2014/main" id="{06AB6D28-3524-8847-8FC2-9BFE9A1CA2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697" y="65909"/>
            <a:ext cx="642965" cy="4585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9FCBC428-2E2E-6F46-8AD7-22FE172C6066}"/>
              </a:ext>
            </a:extLst>
          </p:cNvPr>
          <p:cNvSpPr txBox="1">
            <a:spLocks/>
          </p:cNvSpPr>
          <p:nvPr/>
        </p:nvSpPr>
        <p:spPr>
          <a:xfrm>
            <a:off x="773668" y="678371"/>
            <a:ext cx="7596663" cy="63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rtl="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180975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8000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895350" indent="-174625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3pPr>
            <a:lvl4pPr marL="1260475" indent="-185738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622425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-"/>
              <a:defRPr sz="1200">
                <a:solidFill>
                  <a:schemeClr val="tx1"/>
                </a:solidFill>
                <a:latin typeface="+mn-lt"/>
              </a:defRPr>
            </a:lvl5pPr>
            <a:lvl6pPr marL="2079625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-"/>
              <a:defRPr sz="1200">
                <a:solidFill>
                  <a:schemeClr val="tx1"/>
                </a:solidFill>
                <a:latin typeface="+mn-lt"/>
              </a:defRPr>
            </a:lvl6pPr>
            <a:lvl7pPr marL="2536825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-"/>
              <a:defRPr sz="1200">
                <a:solidFill>
                  <a:schemeClr val="tx1"/>
                </a:solidFill>
                <a:latin typeface="+mn-lt"/>
              </a:defRPr>
            </a:lvl7pPr>
            <a:lvl8pPr marL="2994025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-"/>
              <a:defRPr sz="1200">
                <a:solidFill>
                  <a:schemeClr val="tx1"/>
                </a:solidFill>
                <a:latin typeface="+mn-lt"/>
              </a:defRPr>
            </a:lvl8pPr>
            <a:lvl9pPr marL="3451225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-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it-IT" sz="2800" dirty="0" err="1">
                <a:latin typeface="Bell MT" panose="02020503060305020303" pitchFamily="18" charset="77"/>
              </a:rPr>
              <a:t>Why</a:t>
            </a:r>
            <a:r>
              <a:rPr lang="it-IT" sz="2800" dirty="0">
                <a:latin typeface="Bell MT" panose="02020503060305020303" pitchFamily="18" charset="77"/>
              </a:rPr>
              <a:t> do People Code?</a:t>
            </a:r>
          </a:p>
        </p:txBody>
      </p:sp>
      <p:sp>
        <p:nvSpPr>
          <p:cNvPr id="6" name="Rettangolo 10">
            <a:extLst>
              <a:ext uri="{FF2B5EF4-FFF2-40B4-BE49-F238E27FC236}">
                <a16:creationId xmlns:a16="http://schemas.microsoft.com/office/drawing/2014/main" id="{A2B9326A-9EAF-8940-BDE2-811EDE7CA625}"/>
              </a:ext>
            </a:extLst>
          </p:cNvPr>
          <p:cNvSpPr/>
          <p:nvPr/>
        </p:nvSpPr>
        <p:spPr>
          <a:xfrm>
            <a:off x="1210733" y="4885267"/>
            <a:ext cx="6163734" cy="258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88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773668" y="1935747"/>
            <a:ext cx="7596662" cy="195802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it-IT" dirty="0" err="1">
                <a:latin typeface="Bell MT" panose="02020503060305020303" pitchFamily="18" charset="77"/>
              </a:rPr>
              <a:t>It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is</a:t>
            </a:r>
            <a:r>
              <a:rPr lang="it-IT" dirty="0">
                <a:latin typeface="Bell MT" panose="02020503060305020303" pitchFamily="18" charset="77"/>
              </a:rPr>
              <a:t> far </a:t>
            </a:r>
            <a:r>
              <a:rPr lang="it-IT" dirty="0" err="1">
                <a:latin typeface="Bell MT" panose="02020503060305020303" pitchFamily="18" charset="77"/>
              </a:rPr>
              <a:t>faster</a:t>
            </a:r>
            <a:r>
              <a:rPr lang="it-IT" dirty="0">
                <a:latin typeface="Bell MT" panose="02020503060305020303" pitchFamily="18" charset="77"/>
              </a:rPr>
              <a:t> to </a:t>
            </a:r>
            <a:r>
              <a:rPr lang="it-IT" dirty="0" err="1">
                <a:latin typeface="Bell MT" panose="02020503060305020303" pitchFamily="18" charset="77"/>
              </a:rPr>
              <a:t>develop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experiments</a:t>
            </a:r>
            <a:r>
              <a:rPr lang="it-IT" dirty="0">
                <a:latin typeface="Bell MT" panose="02020503060305020303" pitchFamily="18" charset="77"/>
              </a:rPr>
              <a:t>!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it-IT" dirty="0" err="1">
                <a:latin typeface="Bell MT" panose="02020503060305020303" pitchFamily="18" charset="77"/>
              </a:rPr>
              <a:t>You’ll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probably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have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fewer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bugs</a:t>
            </a:r>
            <a:endParaRPr lang="it-IT" dirty="0">
              <a:latin typeface="Bell MT" panose="02020503060305020303" pitchFamily="18" charset="77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it-IT" dirty="0">
                <a:latin typeface="Bell MT" panose="02020503060305020303" pitchFamily="18" charset="77"/>
              </a:rPr>
              <a:t>Code Components can be </a:t>
            </a:r>
            <a:r>
              <a:rPr lang="it-IT" dirty="0" err="1">
                <a:latin typeface="Bell MT" panose="02020503060305020303" pitchFamily="18" charset="77"/>
              </a:rPr>
              <a:t>used</a:t>
            </a:r>
            <a:r>
              <a:rPr lang="it-IT" dirty="0">
                <a:latin typeface="Bell MT" panose="02020503060305020303" pitchFamily="18" charset="77"/>
              </a:rPr>
              <a:t> in </a:t>
            </a:r>
            <a:r>
              <a:rPr lang="it-IT" dirty="0" err="1">
                <a:latin typeface="Bell MT" panose="02020503060305020303" pitchFamily="18" charset="77"/>
              </a:rPr>
              <a:t>nearly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all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places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where</a:t>
            </a:r>
            <a:r>
              <a:rPr lang="it-IT" dirty="0">
                <a:latin typeface="Bell MT" panose="02020503060305020303" pitchFamily="18" charset="77"/>
              </a:rPr>
              <a:t> Builder </a:t>
            </a:r>
            <a:r>
              <a:rPr lang="it-IT" dirty="0" err="1">
                <a:latin typeface="Bell MT" panose="02020503060305020303" pitchFamily="18" charset="77"/>
              </a:rPr>
              <a:t>isn’t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enough</a:t>
            </a:r>
            <a:endParaRPr lang="it-IT" dirty="0">
              <a:latin typeface="Bell MT" panose="02020503060305020303" pitchFamily="18" charset="77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it-IT" dirty="0">
                <a:latin typeface="Bell MT" panose="02020503060305020303" pitchFamily="18" charset="77"/>
              </a:rPr>
              <a:t>Your Builder </a:t>
            </a:r>
            <a:r>
              <a:rPr lang="it-IT" dirty="0" err="1">
                <a:latin typeface="Bell MT" panose="02020503060305020303" pitchFamily="18" charset="77"/>
              </a:rPr>
              <a:t>experiment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will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also</a:t>
            </a:r>
            <a:r>
              <a:rPr lang="it-IT" dirty="0">
                <a:latin typeface="Bell MT" panose="02020503060305020303" pitchFamily="18" charset="77"/>
              </a:rPr>
              <a:t> compile to a web (JS/HTML) </a:t>
            </a:r>
            <a:r>
              <a:rPr lang="it-IT" dirty="0" err="1">
                <a:latin typeface="Bell MT" panose="02020503060305020303" pitchFamily="18" charset="77"/>
              </a:rPr>
              <a:t>experiment</a:t>
            </a:r>
            <a:r>
              <a:rPr lang="it-IT" dirty="0">
                <a:latin typeface="Bell MT" panose="02020503060305020303" pitchFamily="18" charset="77"/>
              </a:rPr>
              <a:t>!</a:t>
            </a:r>
          </a:p>
        </p:txBody>
      </p:sp>
      <p:pic>
        <p:nvPicPr>
          <p:cNvPr id="4" name="Picture 7" descr="Macintosh HD:Users:Carolin:Downloads:Amodal_Logo:Blau_Gruen:Amodal_Blau_Gruen.eps">
            <a:extLst>
              <a:ext uri="{FF2B5EF4-FFF2-40B4-BE49-F238E27FC236}">
                <a16:creationId xmlns:a16="http://schemas.microsoft.com/office/drawing/2014/main" id="{06AB6D28-3524-8847-8FC2-9BFE9A1CA2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697" y="65909"/>
            <a:ext cx="642965" cy="4585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D01FC64B-D58D-494E-A663-84A373DCC5F7}"/>
              </a:ext>
            </a:extLst>
          </p:cNvPr>
          <p:cNvSpPr txBox="1">
            <a:spLocks/>
          </p:cNvSpPr>
          <p:nvPr/>
        </p:nvSpPr>
        <p:spPr>
          <a:xfrm>
            <a:off x="773668" y="678371"/>
            <a:ext cx="7596663" cy="63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rtl="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180975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8000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895350" indent="-174625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3pPr>
            <a:lvl4pPr marL="1260475" indent="-185738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622425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-"/>
              <a:defRPr sz="1200">
                <a:solidFill>
                  <a:schemeClr val="tx1"/>
                </a:solidFill>
                <a:latin typeface="+mn-lt"/>
              </a:defRPr>
            </a:lvl5pPr>
            <a:lvl6pPr marL="2079625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-"/>
              <a:defRPr sz="1200">
                <a:solidFill>
                  <a:schemeClr val="tx1"/>
                </a:solidFill>
                <a:latin typeface="+mn-lt"/>
              </a:defRPr>
            </a:lvl6pPr>
            <a:lvl7pPr marL="2536825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-"/>
              <a:defRPr sz="1200">
                <a:solidFill>
                  <a:schemeClr val="tx1"/>
                </a:solidFill>
                <a:latin typeface="+mn-lt"/>
              </a:defRPr>
            </a:lvl7pPr>
            <a:lvl8pPr marL="2994025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-"/>
              <a:defRPr sz="1200">
                <a:solidFill>
                  <a:schemeClr val="tx1"/>
                </a:solidFill>
                <a:latin typeface="+mn-lt"/>
              </a:defRPr>
            </a:lvl8pPr>
            <a:lvl9pPr marL="3451225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-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it-IT" sz="2800" dirty="0" err="1">
                <a:latin typeface="Bell MT" panose="02020503060305020303" pitchFamily="18" charset="77"/>
              </a:rPr>
              <a:t>Why</a:t>
            </a:r>
            <a:r>
              <a:rPr lang="it-IT" sz="2800" dirty="0">
                <a:latin typeface="Bell MT" panose="02020503060305020303" pitchFamily="18" charset="77"/>
              </a:rPr>
              <a:t> do People </a:t>
            </a:r>
            <a:r>
              <a:rPr lang="it-IT" sz="2800" dirty="0" err="1">
                <a:latin typeface="Bell MT" panose="02020503060305020303" pitchFamily="18" charset="77"/>
              </a:rPr>
              <a:t>Build</a:t>
            </a:r>
            <a:r>
              <a:rPr lang="it-IT" sz="2800" dirty="0">
                <a:latin typeface="Bell MT" panose="02020503060305020303" pitchFamily="18" charset="77"/>
              </a:rPr>
              <a:t>?</a:t>
            </a:r>
          </a:p>
        </p:txBody>
      </p:sp>
      <p:sp>
        <p:nvSpPr>
          <p:cNvPr id="6" name="Rettangolo 10">
            <a:extLst>
              <a:ext uri="{FF2B5EF4-FFF2-40B4-BE49-F238E27FC236}">
                <a16:creationId xmlns:a16="http://schemas.microsoft.com/office/drawing/2014/main" id="{7AECE836-6C49-9D44-A40E-16C567CB27F1}"/>
              </a:ext>
            </a:extLst>
          </p:cNvPr>
          <p:cNvSpPr/>
          <p:nvPr/>
        </p:nvSpPr>
        <p:spPr>
          <a:xfrm>
            <a:off x="1210733" y="4885267"/>
            <a:ext cx="6163734" cy="258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585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E4E217-93CA-C44C-8768-40A4FC59929A}"/>
              </a:ext>
            </a:extLst>
          </p:cNvPr>
          <p:cNvSpPr txBox="1"/>
          <p:nvPr/>
        </p:nvSpPr>
        <p:spPr>
          <a:xfrm>
            <a:off x="2312118" y="2217807"/>
            <a:ext cx="451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chemeClr val="accent6"/>
                </a:solidFill>
                <a:latin typeface="Bell MT" panose="02020503060305020303" pitchFamily="18" charset="77"/>
              </a:rPr>
              <a:t>LET’S PRACTICE!</a:t>
            </a:r>
          </a:p>
        </p:txBody>
      </p:sp>
    </p:spTree>
    <p:extLst>
      <p:ext uri="{BB962C8B-B14F-4D97-AF65-F5344CB8AC3E}">
        <p14:creationId xmlns:p14="http://schemas.microsoft.com/office/powerpoint/2010/main" val="1409380841"/>
      </p:ext>
    </p:extLst>
  </p:cSld>
  <p:clrMapOvr>
    <a:masterClrMapping/>
  </p:clrMapOvr>
</p:sld>
</file>

<file path=ppt/theme/theme1.xml><?xml version="1.0" encoding="utf-8"?>
<a:theme xmlns:a="http://schemas.openxmlformats.org/drawingml/2006/main" name="Titelseite - Master">
  <a:themeElements>
    <a:clrScheme name="UT-Titel - Text schwarz">
      <a:dk1>
        <a:srgbClr val="000000"/>
      </a:dk1>
      <a:lt1>
        <a:srgbClr val="FFFFFF"/>
      </a:lt1>
      <a:dk2>
        <a:srgbClr val="A51E37"/>
      </a:dk2>
      <a:lt2>
        <a:srgbClr val="2D2015"/>
      </a:lt2>
      <a:accent1>
        <a:srgbClr val="ADB3B7"/>
      </a:accent1>
      <a:accent2>
        <a:srgbClr val="B4A069"/>
      </a:accent2>
      <a:accent3>
        <a:srgbClr val="FFFFFF"/>
      </a:accent3>
      <a:accent4>
        <a:srgbClr val="2A2A2A"/>
      </a:accent4>
      <a:accent5>
        <a:srgbClr val="D3D6D8"/>
      </a:accent5>
      <a:accent6>
        <a:srgbClr val="A3915E"/>
      </a:accent6>
      <a:hlink>
        <a:srgbClr val="32414B"/>
      </a:hlink>
      <a:folHlink>
        <a:srgbClr val="A51E37"/>
      </a:folHlink>
    </a:clrScheme>
    <a:fontScheme name="UT_TIT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T_TITEL 1">
        <a:dk1>
          <a:srgbClr val="333333"/>
        </a:dk1>
        <a:lt1>
          <a:srgbClr val="FFFFFF"/>
        </a:lt1>
        <a:dk2>
          <a:srgbClr val="A51E37"/>
        </a:dk2>
        <a:lt2>
          <a:srgbClr val="2D2015"/>
        </a:lt2>
        <a:accent1>
          <a:srgbClr val="ADB3B7"/>
        </a:accent1>
        <a:accent2>
          <a:srgbClr val="B4A069"/>
        </a:accent2>
        <a:accent3>
          <a:srgbClr val="FFFFFF"/>
        </a:accent3>
        <a:accent4>
          <a:srgbClr val="2A2A2A"/>
        </a:accent4>
        <a:accent5>
          <a:srgbClr val="D3D6D8"/>
        </a:accent5>
        <a:accent6>
          <a:srgbClr val="A3915E"/>
        </a:accent6>
        <a:hlink>
          <a:srgbClr val="32414B"/>
        </a:hlink>
        <a:folHlink>
          <a:srgbClr val="A51E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6-9__PPT Vorlage UT.pptx" id="{A74274C2-E076-4FF6-BD57-D99B35BA635B}" vid="{E8DB6881-36A1-497B-8497-D49F9C5D5B20}"/>
    </a:ext>
  </a:extLst>
</a:theme>
</file>

<file path=ppt/theme/theme2.xml><?xml version="1.0" encoding="utf-8"?>
<a:theme xmlns:a="http://schemas.openxmlformats.org/drawingml/2006/main" name="Innenseite - Master">
  <a:themeElements>
    <a:clrScheme name="UT-Titel - Text schwarz">
      <a:dk1>
        <a:srgbClr val="000000"/>
      </a:dk1>
      <a:lt1>
        <a:srgbClr val="FFFFFF"/>
      </a:lt1>
      <a:dk2>
        <a:srgbClr val="A51E37"/>
      </a:dk2>
      <a:lt2>
        <a:srgbClr val="2D2015"/>
      </a:lt2>
      <a:accent1>
        <a:srgbClr val="ADB3B7"/>
      </a:accent1>
      <a:accent2>
        <a:srgbClr val="B4A069"/>
      </a:accent2>
      <a:accent3>
        <a:srgbClr val="FFFFFF"/>
      </a:accent3>
      <a:accent4>
        <a:srgbClr val="2A2A2A"/>
      </a:accent4>
      <a:accent5>
        <a:srgbClr val="D3D6D8"/>
      </a:accent5>
      <a:accent6>
        <a:srgbClr val="A3915E"/>
      </a:accent6>
      <a:hlink>
        <a:srgbClr val="32414B"/>
      </a:hlink>
      <a:folHlink>
        <a:srgbClr val="A51E37"/>
      </a:folHlink>
    </a:clrScheme>
    <a:fontScheme name="UT_TIT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T_TITEL 1">
        <a:dk1>
          <a:srgbClr val="333333"/>
        </a:dk1>
        <a:lt1>
          <a:srgbClr val="FFFFFF"/>
        </a:lt1>
        <a:dk2>
          <a:srgbClr val="A51E37"/>
        </a:dk2>
        <a:lt2>
          <a:srgbClr val="2D2015"/>
        </a:lt2>
        <a:accent1>
          <a:srgbClr val="ADB3B7"/>
        </a:accent1>
        <a:accent2>
          <a:srgbClr val="B4A069"/>
        </a:accent2>
        <a:accent3>
          <a:srgbClr val="FFFFFF"/>
        </a:accent3>
        <a:accent4>
          <a:srgbClr val="2A2A2A"/>
        </a:accent4>
        <a:accent5>
          <a:srgbClr val="D3D6D8"/>
        </a:accent5>
        <a:accent6>
          <a:srgbClr val="A3915E"/>
        </a:accent6>
        <a:hlink>
          <a:srgbClr val="32414B"/>
        </a:hlink>
        <a:folHlink>
          <a:srgbClr val="A51E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6-9__PPT Vorlage UT.pptx" id="{A74274C2-E076-4FF6-BD57-D99B35BA635B}" vid="{D3D7BA0A-6B27-46B8-8E53-A3CA703A3D22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Titelseite - Master</Template>
  <TotalTime>4343</TotalTime>
  <Words>272</Words>
  <Application>Microsoft Macintosh PowerPoint</Application>
  <PresentationFormat>On-screen Show (16:9)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Wingdings</vt:lpstr>
      <vt:lpstr>Bell MT</vt:lpstr>
      <vt:lpstr>Titelseite - Master</vt:lpstr>
      <vt:lpstr>Innenseite -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Nicoletta Simi</dc:creator>
  <cp:lastModifiedBy>nicoletta simi</cp:lastModifiedBy>
  <cp:revision>16</cp:revision>
  <cp:lastPrinted>2018-07-25T08:04:44Z</cp:lastPrinted>
  <dcterms:created xsi:type="dcterms:W3CDTF">2020-12-23T08:58:38Z</dcterms:created>
  <dcterms:modified xsi:type="dcterms:W3CDTF">2021-01-19T11:00:40Z</dcterms:modified>
</cp:coreProperties>
</file>