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 id="2147483845" r:id="rId2"/>
  </p:sldMasterIdLst>
  <p:notesMasterIdLst>
    <p:notesMasterId r:id="rId31"/>
  </p:notesMasterIdLst>
  <p:sldIdLst>
    <p:sldId id="340" r:id="rId3"/>
    <p:sldId id="318" r:id="rId4"/>
    <p:sldId id="319" r:id="rId5"/>
    <p:sldId id="320" r:id="rId6"/>
    <p:sldId id="323" r:id="rId7"/>
    <p:sldId id="321" r:id="rId8"/>
    <p:sldId id="331" r:id="rId9"/>
    <p:sldId id="332" r:id="rId10"/>
    <p:sldId id="333" r:id="rId11"/>
    <p:sldId id="334" r:id="rId12"/>
    <p:sldId id="335" r:id="rId13"/>
    <p:sldId id="336" r:id="rId14"/>
    <p:sldId id="337" r:id="rId15"/>
    <p:sldId id="324" r:id="rId16"/>
    <p:sldId id="325" r:id="rId17"/>
    <p:sldId id="279" r:id="rId18"/>
    <p:sldId id="280" r:id="rId19"/>
    <p:sldId id="281" r:id="rId20"/>
    <p:sldId id="284" r:id="rId21"/>
    <p:sldId id="282" r:id="rId22"/>
    <p:sldId id="285" r:id="rId23"/>
    <p:sldId id="283" r:id="rId24"/>
    <p:sldId id="326" r:id="rId25"/>
    <p:sldId id="327" r:id="rId26"/>
    <p:sldId id="328" r:id="rId27"/>
    <p:sldId id="329" r:id="rId28"/>
    <p:sldId id="330" r:id="rId29"/>
    <p:sldId id="339" r:id="rId3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9" d="100"/>
          <a:sy n="69" d="100"/>
        </p:scale>
        <p:origin x="72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34F9DA-A6F7-4515-8011-F397214699F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574BA7F2-3950-4897-8BDD-F1D5E22B61D3}">
      <dgm:prSet/>
      <dgm:spPr/>
      <dgm:t>
        <a:bodyPr/>
        <a:lstStyle/>
        <a:p>
          <a:r>
            <a:rPr lang="es-AR"/>
            <a:t>Al introducir bifurcaciones y bucles, nuestros programas se volverán más complejos, y será mucho más fácil cometer errores de programación.</a:t>
          </a:r>
          <a:endParaRPr lang="en-US"/>
        </a:p>
      </dgm:t>
    </dgm:pt>
    <dgm:pt modelId="{F30313BE-4AC1-4D9F-8D45-AAA07068F1AB}" type="parTrans" cxnId="{8FDED444-DD2C-4546-9FAE-FFB392D60181}">
      <dgm:prSet/>
      <dgm:spPr/>
      <dgm:t>
        <a:bodyPr/>
        <a:lstStyle/>
        <a:p>
          <a:endParaRPr lang="en-US"/>
        </a:p>
      </dgm:t>
    </dgm:pt>
    <dgm:pt modelId="{FE021A43-4CDB-4809-B898-DFEC1B46447A}" type="sibTrans" cxnId="{8FDED444-DD2C-4546-9FAE-FFB392D60181}">
      <dgm:prSet/>
      <dgm:spPr/>
      <dgm:t>
        <a:bodyPr/>
        <a:lstStyle/>
        <a:p>
          <a:endParaRPr lang="en-US"/>
        </a:p>
      </dgm:t>
    </dgm:pt>
    <dgm:pt modelId="{06E524F9-12CC-4904-B7CF-29CA18879590}">
      <dgm:prSet/>
      <dgm:spPr/>
      <dgm:t>
        <a:bodyPr/>
        <a:lstStyle/>
        <a:p>
          <a:r>
            <a:rPr lang="es-AR"/>
            <a:t>Para evitarlos, antes de escribir el código con las instrucciones del programa en el lenguaje de programación elegido (MATLAB en nuestro caso) conviene preparar previamente un DIAGRAMA DE FLUJO que represente al proceso, o un PSEUDOCÓDIGO que represente al Algoritmo.</a:t>
          </a:r>
          <a:endParaRPr lang="en-US"/>
        </a:p>
      </dgm:t>
    </dgm:pt>
    <dgm:pt modelId="{F87C8813-475A-4896-907A-3E27D8426AA1}" type="parTrans" cxnId="{0C5CCA58-32DC-4FDC-A30B-18AE9000F5DE}">
      <dgm:prSet/>
      <dgm:spPr/>
      <dgm:t>
        <a:bodyPr/>
        <a:lstStyle/>
        <a:p>
          <a:endParaRPr lang="en-US"/>
        </a:p>
      </dgm:t>
    </dgm:pt>
    <dgm:pt modelId="{B1818AED-874E-4730-AFF8-A795EA952DA3}" type="sibTrans" cxnId="{0C5CCA58-32DC-4FDC-A30B-18AE9000F5DE}">
      <dgm:prSet/>
      <dgm:spPr/>
      <dgm:t>
        <a:bodyPr/>
        <a:lstStyle/>
        <a:p>
          <a:endParaRPr lang="en-US"/>
        </a:p>
      </dgm:t>
    </dgm:pt>
    <dgm:pt modelId="{DEBB33FD-5322-46E4-A239-189389421F1D}" type="pres">
      <dgm:prSet presAssocID="{0634F9DA-A6F7-4515-8011-F397214699F9}" presName="linear" presStyleCnt="0">
        <dgm:presLayoutVars>
          <dgm:animLvl val="lvl"/>
          <dgm:resizeHandles val="exact"/>
        </dgm:presLayoutVars>
      </dgm:prSet>
      <dgm:spPr/>
    </dgm:pt>
    <dgm:pt modelId="{8FC1F956-5525-440F-99C0-86A6FD9EBD02}" type="pres">
      <dgm:prSet presAssocID="{574BA7F2-3950-4897-8BDD-F1D5E22B61D3}" presName="parentText" presStyleLbl="node1" presStyleIdx="0" presStyleCnt="2">
        <dgm:presLayoutVars>
          <dgm:chMax val="0"/>
          <dgm:bulletEnabled val="1"/>
        </dgm:presLayoutVars>
      </dgm:prSet>
      <dgm:spPr/>
    </dgm:pt>
    <dgm:pt modelId="{5564F303-50FF-4A3C-A60B-539DC300733D}" type="pres">
      <dgm:prSet presAssocID="{FE021A43-4CDB-4809-B898-DFEC1B46447A}" presName="spacer" presStyleCnt="0"/>
      <dgm:spPr/>
    </dgm:pt>
    <dgm:pt modelId="{CD861D37-853C-41C6-A898-DA620C6975F5}" type="pres">
      <dgm:prSet presAssocID="{06E524F9-12CC-4904-B7CF-29CA18879590}" presName="parentText" presStyleLbl="node1" presStyleIdx="1" presStyleCnt="2">
        <dgm:presLayoutVars>
          <dgm:chMax val="0"/>
          <dgm:bulletEnabled val="1"/>
        </dgm:presLayoutVars>
      </dgm:prSet>
      <dgm:spPr/>
    </dgm:pt>
  </dgm:ptLst>
  <dgm:cxnLst>
    <dgm:cxn modelId="{5D06830F-01E6-44FD-AC80-2A8D1A0E1B9E}" type="presOf" srcId="{0634F9DA-A6F7-4515-8011-F397214699F9}" destId="{DEBB33FD-5322-46E4-A239-189389421F1D}" srcOrd="0" destOrd="0" presId="urn:microsoft.com/office/officeart/2005/8/layout/vList2"/>
    <dgm:cxn modelId="{77FBA340-9B4C-441E-B0F2-C2A63C6EC7D6}" type="presOf" srcId="{574BA7F2-3950-4897-8BDD-F1D5E22B61D3}" destId="{8FC1F956-5525-440F-99C0-86A6FD9EBD02}" srcOrd="0" destOrd="0" presId="urn:microsoft.com/office/officeart/2005/8/layout/vList2"/>
    <dgm:cxn modelId="{8FDED444-DD2C-4546-9FAE-FFB392D60181}" srcId="{0634F9DA-A6F7-4515-8011-F397214699F9}" destId="{574BA7F2-3950-4897-8BDD-F1D5E22B61D3}" srcOrd="0" destOrd="0" parTransId="{F30313BE-4AC1-4D9F-8D45-AAA07068F1AB}" sibTransId="{FE021A43-4CDB-4809-B898-DFEC1B46447A}"/>
    <dgm:cxn modelId="{0C5CCA58-32DC-4FDC-A30B-18AE9000F5DE}" srcId="{0634F9DA-A6F7-4515-8011-F397214699F9}" destId="{06E524F9-12CC-4904-B7CF-29CA18879590}" srcOrd="1" destOrd="0" parTransId="{F87C8813-475A-4896-907A-3E27D8426AA1}" sibTransId="{B1818AED-874E-4730-AFF8-A795EA952DA3}"/>
    <dgm:cxn modelId="{F6A8DDE3-7C02-4211-A2BF-522E03734A3D}" type="presOf" srcId="{06E524F9-12CC-4904-B7CF-29CA18879590}" destId="{CD861D37-853C-41C6-A898-DA620C6975F5}" srcOrd="0" destOrd="0" presId="urn:microsoft.com/office/officeart/2005/8/layout/vList2"/>
    <dgm:cxn modelId="{5495584D-30AD-4D43-8BA7-C4D503C07330}" type="presParOf" srcId="{DEBB33FD-5322-46E4-A239-189389421F1D}" destId="{8FC1F956-5525-440F-99C0-86A6FD9EBD02}" srcOrd="0" destOrd="0" presId="urn:microsoft.com/office/officeart/2005/8/layout/vList2"/>
    <dgm:cxn modelId="{5F1B862B-E126-4B54-BE6A-43A1169EF2DA}" type="presParOf" srcId="{DEBB33FD-5322-46E4-A239-189389421F1D}" destId="{5564F303-50FF-4A3C-A60B-539DC300733D}" srcOrd="1" destOrd="0" presId="urn:microsoft.com/office/officeart/2005/8/layout/vList2"/>
    <dgm:cxn modelId="{D1D6602C-7ECF-42E2-8676-4707868D6A69}" type="presParOf" srcId="{DEBB33FD-5322-46E4-A239-189389421F1D}" destId="{CD861D37-853C-41C6-A898-DA620C6975F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C1F956-5525-440F-99C0-86A6FD9EBD02}">
      <dsp:nvSpPr>
        <dsp:cNvPr id="0" name=""/>
        <dsp:cNvSpPr/>
      </dsp:nvSpPr>
      <dsp:spPr>
        <a:xfrm>
          <a:off x="0" y="445887"/>
          <a:ext cx="6513603" cy="24622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AR" sz="2400" kern="1200"/>
            <a:t>Al introducir bifurcaciones y bucles, nuestros programas se volverán más complejos, y será mucho más fácil cometer errores de programación.</a:t>
          </a:r>
          <a:endParaRPr lang="en-US" sz="2400" kern="1200"/>
        </a:p>
      </dsp:txBody>
      <dsp:txXfrm>
        <a:off x="120198" y="566085"/>
        <a:ext cx="6273207" cy="2221869"/>
      </dsp:txXfrm>
    </dsp:sp>
    <dsp:sp modelId="{CD861D37-853C-41C6-A898-DA620C6975F5}">
      <dsp:nvSpPr>
        <dsp:cNvPr id="0" name=""/>
        <dsp:cNvSpPr/>
      </dsp:nvSpPr>
      <dsp:spPr>
        <a:xfrm>
          <a:off x="0" y="2977272"/>
          <a:ext cx="6513603" cy="246226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AR" sz="2400" kern="1200"/>
            <a:t>Para evitarlos, antes de escribir el código con las instrucciones del programa en el lenguaje de programación elegido (MATLAB en nuestro caso) conviene preparar previamente un DIAGRAMA DE FLUJO que represente al proceso, o un PSEUDOCÓDIGO que represente al Algoritmo.</a:t>
          </a:r>
          <a:endParaRPr lang="en-US" sz="2400" kern="1200"/>
        </a:p>
      </dsp:txBody>
      <dsp:txXfrm>
        <a:off x="120198" y="3097470"/>
        <a:ext cx="6273207" cy="22218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F91B0-58A8-4230-93CE-9E196A00EE97}" type="datetimeFigureOut">
              <a:rPr lang="es-AR" smtClean="0"/>
              <a:t>6/3/2024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020BA-0D1A-420E-A56F-F4665DFEA911}" type="slidenum">
              <a:rPr lang="es-AR" smtClean="0"/>
              <a:t>‹Nº›</a:t>
            </a:fld>
            <a:endParaRPr lang="es-AR"/>
          </a:p>
        </p:txBody>
      </p:sp>
    </p:spTree>
    <p:extLst>
      <p:ext uri="{BB962C8B-B14F-4D97-AF65-F5344CB8AC3E}">
        <p14:creationId xmlns:p14="http://schemas.microsoft.com/office/powerpoint/2010/main" val="2154652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Marcador de imagen de diapositiva 1">
            <a:extLst>
              <a:ext uri="{FF2B5EF4-FFF2-40B4-BE49-F238E27FC236}">
                <a16:creationId xmlns:a16="http://schemas.microsoft.com/office/drawing/2014/main" id="{3D2D954B-7CB8-4EBD-AF06-E33ED373582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Marcador de notas 2">
            <a:extLst>
              <a:ext uri="{FF2B5EF4-FFF2-40B4-BE49-F238E27FC236}">
                <a16:creationId xmlns:a16="http://schemas.microsoft.com/office/drawing/2014/main" id="{951D821B-3163-40C0-8D83-8BB340DDF73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0420" name="Marcador de número de diapositiva 3">
            <a:extLst>
              <a:ext uri="{FF2B5EF4-FFF2-40B4-BE49-F238E27FC236}">
                <a16:creationId xmlns:a16="http://schemas.microsoft.com/office/drawing/2014/main" id="{A08E20ED-2860-4061-9625-3502CDEA091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F827552-CF71-421C-B3F9-BD4F9F8EB7F2}" type="slidenum">
              <a:rPr lang="es-AR" altLang="es-AR" smtClean="0"/>
              <a:pPr/>
              <a:t>3</a:t>
            </a:fld>
            <a:endParaRPr lang="es-AR" alt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Marcador de imagen de diapositiva 1">
            <a:extLst>
              <a:ext uri="{FF2B5EF4-FFF2-40B4-BE49-F238E27FC236}">
                <a16:creationId xmlns:a16="http://schemas.microsoft.com/office/drawing/2014/main" id="{0745F65B-968D-4E76-AE5E-190550FFE0E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Marcador de notas 2">
            <a:extLst>
              <a:ext uri="{FF2B5EF4-FFF2-40B4-BE49-F238E27FC236}">
                <a16:creationId xmlns:a16="http://schemas.microsoft.com/office/drawing/2014/main" id="{CA988B6E-F2F5-4C27-A3BE-155BBE177A3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2468" name="Marcador de número de diapositiva 3">
            <a:extLst>
              <a:ext uri="{FF2B5EF4-FFF2-40B4-BE49-F238E27FC236}">
                <a16:creationId xmlns:a16="http://schemas.microsoft.com/office/drawing/2014/main" id="{324392F9-6671-4B6D-A94F-650B908C722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C145A6-1050-40A0-B992-D202FA3C9148}" type="slidenum">
              <a:rPr lang="es-AR" altLang="es-AR" smtClean="0"/>
              <a:pPr/>
              <a:t>4</a:t>
            </a:fld>
            <a:endParaRPr lang="es-AR" alt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Marcador de imagen de diapositiva 1">
            <a:extLst>
              <a:ext uri="{FF2B5EF4-FFF2-40B4-BE49-F238E27FC236}">
                <a16:creationId xmlns:a16="http://schemas.microsoft.com/office/drawing/2014/main" id="{498A3824-6149-47FA-B1FA-C00CF4D7214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Marcador de notas 2">
            <a:extLst>
              <a:ext uri="{FF2B5EF4-FFF2-40B4-BE49-F238E27FC236}">
                <a16:creationId xmlns:a16="http://schemas.microsoft.com/office/drawing/2014/main" id="{32B176CE-68A1-4526-8ECC-37C44514290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AR" altLang="es-AR"/>
          </a:p>
        </p:txBody>
      </p:sp>
      <p:sp>
        <p:nvSpPr>
          <p:cNvPr id="64516" name="Marcador de número de diapositiva 3">
            <a:extLst>
              <a:ext uri="{FF2B5EF4-FFF2-40B4-BE49-F238E27FC236}">
                <a16:creationId xmlns:a16="http://schemas.microsoft.com/office/drawing/2014/main" id="{17EE37B4-F8F3-48DA-A7A2-AEBB384FE4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C2238E1-3884-4BA4-8795-C64FA5E74047}" type="slidenum">
              <a:rPr lang="es-AR" altLang="es-AR" smtClean="0"/>
              <a:pPr/>
              <a:t>5</a:t>
            </a:fld>
            <a:endParaRPr lang="es-AR" alt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98F8E-558F-4C01-8FCF-22CD19FDB7B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7348E88B-FD83-4E4B-9EC7-812664B76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DB69F38F-4CF1-4B3F-A92D-7F11B7D4B138}"/>
              </a:ext>
            </a:extLst>
          </p:cNvPr>
          <p:cNvSpPr>
            <a:spLocks noGrp="1"/>
          </p:cNvSpPr>
          <p:nvPr>
            <p:ph type="dt" sz="half" idx="10"/>
          </p:nvPr>
        </p:nvSpPr>
        <p:spPr/>
        <p:txBody>
          <a:bodyPr/>
          <a:lstStyle/>
          <a:p>
            <a:fld id="{6123CEF3-B1C9-4BB0-A18A-2A8F011A17F2}" type="datetimeFigureOut">
              <a:rPr lang="es-AR" smtClean="0"/>
              <a:t>6/3/2024</a:t>
            </a:fld>
            <a:endParaRPr lang="es-AR"/>
          </a:p>
        </p:txBody>
      </p:sp>
      <p:sp>
        <p:nvSpPr>
          <p:cNvPr id="5" name="Marcador de pie de página 4">
            <a:extLst>
              <a:ext uri="{FF2B5EF4-FFF2-40B4-BE49-F238E27FC236}">
                <a16:creationId xmlns:a16="http://schemas.microsoft.com/office/drawing/2014/main" id="{0D99A4A3-7834-4B71-A2AA-218052FFC40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BE404B3-24BE-495C-88C3-16506501A96C}"/>
              </a:ext>
            </a:extLst>
          </p:cNvPr>
          <p:cNvSpPr>
            <a:spLocks noGrp="1"/>
          </p:cNvSpPr>
          <p:nvPr>
            <p:ph type="sldNum" sz="quarter" idx="12"/>
          </p:nvPr>
        </p:nvSpPr>
        <p:spPr/>
        <p:txBody>
          <a:bodyPr/>
          <a:lstStyle/>
          <a:p>
            <a:fld id="{99DFB182-D4C3-41B9-A3E7-DB566E42F297}" type="slidenum">
              <a:rPr lang="es-AR" smtClean="0"/>
              <a:t>‹Nº›</a:t>
            </a:fld>
            <a:endParaRPr lang="es-AR"/>
          </a:p>
        </p:txBody>
      </p:sp>
    </p:spTree>
    <p:extLst>
      <p:ext uri="{BB962C8B-B14F-4D97-AF65-F5344CB8AC3E}">
        <p14:creationId xmlns:p14="http://schemas.microsoft.com/office/powerpoint/2010/main" val="3333460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DAA7B6-17C8-4208-ADCB-446986CFB967}"/>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4CD74B28-B5FC-4A1E-AD33-AA2C728F30C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408F4F1C-FFC6-45E5-A2B8-98CB76EC4B15}"/>
              </a:ext>
            </a:extLst>
          </p:cNvPr>
          <p:cNvSpPr>
            <a:spLocks noGrp="1"/>
          </p:cNvSpPr>
          <p:nvPr>
            <p:ph type="dt" sz="half" idx="10"/>
          </p:nvPr>
        </p:nvSpPr>
        <p:spPr/>
        <p:txBody>
          <a:bodyPr/>
          <a:lstStyle/>
          <a:p>
            <a:fld id="{6123CEF3-B1C9-4BB0-A18A-2A8F011A17F2}" type="datetimeFigureOut">
              <a:rPr lang="es-AR" smtClean="0"/>
              <a:t>6/3/2024</a:t>
            </a:fld>
            <a:endParaRPr lang="es-AR"/>
          </a:p>
        </p:txBody>
      </p:sp>
      <p:sp>
        <p:nvSpPr>
          <p:cNvPr id="5" name="Marcador de pie de página 4">
            <a:extLst>
              <a:ext uri="{FF2B5EF4-FFF2-40B4-BE49-F238E27FC236}">
                <a16:creationId xmlns:a16="http://schemas.microsoft.com/office/drawing/2014/main" id="{FE1B40E3-DFD1-4AF2-89FF-8ABF3073DBD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A048B01-255E-48CE-9BC2-A0B68FC13CF5}"/>
              </a:ext>
            </a:extLst>
          </p:cNvPr>
          <p:cNvSpPr>
            <a:spLocks noGrp="1"/>
          </p:cNvSpPr>
          <p:nvPr>
            <p:ph type="sldNum" sz="quarter" idx="12"/>
          </p:nvPr>
        </p:nvSpPr>
        <p:spPr/>
        <p:txBody>
          <a:bodyPr/>
          <a:lstStyle/>
          <a:p>
            <a:fld id="{99DFB182-D4C3-41B9-A3E7-DB566E42F297}" type="slidenum">
              <a:rPr lang="es-AR" smtClean="0"/>
              <a:t>‹Nº›</a:t>
            </a:fld>
            <a:endParaRPr lang="es-AR"/>
          </a:p>
        </p:txBody>
      </p:sp>
    </p:spTree>
    <p:extLst>
      <p:ext uri="{BB962C8B-B14F-4D97-AF65-F5344CB8AC3E}">
        <p14:creationId xmlns:p14="http://schemas.microsoft.com/office/powerpoint/2010/main" val="1236212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8F8EE87-73E5-404A-8C4D-778901A56AF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D6A761BB-545D-4BA5-B42C-4C47DF2800A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2F03B92-2687-456A-8FD6-36E5DDCB42B1}"/>
              </a:ext>
            </a:extLst>
          </p:cNvPr>
          <p:cNvSpPr>
            <a:spLocks noGrp="1"/>
          </p:cNvSpPr>
          <p:nvPr>
            <p:ph type="dt" sz="half" idx="10"/>
          </p:nvPr>
        </p:nvSpPr>
        <p:spPr/>
        <p:txBody>
          <a:bodyPr/>
          <a:lstStyle/>
          <a:p>
            <a:fld id="{6123CEF3-B1C9-4BB0-A18A-2A8F011A17F2}" type="datetimeFigureOut">
              <a:rPr lang="es-AR" smtClean="0"/>
              <a:t>6/3/2024</a:t>
            </a:fld>
            <a:endParaRPr lang="es-AR"/>
          </a:p>
        </p:txBody>
      </p:sp>
      <p:sp>
        <p:nvSpPr>
          <p:cNvPr id="5" name="Marcador de pie de página 4">
            <a:extLst>
              <a:ext uri="{FF2B5EF4-FFF2-40B4-BE49-F238E27FC236}">
                <a16:creationId xmlns:a16="http://schemas.microsoft.com/office/drawing/2014/main" id="{915A70DE-B4A3-491F-B2E4-9305F18F56D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FF281D7D-7630-468E-AAB7-6B4F7CE2022E}"/>
              </a:ext>
            </a:extLst>
          </p:cNvPr>
          <p:cNvSpPr>
            <a:spLocks noGrp="1"/>
          </p:cNvSpPr>
          <p:nvPr>
            <p:ph type="sldNum" sz="quarter" idx="12"/>
          </p:nvPr>
        </p:nvSpPr>
        <p:spPr/>
        <p:txBody>
          <a:bodyPr/>
          <a:lstStyle/>
          <a:p>
            <a:fld id="{99DFB182-D4C3-41B9-A3E7-DB566E42F297}" type="slidenum">
              <a:rPr lang="es-AR" smtClean="0"/>
              <a:t>‹Nº›</a:t>
            </a:fld>
            <a:endParaRPr lang="es-AR"/>
          </a:p>
        </p:txBody>
      </p:sp>
    </p:spTree>
    <p:extLst>
      <p:ext uri="{BB962C8B-B14F-4D97-AF65-F5344CB8AC3E}">
        <p14:creationId xmlns:p14="http://schemas.microsoft.com/office/powerpoint/2010/main" val="3424585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2" name="8 Forma libre">
            <a:extLst>
              <a:ext uri="{FF2B5EF4-FFF2-40B4-BE49-F238E27FC236}">
                <a16:creationId xmlns:a16="http://schemas.microsoft.com/office/drawing/2014/main" id="{E2447873-3829-1E93-FFE4-A6F33D255EE3}"/>
              </a:ext>
            </a:extLst>
          </p:cNvPr>
          <p:cNvSpPr>
            <a:spLocks/>
          </p:cNvSpPr>
          <p:nvPr/>
        </p:nvSpPr>
        <p:spPr bwMode="auto">
          <a:xfrm>
            <a:off x="0" y="4751388"/>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eaLnBrk="1" fontAlgn="auto" hangingPunct="1">
              <a:spcBef>
                <a:spcPts val="0"/>
              </a:spcBef>
              <a:spcAft>
                <a:spcPts val="0"/>
              </a:spcAft>
              <a:defRPr/>
            </a:pPr>
            <a:endParaRPr lang="en-US" sz="1800">
              <a:latin typeface="+mn-lt"/>
              <a:cs typeface="+mn-cs"/>
            </a:endParaRPr>
          </a:p>
        </p:txBody>
      </p:sp>
      <p:sp>
        <p:nvSpPr>
          <p:cNvPr id="3" name="10 Forma libre">
            <a:extLst>
              <a:ext uri="{FF2B5EF4-FFF2-40B4-BE49-F238E27FC236}">
                <a16:creationId xmlns:a16="http://schemas.microsoft.com/office/drawing/2014/main" id="{620C90DD-4064-1792-5F56-1ADDF67895E5}"/>
              </a:ext>
            </a:extLst>
          </p:cNvPr>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eaLnBrk="1" fontAlgn="auto" hangingPunct="1">
              <a:spcBef>
                <a:spcPts val="0"/>
              </a:spcBef>
              <a:spcAft>
                <a:spcPts val="0"/>
              </a:spcAft>
              <a:defRPr/>
            </a:pPr>
            <a:endParaRPr lang="en-US" sz="1800">
              <a:latin typeface="+mn-lt"/>
              <a:cs typeface="+mn-cs"/>
            </a:endParaRPr>
          </a:p>
        </p:txBody>
      </p:sp>
      <p:sp>
        <p:nvSpPr>
          <p:cNvPr id="9" name="8 Título"/>
          <p:cNvSpPr>
            <a:spLocks noGrp="1"/>
          </p:cNvSpPr>
          <p:nvPr>
            <p:ph type="ctrTitle"/>
          </p:nvPr>
        </p:nvSpPr>
        <p:spPr>
          <a:xfrm>
            <a:off x="572085" y="3337560"/>
            <a:ext cx="8640064"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s-ES"/>
              <a:t>Haga clic para modificar el estilo de título del patrón</a:t>
            </a:r>
            <a:endParaRPr lang="en-US"/>
          </a:p>
        </p:txBody>
      </p:sp>
      <p:sp>
        <p:nvSpPr>
          <p:cNvPr id="17" name="16 Subtítulo"/>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t>Haga clic para modificar el estilo de subtítulo del patrón</a:t>
            </a:r>
            <a:endParaRPr lang="en-US"/>
          </a:p>
        </p:txBody>
      </p:sp>
      <p:sp>
        <p:nvSpPr>
          <p:cNvPr id="4" name="29 Marcador de fecha">
            <a:extLst>
              <a:ext uri="{FF2B5EF4-FFF2-40B4-BE49-F238E27FC236}">
                <a16:creationId xmlns:a16="http://schemas.microsoft.com/office/drawing/2014/main" id="{D45D6DFE-2554-A8E9-8628-4FA0E96334EE}"/>
              </a:ext>
            </a:extLst>
          </p:cNvPr>
          <p:cNvSpPr>
            <a:spLocks noGrp="1"/>
          </p:cNvSpPr>
          <p:nvPr>
            <p:ph type="dt" sz="half" idx="10"/>
          </p:nvPr>
        </p:nvSpPr>
        <p:spPr/>
        <p:txBody>
          <a:bodyPr/>
          <a:lstStyle>
            <a:lvl1pPr>
              <a:defRPr/>
            </a:lvl1pPr>
          </a:lstStyle>
          <a:p>
            <a:pPr>
              <a:defRPr/>
            </a:pPr>
            <a:fld id="{CD1F3AB7-BD3B-40C7-BD08-AC8DFB0AA71C}" type="datetimeFigureOut">
              <a:rPr lang="es-AR"/>
              <a:pPr>
                <a:defRPr/>
              </a:pPr>
              <a:t>6/3/2024</a:t>
            </a:fld>
            <a:endParaRPr lang="es-AR"/>
          </a:p>
        </p:txBody>
      </p:sp>
      <p:sp>
        <p:nvSpPr>
          <p:cNvPr id="5" name="18 Marcador de pie de página">
            <a:extLst>
              <a:ext uri="{FF2B5EF4-FFF2-40B4-BE49-F238E27FC236}">
                <a16:creationId xmlns:a16="http://schemas.microsoft.com/office/drawing/2014/main" id="{7BBB16CE-C2DE-534C-277F-41BA25F96132}"/>
              </a:ext>
            </a:extLst>
          </p:cNvPr>
          <p:cNvSpPr>
            <a:spLocks noGrp="1"/>
          </p:cNvSpPr>
          <p:nvPr>
            <p:ph type="ftr" sz="quarter" idx="11"/>
          </p:nvPr>
        </p:nvSpPr>
        <p:spPr/>
        <p:txBody>
          <a:bodyPr/>
          <a:lstStyle>
            <a:lvl1pPr>
              <a:defRPr/>
            </a:lvl1pPr>
          </a:lstStyle>
          <a:p>
            <a:pPr>
              <a:defRPr/>
            </a:pPr>
            <a:endParaRPr lang="es-AR"/>
          </a:p>
        </p:txBody>
      </p:sp>
      <p:sp>
        <p:nvSpPr>
          <p:cNvPr id="6" name="26 Marcador de número de diapositiva">
            <a:extLst>
              <a:ext uri="{FF2B5EF4-FFF2-40B4-BE49-F238E27FC236}">
                <a16:creationId xmlns:a16="http://schemas.microsoft.com/office/drawing/2014/main" id="{AEACCD6B-9000-5365-644C-2F4374FF03B6}"/>
              </a:ext>
            </a:extLst>
          </p:cNvPr>
          <p:cNvSpPr>
            <a:spLocks noGrp="1"/>
          </p:cNvSpPr>
          <p:nvPr>
            <p:ph type="sldNum" sz="quarter" idx="12"/>
          </p:nvPr>
        </p:nvSpPr>
        <p:spPr/>
        <p:txBody>
          <a:bodyPr/>
          <a:lstStyle>
            <a:lvl1pPr>
              <a:defRPr/>
            </a:lvl1pPr>
          </a:lstStyle>
          <a:p>
            <a:pPr>
              <a:defRPr/>
            </a:pPr>
            <a:fld id="{9C09DBD4-8DE4-43F6-9A69-660400998ECB}" type="slidenum">
              <a:rPr lang="es-AR" altLang="es-AR"/>
              <a:pPr>
                <a:defRPr/>
              </a:pPr>
              <a:t>‹Nº›</a:t>
            </a:fld>
            <a:endParaRPr lang="es-AR" altLang="es-AR"/>
          </a:p>
        </p:txBody>
      </p:sp>
    </p:spTree>
    <p:extLst>
      <p:ext uri="{BB962C8B-B14F-4D97-AF65-F5344CB8AC3E}">
        <p14:creationId xmlns:p14="http://schemas.microsoft.com/office/powerpoint/2010/main" val="2830234241"/>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lang="es-ES"/>
              <a:t>Haga clic para modificar el estilo de título del patrón</a:t>
            </a:r>
            <a:endParaRPr lang="en-U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9 Marcador de fecha">
            <a:extLst>
              <a:ext uri="{FF2B5EF4-FFF2-40B4-BE49-F238E27FC236}">
                <a16:creationId xmlns:a16="http://schemas.microsoft.com/office/drawing/2014/main" id="{205ECED8-1AD8-B760-754A-9870EDB732D5}"/>
              </a:ext>
            </a:extLst>
          </p:cNvPr>
          <p:cNvSpPr>
            <a:spLocks noGrp="1"/>
          </p:cNvSpPr>
          <p:nvPr>
            <p:ph type="dt" sz="half" idx="10"/>
          </p:nvPr>
        </p:nvSpPr>
        <p:spPr/>
        <p:txBody>
          <a:bodyPr/>
          <a:lstStyle>
            <a:lvl1pPr>
              <a:defRPr/>
            </a:lvl1pPr>
          </a:lstStyle>
          <a:p>
            <a:pPr>
              <a:defRPr/>
            </a:pPr>
            <a:fld id="{44319913-DFA3-4F52-BDFA-40F3964E70A5}" type="datetimeFigureOut">
              <a:rPr lang="es-AR"/>
              <a:pPr>
                <a:defRPr/>
              </a:pPr>
              <a:t>6/3/2024</a:t>
            </a:fld>
            <a:endParaRPr lang="es-AR"/>
          </a:p>
        </p:txBody>
      </p:sp>
      <p:sp>
        <p:nvSpPr>
          <p:cNvPr id="5" name="21 Marcador de pie de página">
            <a:extLst>
              <a:ext uri="{FF2B5EF4-FFF2-40B4-BE49-F238E27FC236}">
                <a16:creationId xmlns:a16="http://schemas.microsoft.com/office/drawing/2014/main" id="{3A63096D-6FD8-C733-A965-BA78BC3CB8B0}"/>
              </a:ext>
            </a:extLst>
          </p:cNvPr>
          <p:cNvSpPr>
            <a:spLocks noGrp="1"/>
          </p:cNvSpPr>
          <p:nvPr>
            <p:ph type="ftr" sz="quarter" idx="11"/>
          </p:nvPr>
        </p:nvSpPr>
        <p:spPr/>
        <p:txBody>
          <a:bodyPr/>
          <a:lstStyle>
            <a:lvl1pPr>
              <a:defRPr/>
            </a:lvl1pPr>
          </a:lstStyle>
          <a:p>
            <a:pPr>
              <a:defRPr/>
            </a:pPr>
            <a:endParaRPr lang="es-AR"/>
          </a:p>
        </p:txBody>
      </p:sp>
      <p:sp>
        <p:nvSpPr>
          <p:cNvPr id="6" name="17 Marcador de número de diapositiva">
            <a:extLst>
              <a:ext uri="{FF2B5EF4-FFF2-40B4-BE49-F238E27FC236}">
                <a16:creationId xmlns:a16="http://schemas.microsoft.com/office/drawing/2014/main" id="{561AA693-0779-EFCD-029C-6CE532C4E1DA}"/>
              </a:ext>
            </a:extLst>
          </p:cNvPr>
          <p:cNvSpPr>
            <a:spLocks noGrp="1"/>
          </p:cNvSpPr>
          <p:nvPr>
            <p:ph type="sldNum" sz="quarter" idx="12"/>
          </p:nvPr>
        </p:nvSpPr>
        <p:spPr/>
        <p:txBody>
          <a:bodyPr/>
          <a:lstStyle>
            <a:lvl1pPr>
              <a:defRPr/>
            </a:lvl1pPr>
          </a:lstStyle>
          <a:p>
            <a:pPr>
              <a:defRPr/>
            </a:pPr>
            <a:fld id="{08AD181B-ABBA-4E01-A0BE-9CE4EA219F2E}" type="slidenum">
              <a:rPr lang="es-AR" altLang="es-AR"/>
              <a:pPr>
                <a:defRPr/>
              </a:pPr>
              <a:t>‹Nº›</a:t>
            </a:fld>
            <a:endParaRPr lang="es-AR" altLang="es-AR"/>
          </a:p>
        </p:txBody>
      </p:sp>
    </p:spTree>
    <p:extLst>
      <p:ext uri="{BB962C8B-B14F-4D97-AF65-F5344CB8AC3E}">
        <p14:creationId xmlns:p14="http://schemas.microsoft.com/office/powerpoint/2010/main" val="1392082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8 Forma libre">
            <a:extLst>
              <a:ext uri="{FF2B5EF4-FFF2-40B4-BE49-F238E27FC236}">
                <a16:creationId xmlns:a16="http://schemas.microsoft.com/office/drawing/2014/main" id="{1456C904-1104-D0F1-F0A9-D73B2018FA33}"/>
              </a:ext>
            </a:extLst>
          </p:cNvPr>
          <p:cNvSpPr>
            <a:spLocks/>
          </p:cNvSpPr>
          <p:nvPr/>
        </p:nvSpPr>
        <p:spPr bwMode="auto">
          <a:xfrm>
            <a:off x="0" y="4751388"/>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eaLnBrk="1" fontAlgn="auto" hangingPunct="1">
              <a:spcBef>
                <a:spcPts val="0"/>
              </a:spcBef>
              <a:spcAft>
                <a:spcPts val="0"/>
              </a:spcAft>
              <a:defRPr/>
            </a:pPr>
            <a:endParaRPr lang="en-US" sz="1800">
              <a:latin typeface="+mn-lt"/>
              <a:cs typeface="+mn-cs"/>
            </a:endParaRPr>
          </a:p>
        </p:txBody>
      </p:sp>
      <p:sp>
        <p:nvSpPr>
          <p:cNvPr id="5" name="10 Forma libre">
            <a:extLst>
              <a:ext uri="{FF2B5EF4-FFF2-40B4-BE49-F238E27FC236}">
                <a16:creationId xmlns:a16="http://schemas.microsoft.com/office/drawing/2014/main" id="{58A38693-A618-137A-22C0-465923AB064A}"/>
              </a:ext>
            </a:extLst>
          </p:cNvPr>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eaLnBrk="1" fontAlgn="auto" hangingPunct="1">
              <a:spcBef>
                <a:spcPts val="0"/>
              </a:spcBef>
              <a:spcAft>
                <a:spcPts val="0"/>
              </a:spcAft>
              <a:defRPr/>
            </a:pPr>
            <a:endParaRPr lang="en-US" sz="1800">
              <a:latin typeface="+mn-lt"/>
              <a:cs typeface="+mn-cs"/>
            </a:endParaRPr>
          </a:p>
        </p:txBody>
      </p:sp>
      <p:sp>
        <p:nvSpPr>
          <p:cNvPr id="2" name="1 Título"/>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a:t>Haga clic para modificar el estilo de texto del patrón</a:t>
            </a:r>
          </a:p>
        </p:txBody>
      </p:sp>
      <p:sp>
        <p:nvSpPr>
          <p:cNvPr id="6" name="3 Marcador de fecha">
            <a:extLst>
              <a:ext uri="{FF2B5EF4-FFF2-40B4-BE49-F238E27FC236}">
                <a16:creationId xmlns:a16="http://schemas.microsoft.com/office/drawing/2014/main" id="{C44D802E-0FA6-1AF6-6734-A23D3FCE15E3}"/>
              </a:ext>
            </a:extLst>
          </p:cNvPr>
          <p:cNvSpPr>
            <a:spLocks noGrp="1"/>
          </p:cNvSpPr>
          <p:nvPr>
            <p:ph type="dt" sz="half" idx="10"/>
          </p:nvPr>
        </p:nvSpPr>
        <p:spPr/>
        <p:txBody>
          <a:bodyPr/>
          <a:lstStyle>
            <a:lvl1pPr>
              <a:defRPr/>
            </a:lvl1pPr>
          </a:lstStyle>
          <a:p>
            <a:pPr>
              <a:defRPr/>
            </a:pPr>
            <a:fld id="{072800C9-2EAB-4119-8034-7BFE553F6E41}" type="datetimeFigureOut">
              <a:rPr lang="es-AR"/>
              <a:pPr>
                <a:defRPr/>
              </a:pPr>
              <a:t>6/3/2024</a:t>
            </a:fld>
            <a:endParaRPr lang="es-AR"/>
          </a:p>
        </p:txBody>
      </p:sp>
      <p:sp>
        <p:nvSpPr>
          <p:cNvPr id="7" name="4 Marcador de pie de página">
            <a:extLst>
              <a:ext uri="{FF2B5EF4-FFF2-40B4-BE49-F238E27FC236}">
                <a16:creationId xmlns:a16="http://schemas.microsoft.com/office/drawing/2014/main" id="{6BFC499C-F721-284F-5EA0-D931A6DA766D}"/>
              </a:ext>
            </a:extLst>
          </p:cNvPr>
          <p:cNvSpPr>
            <a:spLocks noGrp="1"/>
          </p:cNvSpPr>
          <p:nvPr>
            <p:ph type="ftr" sz="quarter" idx="11"/>
          </p:nvPr>
        </p:nvSpPr>
        <p:spPr/>
        <p:txBody>
          <a:bodyPr/>
          <a:lstStyle>
            <a:lvl1pPr>
              <a:defRPr/>
            </a:lvl1pPr>
          </a:lstStyle>
          <a:p>
            <a:pPr>
              <a:defRPr/>
            </a:pPr>
            <a:endParaRPr lang="es-AR"/>
          </a:p>
        </p:txBody>
      </p:sp>
      <p:sp>
        <p:nvSpPr>
          <p:cNvPr id="8" name="5 Marcador de número de diapositiva">
            <a:extLst>
              <a:ext uri="{FF2B5EF4-FFF2-40B4-BE49-F238E27FC236}">
                <a16:creationId xmlns:a16="http://schemas.microsoft.com/office/drawing/2014/main" id="{3E999615-A323-9252-6625-BD206E7347D7}"/>
              </a:ext>
            </a:extLst>
          </p:cNvPr>
          <p:cNvSpPr>
            <a:spLocks noGrp="1"/>
          </p:cNvSpPr>
          <p:nvPr>
            <p:ph type="sldNum" sz="quarter" idx="12"/>
          </p:nvPr>
        </p:nvSpPr>
        <p:spPr/>
        <p:txBody>
          <a:bodyPr/>
          <a:lstStyle>
            <a:lvl1pPr>
              <a:defRPr/>
            </a:lvl1pPr>
          </a:lstStyle>
          <a:p>
            <a:pPr>
              <a:defRPr/>
            </a:pPr>
            <a:fld id="{F6A3054E-AC31-4729-9C34-25DAC4AD5039}" type="slidenum">
              <a:rPr lang="es-AR" altLang="es-AR"/>
              <a:pPr>
                <a:defRPr/>
              </a:pPr>
              <a:t>‹Nº›</a:t>
            </a:fld>
            <a:endParaRPr lang="es-AR" altLang="es-AR"/>
          </a:p>
        </p:txBody>
      </p:sp>
    </p:spTree>
    <p:extLst>
      <p:ext uri="{BB962C8B-B14F-4D97-AF65-F5344CB8AC3E}">
        <p14:creationId xmlns:p14="http://schemas.microsoft.com/office/powerpoint/2010/main" val="263943899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638"/>
            <a:ext cx="9956800" cy="1143000"/>
          </a:xfrm>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9 Marcador de fecha">
            <a:extLst>
              <a:ext uri="{FF2B5EF4-FFF2-40B4-BE49-F238E27FC236}">
                <a16:creationId xmlns:a16="http://schemas.microsoft.com/office/drawing/2014/main" id="{C864D0B1-2897-251E-0A2B-F779600DE09B}"/>
              </a:ext>
            </a:extLst>
          </p:cNvPr>
          <p:cNvSpPr>
            <a:spLocks noGrp="1"/>
          </p:cNvSpPr>
          <p:nvPr>
            <p:ph type="dt" sz="half" idx="10"/>
          </p:nvPr>
        </p:nvSpPr>
        <p:spPr/>
        <p:txBody>
          <a:bodyPr/>
          <a:lstStyle>
            <a:lvl1pPr>
              <a:defRPr/>
            </a:lvl1pPr>
          </a:lstStyle>
          <a:p>
            <a:pPr>
              <a:defRPr/>
            </a:pPr>
            <a:fld id="{D49D4CD5-7ADD-443A-9E63-9BF97D13E676}" type="datetimeFigureOut">
              <a:rPr lang="es-AR"/>
              <a:pPr>
                <a:defRPr/>
              </a:pPr>
              <a:t>6/3/2024</a:t>
            </a:fld>
            <a:endParaRPr lang="es-AR"/>
          </a:p>
        </p:txBody>
      </p:sp>
      <p:sp>
        <p:nvSpPr>
          <p:cNvPr id="6" name="21 Marcador de pie de página">
            <a:extLst>
              <a:ext uri="{FF2B5EF4-FFF2-40B4-BE49-F238E27FC236}">
                <a16:creationId xmlns:a16="http://schemas.microsoft.com/office/drawing/2014/main" id="{6D8D121C-0DC5-AE99-655C-F6C1DBC873FE}"/>
              </a:ext>
            </a:extLst>
          </p:cNvPr>
          <p:cNvSpPr>
            <a:spLocks noGrp="1"/>
          </p:cNvSpPr>
          <p:nvPr>
            <p:ph type="ftr" sz="quarter" idx="11"/>
          </p:nvPr>
        </p:nvSpPr>
        <p:spPr/>
        <p:txBody>
          <a:bodyPr/>
          <a:lstStyle>
            <a:lvl1pPr>
              <a:defRPr/>
            </a:lvl1pPr>
          </a:lstStyle>
          <a:p>
            <a:pPr>
              <a:defRPr/>
            </a:pPr>
            <a:endParaRPr lang="es-AR"/>
          </a:p>
        </p:txBody>
      </p:sp>
      <p:sp>
        <p:nvSpPr>
          <p:cNvPr id="7" name="17 Marcador de número de diapositiva">
            <a:extLst>
              <a:ext uri="{FF2B5EF4-FFF2-40B4-BE49-F238E27FC236}">
                <a16:creationId xmlns:a16="http://schemas.microsoft.com/office/drawing/2014/main" id="{6BA45E95-DEC3-BA8E-1340-0412B42609B5}"/>
              </a:ext>
            </a:extLst>
          </p:cNvPr>
          <p:cNvSpPr>
            <a:spLocks noGrp="1"/>
          </p:cNvSpPr>
          <p:nvPr>
            <p:ph type="sldNum" sz="quarter" idx="12"/>
          </p:nvPr>
        </p:nvSpPr>
        <p:spPr/>
        <p:txBody>
          <a:bodyPr/>
          <a:lstStyle>
            <a:lvl1pPr>
              <a:defRPr/>
            </a:lvl1pPr>
          </a:lstStyle>
          <a:p>
            <a:pPr>
              <a:defRPr/>
            </a:pPr>
            <a:fld id="{B0A6ECBF-531A-48A5-8B01-A50DC04C362C}" type="slidenum">
              <a:rPr lang="es-AR" altLang="es-AR"/>
              <a:pPr>
                <a:defRPr/>
              </a:pPr>
              <a:t>‹Nº›</a:t>
            </a:fld>
            <a:endParaRPr lang="es-AR" altLang="es-AR"/>
          </a:p>
        </p:txBody>
      </p:sp>
    </p:spTree>
    <p:extLst>
      <p:ext uri="{BB962C8B-B14F-4D97-AF65-F5344CB8AC3E}">
        <p14:creationId xmlns:p14="http://schemas.microsoft.com/office/powerpoint/2010/main" val="120513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10972800" cy="1143000"/>
          </a:xfrm>
        </p:spPr>
        <p:txBody>
          <a:bodyPr/>
          <a:lstStyle>
            <a:lvl1pPr>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609600" y="5486400"/>
            <a:ext cx="5386917"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s-ES"/>
              <a:t>Haga clic para modificar el estilo de texto del patrón</a:t>
            </a:r>
          </a:p>
        </p:txBody>
      </p:sp>
      <p:sp>
        <p:nvSpPr>
          <p:cNvPr id="4" name="3 Marcador de texto"/>
          <p:cNvSpPr>
            <a:spLocks noGrp="1"/>
          </p:cNvSpPr>
          <p:nvPr>
            <p:ph type="body" sz="half" idx="3"/>
          </p:nvPr>
        </p:nvSpPr>
        <p:spPr>
          <a:xfrm>
            <a:off x="6193368" y="5486400"/>
            <a:ext cx="5389033"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s-ES"/>
              <a:t>Haga clic para modificar el estilo de texto del patrón</a:t>
            </a:r>
          </a:p>
        </p:txBody>
      </p:sp>
      <p:sp>
        <p:nvSpPr>
          <p:cNvPr id="5" name="4 Marcador de contenido"/>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contenido"/>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6 Marcador de fecha">
            <a:extLst>
              <a:ext uri="{FF2B5EF4-FFF2-40B4-BE49-F238E27FC236}">
                <a16:creationId xmlns:a16="http://schemas.microsoft.com/office/drawing/2014/main" id="{FE62ACE7-83E8-3A3B-7082-E7FA667657EC}"/>
              </a:ext>
            </a:extLst>
          </p:cNvPr>
          <p:cNvSpPr>
            <a:spLocks noGrp="1"/>
          </p:cNvSpPr>
          <p:nvPr>
            <p:ph type="dt" sz="half" idx="10"/>
          </p:nvPr>
        </p:nvSpPr>
        <p:spPr/>
        <p:txBody>
          <a:bodyPr/>
          <a:lstStyle>
            <a:lvl1pPr>
              <a:defRPr/>
            </a:lvl1pPr>
          </a:lstStyle>
          <a:p>
            <a:pPr>
              <a:defRPr/>
            </a:pPr>
            <a:fld id="{ECF0FE03-ED75-4D59-9FB4-42C70DB60F88}" type="datetimeFigureOut">
              <a:rPr lang="es-AR"/>
              <a:pPr>
                <a:defRPr/>
              </a:pPr>
              <a:t>6/3/2024</a:t>
            </a:fld>
            <a:endParaRPr lang="es-AR"/>
          </a:p>
        </p:txBody>
      </p:sp>
      <p:sp>
        <p:nvSpPr>
          <p:cNvPr id="8" name="7 Marcador de pie de página">
            <a:extLst>
              <a:ext uri="{FF2B5EF4-FFF2-40B4-BE49-F238E27FC236}">
                <a16:creationId xmlns:a16="http://schemas.microsoft.com/office/drawing/2014/main" id="{852DF110-4057-3868-D68C-981FAF99F213}"/>
              </a:ext>
            </a:extLst>
          </p:cNvPr>
          <p:cNvSpPr>
            <a:spLocks noGrp="1"/>
          </p:cNvSpPr>
          <p:nvPr>
            <p:ph type="ftr" sz="quarter" idx="11"/>
          </p:nvPr>
        </p:nvSpPr>
        <p:spPr/>
        <p:txBody>
          <a:bodyPr/>
          <a:lstStyle>
            <a:lvl1pPr>
              <a:defRPr/>
            </a:lvl1pPr>
          </a:lstStyle>
          <a:p>
            <a:pPr>
              <a:defRPr/>
            </a:pPr>
            <a:endParaRPr lang="es-AR"/>
          </a:p>
        </p:txBody>
      </p:sp>
      <p:sp>
        <p:nvSpPr>
          <p:cNvPr id="9" name="8 Marcador de número de diapositiva">
            <a:extLst>
              <a:ext uri="{FF2B5EF4-FFF2-40B4-BE49-F238E27FC236}">
                <a16:creationId xmlns:a16="http://schemas.microsoft.com/office/drawing/2014/main" id="{77A07A10-8021-486C-C8A9-4373BD669DED}"/>
              </a:ext>
            </a:extLst>
          </p:cNvPr>
          <p:cNvSpPr>
            <a:spLocks noGrp="1"/>
          </p:cNvSpPr>
          <p:nvPr>
            <p:ph type="sldNum" sz="quarter" idx="12"/>
          </p:nvPr>
        </p:nvSpPr>
        <p:spPr/>
        <p:txBody>
          <a:bodyPr/>
          <a:lstStyle>
            <a:lvl1pPr>
              <a:defRPr/>
            </a:lvl1pPr>
          </a:lstStyle>
          <a:p>
            <a:pPr>
              <a:defRPr/>
            </a:pPr>
            <a:fld id="{4E6B1278-BFF9-4FB5-A455-35AA4EA7FC3B}" type="slidenum">
              <a:rPr lang="es-AR" altLang="es-AR"/>
              <a:pPr>
                <a:defRPr/>
              </a:pPr>
              <a:t>‹Nº›</a:t>
            </a:fld>
            <a:endParaRPr lang="es-AR" altLang="es-AR"/>
          </a:p>
        </p:txBody>
      </p:sp>
    </p:spTree>
    <p:extLst>
      <p:ext uri="{BB962C8B-B14F-4D97-AF65-F5344CB8AC3E}">
        <p14:creationId xmlns:p14="http://schemas.microsoft.com/office/powerpoint/2010/main" val="2141250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4320"/>
            <a:ext cx="9960864" cy="1143000"/>
          </a:xfrm>
        </p:spPr>
        <p:txBody>
          <a:bodyPr/>
          <a:lstStyle>
            <a:lvl1pPr algn="l">
              <a:defRPr sz="4600"/>
            </a:lvl1pPr>
          </a:lstStyle>
          <a:p>
            <a:r>
              <a:rPr lang="es-ES"/>
              <a:t>Haga clic para modificar el estilo de título del patrón</a:t>
            </a:r>
            <a:endParaRPr lang="en-US"/>
          </a:p>
        </p:txBody>
      </p:sp>
      <p:sp>
        <p:nvSpPr>
          <p:cNvPr id="3" name="9 Marcador de fecha">
            <a:extLst>
              <a:ext uri="{FF2B5EF4-FFF2-40B4-BE49-F238E27FC236}">
                <a16:creationId xmlns:a16="http://schemas.microsoft.com/office/drawing/2014/main" id="{E7AD4113-6E35-5BC5-DCF4-1807004A281E}"/>
              </a:ext>
            </a:extLst>
          </p:cNvPr>
          <p:cNvSpPr>
            <a:spLocks noGrp="1"/>
          </p:cNvSpPr>
          <p:nvPr>
            <p:ph type="dt" sz="half" idx="10"/>
          </p:nvPr>
        </p:nvSpPr>
        <p:spPr/>
        <p:txBody>
          <a:bodyPr/>
          <a:lstStyle>
            <a:lvl1pPr>
              <a:defRPr/>
            </a:lvl1pPr>
          </a:lstStyle>
          <a:p>
            <a:pPr>
              <a:defRPr/>
            </a:pPr>
            <a:fld id="{88AEA24B-44E3-4AB8-B604-BE6C5A4FE3F1}" type="datetimeFigureOut">
              <a:rPr lang="es-AR"/>
              <a:pPr>
                <a:defRPr/>
              </a:pPr>
              <a:t>6/3/2024</a:t>
            </a:fld>
            <a:endParaRPr lang="es-AR"/>
          </a:p>
        </p:txBody>
      </p:sp>
      <p:sp>
        <p:nvSpPr>
          <p:cNvPr id="4" name="21 Marcador de pie de página">
            <a:extLst>
              <a:ext uri="{FF2B5EF4-FFF2-40B4-BE49-F238E27FC236}">
                <a16:creationId xmlns:a16="http://schemas.microsoft.com/office/drawing/2014/main" id="{2548F9D6-4224-1BB2-4E25-233D8D86B233}"/>
              </a:ext>
            </a:extLst>
          </p:cNvPr>
          <p:cNvSpPr>
            <a:spLocks noGrp="1"/>
          </p:cNvSpPr>
          <p:nvPr>
            <p:ph type="ftr" sz="quarter" idx="11"/>
          </p:nvPr>
        </p:nvSpPr>
        <p:spPr/>
        <p:txBody>
          <a:bodyPr/>
          <a:lstStyle>
            <a:lvl1pPr>
              <a:defRPr/>
            </a:lvl1pPr>
          </a:lstStyle>
          <a:p>
            <a:pPr>
              <a:defRPr/>
            </a:pPr>
            <a:endParaRPr lang="es-AR"/>
          </a:p>
        </p:txBody>
      </p:sp>
      <p:sp>
        <p:nvSpPr>
          <p:cNvPr id="5" name="17 Marcador de número de diapositiva">
            <a:extLst>
              <a:ext uri="{FF2B5EF4-FFF2-40B4-BE49-F238E27FC236}">
                <a16:creationId xmlns:a16="http://schemas.microsoft.com/office/drawing/2014/main" id="{CB6BFF54-D42D-B163-B49E-685475C0DF16}"/>
              </a:ext>
            </a:extLst>
          </p:cNvPr>
          <p:cNvSpPr>
            <a:spLocks noGrp="1"/>
          </p:cNvSpPr>
          <p:nvPr>
            <p:ph type="sldNum" sz="quarter" idx="12"/>
          </p:nvPr>
        </p:nvSpPr>
        <p:spPr/>
        <p:txBody>
          <a:bodyPr/>
          <a:lstStyle>
            <a:lvl1pPr>
              <a:defRPr/>
            </a:lvl1pPr>
          </a:lstStyle>
          <a:p>
            <a:pPr>
              <a:defRPr/>
            </a:pPr>
            <a:fld id="{97399AAC-C3DD-4E8A-920B-AB8C78632462}" type="slidenum">
              <a:rPr lang="es-AR" altLang="es-AR"/>
              <a:pPr>
                <a:defRPr/>
              </a:pPr>
              <a:t>‹Nº›</a:t>
            </a:fld>
            <a:endParaRPr lang="es-AR" altLang="es-AR"/>
          </a:p>
        </p:txBody>
      </p:sp>
    </p:spTree>
    <p:extLst>
      <p:ext uri="{BB962C8B-B14F-4D97-AF65-F5344CB8AC3E}">
        <p14:creationId xmlns:p14="http://schemas.microsoft.com/office/powerpoint/2010/main" val="3108766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9 Marcador de fecha">
            <a:extLst>
              <a:ext uri="{FF2B5EF4-FFF2-40B4-BE49-F238E27FC236}">
                <a16:creationId xmlns:a16="http://schemas.microsoft.com/office/drawing/2014/main" id="{57B07055-8E10-982A-96E8-5FC17F460B20}"/>
              </a:ext>
            </a:extLst>
          </p:cNvPr>
          <p:cNvSpPr>
            <a:spLocks noGrp="1"/>
          </p:cNvSpPr>
          <p:nvPr>
            <p:ph type="dt" sz="half" idx="10"/>
          </p:nvPr>
        </p:nvSpPr>
        <p:spPr/>
        <p:txBody>
          <a:bodyPr/>
          <a:lstStyle>
            <a:lvl1pPr>
              <a:defRPr/>
            </a:lvl1pPr>
          </a:lstStyle>
          <a:p>
            <a:pPr>
              <a:defRPr/>
            </a:pPr>
            <a:fld id="{BACEF4CC-F3AB-4B6C-AB62-22760104BF17}" type="datetimeFigureOut">
              <a:rPr lang="es-AR"/>
              <a:pPr>
                <a:defRPr/>
              </a:pPr>
              <a:t>6/3/2024</a:t>
            </a:fld>
            <a:endParaRPr lang="es-AR"/>
          </a:p>
        </p:txBody>
      </p:sp>
      <p:sp>
        <p:nvSpPr>
          <p:cNvPr id="3" name="21 Marcador de pie de página">
            <a:extLst>
              <a:ext uri="{FF2B5EF4-FFF2-40B4-BE49-F238E27FC236}">
                <a16:creationId xmlns:a16="http://schemas.microsoft.com/office/drawing/2014/main" id="{504EB15D-BB09-9A80-EA70-B4CE84695481}"/>
              </a:ext>
            </a:extLst>
          </p:cNvPr>
          <p:cNvSpPr>
            <a:spLocks noGrp="1"/>
          </p:cNvSpPr>
          <p:nvPr>
            <p:ph type="ftr" sz="quarter" idx="11"/>
          </p:nvPr>
        </p:nvSpPr>
        <p:spPr/>
        <p:txBody>
          <a:bodyPr/>
          <a:lstStyle>
            <a:lvl1pPr>
              <a:defRPr/>
            </a:lvl1pPr>
          </a:lstStyle>
          <a:p>
            <a:pPr>
              <a:defRPr/>
            </a:pPr>
            <a:endParaRPr lang="es-AR"/>
          </a:p>
        </p:txBody>
      </p:sp>
      <p:sp>
        <p:nvSpPr>
          <p:cNvPr id="4" name="17 Marcador de número de diapositiva">
            <a:extLst>
              <a:ext uri="{FF2B5EF4-FFF2-40B4-BE49-F238E27FC236}">
                <a16:creationId xmlns:a16="http://schemas.microsoft.com/office/drawing/2014/main" id="{9907D9DE-5FCD-137C-1590-D70CEBEB8C55}"/>
              </a:ext>
            </a:extLst>
          </p:cNvPr>
          <p:cNvSpPr>
            <a:spLocks noGrp="1"/>
          </p:cNvSpPr>
          <p:nvPr>
            <p:ph type="sldNum" sz="quarter" idx="12"/>
          </p:nvPr>
        </p:nvSpPr>
        <p:spPr/>
        <p:txBody>
          <a:bodyPr/>
          <a:lstStyle>
            <a:lvl1pPr>
              <a:defRPr/>
            </a:lvl1pPr>
          </a:lstStyle>
          <a:p>
            <a:pPr>
              <a:defRPr/>
            </a:pPr>
            <a:fld id="{8B4634EC-B10E-4045-98B4-CD949EC8841E}" type="slidenum">
              <a:rPr lang="es-AR" altLang="es-AR"/>
              <a:pPr>
                <a:defRPr/>
              </a:pPr>
              <a:t>‹Nº›</a:t>
            </a:fld>
            <a:endParaRPr lang="es-AR" altLang="es-AR"/>
          </a:p>
        </p:txBody>
      </p:sp>
    </p:spTree>
    <p:extLst>
      <p:ext uri="{BB962C8B-B14F-4D97-AF65-F5344CB8AC3E}">
        <p14:creationId xmlns:p14="http://schemas.microsoft.com/office/powerpoint/2010/main" val="5822340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lang="es-ES"/>
              <a:t>Haga clic para modificar el estilo de título del patrón</a:t>
            </a:r>
            <a:endParaRPr lang="en-US"/>
          </a:p>
        </p:txBody>
      </p:sp>
      <p:sp>
        <p:nvSpPr>
          <p:cNvPr id="3" name="2 Marcador de texto"/>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s-ES"/>
              <a:t>Haga clic para modificar el estilo de texto del patrón</a:t>
            </a:r>
          </a:p>
        </p:txBody>
      </p:sp>
      <p:sp>
        <p:nvSpPr>
          <p:cNvPr id="4" name="3 Marcador de contenido"/>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fecha">
            <a:extLst>
              <a:ext uri="{FF2B5EF4-FFF2-40B4-BE49-F238E27FC236}">
                <a16:creationId xmlns:a16="http://schemas.microsoft.com/office/drawing/2014/main" id="{95602DCC-13CD-8300-E650-E4C9985A43AA}"/>
              </a:ext>
            </a:extLst>
          </p:cNvPr>
          <p:cNvSpPr>
            <a:spLocks noGrp="1"/>
          </p:cNvSpPr>
          <p:nvPr>
            <p:ph type="dt" sz="half" idx="10"/>
          </p:nvPr>
        </p:nvSpPr>
        <p:spPr/>
        <p:txBody>
          <a:bodyPr/>
          <a:lstStyle>
            <a:lvl1pPr>
              <a:defRPr/>
            </a:lvl1pPr>
          </a:lstStyle>
          <a:p>
            <a:pPr>
              <a:defRPr/>
            </a:pPr>
            <a:fld id="{A45321EE-0996-4956-9729-3C00A0084722}" type="datetimeFigureOut">
              <a:rPr lang="es-AR"/>
              <a:pPr>
                <a:defRPr/>
              </a:pPr>
              <a:t>6/3/2024</a:t>
            </a:fld>
            <a:endParaRPr lang="es-AR"/>
          </a:p>
        </p:txBody>
      </p:sp>
      <p:sp>
        <p:nvSpPr>
          <p:cNvPr id="6" name="5 Marcador de pie de página">
            <a:extLst>
              <a:ext uri="{FF2B5EF4-FFF2-40B4-BE49-F238E27FC236}">
                <a16:creationId xmlns:a16="http://schemas.microsoft.com/office/drawing/2014/main" id="{16003435-C685-837A-FFCC-93618186A261}"/>
              </a:ext>
            </a:extLst>
          </p:cNvPr>
          <p:cNvSpPr>
            <a:spLocks noGrp="1"/>
          </p:cNvSpPr>
          <p:nvPr>
            <p:ph type="ftr" sz="quarter" idx="11"/>
          </p:nvPr>
        </p:nvSpPr>
        <p:spPr/>
        <p:txBody>
          <a:bodyPr/>
          <a:lstStyle>
            <a:lvl1pPr>
              <a:defRPr/>
            </a:lvl1pPr>
          </a:lstStyle>
          <a:p>
            <a:pPr>
              <a:defRPr/>
            </a:pPr>
            <a:endParaRPr lang="es-AR"/>
          </a:p>
        </p:txBody>
      </p:sp>
      <p:sp>
        <p:nvSpPr>
          <p:cNvPr id="7" name="6 Marcador de número de diapositiva">
            <a:extLst>
              <a:ext uri="{FF2B5EF4-FFF2-40B4-BE49-F238E27FC236}">
                <a16:creationId xmlns:a16="http://schemas.microsoft.com/office/drawing/2014/main" id="{5E94CD71-130D-9860-8CA9-110585DADCC9}"/>
              </a:ext>
            </a:extLst>
          </p:cNvPr>
          <p:cNvSpPr>
            <a:spLocks noGrp="1"/>
          </p:cNvSpPr>
          <p:nvPr>
            <p:ph type="sldNum" sz="quarter" idx="12"/>
          </p:nvPr>
        </p:nvSpPr>
        <p:spPr>
          <a:xfrm>
            <a:off x="10875433" y="6421439"/>
            <a:ext cx="1016000" cy="365125"/>
          </a:xfrm>
        </p:spPr>
        <p:txBody>
          <a:bodyPr/>
          <a:lstStyle>
            <a:lvl1pPr>
              <a:defRPr/>
            </a:lvl1pPr>
          </a:lstStyle>
          <a:p>
            <a:pPr>
              <a:defRPr/>
            </a:pPr>
            <a:fld id="{E42B13E5-FE26-46EB-AF51-EE4BEA62FFD8}" type="slidenum">
              <a:rPr lang="es-AR" altLang="es-AR"/>
              <a:pPr>
                <a:defRPr/>
              </a:pPr>
              <a:t>‹Nº›</a:t>
            </a:fld>
            <a:endParaRPr lang="es-AR" altLang="es-AR"/>
          </a:p>
        </p:txBody>
      </p:sp>
    </p:spTree>
    <p:extLst>
      <p:ext uri="{BB962C8B-B14F-4D97-AF65-F5344CB8AC3E}">
        <p14:creationId xmlns:p14="http://schemas.microsoft.com/office/powerpoint/2010/main" val="426157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E9C693-1E5B-4EAC-B5A6-A0AE88302F6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4461DD7B-465D-4290-839E-A50831DC01D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D84D68CE-A989-41B6-806D-05C12E16A489}"/>
              </a:ext>
            </a:extLst>
          </p:cNvPr>
          <p:cNvSpPr>
            <a:spLocks noGrp="1"/>
          </p:cNvSpPr>
          <p:nvPr>
            <p:ph type="dt" sz="half" idx="10"/>
          </p:nvPr>
        </p:nvSpPr>
        <p:spPr/>
        <p:txBody>
          <a:bodyPr/>
          <a:lstStyle/>
          <a:p>
            <a:fld id="{6123CEF3-B1C9-4BB0-A18A-2A8F011A17F2}" type="datetimeFigureOut">
              <a:rPr lang="es-AR" smtClean="0"/>
              <a:t>6/3/2024</a:t>
            </a:fld>
            <a:endParaRPr lang="es-AR"/>
          </a:p>
        </p:txBody>
      </p:sp>
      <p:sp>
        <p:nvSpPr>
          <p:cNvPr id="5" name="Marcador de pie de página 4">
            <a:extLst>
              <a:ext uri="{FF2B5EF4-FFF2-40B4-BE49-F238E27FC236}">
                <a16:creationId xmlns:a16="http://schemas.microsoft.com/office/drawing/2014/main" id="{D3933C07-92E4-4A7C-BF60-7BE1B44A697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C1400F4-5CC9-48CC-B489-8F5E502B4A46}"/>
              </a:ext>
            </a:extLst>
          </p:cNvPr>
          <p:cNvSpPr>
            <a:spLocks noGrp="1"/>
          </p:cNvSpPr>
          <p:nvPr>
            <p:ph type="sldNum" sz="quarter" idx="12"/>
          </p:nvPr>
        </p:nvSpPr>
        <p:spPr/>
        <p:txBody>
          <a:bodyPr/>
          <a:lstStyle/>
          <a:p>
            <a:fld id="{99DFB182-D4C3-41B9-A3E7-DB566E42F297}" type="slidenum">
              <a:rPr lang="es-AR" smtClean="0"/>
              <a:t>‹Nº›</a:t>
            </a:fld>
            <a:endParaRPr lang="es-AR"/>
          </a:p>
        </p:txBody>
      </p:sp>
    </p:spTree>
    <p:extLst>
      <p:ext uri="{BB962C8B-B14F-4D97-AF65-F5344CB8AC3E}">
        <p14:creationId xmlns:p14="http://schemas.microsoft.com/office/powerpoint/2010/main" val="3446752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s-ES" noProof="0"/>
              <a:t>Haga clic en el icono para agregar una imagen</a:t>
            </a:r>
            <a:endParaRPr lang="en-US" noProof="0" dirty="0"/>
          </a:p>
        </p:txBody>
      </p:sp>
      <p:sp>
        <p:nvSpPr>
          <p:cNvPr id="4" name="3 Marcador de texto"/>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s-ES"/>
              <a:t>Haga clic para modificar el estilo de texto del patrón</a:t>
            </a:r>
          </a:p>
        </p:txBody>
      </p:sp>
      <p:sp>
        <p:nvSpPr>
          <p:cNvPr id="5" name="4 Marcador de fecha">
            <a:extLst>
              <a:ext uri="{FF2B5EF4-FFF2-40B4-BE49-F238E27FC236}">
                <a16:creationId xmlns:a16="http://schemas.microsoft.com/office/drawing/2014/main" id="{1678CC45-C21D-C5F2-3166-AB53B061AB33}"/>
              </a:ext>
            </a:extLst>
          </p:cNvPr>
          <p:cNvSpPr>
            <a:spLocks noGrp="1"/>
          </p:cNvSpPr>
          <p:nvPr>
            <p:ph type="dt" sz="half" idx="10"/>
          </p:nvPr>
        </p:nvSpPr>
        <p:spPr/>
        <p:txBody>
          <a:bodyPr/>
          <a:lstStyle>
            <a:lvl1pPr>
              <a:defRPr/>
            </a:lvl1pPr>
          </a:lstStyle>
          <a:p>
            <a:pPr>
              <a:defRPr/>
            </a:pPr>
            <a:fld id="{F8312707-16B2-40E4-84A0-7F7959B2ABC1}" type="datetimeFigureOut">
              <a:rPr lang="es-AR"/>
              <a:pPr>
                <a:defRPr/>
              </a:pPr>
              <a:t>6/3/2024</a:t>
            </a:fld>
            <a:endParaRPr lang="es-AR"/>
          </a:p>
        </p:txBody>
      </p:sp>
      <p:sp>
        <p:nvSpPr>
          <p:cNvPr id="6" name="5 Marcador de pie de página">
            <a:extLst>
              <a:ext uri="{FF2B5EF4-FFF2-40B4-BE49-F238E27FC236}">
                <a16:creationId xmlns:a16="http://schemas.microsoft.com/office/drawing/2014/main" id="{757AC8D8-8505-69D0-A3E5-F3A3F36BEA60}"/>
              </a:ext>
            </a:extLst>
          </p:cNvPr>
          <p:cNvSpPr>
            <a:spLocks noGrp="1"/>
          </p:cNvSpPr>
          <p:nvPr>
            <p:ph type="ftr" sz="quarter" idx="11"/>
          </p:nvPr>
        </p:nvSpPr>
        <p:spPr/>
        <p:txBody>
          <a:bodyPr/>
          <a:lstStyle>
            <a:lvl1pPr>
              <a:defRPr/>
            </a:lvl1pPr>
          </a:lstStyle>
          <a:p>
            <a:pPr>
              <a:defRPr/>
            </a:pPr>
            <a:endParaRPr lang="es-AR"/>
          </a:p>
        </p:txBody>
      </p:sp>
      <p:sp>
        <p:nvSpPr>
          <p:cNvPr id="7" name="6 Marcador de número de diapositiva">
            <a:extLst>
              <a:ext uri="{FF2B5EF4-FFF2-40B4-BE49-F238E27FC236}">
                <a16:creationId xmlns:a16="http://schemas.microsoft.com/office/drawing/2014/main" id="{65CB42C5-9536-7F01-8383-AEBBC74C5394}"/>
              </a:ext>
            </a:extLst>
          </p:cNvPr>
          <p:cNvSpPr>
            <a:spLocks noGrp="1"/>
          </p:cNvSpPr>
          <p:nvPr>
            <p:ph type="sldNum" sz="quarter" idx="12"/>
          </p:nvPr>
        </p:nvSpPr>
        <p:spPr/>
        <p:txBody>
          <a:bodyPr/>
          <a:lstStyle>
            <a:lvl1pPr>
              <a:defRPr/>
            </a:lvl1pPr>
          </a:lstStyle>
          <a:p>
            <a:pPr>
              <a:defRPr/>
            </a:pPr>
            <a:fld id="{05D8E264-EE15-489D-8985-9CED74A6023C}" type="slidenum">
              <a:rPr lang="es-AR" altLang="es-AR"/>
              <a:pPr>
                <a:defRPr/>
              </a:pPr>
              <a:t>‹Nº›</a:t>
            </a:fld>
            <a:endParaRPr lang="es-AR" altLang="es-AR"/>
          </a:p>
        </p:txBody>
      </p:sp>
    </p:spTree>
    <p:extLst>
      <p:ext uri="{BB962C8B-B14F-4D97-AF65-F5344CB8AC3E}">
        <p14:creationId xmlns:p14="http://schemas.microsoft.com/office/powerpoint/2010/main" val="32154130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9 Marcador de fecha">
            <a:extLst>
              <a:ext uri="{FF2B5EF4-FFF2-40B4-BE49-F238E27FC236}">
                <a16:creationId xmlns:a16="http://schemas.microsoft.com/office/drawing/2014/main" id="{3F335D98-705A-180A-E22A-82391240334C}"/>
              </a:ext>
            </a:extLst>
          </p:cNvPr>
          <p:cNvSpPr>
            <a:spLocks noGrp="1"/>
          </p:cNvSpPr>
          <p:nvPr>
            <p:ph type="dt" sz="half" idx="10"/>
          </p:nvPr>
        </p:nvSpPr>
        <p:spPr/>
        <p:txBody>
          <a:bodyPr/>
          <a:lstStyle>
            <a:lvl1pPr>
              <a:defRPr/>
            </a:lvl1pPr>
          </a:lstStyle>
          <a:p>
            <a:pPr>
              <a:defRPr/>
            </a:pPr>
            <a:fld id="{19F54F08-471D-4312-86C0-7C9ABFCA057B}" type="datetimeFigureOut">
              <a:rPr lang="es-AR"/>
              <a:pPr>
                <a:defRPr/>
              </a:pPr>
              <a:t>6/3/2024</a:t>
            </a:fld>
            <a:endParaRPr lang="es-AR"/>
          </a:p>
        </p:txBody>
      </p:sp>
      <p:sp>
        <p:nvSpPr>
          <p:cNvPr id="5" name="21 Marcador de pie de página">
            <a:extLst>
              <a:ext uri="{FF2B5EF4-FFF2-40B4-BE49-F238E27FC236}">
                <a16:creationId xmlns:a16="http://schemas.microsoft.com/office/drawing/2014/main" id="{AA8C3E1B-1F09-9E97-F9E6-32595B6946E5}"/>
              </a:ext>
            </a:extLst>
          </p:cNvPr>
          <p:cNvSpPr>
            <a:spLocks noGrp="1"/>
          </p:cNvSpPr>
          <p:nvPr>
            <p:ph type="ftr" sz="quarter" idx="11"/>
          </p:nvPr>
        </p:nvSpPr>
        <p:spPr/>
        <p:txBody>
          <a:bodyPr/>
          <a:lstStyle>
            <a:lvl1pPr>
              <a:defRPr/>
            </a:lvl1pPr>
          </a:lstStyle>
          <a:p>
            <a:pPr>
              <a:defRPr/>
            </a:pPr>
            <a:endParaRPr lang="es-AR"/>
          </a:p>
        </p:txBody>
      </p:sp>
      <p:sp>
        <p:nvSpPr>
          <p:cNvPr id="6" name="17 Marcador de número de diapositiva">
            <a:extLst>
              <a:ext uri="{FF2B5EF4-FFF2-40B4-BE49-F238E27FC236}">
                <a16:creationId xmlns:a16="http://schemas.microsoft.com/office/drawing/2014/main" id="{12581211-D0AD-A7EC-9600-27AEDB8690C7}"/>
              </a:ext>
            </a:extLst>
          </p:cNvPr>
          <p:cNvSpPr>
            <a:spLocks noGrp="1"/>
          </p:cNvSpPr>
          <p:nvPr>
            <p:ph type="sldNum" sz="quarter" idx="12"/>
          </p:nvPr>
        </p:nvSpPr>
        <p:spPr/>
        <p:txBody>
          <a:bodyPr/>
          <a:lstStyle>
            <a:lvl1pPr>
              <a:defRPr/>
            </a:lvl1pPr>
          </a:lstStyle>
          <a:p>
            <a:pPr>
              <a:defRPr/>
            </a:pPr>
            <a:fld id="{95274C00-646A-4600-9E22-5F725C3F8ACF}" type="slidenum">
              <a:rPr lang="es-AR" altLang="es-AR"/>
              <a:pPr>
                <a:defRPr/>
              </a:pPr>
              <a:t>‹Nº›</a:t>
            </a:fld>
            <a:endParaRPr lang="es-AR" altLang="es-AR"/>
          </a:p>
        </p:txBody>
      </p:sp>
    </p:spTree>
    <p:extLst>
      <p:ext uri="{BB962C8B-B14F-4D97-AF65-F5344CB8AC3E}">
        <p14:creationId xmlns:p14="http://schemas.microsoft.com/office/powerpoint/2010/main" val="2437260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9 Marcador de fecha">
            <a:extLst>
              <a:ext uri="{FF2B5EF4-FFF2-40B4-BE49-F238E27FC236}">
                <a16:creationId xmlns:a16="http://schemas.microsoft.com/office/drawing/2014/main" id="{B05C3C90-28E9-F50F-A6E2-0F0AE2401440}"/>
              </a:ext>
            </a:extLst>
          </p:cNvPr>
          <p:cNvSpPr>
            <a:spLocks noGrp="1"/>
          </p:cNvSpPr>
          <p:nvPr>
            <p:ph type="dt" sz="half" idx="10"/>
          </p:nvPr>
        </p:nvSpPr>
        <p:spPr/>
        <p:txBody>
          <a:bodyPr/>
          <a:lstStyle>
            <a:lvl1pPr>
              <a:defRPr/>
            </a:lvl1pPr>
          </a:lstStyle>
          <a:p>
            <a:pPr>
              <a:defRPr/>
            </a:pPr>
            <a:fld id="{1447A29E-B27A-4192-BB20-F7B42B23D9C7}" type="datetimeFigureOut">
              <a:rPr lang="es-AR"/>
              <a:pPr>
                <a:defRPr/>
              </a:pPr>
              <a:t>6/3/2024</a:t>
            </a:fld>
            <a:endParaRPr lang="es-AR"/>
          </a:p>
        </p:txBody>
      </p:sp>
      <p:sp>
        <p:nvSpPr>
          <p:cNvPr id="5" name="21 Marcador de pie de página">
            <a:extLst>
              <a:ext uri="{FF2B5EF4-FFF2-40B4-BE49-F238E27FC236}">
                <a16:creationId xmlns:a16="http://schemas.microsoft.com/office/drawing/2014/main" id="{0EAF6354-C50E-6628-5187-95ED1F3E7814}"/>
              </a:ext>
            </a:extLst>
          </p:cNvPr>
          <p:cNvSpPr>
            <a:spLocks noGrp="1"/>
          </p:cNvSpPr>
          <p:nvPr>
            <p:ph type="ftr" sz="quarter" idx="11"/>
          </p:nvPr>
        </p:nvSpPr>
        <p:spPr/>
        <p:txBody>
          <a:bodyPr/>
          <a:lstStyle>
            <a:lvl1pPr>
              <a:defRPr/>
            </a:lvl1pPr>
          </a:lstStyle>
          <a:p>
            <a:pPr>
              <a:defRPr/>
            </a:pPr>
            <a:endParaRPr lang="es-AR"/>
          </a:p>
        </p:txBody>
      </p:sp>
      <p:sp>
        <p:nvSpPr>
          <p:cNvPr id="6" name="17 Marcador de número de diapositiva">
            <a:extLst>
              <a:ext uri="{FF2B5EF4-FFF2-40B4-BE49-F238E27FC236}">
                <a16:creationId xmlns:a16="http://schemas.microsoft.com/office/drawing/2014/main" id="{0187B2FD-9880-CC56-3957-D56151FC6ADE}"/>
              </a:ext>
            </a:extLst>
          </p:cNvPr>
          <p:cNvSpPr>
            <a:spLocks noGrp="1"/>
          </p:cNvSpPr>
          <p:nvPr>
            <p:ph type="sldNum" sz="quarter" idx="12"/>
          </p:nvPr>
        </p:nvSpPr>
        <p:spPr/>
        <p:txBody>
          <a:bodyPr/>
          <a:lstStyle>
            <a:lvl1pPr>
              <a:defRPr/>
            </a:lvl1pPr>
          </a:lstStyle>
          <a:p>
            <a:pPr>
              <a:defRPr/>
            </a:pPr>
            <a:fld id="{231A33BF-1765-48CB-BEFE-10AD5740CD07}" type="slidenum">
              <a:rPr lang="es-AR" altLang="es-AR"/>
              <a:pPr>
                <a:defRPr/>
              </a:pPr>
              <a:t>‹Nº›</a:t>
            </a:fld>
            <a:endParaRPr lang="es-AR" altLang="es-AR"/>
          </a:p>
        </p:txBody>
      </p:sp>
    </p:spTree>
    <p:extLst>
      <p:ext uri="{BB962C8B-B14F-4D97-AF65-F5344CB8AC3E}">
        <p14:creationId xmlns:p14="http://schemas.microsoft.com/office/powerpoint/2010/main" val="1223352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82DFFC-A9E7-45C3-8522-2FB884D381C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8CE7A0C7-A215-42F4-9236-EFDF5C62E2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5F60806-1AC0-4D14-9268-5D12C5D0A0BA}"/>
              </a:ext>
            </a:extLst>
          </p:cNvPr>
          <p:cNvSpPr>
            <a:spLocks noGrp="1"/>
          </p:cNvSpPr>
          <p:nvPr>
            <p:ph type="dt" sz="half" idx="10"/>
          </p:nvPr>
        </p:nvSpPr>
        <p:spPr/>
        <p:txBody>
          <a:bodyPr/>
          <a:lstStyle/>
          <a:p>
            <a:fld id="{6123CEF3-B1C9-4BB0-A18A-2A8F011A17F2}" type="datetimeFigureOut">
              <a:rPr lang="es-AR" smtClean="0"/>
              <a:t>6/3/2024</a:t>
            </a:fld>
            <a:endParaRPr lang="es-AR"/>
          </a:p>
        </p:txBody>
      </p:sp>
      <p:sp>
        <p:nvSpPr>
          <p:cNvPr id="5" name="Marcador de pie de página 4">
            <a:extLst>
              <a:ext uri="{FF2B5EF4-FFF2-40B4-BE49-F238E27FC236}">
                <a16:creationId xmlns:a16="http://schemas.microsoft.com/office/drawing/2014/main" id="{94E4ADE7-71E3-487C-869E-2FB501799DA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EB31B22C-D763-466D-A323-1FA0407C186B}"/>
              </a:ext>
            </a:extLst>
          </p:cNvPr>
          <p:cNvSpPr>
            <a:spLocks noGrp="1"/>
          </p:cNvSpPr>
          <p:nvPr>
            <p:ph type="sldNum" sz="quarter" idx="12"/>
          </p:nvPr>
        </p:nvSpPr>
        <p:spPr/>
        <p:txBody>
          <a:bodyPr/>
          <a:lstStyle/>
          <a:p>
            <a:fld id="{99DFB182-D4C3-41B9-A3E7-DB566E42F297}" type="slidenum">
              <a:rPr lang="es-AR" smtClean="0"/>
              <a:t>‹Nº›</a:t>
            </a:fld>
            <a:endParaRPr lang="es-AR"/>
          </a:p>
        </p:txBody>
      </p:sp>
    </p:spTree>
    <p:extLst>
      <p:ext uri="{BB962C8B-B14F-4D97-AF65-F5344CB8AC3E}">
        <p14:creationId xmlns:p14="http://schemas.microsoft.com/office/powerpoint/2010/main" val="219288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D87B1A-414F-4AC3-9C3B-C8309180E402}"/>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9D028F3A-F4A9-4175-ACA8-DCBDF18B5DB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E02FCA88-0E7A-495B-A0FF-5F5317B9098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6855840F-4CB9-40B3-A0A0-6736BC092A81}"/>
              </a:ext>
            </a:extLst>
          </p:cNvPr>
          <p:cNvSpPr>
            <a:spLocks noGrp="1"/>
          </p:cNvSpPr>
          <p:nvPr>
            <p:ph type="dt" sz="half" idx="10"/>
          </p:nvPr>
        </p:nvSpPr>
        <p:spPr/>
        <p:txBody>
          <a:bodyPr/>
          <a:lstStyle/>
          <a:p>
            <a:fld id="{6123CEF3-B1C9-4BB0-A18A-2A8F011A17F2}" type="datetimeFigureOut">
              <a:rPr lang="es-AR" smtClean="0"/>
              <a:t>6/3/2024</a:t>
            </a:fld>
            <a:endParaRPr lang="es-AR"/>
          </a:p>
        </p:txBody>
      </p:sp>
      <p:sp>
        <p:nvSpPr>
          <p:cNvPr id="6" name="Marcador de pie de página 5">
            <a:extLst>
              <a:ext uri="{FF2B5EF4-FFF2-40B4-BE49-F238E27FC236}">
                <a16:creationId xmlns:a16="http://schemas.microsoft.com/office/drawing/2014/main" id="{CEDC302A-9A2C-4665-93B3-EC932674F346}"/>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B2E5C68-0C90-48B1-9370-94FE8779E3B5}"/>
              </a:ext>
            </a:extLst>
          </p:cNvPr>
          <p:cNvSpPr>
            <a:spLocks noGrp="1"/>
          </p:cNvSpPr>
          <p:nvPr>
            <p:ph type="sldNum" sz="quarter" idx="12"/>
          </p:nvPr>
        </p:nvSpPr>
        <p:spPr/>
        <p:txBody>
          <a:bodyPr/>
          <a:lstStyle/>
          <a:p>
            <a:fld id="{99DFB182-D4C3-41B9-A3E7-DB566E42F297}" type="slidenum">
              <a:rPr lang="es-AR" smtClean="0"/>
              <a:t>‹Nº›</a:t>
            </a:fld>
            <a:endParaRPr lang="es-AR"/>
          </a:p>
        </p:txBody>
      </p:sp>
    </p:spTree>
    <p:extLst>
      <p:ext uri="{BB962C8B-B14F-4D97-AF65-F5344CB8AC3E}">
        <p14:creationId xmlns:p14="http://schemas.microsoft.com/office/powerpoint/2010/main" val="863275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DB0E0B-D346-41CE-8C55-C0DC17664A7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4146A71-E198-4E11-BB54-FFD5FF84FE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59FE945-F860-4F88-8216-C1CEDBE5F14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F5773CA8-37FA-44D4-831F-3BC401B5AD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52ACB62-A052-48F6-9BB4-00FE5466D6C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350D24B8-2013-44FF-9805-1D97097E8406}"/>
              </a:ext>
            </a:extLst>
          </p:cNvPr>
          <p:cNvSpPr>
            <a:spLocks noGrp="1"/>
          </p:cNvSpPr>
          <p:nvPr>
            <p:ph type="dt" sz="half" idx="10"/>
          </p:nvPr>
        </p:nvSpPr>
        <p:spPr/>
        <p:txBody>
          <a:bodyPr/>
          <a:lstStyle/>
          <a:p>
            <a:fld id="{6123CEF3-B1C9-4BB0-A18A-2A8F011A17F2}" type="datetimeFigureOut">
              <a:rPr lang="es-AR" smtClean="0"/>
              <a:t>6/3/2024</a:t>
            </a:fld>
            <a:endParaRPr lang="es-AR"/>
          </a:p>
        </p:txBody>
      </p:sp>
      <p:sp>
        <p:nvSpPr>
          <p:cNvPr id="8" name="Marcador de pie de página 7">
            <a:extLst>
              <a:ext uri="{FF2B5EF4-FFF2-40B4-BE49-F238E27FC236}">
                <a16:creationId xmlns:a16="http://schemas.microsoft.com/office/drawing/2014/main" id="{862B2CAB-AC12-4A4C-8D73-AE41E8624747}"/>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38EF64D0-2E94-4D75-9607-4D5CF358AFB9}"/>
              </a:ext>
            </a:extLst>
          </p:cNvPr>
          <p:cNvSpPr>
            <a:spLocks noGrp="1"/>
          </p:cNvSpPr>
          <p:nvPr>
            <p:ph type="sldNum" sz="quarter" idx="12"/>
          </p:nvPr>
        </p:nvSpPr>
        <p:spPr/>
        <p:txBody>
          <a:bodyPr/>
          <a:lstStyle/>
          <a:p>
            <a:fld id="{99DFB182-D4C3-41B9-A3E7-DB566E42F297}" type="slidenum">
              <a:rPr lang="es-AR" smtClean="0"/>
              <a:t>‹Nº›</a:t>
            </a:fld>
            <a:endParaRPr lang="es-AR"/>
          </a:p>
        </p:txBody>
      </p:sp>
    </p:spTree>
    <p:extLst>
      <p:ext uri="{BB962C8B-B14F-4D97-AF65-F5344CB8AC3E}">
        <p14:creationId xmlns:p14="http://schemas.microsoft.com/office/powerpoint/2010/main" val="156755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65BCC3-9B44-4483-A4BC-39EC4632EC06}"/>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2FA2ADA7-9359-4CF2-8F90-EC14ABBBEE26}"/>
              </a:ext>
            </a:extLst>
          </p:cNvPr>
          <p:cNvSpPr>
            <a:spLocks noGrp="1"/>
          </p:cNvSpPr>
          <p:nvPr>
            <p:ph type="dt" sz="half" idx="10"/>
          </p:nvPr>
        </p:nvSpPr>
        <p:spPr/>
        <p:txBody>
          <a:bodyPr/>
          <a:lstStyle/>
          <a:p>
            <a:fld id="{6123CEF3-B1C9-4BB0-A18A-2A8F011A17F2}" type="datetimeFigureOut">
              <a:rPr lang="es-AR" smtClean="0"/>
              <a:t>6/3/2024</a:t>
            </a:fld>
            <a:endParaRPr lang="es-AR"/>
          </a:p>
        </p:txBody>
      </p:sp>
      <p:sp>
        <p:nvSpPr>
          <p:cNvPr id="4" name="Marcador de pie de página 3">
            <a:extLst>
              <a:ext uri="{FF2B5EF4-FFF2-40B4-BE49-F238E27FC236}">
                <a16:creationId xmlns:a16="http://schemas.microsoft.com/office/drawing/2014/main" id="{A8064A9A-D552-4459-AD34-A1BA320C42D7}"/>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8550DC59-5289-43E4-B36D-5E4BD6A27617}"/>
              </a:ext>
            </a:extLst>
          </p:cNvPr>
          <p:cNvSpPr>
            <a:spLocks noGrp="1"/>
          </p:cNvSpPr>
          <p:nvPr>
            <p:ph type="sldNum" sz="quarter" idx="12"/>
          </p:nvPr>
        </p:nvSpPr>
        <p:spPr/>
        <p:txBody>
          <a:bodyPr/>
          <a:lstStyle/>
          <a:p>
            <a:fld id="{99DFB182-D4C3-41B9-A3E7-DB566E42F297}" type="slidenum">
              <a:rPr lang="es-AR" smtClean="0"/>
              <a:t>‹Nº›</a:t>
            </a:fld>
            <a:endParaRPr lang="es-AR"/>
          </a:p>
        </p:txBody>
      </p:sp>
    </p:spTree>
    <p:extLst>
      <p:ext uri="{BB962C8B-B14F-4D97-AF65-F5344CB8AC3E}">
        <p14:creationId xmlns:p14="http://schemas.microsoft.com/office/powerpoint/2010/main" val="238456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4AB1D27-2041-468F-8DF5-7D2213057A61}"/>
              </a:ext>
            </a:extLst>
          </p:cNvPr>
          <p:cNvSpPr>
            <a:spLocks noGrp="1"/>
          </p:cNvSpPr>
          <p:nvPr>
            <p:ph type="dt" sz="half" idx="10"/>
          </p:nvPr>
        </p:nvSpPr>
        <p:spPr/>
        <p:txBody>
          <a:bodyPr/>
          <a:lstStyle/>
          <a:p>
            <a:fld id="{6123CEF3-B1C9-4BB0-A18A-2A8F011A17F2}" type="datetimeFigureOut">
              <a:rPr lang="es-AR" smtClean="0"/>
              <a:t>6/3/2024</a:t>
            </a:fld>
            <a:endParaRPr lang="es-AR"/>
          </a:p>
        </p:txBody>
      </p:sp>
      <p:sp>
        <p:nvSpPr>
          <p:cNvPr id="3" name="Marcador de pie de página 2">
            <a:extLst>
              <a:ext uri="{FF2B5EF4-FFF2-40B4-BE49-F238E27FC236}">
                <a16:creationId xmlns:a16="http://schemas.microsoft.com/office/drawing/2014/main" id="{9C99F32D-2221-45E7-B16D-F6F5945245FC}"/>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9BACE461-F98A-41A7-AD2B-FCE5AC222207}"/>
              </a:ext>
            </a:extLst>
          </p:cNvPr>
          <p:cNvSpPr>
            <a:spLocks noGrp="1"/>
          </p:cNvSpPr>
          <p:nvPr>
            <p:ph type="sldNum" sz="quarter" idx="12"/>
          </p:nvPr>
        </p:nvSpPr>
        <p:spPr/>
        <p:txBody>
          <a:bodyPr/>
          <a:lstStyle/>
          <a:p>
            <a:fld id="{99DFB182-D4C3-41B9-A3E7-DB566E42F297}" type="slidenum">
              <a:rPr lang="es-AR" smtClean="0"/>
              <a:t>‹Nº›</a:t>
            </a:fld>
            <a:endParaRPr lang="es-AR"/>
          </a:p>
        </p:txBody>
      </p:sp>
    </p:spTree>
    <p:extLst>
      <p:ext uri="{BB962C8B-B14F-4D97-AF65-F5344CB8AC3E}">
        <p14:creationId xmlns:p14="http://schemas.microsoft.com/office/powerpoint/2010/main" val="3148238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B89A7C-0F55-4C56-983C-060A0C65FAD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0DCB574-37A9-47C7-B265-BFF825CAB9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29C0EBA4-F52E-42BA-9F9E-88DF32918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67F7FDE-9F2D-4DEC-9C7D-BBA44035F032}"/>
              </a:ext>
            </a:extLst>
          </p:cNvPr>
          <p:cNvSpPr>
            <a:spLocks noGrp="1"/>
          </p:cNvSpPr>
          <p:nvPr>
            <p:ph type="dt" sz="half" idx="10"/>
          </p:nvPr>
        </p:nvSpPr>
        <p:spPr/>
        <p:txBody>
          <a:bodyPr/>
          <a:lstStyle/>
          <a:p>
            <a:fld id="{6123CEF3-B1C9-4BB0-A18A-2A8F011A17F2}" type="datetimeFigureOut">
              <a:rPr lang="es-AR" smtClean="0"/>
              <a:t>6/3/2024</a:t>
            </a:fld>
            <a:endParaRPr lang="es-AR"/>
          </a:p>
        </p:txBody>
      </p:sp>
      <p:sp>
        <p:nvSpPr>
          <p:cNvPr id="6" name="Marcador de pie de página 5">
            <a:extLst>
              <a:ext uri="{FF2B5EF4-FFF2-40B4-BE49-F238E27FC236}">
                <a16:creationId xmlns:a16="http://schemas.microsoft.com/office/drawing/2014/main" id="{8E5B2A2D-741B-4108-ABBC-88D6173509E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A467557C-B407-4928-83A0-671F47B9FAF1}"/>
              </a:ext>
            </a:extLst>
          </p:cNvPr>
          <p:cNvSpPr>
            <a:spLocks noGrp="1"/>
          </p:cNvSpPr>
          <p:nvPr>
            <p:ph type="sldNum" sz="quarter" idx="12"/>
          </p:nvPr>
        </p:nvSpPr>
        <p:spPr/>
        <p:txBody>
          <a:bodyPr/>
          <a:lstStyle/>
          <a:p>
            <a:fld id="{99DFB182-D4C3-41B9-A3E7-DB566E42F297}" type="slidenum">
              <a:rPr lang="es-AR" smtClean="0"/>
              <a:t>‹Nº›</a:t>
            </a:fld>
            <a:endParaRPr lang="es-AR"/>
          </a:p>
        </p:txBody>
      </p:sp>
    </p:spTree>
    <p:extLst>
      <p:ext uri="{BB962C8B-B14F-4D97-AF65-F5344CB8AC3E}">
        <p14:creationId xmlns:p14="http://schemas.microsoft.com/office/powerpoint/2010/main" val="191202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F7CA6F-3EAE-48BE-BD4D-276AD2ACA2E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8BAACCA6-0043-4492-A240-611B22A982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A1F4EACC-E4BD-4C11-97FB-08A2D12162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B317A61-3EF4-4F2F-A3E7-62AFD6736630}"/>
              </a:ext>
            </a:extLst>
          </p:cNvPr>
          <p:cNvSpPr>
            <a:spLocks noGrp="1"/>
          </p:cNvSpPr>
          <p:nvPr>
            <p:ph type="dt" sz="half" idx="10"/>
          </p:nvPr>
        </p:nvSpPr>
        <p:spPr/>
        <p:txBody>
          <a:bodyPr/>
          <a:lstStyle/>
          <a:p>
            <a:fld id="{6123CEF3-B1C9-4BB0-A18A-2A8F011A17F2}" type="datetimeFigureOut">
              <a:rPr lang="es-AR" smtClean="0"/>
              <a:t>6/3/2024</a:t>
            </a:fld>
            <a:endParaRPr lang="es-AR"/>
          </a:p>
        </p:txBody>
      </p:sp>
      <p:sp>
        <p:nvSpPr>
          <p:cNvPr id="6" name="Marcador de pie de página 5">
            <a:extLst>
              <a:ext uri="{FF2B5EF4-FFF2-40B4-BE49-F238E27FC236}">
                <a16:creationId xmlns:a16="http://schemas.microsoft.com/office/drawing/2014/main" id="{0403EF93-B7AB-49B9-98DE-DDD13C2C065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DFD7BB5D-6CE8-4C53-A6F0-0E6232B2E732}"/>
              </a:ext>
            </a:extLst>
          </p:cNvPr>
          <p:cNvSpPr>
            <a:spLocks noGrp="1"/>
          </p:cNvSpPr>
          <p:nvPr>
            <p:ph type="sldNum" sz="quarter" idx="12"/>
          </p:nvPr>
        </p:nvSpPr>
        <p:spPr/>
        <p:txBody>
          <a:bodyPr/>
          <a:lstStyle/>
          <a:p>
            <a:fld id="{99DFB182-D4C3-41B9-A3E7-DB566E42F297}" type="slidenum">
              <a:rPr lang="es-AR" smtClean="0"/>
              <a:t>‹Nº›</a:t>
            </a:fld>
            <a:endParaRPr lang="es-AR"/>
          </a:p>
        </p:txBody>
      </p:sp>
    </p:spTree>
    <p:extLst>
      <p:ext uri="{BB962C8B-B14F-4D97-AF65-F5344CB8AC3E}">
        <p14:creationId xmlns:p14="http://schemas.microsoft.com/office/powerpoint/2010/main" val="1210398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27365BE-96B1-4028-9D75-24576BD2BC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561C81FF-5162-4166-A5FF-900FAF22A4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CD0E29C0-55DF-4B6F-BEA9-59B9221AB7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23CEF3-B1C9-4BB0-A18A-2A8F011A17F2}" type="datetimeFigureOut">
              <a:rPr lang="es-AR" smtClean="0"/>
              <a:t>6/3/2024</a:t>
            </a:fld>
            <a:endParaRPr lang="es-AR"/>
          </a:p>
        </p:txBody>
      </p:sp>
      <p:sp>
        <p:nvSpPr>
          <p:cNvPr id="5" name="Marcador de pie de página 4">
            <a:extLst>
              <a:ext uri="{FF2B5EF4-FFF2-40B4-BE49-F238E27FC236}">
                <a16:creationId xmlns:a16="http://schemas.microsoft.com/office/drawing/2014/main" id="{81998863-83DB-41E2-AA6E-CD712CD317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DAA2A300-76AC-41E1-9375-A30AB4637C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DFB182-D4C3-41B9-A3E7-DB566E42F297}" type="slidenum">
              <a:rPr lang="es-AR" smtClean="0"/>
              <a:t>‹Nº›</a:t>
            </a:fld>
            <a:endParaRPr lang="es-AR"/>
          </a:p>
        </p:txBody>
      </p:sp>
    </p:spTree>
    <p:extLst>
      <p:ext uri="{BB962C8B-B14F-4D97-AF65-F5344CB8AC3E}">
        <p14:creationId xmlns:p14="http://schemas.microsoft.com/office/powerpoint/2010/main" val="2884454741"/>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11 Forma libre">
            <a:extLst>
              <a:ext uri="{FF2B5EF4-FFF2-40B4-BE49-F238E27FC236}">
                <a16:creationId xmlns:a16="http://schemas.microsoft.com/office/drawing/2014/main" id="{DE5A7475-01F1-DF6D-8C94-2D0FC3DD30F2}"/>
              </a:ext>
            </a:extLst>
          </p:cNvPr>
          <p:cNvSpPr>
            <a:spLocks/>
          </p:cNvSpPr>
          <p:nvPr/>
        </p:nvSpPr>
        <p:spPr bwMode="auto">
          <a:xfrm>
            <a:off x="0" y="4751388"/>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eaLnBrk="1" fontAlgn="auto" hangingPunct="1">
              <a:spcBef>
                <a:spcPts val="0"/>
              </a:spcBef>
              <a:spcAft>
                <a:spcPts val="0"/>
              </a:spcAft>
              <a:defRPr/>
            </a:pPr>
            <a:endParaRPr lang="en-US" sz="1800">
              <a:latin typeface="+mn-lt"/>
              <a:cs typeface="+mn-cs"/>
            </a:endParaRPr>
          </a:p>
        </p:txBody>
      </p:sp>
      <p:sp>
        <p:nvSpPr>
          <p:cNvPr id="16" name="15 Forma libre">
            <a:extLst>
              <a:ext uri="{FF2B5EF4-FFF2-40B4-BE49-F238E27FC236}">
                <a16:creationId xmlns:a16="http://schemas.microsoft.com/office/drawing/2014/main" id="{209F66F3-C791-E180-DC68-11DC3D00426A}"/>
              </a:ext>
            </a:extLst>
          </p:cNvPr>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eaLnBrk="1" fontAlgn="auto" hangingPunct="1">
              <a:spcBef>
                <a:spcPts val="0"/>
              </a:spcBef>
              <a:spcAft>
                <a:spcPts val="0"/>
              </a:spcAft>
              <a:defRPr/>
            </a:pPr>
            <a:endParaRPr lang="en-US" sz="1800">
              <a:latin typeface="+mn-lt"/>
              <a:cs typeface="+mn-cs"/>
            </a:endParaRPr>
          </a:p>
        </p:txBody>
      </p:sp>
      <p:sp>
        <p:nvSpPr>
          <p:cNvPr id="1028" name="8 Marcador de título">
            <a:extLst>
              <a:ext uri="{FF2B5EF4-FFF2-40B4-BE49-F238E27FC236}">
                <a16:creationId xmlns:a16="http://schemas.microsoft.com/office/drawing/2014/main" id="{35D8F5B2-73DD-1178-79E7-13BA2B9AC922}"/>
              </a:ext>
            </a:extLst>
          </p:cNvPr>
          <p:cNvSpPr>
            <a:spLocks noGrp="1"/>
          </p:cNvSpPr>
          <p:nvPr>
            <p:ph type="title"/>
          </p:nvPr>
        </p:nvSpPr>
        <p:spPr bwMode="auto">
          <a:xfrm>
            <a:off x="609600" y="274638"/>
            <a:ext cx="995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bodyPr>
          <a:lstStyle/>
          <a:p>
            <a:pPr lvl="0"/>
            <a:r>
              <a:rPr lang="es-ES" altLang="es-AR"/>
              <a:t>Haga clic para modificar el estilo de título del patrón</a:t>
            </a:r>
            <a:endParaRPr lang="en-US" altLang="es-AR"/>
          </a:p>
        </p:txBody>
      </p:sp>
      <p:sp>
        <p:nvSpPr>
          <p:cNvPr id="1029" name="29 Marcador de texto">
            <a:extLst>
              <a:ext uri="{FF2B5EF4-FFF2-40B4-BE49-F238E27FC236}">
                <a16:creationId xmlns:a16="http://schemas.microsoft.com/office/drawing/2014/main" id="{7E4C43D8-9932-CBFA-E463-AA1554FE2BBF}"/>
              </a:ext>
            </a:extLst>
          </p:cNvPr>
          <p:cNvSpPr>
            <a:spLocks noGrp="1"/>
          </p:cNvSpPr>
          <p:nvPr>
            <p:ph type="body" idx="1"/>
          </p:nvPr>
        </p:nvSpPr>
        <p:spPr bwMode="auto">
          <a:xfrm>
            <a:off x="609600" y="1600201"/>
            <a:ext cx="9956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AR"/>
              <a:t>Haga clic para modificar el estilo de texto del patrón</a:t>
            </a:r>
          </a:p>
          <a:p>
            <a:pPr lvl="1"/>
            <a:r>
              <a:rPr lang="es-ES" altLang="es-AR"/>
              <a:t>Segundo nivel</a:t>
            </a:r>
          </a:p>
          <a:p>
            <a:pPr lvl="2"/>
            <a:r>
              <a:rPr lang="es-ES" altLang="es-AR"/>
              <a:t>Tercer nivel</a:t>
            </a:r>
          </a:p>
          <a:p>
            <a:pPr lvl="3"/>
            <a:r>
              <a:rPr lang="es-ES" altLang="es-AR"/>
              <a:t>Cuarto nivel</a:t>
            </a:r>
          </a:p>
          <a:p>
            <a:pPr lvl="4"/>
            <a:r>
              <a:rPr lang="es-ES" altLang="es-AR"/>
              <a:t>Quinto nivel</a:t>
            </a:r>
            <a:endParaRPr lang="en-US" altLang="es-AR"/>
          </a:p>
        </p:txBody>
      </p:sp>
      <p:sp>
        <p:nvSpPr>
          <p:cNvPr id="10" name="9 Marcador de fecha">
            <a:extLst>
              <a:ext uri="{FF2B5EF4-FFF2-40B4-BE49-F238E27FC236}">
                <a16:creationId xmlns:a16="http://schemas.microsoft.com/office/drawing/2014/main" id="{A80CD2A2-EA18-9D29-B759-3049DEB67687}"/>
              </a:ext>
            </a:extLst>
          </p:cNvPr>
          <p:cNvSpPr>
            <a:spLocks noGrp="1"/>
          </p:cNvSpPr>
          <p:nvPr>
            <p:ph type="dt" sz="half" idx="2"/>
          </p:nvPr>
        </p:nvSpPr>
        <p:spPr>
          <a:xfrm>
            <a:off x="609600" y="6421439"/>
            <a:ext cx="2844800" cy="365125"/>
          </a:xfrm>
          <a:prstGeom prst="rect">
            <a:avLst/>
          </a:prstGeom>
        </p:spPr>
        <p:txBody>
          <a:bodyPr vert="horz" bIns="0" anchor="b"/>
          <a:lstStyle>
            <a:lvl1pPr algn="l" eaLnBrk="1" fontAlgn="auto" latinLnBrk="0" hangingPunct="1">
              <a:spcBef>
                <a:spcPts val="0"/>
              </a:spcBef>
              <a:spcAft>
                <a:spcPts val="0"/>
              </a:spcAft>
              <a:defRPr kumimoji="0" sz="1000">
                <a:solidFill>
                  <a:schemeClr val="tx2">
                    <a:shade val="50000"/>
                  </a:schemeClr>
                </a:solidFill>
                <a:latin typeface="+mn-lt"/>
                <a:cs typeface="+mn-cs"/>
              </a:defRPr>
            </a:lvl1pPr>
          </a:lstStyle>
          <a:p>
            <a:pPr>
              <a:defRPr/>
            </a:pPr>
            <a:fld id="{FEBFE878-1EFF-403B-B115-11A1AA73CC34}" type="datetimeFigureOut">
              <a:rPr lang="es-AR"/>
              <a:pPr>
                <a:defRPr/>
              </a:pPr>
              <a:t>6/3/2024</a:t>
            </a:fld>
            <a:endParaRPr lang="es-AR"/>
          </a:p>
        </p:txBody>
      </p:sp>
      <p:sp>
        <p:nvSpPr>
          <p:cNvPr id="22" name="21 Marcador de pie de página">
            <a:extLst>
              <a:ext uri="{FF2B5EF4-FFF2-40B4-BE49-F238E27FC236}">
                <a16:creationId xmlns:a16="http://schemas.microsoft.com/office/drawing/2014/main" id="{A11D2D78-617B-1EDA-CCCE-44667FABFA4E}"/>
              </a:ext>
            </a:extLst>
          </p:cNvPr>
          <p:cNvSpPr>
            <a:spLocks noGrp="1"/>
          </p:cNvSpPr>
          <p:nvPr>
            <p:ph type="ftr" sz="quarter" idx="3"/>
          </p:nvPr>
        </p:nvSpPr>
        <p:spPr>
          <a:xfrm>
            <a:off x="4165600" y="6421439"/>
            <a:ext cx="38608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cs typeface="+mn-cs"/>
              </a:defRPr>
            </a:lvl1pPr>
          </a:lstStyle>
          <a:p>
            <a:pPr>
              <a:defRPr/>
            </a:pPr>
            <a:endParaRPr lang="es-AR"/>
          </a:p>
        </p:txBody>
      </p:sp>
      <p:sp>
        <p:nvSpPr>
          <p:cNvPr id="18" name="17 Marcador de número de diapositiva">
            <a:extLst>
              <a:ext uri="{FF2B5EF4-FFF2-40B4-BE49-F238E27FC236}">
                <a16:creationId xmlns:a16="http://schemas.microsoft.com/office/drawing/2014/main" id="{31CA8837-C8C4-D2B5-520F-6B02352F3358}"/>
              </a:ext>
            </a:extLst>
          </p:cNvPr>
          <p:cNvSpPr>
            <a:spLocks noGrp="1"/>
          </p:cNvSpPr>
          <p:nvPr>
            <p:ph type="sldNum" sz="quarter" idx="4"/>
          </p:nvPr>
        </p:nvSpPr>
        <p:spPr>
          <a:xfrm>
            <a:off x="10871200" y="6421439"/>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000">
                <a:solidFill>
                  <a:srgbClr val="9B9A98"/>
                </a:solidFill>
              </a:defRPr>
            </a:lvl1pPr>
          </a:lstStyle>
          <a:p>
            <a:pPr>
              <a:defRPr/>
            </a:pPr>
            <a:fld id="{79BDC88F-9D9E-4978-B51E-00B8A8C29F6F}" type="slidenum">
              <a:rPr lang="es-AR" altLang="es-AR"/>
              <a:pPr>
                <a:defRPr/>
              </a:pPr>
              <a:t>‹Nº›</a:t>
            </a:fld>
            <a:endParaRPr lang="es-AR" altLang="es-AR"/>
          </a:p>
        </p:txBody>
      </p:sp>
    </p:spTree>
    <p:extLst>
      <p:ext uri="{BB962C8B-B14F-4D97-AF65-F5344CB8AC3E}">
        <p14:creationId xmlns:p14="http://schemas.microsoft.com/office/powerpoint/2010/main" val="2577165791"/>
      </p:ext>
    </p:extLst>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itchFamily="34" charset="0"/>
        </a:defRPr>
      </a:lvl2pPr>
      <a:lvl3pPr algn="l" rtl="0" eaLnBrk="0" fontAlgn="base" hangingPunct="0">
        <a:spcBef>
          <a:spcPct val="0"/>
        </a:spcBef>
        <a:spcAft>
          <a:spcPct val="0"/>
        </a:spcAft>
        <a:defRPr sz="4600">
          <a:solidFill>
            <a:schemeClr val="tx1"/>
          </a:solidFill>
          <a:latin typeface="Franklin Gothic Book" pitchFamily="34" charset="0"/>
        </a:defRPr>
      </a:lvl3pPr>
      <a:lvl4pPr algn="l" rtl="0" eaLnBrk="0" fontAlgn="base" hangingPunct="0">
        <a:spcBef>
          <a:spcPct val="0"/>
        </a:spcBef>
        <a:spcAft>
          <a:spcPct val="0"/>
        </a:spcAft>
        <a:defRPr sz="4600">
          <a:solidFill>
            <a:schemeClr val="tx1"/>
          </a:solidFill>
          <a:latin typeface="Franklin Gothic Book" pitchFamily="34" charset="0"/>
        </a:defRPr>
      </a:lvl4pPr>
      <a:lvl5pPr algn="l" rtl="0" eaLnBrk="0" fontAlgn="base" hangingPunct="0">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anose="05020102010507070707"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anose="020B0604020202020204"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anose="05020102010507070707"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anose="020B0604020202020204"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6.xml"/><Relationship Id="rId5" Type="http://schemas.openxmlformats.org/officeDocument/2006/relationships/image" Target="../media/image3.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openxmlformats.org/officeDocument/2006/relationships/image" Target="../media/image6.jp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themeOverride" Target="../theme/themeOverride22.xml"/><Relationship Id="rId5" Type="http://schemas.openxmlformats.org/officeDocument/2006/relationships/image" Target="../media/image9.png"/><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D55D4239-22DD-6F47-CD53-C5E7B3E635BD}"/>
              </a:ext>
            </a:extLst>
          </p:cNvPr>
          <p:cNvSpPr>
            <a:spLocks noGrp="1"/>
          </p:cNvSpPr>
          <p:nvPr>
            <p:ph type="ctrTitle"/>
          </p:nvPr>
        </p:nvSpPr>
        <p:spPr>
          <a:xfrm>
            <a:off x="1524000" y="3276600"/>
            <a:ext cx="9144000" cy="2362200"/>
          </a:xfrm>
          <a:ln>
            <a:miter lim="800000"/>
            <a:headEnd/>
            <a:tailEnd/>
          </a:ln>
        </p:spPr>
        <p:txBody>
          <a:bodyPr>
            <a:normAutofit/>
          </a:bodyPr>
          <a:lstStyle/>
          <a:p>
            <a:pPr eaLnBrk="1" fontAlgn="auto" hangingPunct="1">
              <a:spcAft>
                <a:spcPts val="0"/>
              </a:spcAft>
              <a:defRPr/>
            </a:pPr>
            <a:r>
              <a:rPr lang="es-ES" dirty="0"/>
              <a:t>Introducción al Matlab/octave</a:t>
            </a:r>
            <a:endParaRPr lang="es-AR" dirty="0"/>
          </a:p>
        </p:txBody>
      </p:sp>
      <p:sp>
        <p:nvSpPr>
          <p:cNvPr id="12291" name="2 Subtítulo">
            <a:extLst>
              <a:ext uri="{FF2B5EF4-FFF2-40B4-BE49-F238E27FC236}">
                <a16:creationId xmlns:a16="http://schemas.microsoft.com/office/drawing/2014/main" id="{2DFEAC88-306C-5CD5-5F65-9D16880F77BD}"/>
              </a:ext>
            </a:extLst>
          </p:cNvPr>
          <p:cNvSpPr>
            <a:spLocks noGrp="1"/>
          </p:cNvSpPr>
          <p:nvPr>
            <p:ph type="subTitle" idx="1"/>
          </p:nvPr>
        </p:nvSpPr>
        <p:spPr>
          <a:xfrm>
            <a:off x="1957389" y="1544638"/>
            <a:ext cx="6480175" cy="1752600"/>
          </a:xfrm>
        </p:spPr>
        <p:txBody>
          <a:bodyPr/>
          <a:lstStyle/>
          <a:p>
            <a:pPr algn="l" eaLnBrk="1" hangingPunct="1"/>
            <a:r>
              <a:rPr lang="es-AR" altLang="es-AR" dirty="0"/>
              <a:t>MATEMÁTICA D1</a:t>
            </a:r>
          </a:p>
          <a:p>
            <a:pPr algn="l" eaLnBrk="1" hangingPunct="1"/>
            <a:r>
              <a:rPr lang="es-AR" altLang="es-AR" dirty="0"/>
              <a:t>MODULO 1 – UNIDADES 1 Y 2 – PARTE 3 DE 4</a:t>
            </a:r>
          </a:p>
          <a:p>
            <a:pPr algn="l" eaLnBrk="1" hangingPunct="1"/>
            <a:endParaRPr lang="es-AR" altLang="es-A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6B3C5-EFA9-472C-B83E-8DA060A2127D}"/>
              </a:ext>
            </a:extLst>
          </p:cNvPr>
          <p:cNvSpPr>
            <a:spLocks noGrp="1"/>
          </p:cNvSpPr>
          <p:nvPr>
            <p:ph type="title"/>
          </p:nvPr>
        </p:nvSpPr>
        <p:spPr/>
        <p:txBody>
          <a:bodyPr/>
          <a:lstStyle/>
          <a:p>
            <a:r>
              <a:rPr lang="es-AR" dirty="0"/>
              <a:t>PSEUDOCÓDIGO</a:t>
            </a:r>
          </a:p>
        </p:txBody>
      </p:sp>
      <p:sp>
        <p:nvSpPr>
          <p:cNvPr id="4" name="Marcador de contenido 3">
            <a:extLst>
              <a:ext uri="{FF2B5EF4-FFF2-40B4-BE49-F238E27FC236}">
                <a16:creationId xmlns:a16="http://schemas.microsoft.com/office/drawing/2014/main" id="{8707D4F5-DA72-40E0-A676-59B7C40A29AE}"/>
              </a:ext>
            </a:extLst>
          </p:cNvPr>
          <p:cNvSpPr>
            <a:spLocks noGrp="1"/>
          </p:cNvSpPr>
          <p:nvPr>
            <p:ph idx="1"/>
          </p:nvPr>
        </p:nvSpPr>
        <p:spPr/>
        <p:txBody>
          <a:bodyPr/>
          <a:lstStyle/>
          <a:p>
            <a:r>
              <a:rPr lang="es-AR" dirty="0"/>
              <a:t>Ejemplos de palabras utilizadas en PSEUDOCÓDIGO</a:t>
            </a:r>
          </a:p>
          <a:p>
            <a:endParaRPr lang="es-AR" dirty="0"/>
          </a:p>
        </p:txBody>
      </p:sp>
      <p:pic>
        <p:nvPicPr>
          <p:cNvPr id="5" name="Imagen 4">
            <a:extLst>
              <a:ext uri="{FF2B5EF4-FFF2-40B4-BE49-F238E27FC236}">
                <a16:creationId xmlns:a16="http://schemas.microsoft.com/office/drawing/2014/main" id="{EECB9554-56CA-4281-B741-DF7DE2F0764C}"/>
              </a:ext>
            </a:extLst>
          </p:cNvPr>
          <p:cNvPicPr>
            <a:picLocks noChangeAspect="1"/>
          </p:cNvPicPr>
          <p:nvPr/>
        </p:nvPicPr>
        <p:blipFill rotWithShape="1">
          <a:blip r:embed="rId3"/>
          <a:srcRect l="22500" t="30743" r="22339" b="28592"/>
          <a:stretch/>
        </p:blipFill>
        <p:spPr>
          <a:xfrm>
            <a:off x="1283110" y="2300749"/>
            <a:ext cx="9352133" cy="3876214"/>
          </a:xfrm>
          <a:prstGeom prst="rect">
            <a:avLst/>
          </a:prstGeom>
        </p:spPr>
      </p:pic>
    </p:spTree>
    <p:extLst>
      <p:ext uri="{BB962C8B-B14F-4D97-AF65-F5344CB8AC3E}">
        <p14:creationId xmlns:p14="http://schemas.microsoft.com/office/powerpoint/2010/main" val="428868732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6B3C5-EFA9-472C-B83E-8DA060A2127D}"/>
              </a:ext>
            </a:extLst>
          </p:cNvPr>
          <p:cNvSpPr>
            <a:spLocks noGrp="1"/>
          </p:cNvSpPr>
          <p:nvPr>
            <p:ph type="title"/>
          </p:nvPr>
        </p:nvSpPr>
        <p:spPr/>
        <p:txBody>
          <a:bodyPr/>
          <a:lstStyle/>
          <a:p>
            <a:r>
              <a:rPr lang="es-AR" dirty="0"/>
              <a:t>PSEUDOCÓDIGO</a:t>
            </a:r>
          </a:p>
        </p:txBody>
      </p:sp>
      <p:sp>
        <p:nvSpPr>
          <p:cNvPr id="4" name="Marcador de contenido 3">
            <a:extLst>
              <a:ext uri="{FF2B5EF4-FFF2-40B4-BE49-F238E27FC236}">
                <a16:creationId xmlns:a16="http://schemas.microsoft.com/office/drawing/2014/main" id="{8707D4F5-DA72-40E0-A676-59B7C40A29AE}"/>
              </a:ext>
            </a:extLst>
          </p:cNvPr>
          <p:cNvSpPr>
            <a:spLocks noGrp="1"/>
          </p:cNvSpPr>
          <p:nvPr>
            <p:ph idx="1"/>
          </p:nvPr>
        </p:nvSpPr>
        <p:spPr/>
        <p:txBody>
          <a:bodyPr/>
          <a:lstStyle/>
          <a:p>
            <a:r>
              <a:rPr lang="es-AR" dirty="0"/>
              <a:t>Ejemplos de palabras utilizadas en PSEUDOCÓDIGO</a:t>
            </a:r>
          </a:p>
          <a:p>
            <a:endParaRPr lang="es-AR" dirty="0"/>
          </a:p>
        </p:txBody>
      </p:sp>
      <p:pic>
        <p:nvPicPr>
          <p:cNvPr id="5" name="Imagen 4">
            <a:extLst>
              <a:ext uri="{FF2B5EF4-FFF2-40B4-BE49-F238E27FC236}">
                <a16:creationId xmlns:a16="http://schemas.microsoft.com/office/drawing/2014/main" id="{EECB9554-56CA-4281-B741-DF7DE2F0764C}"/>
              </a:ext>
            </a:extLst>
          </p:cNvPr>
          <p:cNvPicPr>
            <a:picLocks noChangeAspect="1"/>
          </p:cNvPicPr>
          <p:nvPr/>
        </p:nvPicPr>
        <p:blipFill rotWithShape="1">
          <a:blip r:embed="rId3"/>
          <a:srcRect l="22500" t="30743" r="22339" b="44347"/>
          <a:stretch/>
        </p:blipFill>
        <p:spPr>
          <a:xfrm>
            <a:off x="1283110" y="2300749"/>
            <a:ext cx="9352133" cy="2374490"/>
          </a:xfrm>
          <a:prstGeom prst="rect">
            <a:avLst/>
          </a:prstGeom>
        </p:spPr>
      </p:pic>
      <p:pic>
        <p:nvPicPr>
          <p:cNvPr id="6" name="Imagen 5">
            <a:extLst>
              <a:ext uri="{FF2B5EF4-FFF2-40B4-BE49-F238E27FC236}">
                <a16:creationId xmlns:a16="http://schemas.microsoft.com/office/drawing/2014/main" id="{F301DD28-216D-40C9-865E-953F8753CD4F}"/>
              </a:ext>
            </a:extLst>
          </p:cNvPr>
          <p:cNvPicPr>
            <a:picLocks noChangeAspect="1"/>
          </p:cNvPicPr>
          <p:nvPr/>
        </p:nvPicPr>
        <p:blipFill rotWithShape="1">
          <a:blip r:embed="rId3"/>
          <a:srcRect l="22500" t="66359" r="22339" b="11334"/>
          <a:stretch/>
        </p:blipFill>
        <p:spPr>
          <a:xfrm>
            <a:off x="1283110" y="2961532"/>
            <a:ext cx="9352133" cy="2079523"/>
          </a:xfrm>
          <a:prstGeom prst="rect">
            <a:avLst/>
          </a:prstGeom>
        </p:spPr>
      </p:pic>
    </p:spTree>
    <p:extLst>
      <p:ext uri="{BB962C8B-B14F-4D97-AF65-F5344CB8AC3E}">
        <p14:creationId xmlns:p14="http://schemas.microsoft.com/office/powerpoint/2010/main" val="350855191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6B3C5-EFA9-472C-B83E-8DA060A2127D}"/>
              </a:ext>
            </a:extLst>
          </p:cNvPr>
          <p:cNvSpPr>
            <a:spLocks noGrp="1"/>
          </p:cNvSpPr>
          <p:nvPr>
            <p:ph type="title"/>
          </p:nvPr>
        </p:nvSpPr>
        <p:spPr/>
        <p:txBody>
          <a:bodyPr/>
          <a:lstStyle/>
          <a:p>
            <a:r>
              <a:rPr lang="es-AR" dirty="0"/>
              <a:t>PSEUDOCÓDIGO</a:t>
            </a:r>
          </a:p>
        </p:txBody>
      </p:sp>
      <p:sp>
        <p:nvSpPr>
          <p:cNvPr id="4" name="Marcador de contenido 3">
            <a:extLst>
              <a:ext uri="{FF2B5EF4-FFF2-40B4-BE49-F238E27FC236}">
                <a16:creationId xmlns:a16="http://schemas.microsoft.com/office/drawing/2014/main" id="{8707D4F5-DA72-40E0-A676-59B7C40A29AE}"/>
              </a:ext>
            </a:extLst>
          </p:cNvPr>
          <p:cNvSpPr>
            <a:spLocks noGrp="1"/>
          </p:cNvSpPr>
          <p:nvPr>
            <p:ph idx="1"/>
          </p:nvPr>
        </p:nvSpPr>
        <p:spPr/>
        <p:txBody>
          <a:bodyPr/>
          <a:lstStyle/>
          <a:p>
            <a:r>
              <a:rPr lang="es-AR" dirty="0"/>
              <a:t>Ejemplos de palabras utilizadas en PSEUDOCÓDIGO</a:t>
            </a:r>
          </a:p>
          <a:p>
            <a:endParaRPr lang="es-AR" dirty="0"/>
          </a:p>
        </p:txBody>
      </p:sp>
      <p:pic>
        <p:nvPicPr>
          <p:cNvPr id="5" name="Imagen 4">
            <a:extLst>
              <a:ext uri="{FF2B5EF4-FFF2-40B4-BE49-F238E27FC236}">
                <a16:creationId xmlns:a16="http://schemas.microsoft.com/office/drawing/2014/main" id="{EECB9554-56CA-4281-B741-DF7DE2F0764C}"/>
              </a:ext>
            </a:extLst>
          </p:cNvPr>
          <p:cNvPicPr>
            <a:picLocks noChangeAspect="1"/>
          </p:cNvPicPr>
          <p:nvPr/>
        </p:nvPicPr>
        <p:blipFill rotWithShape="1">
          <a:blip r:embed="rId3"/>
          <a:srcRect l="22500" t="30743" r="22339" b="28592"/>
          <a:stretch/>
        </p:blipFill>
        <p:spPr>
          <a:xfrm>
            <a:off x="1283110" y="2300749"/>
            <a:ext cx="9352133" cy="3876214"/>
          </a:xfrm>
          <a:prstGeom prst="rect">
            <a:avLst/>
          </a:prstGeom>
        </p:spPr>
      </p:pic>
      <p:pic>
        <p:nvPicPr>
          <p:cNvPr id="3" name="Imagen 2">
            <a:extLst>
              <a:ext uri="{FF2B5EF4-FFF2-40B4-BE49-F238E27FC236}">
                <a16:creationId xmlns:a16="http://schemas.microsoft.com/office/drawing/2014/main" id="{CD49B1F6-3E08-4D34-9626-691DE99FFB3D}"/>
              </a:ext>
            </a:extLst>
          </p:cNvPr>
          <p:cNvPicPr>
            <a:picLocks noChangeAspect="1"/>
          </p:cNvPicPr>
          <p:nvPr/>
        </p:nvPicPr>
        <p:blipFill rotWithShape="1">
          <a:blip r:embed="rId4"/>
          <a:srcRect l="22984" t="22137" r="22097" b="42900"/>
          <a:stretch/>
        </p:blipFill>
        <p:spPr>
          <a:xfrm>
            <a:off x="1283109" y="2964495"/>
            <a:ext cx="9352133" cy="3347405"/>
          </a:xfrm>
          <a:prstGeom prst="rect">
            <a:avLst/>
          </a:prstGeom>
        </p:spPr>
      </p:pic>
    </p:spTree>
    <p:extLst>
      <p:ext uri="{BB962C8B-B14F-4D97-AF65-F5344CB8AC3E}">
        <p14:creationId xmlns:p14="http://schemas.microsoft.com/office/powerpoint/2010/main" val="88971789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6B3C5-EFA9-472C-B83E-8DA060A2127D}"/>
              </a:ext>
            </a:extLst>
          </p:cNvPr>
          <p:cNvSpPr>
            <a:spLocks noGrp="1"/>
          </p:cNvSpPr>
          <p:nvPr>
            <p:ph type="title"/>
          </p:nvPr>
        </p:nvSpPr>
        <p:spPr/>
        <p:txBody>
          <a:bodyPr/>
          <a:lstStyle/>
          <a:p>
            <a:r>
              <a:rPr lang="es-AR" dirty="0"/>
              <a:t>PSEUDOCÓDIGO</a:t>
            </a:r>
          </a:p>
        </p:txBody>
      </p:sp>
      <p:sp>
        <p:nvSpPr>
          <p:cNvPr id="4" name="Marcador de contenido 3">
            <a:extLst>
              <a:ext uri="{FF2B5EF4-FFF2-40B4-BE49-F238E27FC236}">
                <a16:creationId xmlns:a16="http://schemas.microsoft.com/office/drawing/2014/main" id="{8707D4F5-DA72-40E0-A676-59B7C40A29AE}"/>
              </a:ext>
            </a:extLst>
          </p:cNvPr>
          <p:cNvSpPr>
            <a:spLocks noGrp="1"/>
          </p:cNvSpPr>
          <p:nvPr>
            <p:ph idx="1"/>
          </p:nvPr>
        </p:nvSpPr>
        <p:spPr/>
        <p:txBody>
          <a:bodyPr/>
          <a:lstStyle/>
          <a:p>
            <a:r>
              <a:rPr lang="es-AR" dirty="0"/>
              <a:t>Ejemplos de palabras utilizadas en PSEUDOCÓDIGO</a:t>
            </a:r>
          </a:p>
          <a:p>
            <a:endParaRPr lang="es-AR" dirty="0"/>
          </a:p>
        </p:txBody>
      </p:sp>
      <p:pic>
        <p:nvPicPr>
          <p:cNvPr id="5" name="Imagen 4">
            <a:extLst>
              <a:ext uri="{FF2B5EF4-FFF2-40B4-BE49-F238E27FC236}">
                <a16:creationId xmlns:a16="http://schemas.microsoft.com/office/drawing/2014/main" id="{EECB9554-56CA-4281-B741-DF7DE2F0764C}"/>
              </a:ext>
            </a:extLst>
          </p:cNvPr>
          <p:cNvPicPr>
            <a:picLocks noChangeAspect="1"/>
          </p:cNvPicPr>
          <p:nvPr/>
        </p:nvPicPr>
        <p:blipFill rotWithShape="1">
          <a:blip r:embed="rId3"/>
          <a:srcRect l="22500" t="30743" r="22339" b="28592"/>
          <a:stretch/>
        </p:blipFill>
        <p:spPr>
          <a:xfrm>
            <a:off x="1283110" y="2300749"/>
            <a:ext cx="9352133" cy="3876214"/>
          </a:xfrm>
          <a:prstGeom prst="rect">
            <a:avLst/>
          </a:prstGeom>
        </p:spPr>
      </p:pic>
      <p:pic>
        <p:nvPicPr>
          <p:cNvPr id="3" name="Imagen 2">
            <a:extLst>
              <a:ext uri="{FF2B5EF4-FFF2-40B4-BE49-F238E27FC236}">
                <a16:creationId xmlns:a16="http://schemas.microsoft.com/office/drawing/2014/main" id="{CD49B1F6-3E08-4D34-9626-691DE99FFB3D}"/>
              </a:ext>
            </a:extLst>
          </p:cNvPr>
          <p:cNvPicPr>
            <a:picLocks noChangeAspect="1"/>
          </p:cNvPicPr>
          <p:nvPr/>
        </p:nvPicPr>
        <p:blipFill rotWithShape="1">
          <a:blip r:embed="rId4"/>
          <a:srcRect l="23146" t="56824" r="21934" b="8056"/>
          <a:stretch/>
        </p:blipFill>
        <p:spPr>
          <a:xfrm>
            <a:off x="1283110" y="2949268"/>
            <a:ext cx="9352133" cy="3362632"/>
          </a:xfrm>
          <a:prstGeom prst="rect">
            <a:avLst/>
          </a:prstGeom>
        </p:spPr>
      </p:pic>
    </p:spTree>
    <p:extLst>
      <p:ext uri="{BB962C8B-B14F-4D97-AF65-F5344CB8AC3E}">
        <p14:creationId xmlns:p14="http://schemas.microsoft.com/office/powerpoint/2010/main" val="328973440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13FC8386-2E89-49EE-A530-F4C6083CFEA6}"/>
              </a:ext>
            </a:extLst>
          </p:cNvPr>
          <p:cNvSpPr>
            <a:spLocks noGrp="1"/>
          </p:cNvSpPr>
          <p:nvPr>
            <p:ph type="title"/>
          </p:nvPr>
        </p:nvSpPr>
        <p:spPr>
          <a:xfrm>
            <a:off x="1981200" y="274638"/>
            <a:ext cx="8382000" cy="792162"/>
          </a:xfrm>
          <a:ln>
            <a:miter lim="800000"/>
            <a:headEnd/>
            <a:tailEnd/>
          </a:ln>
        </p:spPr>
        <p:txBody>
          <a:bodyPr>
            <a:normAutofit fontScale="90000"/>
          </a:bodyPr>
          <a:lstStyle/>
          <a:p>
            <a:pPr>
              <a:defRPr/>
            </a:pPr>
            <a:r>
              <a:rPr lang="es-E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Cómo empezar el proceso de elaborar un programa? </a:t>
            </a:r>
            <a:endParaRPr lang="es-AR" dirty="0"/>
          </a:p>
        </p:txBody>
      </p:sp>
      <p:sp>
        <p:nvSpPr>
          <p:cNvPr id="66563" name="Marcador de contenido 2">
            <a:extLst>
              <a:ext uri="{FF2B5EF4-FFF2-40B4-BE49-F238E27FC236}">
                <a16:creationId xmlns:a16="http://schemas.microsoft.com/office/drawing/2014/main" id="{1F4FE8F3-3F01-4983-9C16-89CFBD1A9ACC}"/>
              </a:ext>
            </a:extLst>
          </p:cNvPr>
          <p:cNvSpPr>
            <a:spLocks noGrp="1"/>
          </p:cNvSpPr>
          <p:nvPr>
            <p:ph idx="1"/>
          </p:nvPr>
        </p:nvSpPr>
        <p:spPr>
          <a:xfrm>
            <a:off x="1828800" y="1752600"/>
            <a:ext cx="8686800" cy="5418138"/>
          </a:xfrm>
        </p:spPr>
        <p:txBody>
          <a:bodyPr>
            <a:normAutofit/>
          </a:bodyPr>
          <a:lstStyle/>
          <a:p>
            <a:r>
              <a:rPr lang="es-AR" altLang="es-AR" sz="3200" dirty="0">
                <a:latin typeface="Franklin Gothic Book" panose="020B0503020102020204" pitchFamily="34" charset="0"/>
              </a:rPr>
              <a:t>Supongamos que se le pide a un ingeniero que escriba un programa destinado a resolver un determinado problema</a:t>
            </a:r>
          </a:p>
          <a:p>
            <a:r>
              <a:rPr lang="es-AR" altLang="es-AR" sz="3200" dirty="0">
                <a:latin typeface="Franklin Gothic Book" panose="020B0503020102020204" pitchFamily="34" charset="0"/>
              </a:rPr>
              <a:t>Hay una tendencia natural en directamente sentarse frente a un teclado y comenzar a programar sin “perder el tiempo” en detenerse primero a pensar en el problema.  Es probable que esta forma de resolver el problema lleve a su solución para problemas SIMPLES.</a:t>
            </a:r>
          </a:p>
        </p:txBody>
      </p:sp>
    </p:spTree>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13FC8386-2E89-49EE-A530-F4C6083CFEA6}"/>
              </a:ext>
            </a:extLst>
          </p:cNvPr>
          <p:cNvSpPr>
            <a:spLocks noGrp="1"/>
          </p:cNvSpPr>
          <p:nvPr>
            <p:ph type="title"/>
          </p:nvPr>
        </p:nvSpPr>
        <p:spPr>
          <a:xfrm>
            <a:off x="1981200" y="274638"/>
            <a:ext cx="8382000" cy="792162"/>
          </a:xfrm>
          <a:ln>
            <a:miter lim="800000"/>
            <a:headEnd/>
            <a:tailEnd/>
          </a:ln>
        </p:spPr>
        <p:txBody>
          <a:bodyPr>
            <a:normAutofit fontScale="90000"/>
          </a:bodyPr>
          <a:lstStyle/>
          <a:p>
            <a:pPr>
              <a:defRPr/>
            </a:pPr>
            <a:r>
              <a:rPr lang="es-E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Cómo empezar el proceso de elaborar un programa? </a:t>
            </a:r>
            <a:endParaRPr lang="es-AR" dirty="0"/>
          </a:p>
        </p:txBody>
      </p:sp>
      <p:sp>
        <p:nvSpPr>
          <p:cNvPr id="67587" name="Marcador de contenido 2">
            <a:extLst>
              <a:ext uri="{FF2B5EF4-FFF2-40B4-BE49-F238E27FC236}">
                <a16:creationId xmlns:a16="http://schemas.microsoft.com/office/drawing/2014/main" id="{1FFA954C-D686-45C3-9935-C376AE258CDE}"/>
              </a:ext>
            </a:extLst>
          </p:cNvPr>
          <p:cNvSpPr>
            <a:spLocks noGrp="1"/>
          </p:cNvSpPr>
          <p:nvPr>
            <p:ph idx="1"/>
          </p:nvPr>
        </p:nvSpPr>
        <p:spPr>
          <a:xfrm>
            <a:off x="1752600" y="1203326"/>
            <a:ext cx="8686800" cy="3825875"/>
          </a:xfrm>
        </p:spPr>
        <p:txBody>
          <a:bodyPr/>
          <a:lstStyle/>
          <a:p>
            <a:r>
              <a:rPr lang="es-AR" altLang="es-AR"/>
              <a:t>Sin embargo, en el mundo real (y mucho más en el mundo de la ingeniería) los problemas son COMPLEJOS (son “grandes” problemas) y en esos casos vale la pena reflexionar detenidamente sobre las características del problema y el tipo de enfoque a darle al proceso de solución antes de escribir ni una sola línea del programa.</a:t>
            </a:r>
          </a:p>
        </p:txBody>
      </p:sp>
      <p:sp>
        <p:nvSpPr>
          <p:cNvPr id="4" name="CuadroTexto 3">
            <a:extLst>
              <a:ext uri="{FF2B5EF4-FFF2-40B4-BE49-F238E27FC236}">
                <a16:creationId xmlns:a16="http://schemas.microsoft.com/office/drawing/2014/main" id="{372EF735-6767-4C3D-9B13-54D9F2EAA72A}"/>
              </a:ext>
            </a:extLst>
          </p:cNvPr>
          <p:cNvSpPr txBox="1"/>
          <p:nvPr/>
        </p:nvSpPr>
        <p:spPr>
          <a:xfrm>
            <a:off x="2743200" y="5029201"/>
            <a:ext cx="6858000" cy="954107"/>
          </a:xfrm>
          <a:prstGeom prst="rect">
            <a:avLst/>
          </a:prstGeom>
          <a:solidFill>
            <a:schemeClr val="accent2">
              <a:lumMod val="40000"/>
              <a:lumOff val="60000"/>
            </a:schemeClr>
          </a:solidFill>
          <a:scene3d>
            <a:camera prst="orthographicFront"/>
            <a:lightRig rig="threePt" dir="t">
              <a:rot lat="0" lon="0" rev="600000"/>
            </a:lightRig>
          </a:scene3d>
          <a:sp3d extrusionH="38100" contourW="12700" prstMaterial="dkEdge">
            <a:bevelT/>
            <a:bevelB/>
          </a:sp3d>
        </p:spPr>
        <p:txBody>
          <a:bodyPr>
            <a:spAutoFit/>
          </a:bodyPr>
          <a:lstStyle/>
          <a:p>
            <a:pPr algn="ctr">
              <a:defRPr/>
            </a:pPr>
            <a:r>
              <a:rPr lang="es-AR" sz="2800" b="1" dirty="0">
                <a:solidFill>
                  <a:schemeClr val="accent4">
                    <a:lumMod val="50000"/>
                  </a:schemeClr>
                </a:solidFill>
              </a:rPr>
              <a:t>es bastante fácil programar</a:t>
            </a:r>
          </a:p>
          <a:p>
            <a:pPr algn="ctr">
              <a:defRPr/>
            </a:pPr>
            <a:r>
              <a:rPr lang="es-AR" sz="2800" b="1" dirty="0">
                <a:solidFill>
                  <a:schemeClr val="accent4">
                    <a:lumMod val="50000"/>
                  </a:schemeClr>
                </a:solidFill>
              </a:rPr>
              <a:t>LO DIFÍCIL ES SABER QUÉ PROGRAMAR</a:t>
            </a:r>
            <a:endParaRPr lang="es-AR" sz="2800" dirty="0"/>
          </a:p>
        </p:txBody>
      </p:sp>
    </p:spTree>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7B016ED7-DA33-431B-9D2E-FA774DAD3EB8}"/>
              </a:ext>
            </a:extLst>
          </p:cNvPr>
          <p:cNvSpPr>
            <a:spLocks noGrp="1"/>
          </p:cNvSpPr>
          <p:nvPr>
            <p:ph type="title"/>
          </p:nvPr>
        </p:nvSpPr>
        <p:spPr>
          <a:ln>
            <a:miter lim="800000"/>
            <a:headEnd/>
            <a:tailEnd/>
          </a:ln>
        </p:spPr>
        <p:txBody>
          <a:bodyPr>
            <a:noAutofit/>
          </a:bodyPr>
          <a:lstStyle/>
          <a:p>
            <a:pPr>
              <a:defRPr/>
            </a:pPr>
            <a:r>
              <a:rPr lang="es-AR"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Instrucciones de programación</a:t>
            </a:r>
          </a:p>
        </p:txBody>
      </p:sp>
      <p:sp>
        <p:nvSpPr>
          <p:cNvPr id="3" name="2 Marcador de contenido">
            <a:extLst>
              <a:ext uri="{FF2B5EF4-FFF2-40B4-BE49-F238E27FC236}">
                <a16:creationId xmlns:a16="http://schemas.microsoft.com/office/drawing/2014/main" id="{A865DACD-01E0-409F-BE29-C68C8B7561D6}"/>
              </a:ext>
            </a:extLst>
          </p:cNvPr>
          <p:cNvSpPr>
            <a:spLocks noGrp="1"/>
          </p:cNvSpPr>
          <p:nvPr>
            <p:ph idx="1"/>
          </p:nvPr>
        </p:nvSpPr>
        <p:spPr/>
        <p:txBody>
          <a:bodyPr>
            <a:normAutofit/>
          </a:bodyPr>
          <a:lstStyle/>
          <a:p>
            <a:pPr marL="420624" indent="-384048">
              <a:buFont typeface="Wingdings 2"/>
              <a:buChar char=""/>
              <a:defRPr/>
            </a:pPr>
            <a:r>
              <a:rPr lang="es-AR" dirty="0"/>
              <a:t>Asignaciones (</a:t>
            </a:r>
            <a:r>
              <a:rPr lang="es-AR" b="1" dirty="0">
                <a:solidFill>
                  <a:schemeClr val="accent2">
                    <a:lumMod val="40000"/>
                    <a:lumOff val="60000"/>
                  </a:schemeClr>
                </a:solidFill>
              </a:rPr>
              <a:t>=</a:t>
            </a:r>
            <a:r>
              <a:rPr lang="es-AR" dirty="0"/>
              <a:t>) .</a:t>
            </a:r>
          </a:p>
          <a:p>
            <a:pPr marL="420624" indent="-384048">
              <a:buFont typeface="Wingdings 2"/>
              <a:buChar char=""/>
              <a:defRPr/>
            </a:pPr>
            <a:r>
              <a:rPr lang="es-AR" dirty="0"/>
              <a:t> Ingresar de datos por teclado. (</a:t>
            </a:r>
            <a:r>
              <a:rPr lang="es-AR" b="1" dirty="0">
                <a:solidFill>
                  <a:schemeClr val="accent2">
                    <a:lumMod val="40000"/>
                    <a:lumOff val="60000"/>
                  </a:schemeClr>
                </a:solidFill>
              </a:rPr>
              <a:t>input</a:t>
            </a:r>
            <a:r>
              <a:rPr lang="es-AR" dirty="0"/>
              <a:t>)</a:t>
            </a:r>
          </a:p>
          <a:p>
            <a:pPr marL="420624" indent="-384048">
              <a:buFont typeface="Wingdings 2"/>
              <a:buChar char=""/>
              <a:defRPr/>
            </a:pPr>
            <a:r>
              <a:rPr lang="es-AR" dirty="0"/>
              <a:t>Mostrar resultados por pantalla (</a:t>
            </a:r>
            <a:r>
              <a:rPr lang="es-AR" b="1" dirty="0" err="1">
                <a:solidFill>
                  <a:schemeClr val="accent2">
                    <a:lumMod val="40000"/>
                    <a:lumOff val="60000"/>
                  </a:schemeClr>
                </a:solidFill>
              </a:rPr>
              <a:t>disp</a:t>
            </a:r>
            <a:r>
              <a:rPr lang="es-AR" dirty="0"/>
              <a:t>)</a:t>
            </a:r>
          </a:p>
          <a:p>
            <a:pPr marL="420624" indent="-384048">
              <a:buFont typeface="Wingdings 2"/>
              <a:buChar char=""/>
              <a:defRPr/>
            </a:pPr>
            <a:r>
              <a:rPr lang="es-AR" dirty="0"/>
              <a:t>Decidir entre distintas alternativas (</a:t>
            </a:r>
            <a:r>
              <a:rPr lang="es-AR" b="1" dirty="0" err="1">
                <a:solidFill>
                  <a:schemeClr val="accent2">
                    <a:lumMod val="40000"/>
                    <a:lumOff val="60000"/>
                  </a:schemeClr>
                </a:solidFill>
              </a:rPr>
              <a:t>if</a:t>
            </a:r>
            <a:r>
              <a:rPr lang="es-AR" b="1" dirty="0">
                <a:solidFill>
                  <a:schemeClr val="accent2">
                    <a:lumMod val="40000"/>
                    <a:lumOff val="60000"/>
                  </a:schemeClr>
                </a:solidFill>
              </a:rPr>
              <a:t>... </a:t>
            </a:r>
            <a:r>
              <a:rPr lang="es-AR" b="1" dirty="0" err="1">
                <a:solidFill>
                  <a:schemeClr val="accent2">
                    <a:lumMod val="40000"/>
                    <a:lumOff val="60000"/>
                  </a:schemeClr>
                </a:solidFill>
              </a:rPr>
              <a:t>else</a:t>
            </a:r>
            <a:r>
              <a:rPr lang="es-AR" b="1" dirty="0">
                <a:solidFill>
                  <a:schemeClr val="accent2">
                    <a:lumMod val="40000"/>
                    <a:lumOff val="60000"/>
                  </a:schemeClr>
                </a:solidFill>
              </a:rPr>
              <a:t> ... </a:t>
            </a:r>
            <a:r>
              <a:rPr lang="es-AR" b="1" dirty="0" err="1">
                <a:solidFill>
                  <a:schemeClr val="accent2">
                    <a:lumMod val="40000"/>
                    <a:lumOff val="60000"/>
                  </a:schemeClr>
                </a:solidFill>
              </a:rPr>
              <a:t>end</a:t>
            </a:r>
            <a:r>
              <a:rPr lang="es-AR" dirty="0"/>
              <a:t>)</a:t>
            </a:r>
          </a:p>
          <a:p>
            <a:pPr marL="420624" indent="-384048">
              <a:buFont typeface="Wingdings 2"/>
              <a:buChar char=""/>
              <a:defRPr/>
            </a:pPr>
            <a:r>
              <a:rPr lang="es-AR" dirty="0"/>
              <a:t>Repetir un grupo de instrucciones un número dado de veces (</a:t>
            </a:r>
            <a:r>
              <a:rPr lang="es-AR" b="1" dirty="0" err="1">
                <a:solidFill>
                  <a:schemeClr val="accent2">
                    <a:lumMod val="40000"/>
                    <a:lumOff val="60000"/>
                  </a:schemeClr>
                </a:solidFill>
              </a:rPr>
              <a:t>for</a:t>
            </a:r>
            <a:r>
              <a:rPr lang="es-AR" b="1" dirty="0">
                <a:solidFill>
                  <a:schemeClr val="accent2">
                    <a:lumMod val="40000"/>
                    <a:lumOff val="60000"/>
                  </a:schemeClr>
                </a:solidFill>
              </a:rPr>
              <a:t> i=1:n ... </a:t>
            </a:r>
            <a:r>
              <a:rPr lang="es-AR" b="1" dirty="0" err="1">
                <a:solidFill>
                  <a:schemeClr val="accent2">
                    <a:lumMod val="40000"/>
                    <a:lumOff val="60000"/>
                  </a:schemeClr>
                </a:solidFill>
              </a:rPr>
              <a:t>end</a:t>
            </a:r>
            <a:r>
              <a:rPr lang="es-AR" dirty="0"/>
              <a:t>)</a:t>
            </a:r>
          </a:p>
          <a:p>
            <a:pPr marL="420624" indent="-384048">
              <a:buFont typeface="Wingdings 2"/>
              <a:buChar char=""/>
              <a:defRPr/>
            </a:pPr>
            <a:r>
              <a:rPr lang="es-AR" dirty="0"/>
              <a:t>Repetir un grupo de instrucciones mientras se cumpla determinada condición (</a:t>
            </a:r>
            <a:r>
              <a:rPr lang="es-AR" b="1" dirty="0" err="1">
                <a:solidFill>
                  <a:schemeClr val="accent2">
                    <a:lumMod val="40000"/>
                    <a:lumOff val="60000"/>
                  </a:schemeClr>
                </a:solidFill>
              </a:rPr>
              <a:t>while</a:t>
            </a:r>
            <a:r>
              <a:rPr lang="es-AR" b="1" dirty="0">
                <a:solidFill>
                  <a:schemeClr val="accent2">
                    <a:lumMod val="40000"/>
                    <a:lumOff val="60000"/>
                  </a:schemeClr>
                </a:solidFill>
              </a:rPr>
              <a:t> ... </a:t>
            </a:r>
            <a:r>
              <a:rPr lang="es-AR" b="1" dirty="0" err="1">
                <a:solidFill>
                  <a:schemeClr val="accent2">
                    <a:lumMod val="40000"/>
                    <a:lumOff val="60000"/>
                  </a:schemeClr>
                </a:solidFill>
              </a:rPr>
              <a:t>end</a:t>
            </a:r>
            <a:r>
              <a:rPr lang="es-AR" dirty="0"/>
              <a:t>)</a:t>
            </a:r>
          </a:p>
          <a:p>
            <a:pPr marL="420624" indent="-384048">
              <a:buFont typeface="Wingdings 2"/>
              <a:buChar char=""/>
              <a:defRPr/>
            </a:pPr>
            <a:endParaRPr lang="es-AR" dirty="0"/>
          </a:p>
        </p:txBody>
      </p:sp>
    </p:spTree>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BF3C83AD-2FDA-4D30-93C7-14A233003A6A}"/>
              </a:ext>
            </a:extLst>
          </p:cNvPr>
          <p:cNvSpPr>
            <a:spLocks noGrp="1"/>
          </p:cNvSpPr>
          <p:nvPr>
            <p:ph type="title"/>
          </p:nvPr>
        </p:nvSpPr>
        <p:spPr>
          <a:xfrm>
            <a:off x="2226426" y="529291"/>
            <a:ext cx="8625840" cy="1143000"/>
          </a:xfrm>
          <a:ln>
            <a:miter lim="800000"/>
            <a:headEnd/>
            <a:tailEnd/>
          </a:ln>
        </p:spPr>
        <p:txBody>
          <a:bodyPr>
            <a:noAutofit/>
          </a:bodyPr>
          <a:lstStyle/>
          <a:p>
            <a:pPr>
              <a:defRPr/>
            </a:pPr>
            <a:r>
              <a:rPr lang="es-AR" sz="28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INPUT: para el ingreso de datos desde el teclado</a:t>
            </a:r>
            <a:br>
              <a:rPr lang="es-AR" sz="28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r>
              <a:rPr lang="es-AR" sz="28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DISP: para mostrar valores o textos en pantalla</a:t>
            </a:r>
            <a:br>
              <a:rPr lang="es-AR" sz="2800" dirty="0"/>
            </a:br>
            <a:endParaRPr lang="es-AR" sz="2800" dirty="0"/>
          </a:p>
        </p:txBody>
      </p:sp>
      <p:sp>
        <p:nvSpPr>
          <p:cNvPr id="3" name="2 Marcador de contenido">
            <a:extLst>
              <a:ext uri="{FF2B5EF4-FFF2-40B4-BE49-F238E27FC236}">
                <a16:creationId xmlns:a16="http://schemas.microsoft.com/office/drawing/2014/main" id="{9FC2E66B-A1DC-4D6A-8075-324601E774EC}"/>
              </a:ext>
            </a:extLst>
          </p:cNvPr>
          <p:cNvSpPr>
            <a:spLocks noGrp="1"/>
          </p:cNvSpPr>
          <p:nvPr>
            <p:ph idx="1"/>
          </p:nvPr>
        </p:nvSpPr>
        <p:spPr>
          <a:xfrm>
            <a:off x="838200" y="1825625"/>
            <a:ext cx="5321531" cy="4351338"/>
          </a:xfrm>
        </p:spPr>
        <p:txBody>
          <a:bodyPr>
            <a:normAutofit fontScale="85000" lnSpcReduction="20000"/>
          </a:bodyPr>
          <a:lstStyle/>
          <a:p>
            <a:pPr marL="36576" indent="0">
              <a:buNone/>
              <a:defRPr/>
            </a:pPr>
            <a:r>
              <a:rPr lang="es-AR" dirty="0"/>
              <a:t>% PROGRAMA1 ejemplo input y </a:t>
            </a:r>
            <a:r>
              <a:rPr lang="es-AR" dirty="0" err="1"/>
              <a:t>disp</a:t>
            </a:r>
            <a:endParaRPr lang="es-AR" dirty="0"/>
          </a:p>
          <a:p>
            <a:pPr marL="36576" indent="0">
              <a:buNone/>
              <a:defRPr/>
            </a:pPr>
            <a:r>
              <a:rPr lang="es-AR" dirty="0" err="1"/>
              <a:t>disp</a:t>
            </a:r>
            <a:r>
              <a:rPr lang="es-AR" dirty="0"/>
              <a:t>('gráfico de la función seno(x)')</a:t>
            </a:r>
          </a:p>
          <a:p>
            <a:pPr marL="36576" indent="0">
              <a:buNone/>
              <a:defRPr/>
            </a:pPr>
            <a:r>
              <a:rPr lang="en-US" dirty="0"/>
              <a:t>a=input('</a:t>
            </a:r>
            <a:r>
              <a:rPr lang="en-US" dirty="0" err="1"/>
              <a:t>xmin</a:t>
            </a:r>
            <a:r>
              <a:rPr lang="en-US" dirty="0"/>
              <a:t>=');</a:t>
            </a:r>
            <a:endParaRPr lang="es-AR" dirty="0"/>
          </a:p>
          <a:p>
            <a:pPr marL="36576" indent="0">
              <a:buNone/>
              <a:defRPr/>
            </a:pPr>
            <a:r>
              <a:rPr lang="en-US" dirty="0"/>
              <a:t>b=input('</a:t>
            </a:r>
            <a:r>
              <a:rPr lang="en-US" dirty="0" err="1"/>
              <a:t>xmax</a:t>
            </a:r>
            <a:r>
              <a:rPr lang="en-US" dirty="0"/>
              <a:t>=');</a:t>
            </a:r>
            <a:endParaRPr lang="es-AR" dirty="0"/>
          </a:p>
          <a:p>
            <a:pPr marL="36576" indent="0">
              <a:buNone/>
              <a:defRPr/>
            </a:pPr>
            <a:r>
              <a:rPr lang="en-US" dirty="0"/>
              <a:t>x=a:0.01:b;</a:t>
            </a:r>
            <a:endParaRPr lang="es-AR" dirty="0"/>
          </a:p>
          <a:p>
            <a:pPr marL="36576" indent="0">
              <a:buNone/>
              <a:defRPr/>
            </a:pPr>
            <a:r>
              <a:rPr lang="en-US" dirty="0"/>
              <a:t>y=sin(x);</a:t>
            </a:r>
            <a:endParaRPr lang="es-AR" dirty="0"/>
          </a:p>
          <a:p>
            <a:pPr marL="36576" indent="0">
              <a:buNone/>
              <a:defRPr/>
            </a:pPr>
            <a:r>
              <a:rPr lang="en-US" dirty="0"/>
              <a:t>hold off</a:t>
            </a:r>
            <a:endParaRPr lang="es-AR" dirty="0"/>
          </a:p>
          <a:p>
            <a:pPr marL="36576" indent="0">
              <a:buNone/>
              <a:defRPr/>
            </a:pPr>
            <a:r>
              <a:rPr lang="en-US" dirty="0"/>
              <a:t>plot(</a:t>
            </a:r>
            <a:r>
              <a:rPr lang="en-US" dirty="0" err="1"/>
              <a:t>x,y</a:t>
            </a:r>
            <a:r>
              <a:rPr lang="en-US" dirty="0"/>
              <a:t>)</a:t>
            </a:r>
            <a:endParaRPr lang="es-AR" dirty="0"/>
          </a:p>
          <a:p>
            <a:pPr marL="36576" indent="0">
              <a:buNone/>
              <a:defRPr/>
            </a:pPr>
            <a:r>
              <a:rPr lang="es-AR" dirty="0" err="1"/>
              <a:t>grid</a:t>
            </a:r>
            <a:endParaRPr lang="es-AR" dirty="0"/>
          </a:p>
          <a:p>
            <a:pPr marL="36576" indent="0">
              <a:buNone/>
              <a:defRPr/>
            </a:pPr>
            <a:r>
              <a:rPr lang="es-AR" dirty="0"/>
              <a:t>figure(1)</a:t>
            </a:r>
          </a:p>
          <a:p>
            <a:pPr marL="36576" indent="0">
              <a:buNone/>
              <a:defRPr/>
            </a:pPr>
            <a:r>
              <a:rPr lang="es-AR" dirty="0" err="1"/>
              <a:t>disp</a:t>
            </a:r>
            <a:r>
              <a:rPr lang="es-AR" dirty="0"/>
              <a:t>(sin(a))</a:t>
            </a:r>
          </a:p>
        </p:txBody>
      </p:sp>
      <p:pic>
        <p:nvPicPr>
          <p:cNvPr id="4" name="Imagen 3">
            <a:extLst>
              <a:ext uri="{FF2B5EF4-FFF2-40B4-BE49-F238E27FC236}">
                <a16:creationId xmlns:a16="http://schemas.microsoft.com/office/drawing/2014/main" id="{CD49B1F6-3E08-4D34-9626-691DE99FFB3D}"/>
              </a:ext>
            </a:extLst>
          </p:cNvPr>
          <p:cNvPicPr>
            <a:picLocks noChangeAspect="1"/>
          </p:cNvPicPr>
          <p:nvPr/>
        </p:nvPicPr>
        <p:blipFill rotWithShape="1">
          <a:blip r:embed="rId3"/>
          <a:srcRect l="23423" t="23145" r="66981" b="73188"/>
          <a:stretch/>
        </p:blipFill>
        <p:spPr>
          <a:xfrm>
            <a:off x="8166177" y="2169623"/>
            <a:ext cx="1634067" cy="351136"/>
          </a:xfrm>
          <a:prstGeom prst="rect">
            <a:avLst/>
          </a:prstGeom>
        </p:spPr>
      </p:pic>
      <p:sp>
        <p:nvSpPr>
          <p:cNvPr id="5" name="2 Marcador de contenido">
            <a:extLst>
              <a:ext uri="{FF2B5EF4-FFF2-40B4-BE49-F238E27FC236}">
                <a16:creationId xmlns:a16="http://schemas.microsoft.com/office/drawing/2014/main" id="{9FC2E66B-A1DC-4D6A-8075-324601E774EC}"/>
              </a:ext>
            </a:extLst>
          </p:cNvPr>
          <p:cNvSpPr txBox="1">
            <a:spLocks/>
          </p:cNvSpPr>
          <p:nvPr/>
        </p:nvSpPr>
        <p:spPr>
          <a:xfrm>
            <a:off x="6319057" y="1762387"/>
            <a:ext cx="5775961" cy="407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 indent="0">
              <a:buFont typeface="Arial" panose="020B0604020202020204" pitchFamily="34" charset="0"/>
              <a:buNone/>
              <a:defRPr/>
            </a:pPr>
            <a:r>
              <a:rPr lang="es-AR" sz="2000" dirty="0"/>
              <a:t>Palabra para representar </a:t>
            </a:r>
            <a:r>
              <a:rPr lang="es-AR" sz="2000" i="1" dirty="0"/>
              <a:t>input</a:t>
            </a:r>
            <a:r>
              <a:rPr lang="es-AR" sz="2000" dirty="0"/>
              <a:t> en PSEUDOCÓDIGO</a:t>
            </a:r>
          </a:p>
        </p:txBody>
      </p:sp>
      <p:sp>
        <p:nvSpPr>
          <p:cNvPr id="6" name="2 Marcador de contenido">
            <a:extLst>
              <a:ext uri="{FF2B5EF4-FFF2-40B4-BE49-F238E27FC236}">
                <a16:creationId xmlns:a16="http://schemas.microsoft.com/office/drawing/2014/main" id="{9FC2E66B-A1DC-4D6A-8075-324601E774EC}"/>
              </a:ext>
            </a:extLst>
          </p:cNvPr>
          <p:cNvSpPr txBox="1">
            <a:spLocks/>
          </p:cNvSpPr>
          <p:nvPr/>
        </p:nvSpPr>
        <p:spPr>
          <a:xfrm>
            <a:off x="6321823" y="2629684"/>
            <a:ext cx="5775961" cy="4072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 indent="0">
              <a:buFont typeface="Arial" panose="020B0604020202020204" pitchFamily="34" charset="0"/>
              <a:buNone/>
              <a:defRPr/>
            </a:pPr>
            <a:r>
              <a:rPr lang="es-AR" sz="2000" dirty="0"/>
              <a:t>Gráfico para representar </a:t>
            </a:r>
            <a:r>
              <a:rPr lang="es-AR" sz="2000" i="1" dirty="0"/>
              <a:t>input</a:t>
            </a:r>
            <a:r>
              <a:rPr lang="es-AR" sz="2000" dirty="0"/>
              <a:t> en DIAGRAMA DE FLUJO</a:t>
            </a:r>
          </a:p>
        </p:txBody>
      </p:sp>
      <p:pic>
        <p:nvPicPr>
          <p:cNvPr id="7" name="Marcador de contenido 3">
            <a:extLst>
              <a:ext uri="{FF2B5EF4-FFF2-40B4-BE49-F238E27FC236}">
                <a16:creationId xmlns:a16="http://schemas.microsoft.com/office/drawing/2014/main" id="{5A87D5AA-7A38-4770-A495-173AF4A05C4B}"/>
              </a:ext>
            </a:extLst>
          </p:cNvPr>
          <p:cNvPicPr>
            <a:picLocks noChangeAspect="1"/>
          </p:cNvPicPr>
          <p:nvPr/>
        </p:nvPicPr>
        <p:blipFill rotWithShape="1">
          <a:blip r:embed="rId4"/>
          <a:srcRect l="32381" t="45515" r="62138" b="48793"/>
          <a:stretch/>
        </p:blipFill>
        <p:spPr>
          <a:xfrm>
            <a:off x="8166177" y="3145845"/>
            <a:ext cx="1219200" cy="711817"/>
          </a:xfrm>
          <a:prstGeom prst="rect">
            <a:avLst/>
          </a:prstGeom>
        </p:spPr>
      </p:pic>
      <p:sp>
        <p:nvSpPr>
          <p:cNvPr id="8" name="2 Marcador de contenido">
            <a:extLst>
              <a:ext uri="{FF2B5EF4-FFF2-40B4-BE49-F238E27FC236}">
                <a16:creationId xmlns:a16="http://schemas.microsoft.com/office/drawing/2014/main" id="{9FC2E66B-A1DC-4D6A-8075-324601E774EC}"/>
              </a:ext>
            </a:extLst>
          </p:cNvPr>
          <p:cNvSpPr txBox="1">
            <a:spLocks/>
          </p:cNvSpPr>
          <p:nvPr/>
        </p:nvSpPr>
        <p:spPr>
          <a:xfrm>
            <a:off x="6316281" y="4084409"/>
            <a:ext cx="5775961" cy="407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 indent="0">
              <a:buFont typeface="Arial" panose="020B0604020202020204" pitchFamily="34" charset="0"/>
              <a:buNone/>
              <a:defRPr/>
            </a:pPr>
            <a:r>
              <a:rPr lang="es-AR" sz="2000" dirty="0"/>
              <a:t>Palabra para representar </a:t>
            </a:r>
            <a:r>
              <a:rPr lang="es-AR" sz="2000" i="1" dirty="0" err="1"/>
              <a:t>disp</a:t>
            </a:r>
            <a:r>
              <a:rPr lang="es-AR" sz="2000" dirty="0"/>
              <a:t> en PSEUDOCÓDIGO</a:t>
            </a:r>
          </a:p>
        </p:txBody>
      </p:sp>
      <p:pic>
        <p:nvPicPr>
          <p:cNvPr id="9" name="Imagen 8">
            <a:extLst>
              <a:ext uri="{FF2B5EF4-FFF2-40B4-BE49-F238E27FC236}">
                <a16:creationId xmlns:a16="http://schemas.microsoft.com/office/drawing/2014/main" id="{EECB9554-56CA-4281-B741-DF7DE2F0764C}"/>
              </a:ext>
            </a:extLst>
          </p:cNvPr>
          <p:cNvPicPr>
            <a:picLocks noChangeAspect="1"/>
          </p:cNvPicPr>
          <p:nvPr/>
        </p:nvPicPr>
        <p:blipFill rotWithShape="1">
          <a:blip r:embed="rId5"/>
          <a:srcRect l="23621" t="60344" r="67040" b="36103"/>
          <a:stretch/>
        </p:blipFill>
        <p:spPr>
          <a:xfrm>
            <a:off x="8160633" y="4491645"/>
            <a:ext cx="1583267" cy="338667"/>
          </a:xfrm>
          <a:prstGeom prst="rect">
            <a:avLst/>
          </a:prstGeom>
        </p:spPr>
      </p:pic>
      <p:sp>
        <p:nvSpPr>
          <p:cNvPr id="10" name="2 Marcador de contenido">
            <a:extLst>
              <a:ext uri="{FF2B5EF4-FFF2-40B4-BE49-F238E27FC236}">
                <a16:creationId xmlns:a16="http://schemas.microsoft.com/office/drawing/2014/main" id="{9FC2E66B-A1DC-4D6A-8075-324601E774EC}"/>
              </a:ext>
            </a:extLst>
          </p:cNvPr>
          <p:cNvSpPr txBox="1">
            <a:spLocks/>
          </p:cNvSpPr>
          <p:nvPr/>
        </p:nvSpPr>
        <p:spPr>
          <a:xfrm>
            <a:off x="6316281" y="4918453"/>
            <a:ext cx="5775961" cy="4072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 indent="0">
              <a:buFont typeface="Arial" panose="020B0604020202020204" pitchFamily="34" charset="0"/>
              <a:buNone/>
              <a:defRPr/>
            </a:pPr>
            <a:r>
              <a:rPr lang="es-AR" sz="2000" dirty="0"/>
              <a:t>Gráfico para representar </a:t>
            </a:r>
            <a:r>
              <a:rPr lang="es-AR" sz="2000" i="1" dirty="0" err="1"/>
              <a:t>disp</a:t>
            </a:r>
            <a:r>
              <a:rPr lang="es-AR" sz="2000" dirty="0"/>
              <a:t> en DIAGRAMA DE FLUJO</a:t>
            </a:r>
          </a:p>
        </p:txBody>
      </p:sp>
      <p:pic>
        <p:nvPicPr>
          <p:cNvPr id="11" name="Marcador de contenido 3">
            <a:extLst>
              <a:ext uri="{FF2B5EF4-FFF2-40B4-BE49-F238E27FC236}">
                <a16:creationId xmlns:a16="http://schemas.microsoft.com/office/drawing/2014/main" id="{5A87D5AA-7A38-4770-A495-173AF4A05C4B}"/>
              </a:ext>
            </a:extLst>
          </p:cNvPr>
          <p:cNvPicPr>
            <a:picLocks noChangeAspect="1"/>
          </p:cNvPicPr>
          <p:nvPr/>
        </p:nvPicPr>
        <p:blipFill rotWithShape="1">
          <a:blip r:embed="rId4"/>
          <a:srcRect l="31847" t="53441" r="62710" b="40330"/>
          <a:stretch/>
        </p:blipFill>
        <p:spPr>
          <a:xfrm>
            <a:off x="8166177" y="5413830"/>
            <a:ext cx="1210734" cy="778933"/>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FC6277E9-208E-4DB4-A4F1-F13D32155EB6}"/>
              </a:ext>
            </a:extLst>
          </p:cNvPr>
          <p:cNvSpPr>
            <a:spLocks noGrp="1"/>
          </p:cNvSpPr>
          <p:nvPr>
            <p:ph type="title"/>
          </p:nvPr>
        </p:nvSpPr>
        <p:spPr>
          <a:xfrm>
            <a:off x="454430" y="433750"/>
            <a:ext cx="6797396" cy="2971800"/>
          </a:xfrm>
          <a:ln>
            <a:miter lim="800000"/>
            <a:headEnd/>
            <a:tailEnd/>
          </a:ln>
        </p:spPr>
        <p:txBody>
          <a:bodyPr>
            <a:noAutofit/>
          </a:bodyPr>
          <a:lstStyle/>
          <a:p>
            <a:pPr>
              <a:defRPr/>
            </a:pPr>
            <a:r>
              <a:rPr lang="es-AR" sz="28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t>Para decidir entre distintas alternativas:</a:t>
            </a:r>
            <a:br>
              <a:rPr lang="es-AR" sz="28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br>
            <a: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t> </a:t>
            </a:r>
            <a:b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br>
            <a: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t>IF  </a:t>
            </a:r>
            <a:r>
              <a:rPr lang="es-AR" sz="16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t>CONDICIÓN A VERIFICAR</a:t>
            </a:r>
            <a:br>
              <a:rPr lang="es-AR" sz="2000" dirty="0">
                <a:solidFill>
                  <a:schemeClr val="accent1">
                    <a:lumMod val="40000"/>
                    <a:lumOff val="60000"/>
                  </a:schemeClr>
                </a:solidFill>
              </a:rPr>
            </a:br>
            <a:r>
              <a:rPr lang="es-AR" sz="2000" dirty="0">
                <a:solidFill>
                  <a:schemeClr val="accent1">
                    <a:lumMod val="40000"/>
                    <a:lumOff val="60000"/>
                  </a:schemeClr>
                </a:solidFill>
              </a:rPr>
              <a:t> 	</a:t>
            </a:r>
            <a:r>
              <a:rPr lang="es-AR" sz="14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t>CONJUNTO DE INSTRUCCIONES  a ejecutar si se verifica la condición</a:t>
            </a:r>
            <a:b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br>
            <a: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t>ELSE </a:t>
            </a:r>
            <a:b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br>
            <a: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t>	</a:t>
            </a:r>
            <a:r>
              <a:rPr lang="es-AR" sz="14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t>CONJUNTO DE INSTRUCCIONES  a ejecutar si NO se verifica la condición</a:t>
            </a:r>
            <a:b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br>
            <a: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t>END</a:t>
            </a:r>
            <a:b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br>
            <a:r>
              <a:rPr lang="es-AR" sz="2000" dirty="0">
                <a:solidFill>
                  <a:schemeClr val="accent1">
                    <a:lumMod val="40000"/>
                    <a:lumOff val="60000"/>
                  </a:schemeClr>
                </a:solidFill>
              </a:rPr>
              <a:t>  </a:t>
            </a:r>
            <a:br>
              <a:rPr lang="es-AR" sz="2000" dirty="0">
                <a:solidFill>
                  <a:schemeClr val="accent1">
                    <a:lumMod val="40000"/>
                    <a:lumOff val="60000"/>
                  </a:schemeClr>
                </a:solidFill>
              </a:rPr>
            </a:br>
            <a:r>
              <a:rPr lang="es-AR" sz="2000" dirty="0"/>
              <a:t>Posibles condiciones a verificar:</a:t>
            </a:r>
            <a:br>
              <a:rPr lang="es-AR" sz="2000" dirty="0"/>
            </a:br>
            <a:r>
              <a:rPr lang="es-AR" sz="2000" dirty="0"/>
              <a:t> </a:t>
            </a:r>
            <a:r>
              <a:rPr lang="es-AR" sz="3200" dirty="0"/>
              <a:t>==    &lt;     &gt;     &lt;=     &gt;=    ~=</a:t>
            </a:r>
          </a:p>
        </p:txBody>
      </p:sp>
      <p:sp>
        <p:nvSpPr>
          <p:cNvPr id="3" name="2 Marcador de contenido">
            <a:extLst>
              <a:ext uri="{FF2B5EF4-FFF2-40B4-BE49-F238E27FC236}">
                <a16:creationId xmlns:a16="http://schemas.microsoft.com/office/drawing/2014/main" id="{F898BA44-1AFC-4B54-8B0A-08BB555AD4F9}"/>
              </a:ext>
            </a:extLst>
          </p:cNvPr>
          <p:cNvSpPr>
            <a:spLocks noGrp="1"/>
          </p:cNvSpPr>
          <p:nvPr>
            <p:ph idx="1"/>
          </p:nvPr>
        </p:nvSpPr>
        <p:spPr>
          <a:xfrm>
            <a:off x="454430" y="3716857"/>
            <a:ext cx="8537170" cy="3155333"/>
          </a:xfrm>
        </p:spPr>
        <p:txBody>
          <a:bodyPr>
            <a:normAutofit fontScale="25000" lnSpcReduction="20000"/>
          </a:bodyPr>
          <a:lstStyle/>
          <a:p>
            <a:pPr marL="36576" indent="0">
              <a:buNone/>
              <a:defRPr/>
            </a:pPr>
            <a:r>
              <a:rPr lang="es-AR" sz="6800" dirty="0">
                <a:solidFill>
                  <a:schemeClr val="accent2">
                    <a:lumMod val="40000"/>
                    <a:lumOff val="60000"/>
                  </a:schemeClr>
                </a:solidFill>
              </a:rPr>
              <a:t>El siguiente programa, calcula el valor absoluto de un número ingresado por teclado</a:t>
            </a:r>
            <a:r>
              <a:rPr lang="es-AR" sz="6800" dirty="0"/>
              <a:t> </a:t>
            </a:r>
          </a:p>
          <a:p>
            <a:pPr marL="36576" indent="0">
              <a:buNone/>
              <a:defRPr/>
            </a:pPr>
            <a:r>
              <a:rPr lang="es-AR" sz="6800" dirty="0"/>
              <a:t>% PROGRAMA2 calculo del valor absoluto</a:t>
            </a:r>
          </a:p>
          <a:p>
            <a:pPr marL="36576" indent="0">
              <a:buNone/>
              <a:defRPr/>
            </a:pPr>
            <a:r>
              <a:rPr lang="es-AR" sz="6800" dirty="0"/>
              <a:t>a=input('ingrese un número');</a:t>
            </a:r>
          </a:p>
          <a:p>
            <a:pPr marL="36576" indent="0">
              <a:buNone/>
              <a:defRPr/>
            </a:pPr>
            <a:r>
              <a:rPr lang="es-AR" sz="6800" dirty="0" err="1"/>
              <a:t>disp</a:t>
            </a:r>
            <a:r>
              <a:rPr lang="es-AR" sz="6800" dirty="0"/>
              <a:t>('valor absoluto=')</a:t>
            </a:r>
          </a:p>
          <a:p>
            <a:pPr marL="36576" indent="0">
              <a:buNone/>
              <a:defRPr/>
            </a:pPr>
            <a:r>
              <a:rPr lang="es-AR" sz="6800" dirty="0" err="1"/>
              <a:t>if</a:t>
            </a:r>
            <a:r>
              <a:rPr lang="es-AR" sz="6800" dirty="0"/>
              <a:t> a&gt;=0 </a:t>
            </a:r>
          </a:p>
          <a:p>
            <a:pPr marL="36576" indent="0">
              <a:buNone/>
              <a:defRPr/>
            </a:pPr>
            <a:r>
              <a:rPr lang="es-AR" sz="6800" dirty="0"/>
              <a:t>    </a:t>
            </a:r>
            <a:r>
              <a:rPr lang="es-AR" sz="6800" dirty="0" err="1"/>
              <a:t>disp</a:t>
            </a:r>
            <a:r>
              <a:rPr lang="es-AR" sz="6800" dirty="0"/>
              <a:t>(a)</a:t>
            </a:r>
          </a:p>
          <a:p>
            <a:pPr marL="36576" indent="0">
              <a:buNone/>
              <a:defRPr/>
            </a:pPr>
            <a:r>
              <a:rPr lang="es-AR" sz="6800" dirty="0" err="1"/>
              <a:t>else</a:t>
            </a:r>
            <a:endParaRPr lang="es-AR" sz="6800" dirty="0"/>
          </a:p>
          <a:p>
            <a:pPr marL="36576" indent="0">
              <a:buNone/>
              <a:defRPr/>
            </a:pPr>
            <a:r>
              <a:rPr lang="es-AR" sz="6800" dirty="0"/>
              <a:t>    </a:t>
            </a:r>
            <a:r>
              <a:rPr lang="es-AR" sz="6800" dirty="0" err="1"/>
              <a:t>disp</a:t>
            </a:r>
            <a:r>
              <a:rPr lang="es-AR" sz="6800" dirty="0"/>
              <a:t>(-a)</a:t>
            </a:r>
          </a:p>
          <a:p>
            <a:pPr marL="36576" indent="0">
              <a:buNone/>
              <a:defRPr/>
            </a:pPr>
            <a:r>
              <a:rPr lang="es-AR" sz="6800" dirty="0" err="1"/>
              <a:t>end</a:t>
            </a:r>
            <a:endParaRPr lang="es-AR" sz="6800" dirty="0"/>
          </a:p>
          <a:p>
            <a:pPr marL="420624" indent="-384048">
              <a:buFont typeface="Wingdings 2"/>
              <a:buChar char=""/>
              <a:defRPr/>
            </a:pPr>
            <a:endParaRPr lang="es-AR" dirty="0"/>
          </a:p>
        </p:txBody>
      </p:sp>
      <p:sp>
        <p:nvSpPr>
          <p:cNvPr id="5" name="2 Marcador de contenido">
            <a:extLst>
              <a:ext uri="{FF2B5EF4-FFF2-40B4-BE49-F238E27FC236}">
                <a16:creationId xmlns:a16="http://schemas.microsoft.com/office/drawing/2014/main" id="{9FC2E66B-A1DC-4D6A-8075-324601E774EC}"/>
              </a:ext>
            </a:extLst>
          </p:cNvPr>
          <p:cNvSpPr txBox="1">
            <a:spLocks/>
          </p:cNvSpPr>
          <p:nvPr/>
        </p:nvSpPr>
        <p:spPr>
          <a:xfrm>
            <a:off x="6853202" y="145022"/>
            <a:ext cx="5775961" cy="407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 indent="0">
              <a:buFont typeface="Arial" panose="020B0604020202020204" pitchFamily="34" charset="0"/>
              <a:buNone/>
              <a:defRPr/>
            </a:pPr>
            <a:r>
              <a:rPr lang="es-AR" sz="2000" dirty="0"/>
              <a:t>Palabras para representar </a:t>
            </a:r>
            <a:r>
              <a:rPr lang="es-AR" sz="2000" dirty="0" err="1"/>
              <a:t>if</a:t>
            </a:r>
            <a:r>
              <a:rPr lang="es-AR" sz="2000" dirty="0"/>
              <a:t> en PSEUDOCÓDIGO</a:t>
            </a:r>
          </a:p>
        </p:txBody>
      </p:sp>
      <p:sp>
        <p:nvSpPr>
          <p:cNvPr id="6" name="2 Marcador de contenido">
            <a:extLst>
              <a:ext uri="{FF2B5EF4-FFF2-40B4-BE49-F238E27FC236}">
                <a16:creationId xmlns:a16="http://schemas.microsoft.com/office/drawing/2014/main" id="{9FC2E66B-A1DC-4D6A-8075-324601E774EC}"/>
              </a:ext>
            </a:extLst>
          </p:cNvPr>
          <p:cNvSpPr txBox="1">
            <a:spLocks/>
          </p:cNvSpPr>
          <p:nvPr/>
        </p:nvSpPr>
        <p:spPr>
          <a:xfrm>
            <a:off x="6855968" y="1919650"/>
            <a:ext cx="5775961" cy="4072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 indent="0">
              <a:buFont typeface="Arial" panose="020B0604020202020204" pitchFamily="34" charset="0"/>
              <a:buNone/>
              <a:defRPr/>
            </a:pPr>
            <a:r>
              <a:rPr lang="es-AR" sz="2000" dirty="0"/>
              <a:t>Gráfico para representar </a:t>
            </a:r>
            <a:r>
              <a:rPr lang="es-AR" sz="2000" i="1" dirty="0"/>
              <a:t>input</a:t>
            </a:r>
            <a:r>
              <a:rPr lang="es-AR" sz="2000" dirty="0"/>
              <a:t> en DIAGRAMA DE FLUJO</a:t>
            </a:r>
          </a:p>
        </p:txBody>
      </p:sp>
      <p:pic>
        <p:nvPicPr>
          <p:cNvPr id="12" name="Imagen 11">
            <a:extLst>
              <a:ext uri="{FF2B5EF4-FFF2-40B4-BE49-F238E27FC236}">
                <a16:creationId xmlns:a16="http://schemas.microsoft.com/office/drawing/2014/main" id="{CD49B1F6-3E08-4D34-9626-691DE99FFB3D}"/>
              </a:ext>
            </a:extLst>
          </p:cNvPr>
          <p:cNvPicPr>
            <a:picLocks noChangeAspect="1"/>
          </p:cNvPicPr>
          <p:nvPr/>
        </p:nvPicPr>
        <p:blipFill rotWithShape="1">
          <a:blip r:embed="rId3"/>
          <a:srcRect l="23466" t="57236" r="66788" b="38519"/>
          <a:stretch/>
        </p:blipFill>
        <p:spPr>
          <a:xfrm>
            <a:off x="7865044" y="450658"/>
            <a:ext cx="1659468" cy="406401"/>
          </a:xfrm>
          <a:prstGeom prst="rect">
            <a:avLst/>
          </a:prstGeom>
        </p:spPr>
      </p:pic>
      <p:pic>
        <p:nvPicPr>
          <p:cNvPr id="13" name="Imagen 12">
            <a:extLst>
              <a:ext uri="{FF2B5EF4-FFF2-40B4-BE49-F238E27FC236}">
                <a16:creationId xmlns:a16="http://schemas.microsoft.com/office/drawing/2014/main" id="{CD49B1F6-3E08-4D34-9626-691DE99FFB3D}"/>
              </a:ext>
            </a:extLst>
          </p:cNvPr>
          <p:cNvPicPr>
            <a:picLocks noChangeAspect="1"/>
          </p:cNvPicPr>
          <p:nvPr/>
        </p:nvPicPr>
        <p:blipFill rotWithShape="1">
          <a:blip r:embed="rId3"/>
          <a:srcRect l="23454" t="46002" r="66900" b="50107"/>
          <a:stretch/>
        </p:blipFill>
        <p:spPr>
          <a:xfrm>
            <a:off x="7865044" y="1215980"/>
            <a:ext cx="1642535" cy="372534"/>
          </a:xfrm>
          <a:prstGeom prst="rect">
            <a:avLst/>
          </a:prstGeom>
        </p:spPr>
      </p:pic>
      <p:pic>
        <p:nvPicPr>
          <p:cNvPr id="14" name="Marcador de contenido 3">
            <a:extLst>
              <a:ext uri="{FF2B5EF4-FFF2-40B4-BE49-F238E27FC236}">
                <a16:creationId xmlns:a16="http://schemas.microsoft.com/office/drawing/2014/main" id="{5A87D5AA-7A38-4770-A495-173AF4A05C4B}"/>
              </a:ext>
            </a:extLst>
          </p:cNvPr>
          <p:cNvPicPr>
            <a:picLocks noChangeAspect="1"/>
          </p:cNvPicPr>
          <p:nvPr/>
        </p:nvPicPr>
        <p:blipFill rotWithShape="1">
          <a:blip r:embed="rId4"/>
          <a:srcRect l="31734" t="37531" r="62709" b="56579"/>
          <a:stretch/>
        </p:blipFill>
        <p:spPr>
          <a:xfrm>
            <a:off x="7865044" y="2473093"/>
            <a:ext cx="1236134" cy="736600"/>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F5627DA8-B6F6-41A4-BBCF-2B1DC690DEE1}"/>
              </a:ext>
            </a:extLst>
          </p:cNvPr>
          <p:cNvSpPr>
            <a:spLocks noGrp="1"/>
          </p:cNvSpPr>
          <p:nvPr>
            <p:ph type="title"/>
          </p:nvPr>
        </p:nvSpPr>
        <p:spPr>
          <a:xfrm>
            <a:off x="1676400" y="76200"/>
            <a:ext cx="8991600" cy="2438400"/>
          </a:xfrm>
          <a:ln>
            <a:miter lim="800000"/>
            <a:headEnd/>
            <a:tailEnd/>
          </a:ln>
        </p:spPr>
        <p:txBody>
          <a:bodyPr>
            <a:noAutofit/>
          </a:bodyPr>
          <a:lstStyle/>
          <a:p>
            <a:pPr>
              <a:defRPr/>
            </a:pPr>
            <a:r>
              <a:rPr lang="es-AR" sz="28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Para decidir entre distintas alternativas:</a:t>
            </a:r>
            <a:br>
              <a:rPr lang="es-AR" sz="28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r>
              <a:rPr lang="es-AR" sz="20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 </a:t>
            </a:r>
            <a:br>
              <a:rPr lang="es-AR" sz="20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r>
              <a:rPr lang="es-AR" sz="20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IF  </a:t>
            </a:r>
            <a:r>
              <a:rPr lang="es-AR" sz="1600" b="1" cap="all" dirty="0">
                <a:ln w="5000" cmpd="sng">
                  <a:solidFill>
                    <a:schemeClr val="accent1">
                      <a:tint val="80000"/>
                      <a:shade val="99000"/>
                      <a:satMod val="500000"/>
                    </a:schemeClr>
                  </a:solidFill>
                  <a:prstDash val="solid"/>
                </a:ln>
                <a:solidFill>
                  <a:schemeClr val="accent1">
                    <a:lumMod val="60000"/>
                    <a:lumOff val="40000"/>
                  </a:schemeClr>
                </a:solidFill>
                <a:effectLst>
                  <a:outerShdw blurRad="50800" dist="38100" dir="5400000" algn="t" rotWithShape="0">
                    <a:prstClr val="black">
                      <a:alpha val="50000"/>
                    </a:prstClr>
                  </a:outerShdw>
                </a:effectLst>
              </a:rPr>
              <a:t>CONDICIÓN A VERIFICAR</a:t>
            </a:r>
            <a:br>
              <a:rPr lang="es-AR" sz="2000" dirty="0"/>
            </a:br>
            <a:r>
              <a:rPr lang="es-AR" sz="2000" dirty="0"/>
              <a:t> 	</a:t>
            </a:r>
            <a:r>
              <a:rPr lang="es-AR" sz="1400" b="1" cap="all" dirty="0">
                <a:ln w="5000" cmpd="sng">
                  <a:solidFill>
                    <a:schemeClr val="accent1">
                      <a:tint val="80000"/>
                      <a:shade val="99000"/>
                      <a:satMod val="500000"/>
                    </a:schemeClr>
                  </a:solidFill>
                  <a:prstDash val="solid"/>
                </a:ln>
                <a:solidFill>
                  <a:srgbClr val="FFC000"/>
                </a:solidFill>
                <a:effectLst>
                  <a:outerShdw blurRad="50800" dist="38100" dir="5400000" algn="t" rotWithShape="0">
                    <a:prstClr val="black">
                      <a:alpha val="50000"/>
                    </a:prstClr>
                  </a:outerShdw>
                </a:effectLst>
              </a:rPr>
              <a:t>CONJUNTO DE INSTRUCCIONES  a ejecutar si se verifica la condición</a:t>
            </a:r>
            <a:br>
              <a:rPr lang="es-AR" sz="20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r>
              <a:rPr lang="es-AR" sz="20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ELSE </a:t>
            </a:r>
            <a:br>
              <a:rPr lang="es-AR" sz="20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r>
              <a:rPr lang="es-AR" sz="20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	</a:t>
            </a:r>
            <a:r>
              <a:rPr lang="es-AR" sz="1400" b="1" cap="all" dirty="0">
                <a:ln w="5000" cmpd="sng">
                  <a:solidFill>
                    <a:schemeClr val="accent1">
                      <a:tint val="80000"/>
                      <a:shade val="99000"/>
                      <a:satMod val="500000"/>
                    </a:schemeClr>
                  </a:solidFill>
                  <a:prstDash val="solid"/>
                </a:ln>
                <a:solidFill>
                  <a:srgbClr val="FFC000"/>
                </a:solidFill>
                <a:effectLst>
                  <a:outerShdw blurRad="50800" dist="38100" dir="5400000" algn="t" rotWithShape="0">
                    <a:prstClr val="black">
                      <a:alpha val="50000"/>
                    </a:prstClr>
                  </a:outerShdw>
                </a:effectLst>
              </a:rPr>
              <a:t>CONJUNTO DE INSTRUCCIONES  a ejecutar si NO se verifica la condición</a:t>
            </a:r>
            <a:br>
              <a:rPr lang="es-AR" sz="20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r>
              <a:rPr lang="es-AR" sz="20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END</a:t>
            </a:r>
            <a:br>
              <a:rPr lang="es-AR" sz="20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r>
              <a:rPr lang="es-AR" sz="2000" dirty="0"/>
              <a:t> </a:t>
            </a:r>
          </a:p>
        </p:txBody>
      </p:sp>
      <p:sp>
        <p:nvSpPr>
          <p:cNvPr id="3" name="2 Marcador de contenido">
            <a:extLst>
              <a:ext uri="{FF2B5EF4-FFF2-40B4-BE49-F238E27FC236}">
                <a16:creationId xmlns:a16="http://schemas.microsoft.com/office/drawing/2014/main" id="{5867DBC5-ADB7-440D-943C-78F4781E1190}"/>
              </a:ext>
            </a:extLst>
          </p:cNvPr>
          <p:cNvSpPr>
            <a:spLocks noGrp="1"/>
          </p:cNvSpPr>
          <p:nvPr>
            <p:ph idx="1"/>
          </p:nvPr>
        </p:nvSpPr>
        <p:spPr>
          <a:xfrm>
            <a:off x="1981200" y="2438401"/>
            <a:ext cx="7467600" cy="3687763"/>
          </a:xfrm>
          <a:ln>
            <a:miter lim="800000"/>
            <a:headEnd/>
            <a:tailEnd/>
          </a:ln>
        </p:spPr>
        <p:txBody>
          <a:bodyPr>
            <a:normAutofit fontScale="62500" lnSpcReduction="20000"/>
          </a:bodyPr>
          <a:lstStyle/>
          <a:p>
            <a:pPr marL="36576" indent="0">
              <a:buNone/>
              <a:defRPr/>
            </a:pPr>
            <a:endParaRPr lang="es-AR" sz="2100" b="1" cap="all" dirty="0">
              <a:ln w="5000" cmpd="sng">
                <a:solidFill>
                  <a:schemeClr val="accent1">
                    <a:tint val="80000"/>
                    <a:shade val="99000"/>
                    <a:satMod val="500000"/>
                  </a:schemeClr>
                </a:solidFill>
                <a:prstDash val="solid"/>
              </a:ln>
              <a:solidFill>
                <a:srgbClr val="FFC000"/>
              </a:solidFill>
              <a:effectLst>
                <a:outerShdw blurRad="50800" dist="38100" dir="5400000" algn="t" rotWithShape="0">
                  <a:prstClr val="black">
                    <a:alpha val="50000"/>
                  </a:prstClr>
                </a:outerShdw>
              </a:effectLst>
              <a:latin typeface="+mj-lt"/>
              <a:ea typeface="+mj-ea"/>
              <a:cs typeface="+mj-cs"/>
            </a:endParaRPr>
          </a:p>
          <a:p>
            <a:pPr marL="420624" indent="-384048">
              <a:buFont typeface="Wingdings 2"/>
              <a:buChar char=""/>
              <a:defRPr/>
            </a:pPr>
            <a:endParaRPr lang="es-AR" dirty="0"/>
          </a:p>
          <a:p>
            <a:pPr marL="420624" indent="-384048">
              <a:buFont typeface="Wingdings 2"/>
              <a:buChar char=""/>
              <a:defRPr/>
            </a:pPr>
            <a:endParaRPr lang="es-AR" dirty="0"/>
          </a:p>
          <a:p>
            <a:pPr marL="36576" indent="0">
              <a:buNone/>
              <a:defRPr/>
            </a:pPr>
            <a:r>
              <a:rPr lang="es-AR" dirty="0">
                <a:solidFill>
                  <a:schemeClr val="accent2">
                    <a:lumMod val="40000"/>
                    <a:lumOff val="60000"/>
                  </a:schemeClr>
                </a:solidFill>
              </a:rPr>
              <a:t>El siguiente programa, evalúa el desempeño de un alumno de una materia con un único parcial</a:t>
            </a:r>
            <a:r>
              <a:rPr lang="es-AR" dirty="0"/>
              <a:t> </a:t>
            </a:r>
          </a:p>
          <a:p>
            <a:pPr marL="36576" indent="0">
              <a:buNone/>
              <a:defRPr/>
            </a:pPr>
            <a:r>
              <a:rPr lang="es-AR" dirty="0"/>
              <a:t>% P3 ejemplo </a:t>
            </a:r>
            <a:r>
              <a:rPr lang="es-AR" dirty="0" err="1"/>
              <a:t>if</a:t>
            </a:r>
            <a:endParaRPr lang="es-AR" dirty="0"/>
          </a:p>
          <a:p>
            <a:pPr marL="36576" indent="0">
              <a:buNone/>
              <a:defRPr/>
            </a:pPr>
            <a:r>
              <a:rPr lang="es-AR" dirty="0"/>
              <a:t>N=input('máxima nota en el parcial de la materia =');</a:t>
            </a:r>
          </a:p>
          <a:p>
            <a:pPr marL="36576" indent="0">
              <a:buNone/>
              <a:defRPr/>
            </a:pPr>
            <a:r>
              <a:rPr lang="es-AR" dirty="0" err="1"/>
              <a:t>if</a:t>
            </a:r>
            <a:r>
              <a:rPr lang="es-AR" dirty="0"/>
              <a:t> N&lt;5.5</a:t>
            </a:r>
          </a:p>
          <a:p>
            <a:pPr marL="36576" indent="0">
              <a:buNone/>
              <a:defRPr/>
            </a:pPr>
            <a:r>
              <a:rPr lang="es-AR" dirty="0"/>
              <a:t>    </a:t>
            </a:r>
            <a:r>
              <a:rPr lang="es-AR" dirty="0" err="1"/>
              <a:t>disp</a:t>
            </a:r>
            <a:r>
              <a:rPr lang="es-AR" dirty="0"/>
              <a:t>('aprueba cursada')</a:t>
            </a:r>
          </a:p>
          <a:p>
            <a:pPr marL="36576" indent="0">
              <a:buNone/>
              <a:defRPr/>
            </a:pPr>
            <a:r>
              <a:rPr lang="es-AR" dirty="0" err="1"/>
              <a:t>else</a:t>
            </a:r>
            <a:endParaRPr lang="es-AR" dirty="0"/>
          </a:p>
          <a:p>
            <a:pPr marL="36576" indent="0">
              <a:buNone/>
              <a:defRPr/>
            </a:pPr>
            <a:r>
              <a:rPr lang="es-AR" dirty="0"/>
              <a:t>    </a:t>
            </a:r>
            <a:r>
              <a:rPr lang="es-AR" dirty="0" err="1"/>
              <a:t>disp</a:t>
            </a:r>
            <a:r>
              <a:rPr lang="es-AR" dirty="0"/>
              <a:t>('promociona')</a:t>
            </a:r>
          </a:p>
          <a:p>
            <a:pPr marL="36576" indent="0">
              <a:buNone/>
              <a:defRPr/>
            </a:pPr>
            <a:r>
              <a:rPr lang="es-AR" dirty="0" err="1"/>
              <a:t>end</a:t>
            </a:r>
            <a:endParaRPr lang="es-AR" dirty="0"/>
          </a:p>
        </p:txBody>
      </p:sp>
      <p:sp>
        <p:nvSpPr>
          <p:cNvPr id="4" name="3 CuadroTexto">
            <a:extLst>
              <a:ext uri="{FF2B5EF4-FFF2-40B4-BE49-F238E27FC236}">
                <a16:creationId xmlns:a16="http://schemas.microsoft.com/office/drawing/2014/main" id="{F3C56E2F-C651-463B-A71A-B05C347A7BF9}"/>
              </a:ext>
            </a:extLst>
          </p:cNvPr>
          <p:cNvSpPr txBox="1"/>
          <p:nvPr/>
        </p:nvSpPr>
        <p:spPr>
          <a:xfrm>
            <a:off x="1905000" y="3350987"/>
            <a:ext cx="7543800" cy="3416300"/>
          </a:xfrm>
          <a:prstGeom prst="rect">
            <a:avLst/>
          </a:prstGeom>
          <a:solidFill>
            <a:schemeClr val="accent1">
              <a:lumMod val="50000"/>
            </a:schemeClr>
          </a:solidFill>
        </p:spPr>
        <p:txBody>
          <a:bodyPr wrap="square">
            <a:spAutoFit/>
          </a:bodyPr>
          <a:lstStyle/>
          <a:p>
            <a:pPr eaLnBrk="1" hangingPunct="1">
              <a:defRPr/>
            </a:pPr>
            <a:r>
              <a:rPr lang="es-AR" dirty="0">
                <a:latin typeface="Arial" charset="0"/>
                <a:cs typeface="Arial" charset="0"/>
              </a:rPr>
              <a:t>% PROGRAMA 3 ejemplo </a:t>
            </a:r>
            <a:r>
              <a:rPr lang="es-AR" dirty="0" err="1">
                <a:latin typeface="Arial" charset="0"/>
                <a:cs typeface="Arial" charset="0"/>
              </a:rPr>
              <a:t>if</a:t>
            </a:r>
            <a:endParaRPr lang="es-AR" dirty="0">
              <a:latin typeface="Arial" charset="0"/>
              <a:cs typeface="Arial" charset="0"/>
            </a:endParaRPr>
          </a:p>
          <a:p>
            <a:pPr eaLnBrk="1" hangingPunct="1">
              <a:defRPr/>
            </a:pPr>
            <a:r>
              <a:rPr lang="es-AR" dirty="0">
                <a:latin typeface="Arial" charset="0"/>
                <a:cs typeface="Arial" charset="0"/>
              </a:rPr>
              <a:t>N=input('máxima nota del parcial en la materia=');</a:t>
            </a:r>
          </a:p>
          <a:p>
            <a:pPr eaLnBrk="1" hangingPunct="1">
              <a:defRPr/>
            </a:pPr>
            <a:r>
              <a:rPr lang="es-AR" dirty="0" err="1">
                <a:latin typeface="Arial" charset="0"/>
                <a:cs typeface="Arial" charset="0"/>
              </a:rPr>
              <a:t>if</a:t>
            </a:r>
            <a:r>
              <a:rPr lang="es-AR" dirty="0">
                <a:latin typeface="Arial" charset="0"/>
                <a:cs typeface="Arial" charset="0"/>
              </a:rPr>
              <a:t> N&lt;5.5</a:t>
            </a:r>
          </a:p>
          <a:p>
            <a:pPr eaLnBrk="1" hangingPunct="1">
              <a:defRPr/>
            </a:pPr>
            <a:r>
              <a:rPr lang="es-AR" dirty="0">
                <a:latin typeface="Arial" charset="0"/>
                <a:cs typeface="Arial" charset="0"/>
              </a:rPr>
              <a:t>    </a:t>
            </a:r>
            <a:r>
              <a:rPr lang="es-AR" dirty="0" err="1">
                <a:latin typeface="Arial" charset="0"/>
                <a:cs typeface="Arial" charset="0"/>
              </a:rPr>
              <a:t>if</a:t>
            </a:r>
            <a:r>
              <a:rPr lang="es-AR" dirty="0">
                <a:latin typeface="Arial" charset="0"/>
                <a:cs typeface="Arial" charset="0"/>
              </a:rPr>
              <a:t> N&lt;4</a:t>
            </a:r>
          </a:p>
          <a:p>
            <a:pPr eaLnBrk="1" hangingPunct="1">
              <a:defRPr/>
            </a:pPr>
            <a:r>
              <a:rPr lang="es-AR" dirty="0">
                <a:latin typeface="Arial" charset="0"/>
                <a:cs typeface="Arial" charset="0"/>
              </a:rPr>
              <a:t>        </a:t>
            </a:r>
            <a:r>
              <a:rPr lang="es-AR" dirty="0" err="1">
                <a:latin typeface="Arial" charset="0"/>
                <a:cs typeface="Arial" charset="0"/>
              </a:rPr>
              <a:t>disp</a:t>
            </a:r>
            <a:r>
              <a:rPr lang="es-AR" dirty="0">
                <a:latin typeface="Arial" charset="0"/>
                <a:cs typeface="Arial" charset="0"/>
              </a:rPr>
              <a:t>('debe </a:t>
            </a:r>
            <a:r>
              <a:rPr lang="es-AR" dirty="0" err="1">
                <a:latin typeface="Arial" charset="0"/>
                <a:cs typeface="Arial" charset="0"/>
              </a:rPr>
              <a:t>recursar</a:t>
            </a:r>
            <a:r>
              <a:rPr lang="es-AR" dirty="0">
                <a:latin typeface="Arial" charset="0"/>
                <a:cs typeface="Arial" charset="0"/>
              </a:rPr>
              <a:t>')</a:t>
            </a:r>
          </a:p>
          <a:p>
            <a:pPr eaLnBrk="1" hangingPunct="1">
              <a:defRPr/>
            </a:pPr>
            <a:r>
              <a:rPr lang="es-AR" dirty="0">
                <a:latin typeface="Arial" charset="0"/>
                <a:cs typeface="Arial" charset="0"/>
              </a:rPr>
              <a:t>    </a:t>
            </a:r>
            <a:r>
              <a:rPr lang="es-AR" dirty="0" err="1">
                <a:latin typeface="Arial" charset="0"/>
                <a:cs typeface="Arial" charset="0"/>
              </a:rPr>
              <a:t>else</a:t>
            </a:r>
            <a:endParaRPr lang="es-AR" dirty="0">
              <a:latin typeface="Arial" charset="0"/>
              <a:cs typeface="Arial" charset="0"/>
            </a:endParaRPr>
          </a:p>
          <a:p>
            <a:pPr eaLnBrk="1" hangingPunct="1">
              <a:defRPr/>
            </a:pPr>
            <a:r>
              <a:rPr lang="es-AR" dirty="0">
                <a:latin typeface="Arial" charset="0"/>
                <a:cs typeface="Arial" charset="0"/>
              </a:rPr>
              <a:t>        </a:t>
            </a:r>
            <a:r>
              <a:rPr lang="es-AR" dirty="0" err="1">
                <a:latin typeface="Arial" charset="0"/>
                <a:cs typeface="Arial" charset="0"/>
              </a:rPr>
              <a:t>disp</a:t>
            </a:r>
            <a:r>
              <a:rPr lang="es-AR" dirty="0">
                <a:latin typeface="Arial" charset="0"/>
                <a:cs typeface="Arial" charset="0"/>
              </a:rPr>
              <a:t>('aprueba cursada')</a:t>
            </a:r>
          </a:p>
          <a:p>
            <a:pPr eaLnBrk="1" hangingPunct="1">
              <a:defRPr/>
            </a:pPr>
            <a:r>
              <a:rPr lang="es-AR" dirty="0">
                <a:latin typeface="Arial" charset="0"/>
                <a:cs typeface="Arial" charset="0"/>
              </a:rPr>
              <a:t>    </a:t>
            </a:r>
            <a:r>
              <a:rPr lang="es-AR" dirty="0" err="1">
                <a:latin typeface="Arial" charset="0"/>
                <a:cs typeface="Arial" charset="0"/>
              </a:rPr>
              <a:t>end</a:t>
            </a:r>
            <a:endParaRPr lang="es-AR" dirty="0">
              <a:latin typeface="Arial" charset="0"/>
              <a:cs typeface="Arial" charset="0"/>
            </a:endParaRPr>
          </a:p>
          <a:p>
            <a:pPr eaLnBrk="1" hangingPunct="1">
              <a:defRPr/>
            </a:pPr>
            <a:r>
              <a:rPr lang="es-AR" dirty="0" err="1">
                <a:latin typeface="Arial" charset="0"/>
                <a:cs typeface="Arial" charset="0"/>
              </a:rPr>
              <a:t>else</a:t>
            </a:r>
            <a:endParaRPr lang="es-AR" dirty="0">
              <a:latin typeface="Arial" charset="0"/>
              <a:cs typeface="Arial" charset="0"/>
            </a:endParaRPr>
          </a:p>
          <a:p>
            <a:pPr eaLnBrk="1" hangingPunct="1">
              <a:defRPr/>
            </a:pPr>
            <a:r>
              <a:rPr lang="es-AR" dirty="0">
                <a:latin typeface="Arial" charset="0"/>
                <a:cs typeface="Arial" charset="0"/>
              </a:rPr>
              <a:t>    </a:t>
            </a:r>
            <a:r>
              <a:rPr lang="es-AR" dirty="0" err="1">
                <a:latin typeface="Arial" charset="0"/>
                <a:cs typeface="Arial" charset="0"/>
              </a:rPr>
              <a:t>disp</a:t>
            </a:r>
            <a:r>
              <a:rPr lang="es-AR" dirty="0">
                <a:latin typeface="Arial" charset="0"/>
                <a:cs typeface="Arial" charset="0"/>
              </a:rPr>
              <a:t>('promociona')</a:t>
            </a:r>
          </a:p>
          <a:p>
            <a:pPr eaLnBrk="1" hangingPunct="1">
              <a:defRPr/>
            </a:pPr>
            <a:r>
              <a:rPr lang="es-AR" dirty="0" err="1">
                <a:latin typeface="Arial" charset="0"/>
                <a:cs typeface="Arial" charset="0"/>
              </a:rPr>
              <a:t>end</a:t>
            </a:r>
            <a:endParaRPr lang="es-AR" dirty="0">
              <a:latin typeface="Arial" charset="0"/>
              <a:cs typeface="Arial" charset="0"/>
            </a:endParaRPr>
          </a:p>
          <a:p>
            <a:pPr eaLnBrk="1" hangingPunct="1">
              <a:defRPr/>
            </a:pPr>
            <a:endParaRPr lang="es-AR" dirty="0">
              <a:latin typeface="Arial" charset="0"/>
              <a:cs typeface="Arial" charset="0"/>
            </a:endParaRPr>
          </a:p>
        </p:txBody>
      </p:sp>
      <p:pic>
        <p:nvPicPr>
          <p:cNvPr id="7" name="Imagen 6" descr="Imagen que contiene texto, mapa&#10;&#10;Descripción generada automáticamente">
            <a:extLst>
              <a:ext uri="{FF2B5EF4-FFF2-40B4-BE49-F238E27FC236}">
                <a16:creationId xmlns:a16="http://schemas.microsoft.com/office/drawing/2014/main" id="{33F26B86-4DE2-4985-8878-48B768D929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8954" y="648379"/>
            <a:ext cx="4733046" cy="6151851"/>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13FC8386-2E89-49EE-A530-F4C6083CFEA6}"/>
              </a:ext>
            </a:extLst>
          </p:cNvPr>
          <p:cNvSpPr>
            <a:spLocks noGrp="1"/>
          </p:cNvSpPr>
          <p:nvPr>
            <p:ph type="title"/>
          </p:nvPr>
        </p:nvSpPr>
        <p:spPr>
          <a:xfrm>
            <a:off x="1981200" y="274638"/>
            <a:ext cx="8382000" cy="792162"/>
          </a:xfrm>
          <a:ln>
            <a:miter lim="800000"/>
            <a:headEnd/>
            <a:tailEnd/>
          </a:ln>
        </p:spPr>
        <p:txBody>
          <a:bodyPr>
            <a:normAutofit fontScale="90000"/>
          </a:bodyPr>
          <a:lstStyle/>
          <a:p>
            <a:pPr>
              <a:defRPr/>
            </a:pPr>
            <a:r>
              <a:rPr lang="es-E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Bifurcaciones – bucles </a:t>
            </a:r>
            <a:br>
              <a:rPr lang="es-E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r>
              <a:rPr lang="es-E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y </a:t>
            </a:r>
            <a:r>
              <a:rPr lang="es-ES" b="1" cap="all" dirty="0" err="1">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dise</a:t>
            </a:r>
            <a:r>
              <a:rPr lang="es-AR" b="1" cap="all" dirty="0" err="1">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ño</a:t>
            </a:r>
            <a:r>
              <a:rPr lang="es-AR"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 de programas</a:t>
            </a:r>
            <a:endParaRPr lang="es-AR" dirty="0"/>
          </a:p>
        </p:txBody>
      </p:sp>
      <p:sp>
        <p:nvSpPr>
          <p:cNvPr id="58371" name="Marcador de contenido 2">
            <a:extLst>
              <a:ext uri="{FF2B5EF4-FFF2-40B4-BE49-F238E27FC236}">
                <a16:creationId xmlns:a16="http://schemas.microsoft.com/office/drawing/2014/main" id="{11AA547A-6E6D-4A58-8732-2C8A1B76A03E}"/>
              </a:ext>
            </a:extLst>
          </p:cNvPr>
          <p:cNvSpPr>
            <a:spLocks noGrp="1"/>
          </p:cNvSpPr>
          <p:nvPr>
            <p:ph idx="1"/>
          </p:nvPr>
        </p:nvSpPr>
        <p:spPr/>
        <p:txBody>
          <a:bodyPr>
            <a:noAutofit/>
          </a:bodyPr>
          <a:lstStyle/>
          <a:p>
            <a:r>
              <a:rPr lang="es-AR" altLang="es-AR" sz="4000" dirty="0">
                <a:latin typeface="Franklin Gothic Book" panose="020B0503020102020204" pitchFamily="34" charset="0"/>
              </a:rPr>
              <a:t>Lo que se mostró hasta aquí fue un conjunto de órdenes o instrucciones en el lenguaje MATLAB bastante simples que permiten resolver problemas relativamente sencillos, pero que utilizados en forma combinada pueden llegar a ser una herramienta muy poderosa para resolver problemas mucho más complejos</a:t>
            </a:r>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7C111408-2AA8-49AB-8734-6C9DB6FA0FDC}"/>
              </a:ext>
            </a:extLst>
          </p:cNvPr>
          <p:cNvSpPr>
            <a:spLocks noGrp="1"/>
          </p:cNvSpPr>
          <p:nvPr>
            <p:ph type="title"/>
          </p:nvPr>
        </p:nvSpPr>
        <p:spPr>
          <a:xfrm>
            <a:off x="182582" y="76200"/>
            <a:ext cx="8991600" cy="2438400"/>
          </a:xfrm>
          <a:ln>
            <a:miter lim="800000"/>
            <a:headEnd/>
            <a:tailEnd/>
          </a:ln>
        </p:spPr>
        <p:txBody>
          <a:bodyPr>
            <a:noAutofit/>
          </a:bodyPr>
          <a:lstStyle/>
          <a:p>
            <a:pPr>
              <a:defRPr/>
            </a:pPr>
            <a:r>
              <a:rPr lang="es-AR" sz="28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t>Para  repetir instrucciones un número dado de veces</a:t>
            </a:r>
            <a:br>
              <a:rPr lang="es-AR" sz="28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br>
            <a: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t> </a:t>
            </a:r>
            <a:b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br>
            <a:r>
              <a:rPr lang="es-AR" sz="2000" b="1" cap="all" dirty="0" err="1">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t>for</a:t>
            </a:r>
            <a: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t>  </a:t>
            </a:r>
            <a:r>
              <a:rPr lang="es-AR" sz="16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t>i=1:N</a:t>
            </a:r>
            <a:br>
              <a:rPr lang="es-AR" sz="2000" dirty="0">
                <a:solidFill>
                  <a:schemeClr val="accent1">
                    <a:lumMod val="40000"/>
                    <a:lumOff val="60000"/>
                  </a:schemeClr>
                </a:solidFill>
              </a:rPr>
            </a:br>
            <a:r>
              <a:rPr lang="es-AR" sz="2000" dirty="0">
                <a:solidFill>
                  <a:schemeClr val="accent1">
                    <a:lumMod val="40000"/>
                    <a:lumOff val="60000"/>
                  </a:schemeClr>
                </a:solidFill>
              </a:rPr>
              <a:t> 	</a:t>
            </a:r>
            <a:r>
              <a:rPr lang="es-AR" sz="14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t>CONJUNTO DE INSTRUCCIONES  a repetir</a:t>
            </a:r>
            <a:b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br>
            <a: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t>END</a:t>
            </a:r>
            <a:b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br>
            <a:r>
              <a:rPr lang="es-AR" sz="2000" dirty="0"/>
              <a:t> </a:t>
            </a:r>
          </a:p>
        </p:txBody>
      </p:sp>
      <p:sp>
        <p:nvSpPr>
          <p:cNvPr id="3" name="2 Marcador de contenido">
            <a:extLst>
              <a:ext uri="{FF2B5EF4-FFF2-40B4-BE49-F238E27FC236}">
                <a16:creationId xmlns:a16="http://schemas.microsoft.com/office/drawing/2014/main" id="{CE0A0736-A73A-423C-BB51-07BC359C3899}"/>
              </a:ext>
            </a:extLst>
          </p:cNvPr>
          <p:cNvSpPr>
            <a:spLocks noGrp="1"/>
          </p:cNvSpPr>
          <p:nvPr>
            <p:ph idx="1"/>
          </p:nvPr>
        </p:nvSpPr>
        <p:spPr>
          <a:xfrm>
            <a:off x="224837" y="2438401"/>
            <a:ext cx="7467600" cy="3687763"/>
          </a:xfrm>
          <a:ln>
            <a:miter lim="800000"/>
            <a:headEnd/>
            <a:tailEnd/>
          </a:ln>
        </p:spPr>
        <p:txBody>
          <a:bodyPr>
            <a:normAutofit fontScale="32500" lnSpcReduction="20000"/>
          </a:bodyPr>
          <a:lstStyle/>
          <a:p>
            <a:pPr marL="36576" indent="0">
              <a:buNone/>
              <a:defRPr/>
            </a:pPr>
            <a:endParaRPr lang="es-AR" sz="2100" b="1" cap="all" dirty="0">
              <a:ln w="5000" cmpd="sng">
                <a:solidFill>
                  <a:schemeClr val="accent1">
                    <a:tint val="80000"/>
                    <a:shade val="99000"/>
                    <a:satMod val="500000"/>
                  </a:schemeClr>
                </a:solidFill>
                <a:prstDash val="solid"/>
              </a:ln>
              <a:solidFill>
                <a:srgbClr val="FFC000"/>
              </a:solidFill>
              <a:effectLst>
                <a:outerShdw blurRad="50800" dist="38100" dir="5400000" algn="t" rotWithShape="0">
                  <a:prstClr val="black">
                    <a:alpha val="50000"/>
                  </a:prstClr>
                </a:outerShdw>
              </a:effectLst>
              <a:latin typeface="+mj-lt"/>
              <a:ea typeface="+mj-ea"/>
              <a:cs typeface="+mj-cs"/>
            </a:endParaRPr>
          </a:p>
          <a:p>
            <a:pPr marL="36576" indent="0">
              <a:buNone/>
              <a:defRPr/>
            </a:pPr>
            <a:r>
              <a:rPr lang="es-AR" sz="7000" dirty="0">
                <a:solidFill>
                  <a:schemeClr val="accent2">
                    <a:lumMod val="40000"/>
                    <a:lumOff val="60000"/>
                  </a:schemeClr>
                </a:solidFill>
              </a:rPr>
              <a:t>El siguiente programa instrumenta el ingreso de la primera columna de una matriz de 3x3</a:t>
            </a:r>
            <a:endParaRPr lang="es-AR" sz="7000" dirty="0"/>
          </a:p>
          <a:p>
            <a:pPr marL="36576" indent="0">
              <a:buNone/>
              <a:defRPr/>
            </a:pPr>
            <a:r>
              <a:rPr lang="es-AR" sz="7000" dirty="0"/>
              <a:t>% PROGRAMA4 ejemplo instrucción </a:t>
            </a:r>
            <a:r>
              <a:rPr lang="es-AR" sz="7000" dirty="0" err="1"/>
              <a:t>for</a:t>
            </a:r>
            <a:endParaRPr lang="es-AR" sz="7000" dirty="0"/>
          </a:p>
          <a:p>
            <a:pPr marL="36576" indent="0">
              <a:buNone/>
              <a:defRPr/>
            </a:pPr>
            <a:r>
              <a:rPr lang="es-ES" sz="7000" dirty="0"/>
              <a:t>C=</a:t>
            </a:r>
            <a:r>
              <a:rPr lang="es-ES" sz="7000" dirty="0" err="1"/>
              <a:t>zeros</a:t>
            </a:r>
            <a:r>
              <a:rPr lang="es-ES" sz="7000" dirty="0"/>
              <a:t>(3); %genera una matriz de 3x3 con ceros</a:t>
            </a:r>
            <a:endParaRPr lang="es-AR" sz="7000" dirty="0"/>
          </a:p>
          <a:p>
            <a:pPr marL="36576" indent="0">
              <a:buNone/>
              <a:defRPr/>
            </a:pPr>
            <a:r>
              <a:rPr lang="es-AR" sz="7000" dirty="0" err="1"/>
              <a:t>for</a:t>
            </a:r>
            <a:r>
              <a:rPr lang="es-AR" sz="7000" dirty="0"/>
              <a:t> i=1:3</a:t>
            </a:r>
          </a:p>
          <a:p>
            <a:pPr marL="36576" indent="0">
              <a:buNone/>
              <a:defRPr/>
            </a:pPr>
            <a:r>
              <a:rPr lang="es-AR" sz="7000" dirty="0"/>
              <a:t>    </a:t>
            </a:r>
            <a:r>
              <a:rPr lang="es-AR" sz="7000" dirty="0" err="1"/>
              <a:t>disp</a:t>
            </a:r>
            <a:r>
              <a:rPr lang="es-AR" sz="7000" dirty="0"/>
              <a:t>(‘fila=‘)</a:t>
            </a:r>
          </a:p>
          <a:p>
            <a:pPr marL="36576" indent="0">
              <a:buNone/>
              <a:defRPr/>
            </a:pPr>
            <a:r>
              <a:rPr lang="es-AR" sz="7000" dirty="0"/>
              <a:t>    </a:t>
            </a:r>
            <a:r>
              <a:rPr lang="es-AR" sz="7000" dirty="0" err="1"/>
              <a:t>disp</a:t>
            </a:r>
            <a:r>
              <a:rPr lang="es-AR" sz="7000" dirty="0"/>
              <a:t>(i) </a:t>
            </a:r>
          </a:p>
          <a:p>
            <a:pPr marL="36576" indent="0">
              <a:buNone/>
              <a:defRPr/>
            </a:pPr>
            <a:r>
              <a:rPr lang="es-AR" sz="7000" dirty="0"/>
              <a:t>    C(i,1)=input(‘ingrese coeficiente=‘)</a:t>
            </a:r>
          </a:p>
          <a:p>
            <a:pPr marL="36576" indent="0">
              <a:buNone/>
              <a:defRPr/>
            </a:pPr>
            <a:r>
              <a:rPr lang="es-AR" sz="7000" dirty="0" err="1"/>
              <a:t>end</a:t>
            </a:r>
            <a:endParaRPr lang="es-AR" sz="7000" dirty="0"/>
          </a:p>
          <a:p>
            <a:pPr marL="420624" indent="-384048">
              <a:buFont typeface="Wingdings 2"/>
              <a:buChar char=""/>
              <a:defRPr/>
            </a:pPr>
            <a:endParaRPr lang="es-AR" dirty="0"/>
          </a:p>
        </p:txBody>
      </p:sp>
      <p:pic>
        <p:nvPicPr>
          <p:cNvPr id="4" name="Imagen 3">
            <a:extLst>
              <a:ext uri="{FF2B5EF4-FFF2-40B4-BE49-F238E27FC236}">
                <a16:creationId xmlns:a16="http://schemas.microsoft.com/office/drawing/2014/main" id="{CD49B1F6-3E08-4D34-9626-691DE99FFB3D}"/>
              </a:ext>
            </a:extLst>
          </p:cNvPr>
          <p:cNvPicPr>
            <a:picLocks noChangeAspect="1"/>
          </p:cNvPicPr>
          <p:nvPr/>
        </p:nvPicPr>
        <p:blipFill rotWithShape="1">
          <a:blip r:embed="rId3"/>
          <a:srcRect l="23478" t="51692" r="67484" b="44710"/>
          <a:stretch/>
        </p:blipFill>
        <p:spPr>
          <a:xfrm>
            <a:off x="8799968" y="1396815"/>
            <a:ext cx="1539089" cy="344033"/>
          </a:xfrm>
          <a:prstGeom prst="rect">
            <a:avLst/>
          </a:prstGeom>
        </p:spPr>
      </p:pic>
      <p:sp>
        <p:nvSpPr>
          <p:cNvPr id="5" name="2 Marcador de contenido">
            <a:extLst>
              <a:ext uri="{FF2B5EF4-FFF2-40B4-BE49-F238E27FC236}">
                <a16:creationId xmlns:a16="http://schemas.microsoft.com/office/drawing/2014/main" id="{9FC2E66B-A1DC-4D6A-8075-324601E774EC}"/>
              </a:ext>
            </a:extLst>
          </p:cNvPr>
          <p:cNvSpPr txBox="1">
            <a:spLocks/>
          </p:cNvSpPr>
          <p:nvPr/>
        </p:nvSpPr>
        <p:spPr>
          <a:xfrm>
            <a:off x="6853202" y="950784"/>
            <a:ext cx="5775961" cy="407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 indent="0">
              <a:buFont typeface="Arial" panose="020B0604020202020204" pitchFamily="34" charset="0"/>
              <a:buNone/>
              <a:defRPr/>
            </a:pPr>
            <a:r>
              <a:rPr lang="es-AR" sz="2000" dirty="0"/>
              <a:t>Palabras para representar </a:t>
            </a:r>
            <a:r>
              <a:rPr lang="es-AR" sz="2000" i="1" dirty="0" err="1"/>
              <a:t>for</a:t>
            </a:r>
            <a:r>
              <a:rPr lang="es-AR" sz="2000" dirty="0"/>
              <a:t> en PSEUDOCÓDIGO</a:t>
            </a:r>
          </a:p>
        </p:txBody>
      </p:sp>
      <p:sp>
        <p:nvSpPr>
          <p:cNvPr id="6" name="2 Marcador de contenido">
            <a:extLst>
              <a:ext uri="{FF2B5EF4-FFF2-40B4-BE49-F238E27FC236}">
                <a16:creationId xmlns:a16="http://schemas.microsoft.com/office/drawing/2014/main" id="{9FC2E66B-A1DC-4D6A-8075-324601E774EC}"/>
              </a:ext>
            </a:extLst>
          </p:cNvPr>
          <p:cNvSpPr txBox="1">
            <a:spLocks/>
          </p:cNvSpPr>
          <p:nvPr/>
        </p:nvSpPr>
        <p:spPr>
          <a:xfrm>
            <a:off x="6853201" y="1924106"/>
            <a:ext cx="5775961" cy="4072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 indent="0">
              <a:buFont typeface="Arial" panose="020B0604020202020204" pitchFamily="34" charset="0"/>
              <a:buNone/>
              <a:defRPr/>
            </a:pPr>
            <a:r>
              <a:rPr lang="es-AR" sz="2000" dirty="0"/>
              <a:t>Gráfico para representar </a:t>
            </a:r>
            <a:r>
              <a:rPr lang="es-AR" sz="2000" i="1" dirty="0"/>
              <a:t>input</a:t>
            </a:r>
            <a:r>
              <a:rPr lang="es-AR" sz="2000" dirty="0"/>
              <a:t> en DIAGRAMA DE FLUJO</a:t>
            </a:r>
          </a:p>
        </p:txBody>
      </p:sp>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9794" y="2438401"/>
            <a:ext cx="1895475" cy="3133725"/>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A54D1D96-3972-42D7-A2FC-6460263266F8}"/>
              </a:ext>
            </a:extLst>
          </p:cNvPr>
          <p:cNvSpPr>
            <a:spLocks noGrp="1"/>
          </p:cNvSpPr>
          <p:nvPr>
            <p:ph type="title"/>
          </p:nvPr>
        </p:nvSpPr>
        <p:spPr>
          <a:xfrm>
            <a:off x="1676400" y="76200"/>
            <a:ext cx="8991600" cy="2438400"/>
          </a:xfrm>
          <a:ln>
            <a:miter lim="800000"/>
            <a:headEnd/>
            <a:tailEnd/>
          </a:ln>
        </p:spPr>
        <p:txBody>
          <a:bodyPr>
            <a:noAutofit/>
          </a:bodyPr>
          <a:lstStyle/>
          <a:p>
            <a:pPr>
              <a:defRPr/>
            </a:pPr>
            <a:r>
              <a:rPr lang="es-AR" sz="28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t>Para  repetir instrucciones MIENTRAS SE CUMPLA DETERMINADA CONDICIÓN</a:t>
            </a:r>
            <a: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t> </a:t>
            </a:r>
            <a:b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br>
            <a:b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br>
            <a:r>
              <a:rPr lang="es-AR" sz="2000" b="1" cap="all" dirty="0" err="1">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latin typeface="+mn-lt"/>
              </a:rPr>
              <a:t>while</a:t>
            </a:r>
            <a: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latin typeface="+mn-lt"/>
              </a:rPr>
              <a:t> condición</a:t>
            </a:r>
            <a:br>
              <a:rPr lang="es-AR" sz="2000" dirty="0">
                <a:solidFill>
                  <a:schemeClr val="accent1">
                    <a:lumMod val="40000"/>
                    <a:lumOff val="60000"/>
                  </a:schemeClr>
                </a:solidFill>
              </a:rPr>
            </a:br>
            <a:r>
              <a:rPr lang="es-AR" sz="2000" dirty="0">
                <a:solidFill>
                  <a:schemeClr val="accent1">
                    <a:lumMod val="40000"/>
                    <a:lumOff val="60000"/>
                  </a:schemeClr>
                </a:solidFill>
              </a:rPr>
              <a:t> 	</a:t>
            </a:r>
            <a:r>
              <a:rPr lang="es-AR" sz="14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t>CONJUNTO DE INSTRUCCIONES  a repetir</a:t>
            </a:r>
            <a:b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br>
            <a: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latin typeface="+mn-lt"/>
              </a:rPr>
              <a:t>END</a:t>
            </a:r>
            <a:br>
              <a:rPr lang="es-AR" sz="2000" b="1" cap="all" dirty="0">
                <a:ln w="5000" cmpd="sng">
                  <a:solidFill>
                    <a:schemeClr val="accent1">
                      <a:tint val="80000"/>
                      <a:shade val="99000"/>
                      <a:satMod val="500000"/>
                    </a:schemeClr>
                  </a:solidFill>
                  <a:prstDash val="solid"/>
                </a:ln>
                <a:solidFill>
                  <a:schemeClr val="accent1">
                    <a:lumMod val="40000"/>
                    <a:lumOff val="60000"/>
                  </a:schemeClr>
                </a:solidFill>
                <a:effectLst>
                  <a:outerShdw blurRad="50800" dist="38100" dir="5400000" algn="t" rotWithShape="0">
                    <a:prstClr val="black">
                      <a:alpha val="50000"/>
                    </a:prstClr>
                  </a:outerShdw>
                </a:effectLst>
              </a:rPr>
            </a:br>
            <a:r>
              <a:rPr lang="es-AR" sz="2000" dirty="0">
                <a:solidFill>
                  <a:schemeClr val="accent1">
                    <a:lumMod val="40000"/>
                    <a:lumOff val="60000"/>
                  </a:schemeClr>
                </a:solidFill>
              </a:rPr>
              <a:t> </a:t>
            </a:r>
          </a:p>
        </p:txBody>
      </p:sp>
      <p:sp>
        <p:nvSpPr>
          <p:cNvPr id="3" name="2 Marcador de contenido">
            <a:extLst>
              <a:ext uri="{FF2B5EF4-FFF2-40B4-BE49-F238E27FC236}">
                <a16:creationId xmlns:a16="http://schemas.microsoft.com/office/drawing/2014/main" id="{3A231360-6830-4CD2-B885-0422384ECC23}"/>
              </a:ext>
            </a:extLst>
          </p:cNvPr>
          <p:cNvSpPr>
            <a:spLocks noGrp="1"/>
          </p:cNvSpPr>
          <p:nvPr>
            <p:ph idx="1"/>
          </p:nvPr>
        </p:nvSpPr>
        <p:spPr>
          <a:xfrm>
            <a:off x="463827" y="2543446"/>
            <a:ext cx="7772400" cy="3687763"/>
          </a:xfrm>
          <a:ln>
            <a:miter lim="800000"/>
            <a:headEnd/>
            <a:tailEnd/>
          </a:ln>
        </p:spPr>
        <p:txBody>
          <a:bodyPr>
            <a:normAutofit fontScale="47500" lnSpcReduction="20000"/>
          </a:bodyPr>
          <a:lstStyle/>
          <a:p>
            <a:pPr marL="36576" indent="0">
              <a:buNone/>
              <a:defRPr/>
            </a:pPr>
            <a:endParaRPr lang="es-AR" sz="2100" b="1" cap="all" dirty="0">
              <a:ln w="5000" cmpd="sng">
                <a:solidFill>
                  <a:schemeClr val="accent1">
                    <a:tint val="80000"/>
                    <a:shade val="99000"/>
                    <a:satMod val="500000"/>
                  </a:schemeClr>
                </a:solidFill>
                <a:prstDash val="solid"/>
              </a:ln>
              <a:solidFill>
                <a:srgbClr val="FFC000"/>
              </a:solidFill>
              <a:effectLst>
                <a:outerShdw blurRad="50800" dist="38100" dir="5400000" algn="t" rotWithShape="0">
                  <a:prstClr val="black">
                    <a:alpha val="50000"/>
                  </a:prstClr>
                </a:outerShdw>
              </a:effectLst>
              <a:latin typeface="+mj-lt"/>
              <a:ea typeface="+mj-ea"/>
              <a:cs typeface="+mj-cs"/>
            </a:endParaRPr>
          </a:p>
          <a:p>
            <a:pPr marL="420624" indent="-384048">
              <a:buFont typeface="Wingdings 2"/>
              <a:buChar char=""/>
              <a:defRPr/>
            </a:pPr>
            <a:endParaRPr lang="es-AR" dirty="0"/>
          </a:p>
          <a:p>
            <a:pPr marL="420624" indent="-384048">
              <a:buFont typeface="Wingdings 2"/>
              <a:buChar char=""/>
              <a:defRPr/>
            </a:pPr>
            <a:endParaRPr lang="es-AR" dirty="0"/>
          </a:p>
          <a:p>
            <a:pPr marL="36576" indent="0">
              <a:buNone/>
              <a:defRPr/>
            </a:pPr>
            <a:r>
              <a:rPr lang="es-AR" sz="4600" dirty="0"/>
              <a:t>%PROGRAMA5  ejemplo uso </a:t>
            </a:r>
            <a:r>
              <a:rPr lang="es-AR" sz="4600" dirty="0" err="1"/>
              <a:t>while</a:t>
            </a:r>
            <a:endParaRPr lang="es-AR" sz="4600" dirty="0"/>
          </a:p>
          <a:p>
            <a:pPr marL="36576" indent="0">
              <a:buNone/>
              <a:defRPr/>
            </a:pPr>
            <a:r>
              <a:rPr lang="es-AR" sz="4600" dirty="0"/>
              <a:t>% comenzando desde 6 incrementa el contenido de Y en 1 </a:t>
            </a:r>
          </a:p>
          <a:p>
            <a:pPr marL="36576" indent="0">
              <a:buNone/>
              <a:defRPr/>
            </a:pPr>
            <a:r>
              <a:rPr lang="es-AR" sz="4600" dirty="0"/>
              <a:t>% mientras no tome un valor mayor que 9</a:t>
            </a:r>
          </a:p>
          <a:p>
            <a:pPr marL="36576" indent="0">
              <a:buNone/>
              <a:defRPr/>
            </a:pPr>
            <a:r>
              <a:rPr lang="es-AR" sz="4600" dirty="0">
                <a:solidFill>
                  <a:schemeClr val="accent2">
                    <a:lumMod val="40000"/>
                    <a:lumOff val="60000"/>
                  </a:schemeClr>
                </a:solidFill>
              </a:rPr>
              <a:t>Y=6</a:t>
            </a:r>
          </a:p>
          <a:p>
            <a:pPr marL="36576" indent="0">
              <a:buNone/>
              <a:defRPr/>
            </a:pPr>
            <a:r>
              <a:rPr lang="es-AR" sz="4600" dirty="0" err="1">
                <a:solidFill>
                  <a:schemeClr val="accent2">
                    <a:lumMod val="40000"/>
                    <a:lumOff val="60000"/>
                  </a:schemeClr>
                </a:solidFill>
              </a:rPr>
              <a:t>while</a:t>
            </a:r>
            <a:r>
              <a:rPr lang="es-AR" sz="4600" dirty="0">
                <a:solidFill>
                  <a:schemeClr val="accent2">
                    <a:lumMod val="40000"/>
                    <a:lumOff val="60000"/>
                  </a:schemeClr>
                </a:solidFill>
              </a:rPr>
              <a:t> Y&lt;10</a:t>
            </a:r>
          </a:p>
          <a:p>
            <a:pPr marL="36576" indent="0">
              <a:buNone/>
              <a:defRPr/>
            </a:pPr>
            <a:r>
              <a:rPr lang="es-AR" sz="4600" dirty="0">
                <a:solidFill>
                  <a:schemeClr val="accent2">
                    <a:lumMod val="40000"/>
                    <a:lumOff val="60000"/>
                  </a:schemeClr>
                </a:solidFill>
              </a:rPr>
              <a:t>    Y=Y+1</a:t>
            </a:r>
          </a:p>
          <a:p>
            <a:pPr marL="36576" indent="0">
              <a:buNone/>
              <a:defRPr/>
            </a:pPr>
            <a:r>
              <a:rPr lang="es-AR" sz="4600" dirty="0">
                <a:solidFill>
                  <a:schemeClr val="accent2">
                    <a:lumMod val="40000"/>
                    <a:lumOff val="60000"/>
                  </a:schemeClr>
                </a:solidFill>
              </a:rPr>
              <a:t>    pause</a:t>
            </a:r>
          </a:p>
          <a:p>
            <a:pPr marL="36576" indent="0">
              <a:buNone/>
              <a:defRPr/>
            </a:pPr>
            <a:r>
              <a:rPr lang="es-AR" sz="4600" dirty="0" err="1">
                <a:solidFill>
                  <a:schemeClr val="accent2">
                    <a:lumMod val="40000"/>
                    <a:lumOff val="60000"/>
                  </a:schemeClr>
                </a:solidFill>
              </a:rPr>
              <a:t>end</a:t>
            </a:r>
            <a:endParaRPr lang="es-AR" dirty="0"/>
          </a:p>
        </p:txBody>
      </p:sp>
      <p:pic>
        <p:nvPicPr>
          <p:cNvPr id="4" name="Imagen 3">
            <a:extLst>
              <a:ext uri="{FF2B5EF4-FFF2-40B4-BE49-F238E27FC236}">
                <a16:creationId xmlns:a16="http://schemas.microsoft.com/office/drawing/2014/main" id="{CD49B1F6-3E08-4D34-9626-691DE99FFB3D}"/>
              </a:ext>
            </a:extLst>
          </p:cNvPr>
          <p:cNvPicPr>
            <a:picLocks noChangeAspect="1"/>
          </p:cNvPicPr>
          <p:nvPr/>
        </p:nvPicPr>
        <p:blipFill rotWithShape="1">
          <a:blip r:embed="rId3"/>
          <a:srcRect l="23531" t="29187" r="66847" b="67503"/>
          <a:stretch/>
        </p:blipFill>
        <p:spPr>
          <a:xfrm>
            <a:off x="8240841" y="2349374"/>
            <a:ext cx="1638677" cy="316871"/>
          </a:xfrm>
          <a:prstGeom prst="rect">
            <a:avLst/>
          </a:prstGeom>
        </p:spPr>
      </p:pic>
      <p:sp>
        <p:nvSpPr>
          <p:cNvPr id="5" name="2 Marcador de contenido">
            <a:extLst>
              <a:ext uri="{FF2B5EF4-FFF2-40B4-BE49-F238E27FC236}">
                <a16:creationId xmlns:a16="http://schemas.microsoft.com/office/drawing/2014/main" id="{9FC2E66B-A1DC-4D6A-8075-324601E774EC}"/>
              </a:ext>
            </a:extLst>
          </p:cNvPr>
          <p:cNvSpPr txBox="1">
            <a:spLocks/>
          </p:cNvSpPr>
          <p:nvPr/>
        </p:nvSpPr>
        <p:spPr>
          <a:xfrm>
            <a:off x="6172200" y="1948928"/>
            <a:ext cx="5775961" cy="4072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576" indent="0">
              <a:buFont typeface="Arial" panose="020B0604020202020204" pitchFamily="34" charset="0"/>
              <a:buNone/>
              <a:defRPr/>
            </a:pPr>
            <a:r>
              <a:rPr lang="es-AR" sz="2000" dirty="0"/>
              <a:t>Palabra para representar </a:t>
            </a:r>
            <a:r>
              <a:rPr lang="es-AR" sz="2000" i="1" dirty="0" err="1"/>
              <a:t>while</a:t>
            </a:r>
            <a:r>
              <a:rPr lang="es-AR" sz="2000" dirty="0"/>
              <a:t> en PSEUDOCÓDIGO</a:t>
            </a:r>
          </a:p>
        </p:txBody>
      </p:sp>
      <p:pic>
        <p:nvPicPr>
          <p:cNvPr id="6" name="Imagen 5">
            <a:extLst>
              <a:ext uri="{FF2B5EF4-FFF2-40B4-BE49-F238E27FC236}">
                <a16:creationId xmlns:a16="http://schemas.microsoft.com/office/drawing/2014/main" id="{585FAB21-FC2C-421A-908F-5756A915D57C}"/>
              </a:ext>
            </a:extLst>
          </p:cNvPr>
          <p:cNvPicPr>
            <a:picLocks noChangeAspect="1"/>
          </p:cNvPicPr>
          <p:nvPr/>
        </p:nvPicPr>
        <p:blipFill rotWithShape="1">
          <a:blip r:embed="rId4"/>
          <a:srcRect l="28859" t="22305" r="34783" b="32165"/>
          <a:stretch/>
        </p:blipFill>
        <p:spPr>
          <a:xfrm>
            <a:off x="7379910" y="2578202"/>
            <a:ext cx="4432852" cy="3120887"/>
          </a:xfrm>
          <a:prstGeom prst="rect">
            <a:avLst/>
          </a:prstGeom>
        </p:spPr>
      </p:pic>
      <p:sp>
        <p:nvSpPr>
          <p:cNvPr id="7" name="CuadroTexto 6">
            <a:extLst>
              <a:ext uri="{FF2B5EF4-FFF2-40B4-BE49-F238E27FC236}">
                <a16:creationId xmlns:a16="http://schemas.microsoft.com/office/drawing/2014/main" id="{BF4AB659-7BF4-4662-81FD-3DDD228DD162}"/>
              </a:ext>
            </a:extLst>
          </p:cNvPr>
          <p:cNvSpPr txBox="1"/>
          <p:nvPr/>
        </p:nvSpPr>
        <p:spPr>
          <a:xfrm>
            <a:off x="8498114" y="1937657"/>
            <a:ext cx="2017486" cy="369332"/>
          </a:xfrm>
          <a:prstGeom prst="rect">
            <a:avLst/>
          </a:prstGeom>
          <a:noFill/>
        </p:spPr>
        <p:txBody>
          <a:bodyPr wrap="square" rtlCol="0">
            <a:spAutoFit/>
          </a:bodyPr>
          <a:lstStyle/>
          <a:p>
            <a:r>
              <a:rPr lang="es-AR" dirty="0"/>
              <a:t>Diagrama de flujo</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699BA5A2-7702-41DF-9FBD-089C7B554709}"/>
              </a:ext>
            </a:extLst>
          </p:cNvPr>
          <p:cNvSpPr>
            <a:spLocks noGrp="1"/>
          </p:cNvSpPr>
          <p:nvPr>
            <p:ph type="title"/>
          </p:nvPr>
        </p:nvSpPr>
        <p:spPr>
          <a:xfrm>
            <a:off x="1676400" y="76200"/>
            <a:ext cx="8991600" cy="2438400"/>
          </a:xfrm>
          <a:ln>
            <a:miter lim="800000"/>
            <a:headEnd/>
            <a:tailEnd/>
          </a:ln>
        </p:spPr>
        <p:txBody>
          <a:bodyPr>
            <a:noAutofit/>
          </a:bodyPr>
          <a:lstStyle/>
          <a:p>
            <a:pPr>
              <a:defRPr/>
            </a:pPr>
            <a:r>
              <a:rPr lang="es-AR"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EJERCICIO 2</a:t>
            </a:r>
            <a:br>
              <a:rPr lang="es-AR" sz="20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r>
              <a:rPr lang="es-AR" sz="2000" dirty="0"/>
              <a:t> </a:t>
            </a:r>
          </a:p>
        </p:txBody>
      </p:sp>
      <p:sp>
        <p:nvSpPr>
          <p:cNvPr id="3" name="2 Marcador de contenido">
            <a:extLst>
              <a:ext uri="{FF2B5EF4-FFF2-40B4-BE49-F238E27FC236}">
                <a16:creationId xmlns:a16="http://schemas.microsoft.com/office/drawing/2014/main" id="{1538D7B5-46B0-4700-892B-3F7A636CBF2F}"/>
              </a:ext>
            </a:extLst>
          </p:cNvPr>
          <p:cNvSpPr>
            <a:spLocks noGrp="1"/>
          </p:cNvSpPr>
          <p:nvPr>
            <p:ph idx="1"/>
          </p:nvPr>
        </p:nvSpPr>
        <p:spPr>
          <a:xfrm>
            <a:off x="1981200" y="1447801"/>
            <a:ext cx="7467600" cy="4678363"/>
          </a:xfrm>
          <a:ln>
            <a:miter lim="800000"/>
            <a:headEnd/>
            <a:tailEnd/>
          </a:ln>
        </p:spPr>
        <p:txBody>
          <a:bodyPr>
            <a:normAutofit fontScale="55000" lnSpcReduction="20000"/>
          </a:bodyPr>
          <a:lstStyle/>
          <a:p>
            <a:pPr marL="36576" indent="0">
              <a:buNone/>
              <a:defRPr/>
            </a:pPr>
            <a:endParaRPr lang="es-AR" sz="2100" b="1" cap="all" dirty="0">
              <a:ln w="5000" cmpd="sng">
                <a:solidFill>
                  <a:schemeClr val="accent1">
                    <a:tint val="80000"/>
                    <a:shade val="99000"/>
                    <a:satMod val="500000"/>
                  </a:schemeClr>
                </a:solidFill>
                <a:prstDash val="solid"/>
              </a:ln>
              <a:solidFill>
                <a:srgbClr val="FFC000"/>
              </a:solidFill>
              <a:effectLst>
                <a:outerShdw blurRad="50800" dist="38100" dir="5400000" algn="t" rotWithShape="0">
                  <a:prstClr val="black">
                    <a:alpha val="50000"/>
                  </a:prstClr>
                </a:outerShdw>
              </a:effectLst>
              <a:latin typeface="+mj-lt"/>
              <a:ea typeface="+mj-ea"/>
              <a:cs typeface="+mj-cs"/>
            </a:endParaRPr>
          </a:p>
          <a:p>
            <a:pPr marL="36576" indent="0">
              <a:buNone/>
              <a:defRPr/>
            </a:pPr>
            <a:r>
              <a:rPr lang="es-AR" sz="5800" dirty="0">
                <a:solidFill>
                  <a:schemeClr val="accent2">
                    <a:lumMod val="40000"/>
                    <a:lumOff val="60000"/>
                  </a:schemeClr>
                </a:solidFill>
              </a:rPr>
              <a:t>Escribir un programa que:</a:t>
            </a:r>
          </a:p>
          <a:p>
            <a:pPr marL="950976" indent="-914400">
              <a:buFont typeface="Wingdings 2"/>
              <a:buAutoNum type="alphaLcParenR"/>
              <a:defRPr/>
            </a:pPr>
            <a:r>
              <a:rPr lang="es-AR" sz="5800" dirty="0">
                <a:solidFill>
                  <a:schemeClr val="accent2">
                    <a:lumMod val="40000"/>
                    <a:lumOff val="60000"/>
                  </a:schemeClr>
                </a:solidFill>
              </a:rPr>
              <a:t>Permita ingresar todos los coeficientes de una matriz de n x n elementos</a:t>
            </a:r>
          </a:p>
          <a:p>
            <a:pPr marL="950976" indent="-914400">
              <a:buFont typeface="Wingdings 2"/>
              <a:buAutoNum type="alphaLcParenR"/>
              <a:defRPr/>
            </a:pPr>
            <a:r>
              <a:rPr lang="es-AR" sz="5800" dirty="0">
                <a:solidFill>
                  <a:schemeClr val="accent2">
                    <a:lumMod val="40000"/>
                    <a:lumOff val="60000"/>
                  </a:schemeClr>
                </a:solidFill>
              </a:rPr>
              <a:t>Muestre los elementos de la segunda fila</a:t>
            </a:r>
          </a:p>
          <a:p>
            <a:pPr marL="950976" indent="-914400">
              <a:buFont typeface="Wingdings 2"/>
              <a:buAutoNum type="alphaLcParenR"/>
              <a:defRPr/>
            </a:pPr>
            <a:r>
              <a:rPr lang="es-AR" sz="5800" dirty="0">
                <a:solidFill>
                  <a:schemeClr val="accent2">
                    <a:lumMod val="40000"/>
                    <a:lumOff val="60000"/>
                  </a:schemeClr>
                </a:solidFill>
              </a:rPr>
              <a:t>Muestre los elementos de la  tercera columna</a:t>
            </a:r>
          </a:p>
          <a:p>
            <a:pPr marL="950976" indent="-914400">
              <a:buFont typeface="Wingdings 2"/>
              <a:buAutoNum type="alphaLcParenR"/>
              <a:defRPr/>
            </a:pPr>
            <a:r>
              <a:rPr lang="es-AR" sz="5800" dirty="0">
                <a:solidFill>
                  <a:schemeClr val="accent2">
                    <a:lumMod val="40000"/>
                    <a:lumOff val="60000"/>
                  </a:schemeClr>
                </a:solidFill>
              </a:rPr>
              <a:t>Muestre los elementos de la diagonal principal</a:t>
            </a:r>
          </a:p>
        </p:txBody>
      </p:sp>
    </p:spTree>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699BA5A2-7702-41DF-9FBD-089C7B554709}"/>
              </a:ext>
            </a:extLst>
          </p:cNvPr>
          <p:cNvSpPr>
            <a:spLocks noGrp="1"/>
          </p:cNvSpPr>
          <p:nvPr>
            <p:ph type="title"/>
          </p:nvPr>
        </p:nvSpPr>
        <p:spPr>
          <a:xfrm>
            <a:off x="1676400" y="76200"/>
            <a:ext cx="8991600" cy="2438400"/>
          </a:xfrm>
          <a:ln>
            <a:miter lim="800000"/>
            <a:headEnd/>
            <a:tailEnd/>
          </a:ln>
        </p:spPr>
        <p:txBody>
          <a:bodyPr>
            <a:noAutofit/>
          </a:bodyPr>
          <a:lstStyle/>
          <a:p>
            <a:pPr>
              <a:defRPr/>
            </a:pPr>
            <a:r>
              <a:rPr lang="es-AR"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EJERCICIO 3</a:t>
            </a:r>
            <a:br>
              <a:rPr lang="es-AR" sz="20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r>
              <a:rPr lang="es-AR" sz="2000" dirty="0"/>
              <a:t> </a:t>
            </a:r>
          </a:p>
        </p:txBody>
      </p:sp>
      <p:sp>
        <p:nvSpPr>
          <p:cNvPr id="3" name="2 Marcador de contenido">
            <a:extLst>
              <a:ext uri="{FF2B5EF4-FFF2-40B4-BE49-F238E27FC236}">
                <a16:creationId xmlns:a16="http://schemas.microsoft.com/office/drawing/2014/main" id="{1538D7B5-46B0-4700-892B-3F7A636CBF2F}"/>
              </a:ext>
            </a:extLst>
          </p:cNvPr>
          <p:cNvSpPr>
            <a:spLocks noGrp="1"/>
          </p:cNvSpPr>
          <p:nvPr>
            <p:ph idx="1"/>
          </p:nvPr>
        </p:nvSpPr>
        <p:spPr>
          <a:xfrm>
            <a:off x="1981199" y="1295401"/>
            <a:ext cx="8458201" cy="4678363"/>
          </a:xfrm>
          <a:ln>
            <a:miter lim="800000"/>
            <a:headEnd/>
            <a:tailEnd/>
          </a:ln>
        </p:spPr>
        <p:txBody>
          <a:bodyPr>
            <a:normAutofit fontScale="25000" lnSpcReduction="20000"/>
          </a:bodyPr>
          <a:lstStyle/>
          <a:p>
            <a:pPr marL="36576" indent="0">
              <a:buNone/>
              <a:defRPr/>
            </a:pPr>
            <a:endParaRPr lang="es-AR" sz="2100" b="1" cap="all" dirty="0">
              <a:ln w="5000" cmpd="sng">
                <a:solidFill>
                  <a:schemeClr val="accent1">
                    <a:tint val="80000"/>
                    <a:shade val="99000"/>
                    <a:satMod val="500000"/>
                  </a:schemeClr>
                </a:solidFill>
                <a:prstDash val="solid"/>
              </a:ln>
              <a:solidFill>
                <a:srgbClr val="FFC000"/>
              </a:solidFill>
              <a:effectLst>
                <a:outerShdw blurRad="50800" dist="38100" dir="5400000" algn="t" rotWithShape="0">
                  <a:prstClr val="black">
                    <a:alpha val="50000"/>
                  </a:prstClr>
                </a:outerShdw>
              </a:effectLst>
              <a:latin typeface="+mj-lt"/>
              <a:ea typeface="+mj-ea"/>
              <a:cs typeface="+mj-cs"/>
            </a:endParaRPr>
          </a:p>
          <a:p>
            <a:pPr marL="36576" indent="0">
              <a:buNone/>
              <a:defRPr/>
            </a:pPr>
            <a:r>
              <a:rPr lang="es-AR" sz="8000" dirty="0">
                <a:solidFill>
                  <a:schemeClr val="accent2">
                    <a:lumMod val="40000"/>
                    <a:lumOff val="60000"/>
                  </a:schemeClr>
                </a:solidFill>
              </a:rPr>
              <a:t>Escribir un programa que convierta un valor de temperatura dado en grados Fahrenheit y lo convierta en Kelvin, mostrando el resultado.</a:t>
            </a:r>
          </a:p>
          <a:p>
            <a:pPr marL="36576" indent="0">
              <a:buNone/>
              <a:defRPr/>
            </a:pPr>
            <a:endParaRPr lang="es-AR" sz="8000" dirty="0">
              <a:solidFill>
                <a:schemeClr val="accent2">
                  <a:lumMod val="40000"/>
                  <a:lumOff val="60000"/>
                </a:schemeClr>
              </a:solidFill>
            </a:endParaRPr>
          </a:p>
          <a:p>
            <a:pPr marL="36576" indent="0">
              <a:buNone/>
              <a:defRPr/>
            </a:pPr>
            <a:endParaRPr lang="es-AR" sz="8000" dirty="0">
              <a:solidFill>
                <a:schemeClr val="accent2">
                  <a:lumMod val="40000"/>
                  <a:lumOff val="60000"/>
                </a:schemeClr>
              </a:solidFill>
            </a:endParaRPr>
          </a:p>
          <a:p>
            <a:pPr marL="36576" indent="0">
              <a:buNone/>
              <a:defRPr/>
            </a:pPr>
            <a:endParaRPr lang="es-AR" sz="8000" dirty="0">
              <a:solidFill>
                <a:schemeClr val="accent2">
                  <a:lumMod val="40000"/>
                  <a:lumOff val="60000"/>
                </a:schemeClr>
              </a:solidFill>
            </a:endParaRPr>
          </a:p>
          <a:p>
            <a:pPr marL="36576" indent="0">
              <a:buNone/>
              <a:defRPr/>
            </a:pPr>
            <a:endParaRPr lang="es-AR" sz="8000" dirty="0">
              <a:solidFill>
                <a:schemeClr val="accent2">
                  <a:lumMod val="40000"/>
                  <a:lumOff val="60000"/>
                </a:schemeClr>
              </a:solidFill>
            </a:endParaRPr>
          </a:p>
          <a:p>
            <a:pPr marL="36576" indent="0">
              <a:buNone/>
              <a:defRPr/>
            </a:pPr>
            <a:r>
              <a:rPr lang="es-AR" sz="8000" dirty="0">
                <a:solidFill>
                  <a:schemeClr val="accent2">
                    <a:lumMod val="40000"/>
                    <a:lumOff val="60000"/>
                  </a:schemeClr>
                </a:solidFill>
              </a:rPr>
              <a:t>Ideas para escribir el programa:</a:t>
            </a:r>
          </a:p>
          <a:p>
            <a:pPr marL="893826" indent="-857250">
              <a:defRPr/>
            </a:pPr>
            <a:r>
              <a:rPr lang="es-AR" sz="8000" dirty="0">
                <a:solidFill>
                  <a:schemeClr val="accent2">
                    <a:lumMod val="40000"/>
                    <a:lumOff val="60000"/>
                  </a:schemeClr>
                </a:solidFill>
              </a:rPr>
              <a:t>El usuario debe ingresar la temperatura por teclado en °F</a:t>
            </a:r>
          </a:p>
          <a:p>
            <a:pPr marL="893826" indent="-857250">
              <a:defRPr/>
            </a:pPr>
            <a:r>
              <a:rPr lang="es-AR" sz="8000" dirty="0">
                <a:solidFill>
                  <a:schemeClr val="accent2">
                    <a:lumMod val="40000"/>
                    <a:lumOff val="60000"/>
                  </a:schemeClr>
                </a:solidFill>
              </a:rPr>
              <a:t>El programa debe calcular la temperatura en Kelvin con la fórmula</a:t>
            </a:r>
          </a:p>
          <a:p>
            <a:pPr marL="893826" indent="-857250">
              <a:defRPr/>
            </a:pPr>
            <a:r>
              <a:rPr lang="es-AR" sz="8000" dirty="0">
                <a:solidFill>
                  <a:schemeClr val="accent2">
                    <a:lumMod val="40000"/>
                    <a:lumOff val="60000"/>
                  </a:schemeClr>
                </a:solidFill>
              </a:rPr>
              <a:t>El programa debe mostrar el resultado en la pantalla y detenerse</a:t>
            </a:r>
          </a:p>
          <a:p>
            <a:pPr marL="36576" indent="0">
              <a:buNone/>
              <a:defRPr/>
            </a:pPr>
            <a:endParaRPr lang="es-AR" sz="8000" dirty="0">
              <a:solidFill>
                <a:schemeClr val="accent2">
                  <a:lumMod val="40000"/>
                  <a:lumOff val="60000"/>
                </a:schemeClr>
              </a:solidFill>
            </a:endParaRPr>
          </a:p>
          <a:p>
            <a:pPr marL="36576" indent="0">
              <a:buNone/>
              <a:defRPr/>
            </a:pPr>
            <a:r>
              <a:rPr lang="es-AR" sz="8000" dirty="0">
                <a:solidFill>
                  <a:schemeClr val="accent2">
                    <a:lumMod val="40000"/>
                    <a:lumOff val="60000"/>
                  </a:schemeClr>
                </a:solidFill>
              </a:rPr>
              <a:t>LOTE DE PRUEBA:</a:t>
            </a:r>
          </a:p>
        </p:txBody>
      </p:sp>
      <p:graphicFrame>
        <p:nvGraphicFramePr>
          <p:cNvPr id="75780" name="Objeto 3">
            <a:extLst>
              <a:ext uri="{FF2B5EF4-FFF2-40B4-BE49-F238E27FC236}">
                <a16:creationId xmlns:a16="http://schemas.microsoft.com/office/drawing/2014/main" id="{E7460E89-BE93-4D32-9ADA-B94889527738}"/>
              </a:ext>
            </a:extLst>
          </p:cNvPr>
          <p:cNvGraphicFramePr>
            <a:graphicFrameLocks noChangeAspect="1"/>
          </p:cNvGraphicFramePr>
          <p:nvPr/>
        </p:nvGraphicFramePr>
        <p:xfrm>
          <a:off x="2836864" y="2057400"/>
          <a:ext cx="6670675" cy="914400"/>
        </p:xfrm>
        <a:graphic>
          <a:graphicData uri="http://schemas.openxmlformats.org/presentationml/2006/ole">
            <mc:AlternateContent xmlns:mc="http://schemas.openxmlformats.org/markup-compatibility/2006">
              <mc:Choice xmlns:v="urn:schemas-microsoft-com:vml" Requires="v">
                <p:oleObj name="Ecuación" r:id="rId3" imgW="3149280" imgH="431640" progId="Equation.3">
                  <p:embed/>
                </p:oleObj>
              </mc:Choice>
              <mc:Fallback>
                <p:oleObj name="Ecuación" r:id="rId3" imgW="3149280" imgH="431640" progId="Equation.3">
                  <p:embed/>
                  <p:pic>
                    <p:nvPicPr>
                      <p:cNvPr id="75780" name="Objeto 3">
                        <a:extLst>
                          <a:ext uri="{FF2B5EF4-FFF2-40B4-BE49-F238E27FC236}">
                            <a16:creationId xmlns:a16="http://schemas.microsoft.com/office/drawing/2014/main" id="{E7460E89-BE93-4D32-9ADA-B948895277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6864" y="2057400"/>
                        <a:ext cx="6670675" cy="914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5781" name="Imagen 5">
            <a:extLst>
              <a:ext uri="{FF2B5EF4-FFF2-40B4-BE49-F238E27FC236}">
                <a16:creationId xmlns:a16="http://schemas.microsoft.com/office/drawing/2014/main" id="{C2181DE5-F38C-4D1D-90CD-529B7BB510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5729" t="41849" r="55939" b="32954"/>
          <a:stretch>
            <a:fillRect/>
          </a:stretch>
        </p:blipFill>
        <p:spPr bwMode="auto">
          <a:xfrm>
            <a:off x="4572000" y="4724400"/>
            <a:ext cx="1981200"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699BA5A2-7702-41DF-9FBD-089C7B554709}"/>
              </a:ext>
            </a:extLst>
          </p:cNvPr>
          <p:cNvSpPr>
            <a:spLocks noGrp="1"/>
          </p:cNvSpPr>
          <p:nvPr>
            <p:ph type="title"/>
          </p:nvPr>
        </p:nvSpPr>
        <p:spPr>
          <a:xfrm>
            <a:off x="1676400" y="1"/>
            <a:ext cx="8991600" cy="602673"/>
          </a:xfrm>
          <a:ln>
            <a:miter lim="800000"/>
            <a:headEnd/>
            <a:tailEnd/>
          </a:ln>
        </p:spPr>
        <p:txBody>
          <a:bodyPr>
            <a:noAutofit/>
          </a:bodyPr>
          <a:lstStyle/>
          <a:p>
            <a:pPr>
              <a:defRPr/>
            </a:pPr>
            <a:r>
              <a:rPr lang="es-AR"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EJERCICIO 4</a:t>
            </a:r>
            <a:br>
              <a:rPr lang="es-AR" sz="20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r>
              <a:rPr lang="es-AR" sz="2000" dirty="0"/>
              <a:t> </a:t>
            </a:r>
          </a:p>
        </p:txBody>
      </p:sp>
      <p:sp>
        <p:nvSpPr>
          <p:cNvPr id="3" name="2 Marcador de contenido">
            <a:extLst>
              <a:ext uri="{FF2B5EF4-FFF2-40B4-BE49-F238E27FC236}">
                <a16:creationId xmlns:a16="http://schemas.microsoft.com/office/drawing/2014/main" id="{1538D7B5-46B0-4700-892B-3F7A636CBF2F}"/>
              </a:ext>
            </a:extLst>
          </p:cNvPr>
          <p:cNvSpPr>
            <a:spLocks noGrp="1"/>
          </p:cNvSpPr>
          <p:nvPr>
            <p:ph idx="1"/>
          </p:nvPr>
        </p:nvSpPr>
        <p:spPr>
          <a:xfrm>
            <a:off x="1688124" y="301337"/>
            <a:ext cx="8458201" cy="4678363"/>
          </a:xfrm>
          <a:ln>
            <a:miter lim="800000"/>
            <a:headEnd/>
            <a:tailEnd/>
          </a:ln>
        </p:spPr>
        <p:txBody>
          <a:bodyPr>
            <a:normAutofit fontScale="25000" lnSpcReduction="20000"/>
          </a:bodyPr>
          <a:lstStyle/>
          <a:p>
            <a:pPr marL="36576" indent="0">
              <a:buNone/>
              <a:defRPr/>
            </a:pPr>
            <a:endParaRPr lang="es-AR" sz="2100" b="1" cap="all" dirty="0">
              <a:ln w="5000" cmpd="sng">
                <a:solidFill>
                  <a:schemeClr val="accent1">
                    <a:tint val="80000"/>
                    <a:shade val="99000"/>
                    <a:satMod val="500000"/>
                  </a:schemeClr>
                </a:solidFill>
                <a:prstDash val="solid"/>
              </a:ln>
              <a:solidFill>
                <a:srgbClr val="FFC000"/>
              </a:solidFill>
              <a:effectLst>
                <a:outerShdw blurRad="50800" dist="38100" dir="5400000" algn="t" rotWithShape="0">
                  <a:prstClr val="black">
                    <a:alpha val="50000"/>
                  </a:prstClr>
                </a:outerShdw>
              </a:effectLst>
              <a:latin typeface="+mj-lt"/>
              <a:ea typeface="+mj-ea"/>
              <a:cs typeface="+mj-cs"/>
            </a:endParaRPr>
          </a:p>
          <a:p>
            <a:pPr marL="36576" indent="0">
              <a:buNone/>
              <a:defRPr/>
            </a:pPr>
            <a:r>
              <a:rPr lang="es-AR" sz="9600" dirty="0">
                <a:solidFill>
                  <a:schemeClr val="accent2">
                    <a:lumMod val="40000"/>
                    <a:lumOff val="60000"/>
                  </a:schemeClr>
                </a:solidFill>
              </a:rPr>
              <a:t>Se deja caer una pelota desde una altura </a:t>
            </a:r>
            <a:r>
              <a:rPr lang="es-AR" sz="9600" dirty="0" err="1">
                <a:solidFill>
                  <a:schemeClr val="accent2">
                    <a:lumMod val="40000"/>
                    <a:lumOff val="60000"/>
                  </a:schemeClr>
                </a:solidFill>
              </a:rPr>
              <a:t>h</a:t>
            </a:r>
            <a:r>
              <a:rPr lang="es-AR" sz="9600" baseline="-25000" dirty="0" err="1">
                <a:solidFill>
                  <a:schemeClr val="accent2">
                    <a:lumMod val="40000"/>
                    <a:lumOff val="60000"/>
                  </a:schemeClr>
                </a:solidFill>
              </a:rPr>
              <a:t>o</a:t>
            </a:r>
            <a:r>
              <a:rPr lang="es-AR" sz="9600" dirty="0">
                <a:solidFill>
                  <a:schemeClr val="accent2">
                    <a:lumMod val="40000"/>
                    <a:lumOff val="60000"/>
                  </a:schemeClr>
                </a:solidFill>
              </a:rPr>
              <a:t> por encima de la superficie de la tierra con una velocidad vertical </a:t>
            </a:r>
            <a:r>
              <a:rPr lang="es-AR" sz="9600" dirty="0" err="1">
                <a:solidFill>
                  <a:schemeClr val="accent2">
                    <a:lumMod val="40000"/>
                    <a:lumOff val="60000"/>
                  </a:schemeClr>
                </a:solidFill>
              </a:rPr>
              <a:t>v</a:t>
            </a:r>
            <a:r>
              <a:rPr lang="es-AR" sz="9600" baseline="-25000" dirty="0" err="1">
                <a:solidFill>
                  <a:schemeClr val="accent2">
                    <a:lumMod val="40000"/>
                    <a:lumOff val="60000"/>
                  </a:schemeClr>
                </a:solidFill>
              </a:rPr>
              <a:t>o</a:t>
            </a:r>
            <a:r>
              <a:rPr lang="es-AR" sz="9600" dirty="0">
                <a:solidFill>
                  <a:schemeClr val="accent2">
                    <a:lumMod val="40000"/>
                    <a:lumOff val="60000"/>
                  </a:schemeClr>
                </a:solidFill>
              </a:rPr>
              <a:t>, la posición y velocidad de la pelota es una función del tiempo y se calcula mediante las siguientes ecuaciones:</a:t>
            </a:r>
          </a:p>
          <a:p>
            <a:pPr marL="36576" indent="0">
              <a:buNone/>
              <a:defRPr/>
            </a:pPr>
            <a:endParaRPr lang="es-AR" sz="9600" dirty="0">
              <a:solidFill>
                <a:schemeClr val="accent2">
                  <a:lumMod val="40000"/>
                  <a:lumOff val="60000"/>
                </a:schemeClr>
              </a:solidFill>
            </a:endParaRPr>
          </a:p>
          <a:p>
            <a:pPr marL="36576" indent="0">
              <a:buNone/>
              <a:defRPr/>
            </a:pPr>
            <a:endParaRPr lang="es-AR" sz="9600" dirty="0">
              <a:solidFill>
                <a:schemeClr val="accent2">
                  <a:lumMod val="40000"/>
                  <a:lumOff val="60000"/>
                </a:schemeClr>
              </a:solidFill>
            </a:endParaRPr>
          </a:p>
          <a:p>
            <a:pPr marL="36576" indent="0">
              <a:buNone/>
              <a:defRPr/>
            </a:pPr>
            <a:endParaRPr lang="es-AR" sz="9600" dirty="0">
              <a:solidFill>
                <a:schemeClr val="accent2">
                  <a:lumMod val="40000"/>
                  <a:lumOff val="60000"/>
                </a:schemeClr>
              </a:solidFill>
            </a:endParaRPr>
          </a:p>
          <a:p>
            <a:pPr marL="36576" indent="0">
              <a:buNone/>
              <a:defRPr/>
            </a:pPr>
            <a:endParaRPr lang="es-AR" sz="9600" dirty="0">
              <a:solidFill>
                <a:schemeClr val="accent2">
                  <a:lumMod val="40000"/>
                  <a:lumOff val="60000"/>
                </a:schemeClr>
              </a:solidFill>
            </a:endParaRPr>
          </a:p>
          <a:p>
            <a:pPr marL="36576" indent="0">
              <a:buNone/>
              <a:defRPr/>
            </a:pPr>
            <a:r>
              <a:rPr lang="es-AR" sz="9600" dirty="0">
                <a:solidFill>
                  <a:schemeClr val="accent2">
                    <a:lumMod val="40000"/>
                    <a:lumOff val="60000"/>
                  </a:schemeClr>
                </a:solidFill>
              </a:rPr>
              <a:t>Donde g es la aceleración de la gravedad (-9,81m/s</a:t>
            </a:r>
            <a:r>
              <a:rPr lang="es-AR" sz="9600" baseline="30000" dirty="0">
                <a:solidFill>
                  <a:schemeClr val="accent2">
                    <a:lumMod val="40000"/>
                    <a:lumOff val="60000"/>
                  </a:schemeClr>
                </a:solidFill>
              </a:rPr>
              <a:t>2</a:t>
            </a:r>
            <a:r>
              <a:rPr lang="es-AR" sz="9600" dirty="0">
                <a:solidFill>
                  <a:schemeClr val="accent2">
                    <a:lumMod val="40000"/>
                    <a:lumOff val="60000"/>
                  </a:schemeClr>
                </a:solidFill>
              </a:rPr>
              <a:t>), h es la altura sobre la superficie de la tierra, y v es la componente vertical de la velocidad.</a:t>
            </a:r>
          </a:p>
          <a:p>
            <a:pPr marL="36576" indent="0">
              <a:buNone/>
              <a:defRPr/>
            </a:pPr>
            <a:r>
              <a:rPr lang="es-AR" sz="9600" dirty="0">
                <a:solidFill>
                  <a:schemeClr val="accent2">
                    <a:lumMod val="40000"/>
                    <a:lumOff val="60000"/>
                  </a:schemeClr>
                </a:solidFill>
              </a:rPr>
              <a:t>Escribir un programa que convierta un valor de temperatura dado en grados Fahrenheit y lo convierta en Kelvin, mostrando el resultado.</a:t>
            </a:r>
          </a:p>
          <a:p>
            <a:pPr marL="36576" indent="0">
              <a:buNone/>
              <a:defRPr/>
            </a:pPr>
            <a:r>
              <a:rPr lang="es-AR" sz="9600" b="1" dirty="0">
                <a:solidFill>
                  <a:srgbClr val="8AF13D"/>
                </a:solidFill>
              </a:rPr>
              <a:t>Escribir un programa en MATLAB que le pida al usuario que ingrese la altura inicial </a:t>
            </a:r>
            <a:r>
              <a:rPr lang="es-AR" sz="9600" b="1" dirty="0" err="1">
                <a:solidFill>
                  <a:srgbClr val="8AF13D"/>
                </a:solidFill>
              </a:rPr>
              <a:t>ho</a:t>
            </a:r>
            <a:r>
              <a:rPr lang="es-AR" sz="9600" b="1" dirty="0">
                <a:solidFill>
                  <a:srgbClr val="8AF13D"/>
                </a:solidFill>
              </a:rPr>
              <a:t> y la velocidad inicial </a:t>
            </a:r>
            <a:r>
              <a:rPr lang="es-AR" sz="9600" b="1" dirty="0" err="1">
                <a:solidFill>
                  <a:srgbClr val="8AF13D"/>
                </a:solidFill>
              </a:rPr>
              <a:t>vo</a:t>
            </a:r>
            <a:r>
              <a:rPr lang="es-AR" sz="9600" b="1" dirty="0">
                <a:solidFill>
                  <a:srgbClr val="8AF13D"/>
                </a:solidFill>
              </a:rPr>
              <a:t> y dibuje la evolución de la altura y la velocidad en función del tiempo. Incluya todas las leyendas aclaratorias que permitan interpretar el gráfico con facilidad</a:t>
            </a:r>
            <a:r>
              <a:rPr lang="es-AR" sz="8000" b="1" dirty="0">
                <a:solidFill>
                  <a:srgbClr val="8AF13D"/>
                </a:solidFill>
              </a:rPr>
              <a:t>.</a:t>
            </a:r>
          </a:p>
        </p:txBody>
      </p:sp>
      <p:graphicFrame>
        <p:nvGraphicFramePr>
          <p:cNvPr id="76804" name="Objeto 3">
            <a:extLst>
              <a:ext uri="{FF2B5EF4-FFF2-40B4-BE49-F238E27FC236}">
                <a16:creationId xmlns:a16="http://schemas.microsoft.com/office/drawing/2014/main" id="{440B2E7A-834A-4E95-B08D-0C831EDE3587}"/>
              </a:ext>
            </a:extLst>
          </p:cNvPr>
          <p:cNvGraphicFramePr>
            <a:graphicFrameLocks noChangeAspect="1"/>
          </p:cNvGraphicFramePr>
          <p:nvPr/>
        </p:nvGraphicFramePr>
        <p:xfrm>
          <a:off x="3662363" y="1690688"/>
          <a:ext cx="3306762" cy="1344612"/>
        </p:xfrm>
        <a:graphic>
          <a:graphicData uri="http://schemas.openxmlformats.org/presentationml/2006/ole">
            <mc:AlternateContent xmlns:mc="http://schemas.openxmlformats.org/markup-compatibility/2006">
              <mc:Choice xmlns:v="urn:schemas-microsoft-com:vml" Requires="v">
                <p:oleObj name="Ecuación" r:id="rId3" imgW="1562040" imgH="634680" progId="Equation.3">
                  <p:embed/>
                </p:oleObj>
              </mc:Choice>
              <mc:Fallback>
                <p:oleObj name="Ecuación" r:id="rId3" imgW="1562040" imgH="634680" progId="Equation.3">
                  <p:embed/>
                  <p:pic>
                    <p:nvPicPr>
                      <p:cNvPr id="76804" name="Objeto 3">
                        <a:extLst>
                          <a:ext uri="{FF2B5EF4-FFF2-40B4-BE49-F238E27FC236}">
                            <a16:creationId xmlns:a16="http://schemas.microsoft.com/office/drawing/2014/main" id="{440B2E7A-834A-4E95-B08D-0C831EDE35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2363" y="1690688"/>
                        <a:ext cx="3306762" cy="134461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699BA5A2-7702-41DF-9FBD-089C7B554709}"/>
              </a:ext>
            </a:extLst>
          </p:cNvPr>
          <p:cNvSpPr>
            <a:spLocks noGrp="1"/>
          </p:cNvSpPr>
          <p:nvPr>
            <p:ph type="title"/>
          </p:nvPr>
        </p:nvSpPr>
        <p:spPr>
          <a:xfrm>
            <a:off x="1676400" y="76200"/>
            <a:ext cx="8991600" cy="2438400"/>
          </a:xfrm>
          <a:ln>
            <a:miter lim="800000"/>
            <a:headEnd/>
            <a:tailEnd/>
          </a:ln>
        </p:spPr>
        <p:txBody>
          <a:bodyPr>
            <a:noAutofit/>
          </a:bodyPr>
          <a:lstStyle/>
          <a:p>
            <a:pPr>
              <a:defRPr/>
            </a:pPr>
            <a:r>
              <a:rPr lang="es-AR"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EJERCICIO 5</a:t>
            </a:r>
            <a:br>
              <a:rPr lang="es-AR" sz="20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r>
              <a:rPr lang="es-AR" sz="2000" dirty="0"/>
              <a:t> </a:t>
            </a:r>
          </a:p>
        </p:txBody>
      </p:sp>
      <p:pic>
        <p:nvPicPr>
          <p:cNvPr id="77827" name="Marcador de contenido 3">
            <a:extLst>
              <a:ext uri="{FF2B5EF4-FFF2-40B4-BE49-F238E27FC236}">
                <a16:creationId xmlns:a16="http://schemas.microsoft.com/office/drawing/2014/main" id="{A828E925-CDF0-4907-8413-69A81943727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15306" t="19695" r="32652" b="25858"/>
          <a:stretch>
            <a:fillRect/>
          </a:stretch>
        </p:blipFill>
        <p:spPr>
          <a:xfrm>
            <a:off x="2057401" y="1524000"/>
            <a:ext cx="8289925" cy="4876800"/>
          </a:xfrm>
        </p:spPr>
      </p:pic>
    </p:spTree>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699BA5A2-7702-41DF-9FBD-089C7B554709}"/>
              </a:ext>
            </a:extLst>
          </p:cNvPr>
          <p:cNvSpPr>
            <a:spLocks noGrp="1"/>
          </p:cNvSpPr>
          <p:nvPr>
            <p:ph type="title"/>
          </p:nvPr>
        </p:nvSpPr>
        <p:spPr>
          <a:xfrm>
            <a:off x="1676400" y="76200"/>
            <a:ext cx="8991600" cy="2438400"/>
          </a:xfrm>
          <a:ln>
            <a:miter lim="800000"/>
            <a:headEnd/>
            <a:tailEnd/>
          </a:ln>
        </p:spPr>
        <p:txBody>
          <a:bodyPr>
            <a:noAutofit/>
          </a:bodyPr>
          <a:lstStyle/>
          <a:p>
            <a:pPr>
              <a:defRPr/>
            </a:pPr>
            <a:r>
              <a:rPr lang="es-AR"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EJERCICIO 4</a:t>
            </a:r>
            <a:br>
              <a:rPr lang="es-AR" sz="20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r>
              <a:rPr lang="es-AR" sz="2000" dirty="0"/>
              <a:t> </a:t>
            </a:r>
          </a:p>
        </p:txBody>
      </p:sp>
      <p:pic>
        <p:nvPicPr>
          <p:cNvPr id="78851" name="Marcador de contenido 4">
            <a:extLst>
              <a:ext uri="{FF2B5EF4-FFF2-40B4-BE49-F238E27FC236}">
                <a16:creationId xmlns:a16="http://schemas.microsoft.com/office/drawing/2014/main" id="{BA553323-EC36-44B7-B679-93942572842B}"/>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6239" t="21660" r="33172" b="19692"/>
          <a:stretch/>
        </p:blipFill>
        <p:spPr>
          <a:xfrm>
            <a:off x="3483032" y="1597790"/>
            <a:ext cx="6667350" cy="4345809"/>
          </a:xfrm>
        </p:spPr>
      </p:pic>
    </p:spTree>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699BA5A2-7702-41DF-9FBD-089C7B554709}"/>
              </a:ext>
            </a:extLst>
          </p:cNvPr>
          <p:cNvSpPr>
            <a:spLocks noGrp="1"/>
          </p:cNvSpPr>
          <p:nvPr>
            <p:ph type="title"/>
          </p:nvPr>
        </p:nvSpPr>
        <p:spPr>
          <a:xfrm>
            <a:off x="1676400" y="76200"/>
            <a:ext cx="8991600" cy="914400"/>
          </a:xfrm>
          <a:ln>
            <a:miter lim="800000"/>
            <a:headEnd/>
            <a:tailEnd/>
          </a:ln>
        </p:spPr>
        <p:txBody>
          <a:bodyPr>
            <a:noAutofit/>
          </a:bodyPr>
          <a:lstStyle/>
          <a:p>
            <a:pPr>
              <a:defRPr/>
            </a:pPr>
            <a:r>
              <a:rPr lang="es-AR" sz="32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EJERCICIO 4</a:t>
            </a:r>
            <a:br>
              <a:rPr lang="es-AR" sz="20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r>
              <a:rPr lang="es-AR" sz="2000" dirty="0"/>
              <a:t> </a:t>
            </a:r>
          </a:p>
        </p:txBody>
      </p:sp>
      <p:pic>
        <p:nvPicPr>
          <p:cNvPr id="79875" name="Marcador de contenido 3">
            <a:extLst>
              <a:ext uri="{FF2B5EF4-FFF2-40B4-BE49-F238E27FC236}">
                <a16:creationId xmlns:a16="http://schemas.microsoft.com/office/drawing/2014/main" id="{49DD5099-8230-42B0-910B-62E04BD20FA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30612" t="21779" r="16444" b="11069"/>
          <a:stretch>
            <a:fillRect/>
          </a:stretch>
        </p:blipFill>
        <p:spPr>
          <a:xfrm>
            <a:off x="2057400" y="825500"/>
            <a:ext cx="7924800" cy="5651500"/>
          </a:xfrm>
        </p:spPr>
      </p:pic>
    </p:spTree>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1B95D-9D85-4D00-BD4B-E8F36DCC41A3}"/>
              </a:ext>
            </a:extLst>
          </p:cNvPr>
          <p:cNvSpPr>
            <a:spLocks noGrp="1"/>
          </p:cNvSpPr>
          <p:nvPr>
            <p:ph type="title"/>
          </p:nvPr>
        </p:nvSpPr>
        <p:spPr/>
        <p:txBody>
          <a:bodyPr/>
          <a:lstStyle/>
          <a:p>
            <a:endParaRPr lang="es-AR" dirty="0"/>
          </a:p>
        </p:txBody>
      </p:sp>
      <p:pic>
        <p:nvPicPr>
          <p:cNvPr id="4" name="Marcador de contenido 3">
            <a:extLst>
              <a:ext uri="{FF2B5EF4-FFF2-40B4-BE49-F238E27FC236}">
                <a16:creationId xmlns:a16="http://schemas.microsoft.com/office/drawing/2014/main" id="{55510500-215A-4607-A209-63AE2F5FF944}"/>
              </a:ext>
            </a:extLst>
          </p:cNvPr>
          <p:cNvPicPr>
            <a:picLocks noGrp="1" noChangeAspect="1"/>
          </p:cNvPicPr>
          <p:nvPr>
            <p:ph idx="1"/>
          </p:nvPr>
        </p:nvPicPr>
        <p:blipFill rotWithShape="1">
          <a:blip r:embed="rId2"/>
          <a:srcRect l="9853" t="46806" r="30191" b="35316"/>
          <a:stretch/>
        </p:blipFill>
        <p:spPr>
          <a:xfrm>
            <a:off x="838200" y="1992573"/>
            <a:ext cx="10094534" cy="1692322"/>
          </a:xfrm>
          <a:prstGeom prst="rect">
            <a:avLst/>
          </a:prstGeom>
        </p:spPr>
      </p:pic>
    </p:spTree>
    <p:extLst>
      <p:ext uri="{BB962C8B-B14F-4D97-AF65-F5344CB8AC3E}">
        <p14:creationId xmlns:p14="http://schemas.microsoft.com/office/powerpoint/2010/main" val="475204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13FC8386-2E89-49EE-A530-F4C6083CFEA6}"/>
              </a:ext>
            </a:extLst>
          </p:cNvPr>
          <p:cNvSpPr>
            <a:spLocks noGrp="1"/>
          </p:cNvSpPr>
          <p:nvPr>
            <p:ph type="title"/>
          </p:nvPr>
        </p:nvSpPr>
        <p:spPr>
          <a:xfrm>
            <a:off x="1981200" y="274638"/>
            <a:ext cx="8382000" cy="792162"/>
          </a:xfrm>
          <a:ln>
            <a:miter lim="800000"/>
            <a:headEnd/>
            <a:tailEnd/>
          </a:ln>
        </p:spPr>
        <p:txBody>
          <a:bodyPr>
            <a:normAutofit fontScale="90000"/>
          </a:bodyPr>
          <a:lstStyle/>
          <a:p>
            <a:pPr>
              <a:defRPr/>
            </a:pPr>
            <a:r>
              <a:rPr lang="es-E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Bifurcaciones – bucles </a:t>
            </a:r>
            <a:br>
              <a:rPr lang="es-E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br>
            <a:r>
              <a:rPr lang="es-E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y </a:t>
            </a:r>
            <a:r>
              <a:rPr lang="es-ES" b="1" cap="all" dirty="0" err="1">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dise</a:t>
            </a:r>
            <a:r>
              <a:rPr lang="es-AR" b="1" cap="all" dirty="0" err="1">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ño</a:t>
            </a:r>
            <a:r>
              <a:rPr lang="es-AR"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 de programas</a:t>
            </a:r>
            <a:endParaRPr lang="es-AR" dirty="0"/>
          </a:p>
        </p:txBody>
      </p:sp>
      <p:sp>
        <p:nvSpPr>
          <p:cNvPr id="3" name="Marcador de contenido 2">
            <a:extLst>
              <a:ext uri="{FF2B5EF4-FFF2-40B4-BE49-F238E27FC236}">
                <a16:creationId xmlns:a16="http://schemas.microsoft.com/office/drawing/2014/main" id="{5B572186-23C4-4F1B-B839-BFA517FDE028}"/>
              </a:ext>
            </a:extLst>
          </p:cNvPr>
          <p:cNvSpPr>
            <a:spLocks noGrp="1"/>
          </p:cNvSpPr>
          <p:nvPr>
            <p:ph idx="1"/>
          </p:nvPr>
        </p:nvSpPr>
        <p:spPr>
          <a:xfrm>
            <a:off x="1835150" y="1166019"/>
            <a:ext cx="8528050" cy="4525962"/>
          </a:xfrm>
        </p:spPr>
        <p:txBody>
          <a:bodyPr>
            <a:noAutofit/>
          </a:bodyPr>
          <a:lstStyle/>
          <a:p>
            <a:pPr>
              <a:defRPr/>
            </a:pPr>
            <a:r>
              <a:rPr lang="es-AR" sz="3200" dirty="0">
                <a:latin typeface="Franklin Gothic Book" panose="020B0503020102020204" pitchFamily="34" charset="0"/>
              </a:rPr>
              <a:t>Al combinar esas órdenes, se establecerá una secuencia de ejecución de cada orden. Estaremos en ese momento </a:t>
            </a:r>
            <a:r>
              <a:rPr lang="es-AR" sz="3200" b="1" i="1" dirty="0">
                <a:solidFill>
                  <a:srgbClr val="00B050"/>
                </a:solidFill>
                <a:latin typeface="Franklin Gothic Book" panose="020B0503020102020204" pitchFamily="34" charset="0"/>
              </a:rPr>
              <a:t>diseñando programas</a:t>
            </a:r>
            <a:r>
              <a:rPr lang="es-AR" sz="3200" dirty="0">
                <a:latin typeface="Franklin Gothic Book" panose="020B0503020102020204" pitchFamily="34" charset="0"/>
              </a:rPr>
              <a:t>.</a:t>
            </a:r>
          </a:p>
          <a:p>
            <a:pPr>
              <a:defRPr/>
            </a:pPr>
            <a:r>
              <a:rPr lang="es-AR" sz="3200" dirty="0">
                <a:latin typeface="Franklin Gothic Book" panose="020B0503020102020204" pitchFamily="34" charset="0"/>
              </a:rPr>
              <a:t>En ese ordenamiento secuencial de un proceso es muy probable que debamos </a:t>
            </a:r>
            <a:r>
              <a:rPr lang="es-AR" sz="3200" b="1" dirty="0">
                <a:solidFill>
                  <a:srgbClr val="00B050"/>
                </a:solidFill>
                <a:latin typeface="Franklin Gothic Book" panose="020B0503020102020204" pitchFamily="34" charset="0"/>
              </a:rPr>
              <a:t>controlar</a:t>
            </a:r>
            <a:r>
              <a:rPr lang="es-AR" sz="3200" dirty="0">
                <a:latin typeface="Franklin Gothic Book" panose="020B0503020102020204" pitchFamily="34" charset="0"/>
              </a:rPr>
              <a:t> el orden en que las instrucciones deban ejecutarse. </a:t>
            </a:r>
          </a:p>
          <a:p>
            <a:pPr>
              <a:defRPr/>
            </a:pPr>
            <a:r>
              <a:rPr lang="es-AR" sz="3200" dirty="0">
                <a:latin typeface="Franklin Gothic Book" panose="020B0503020102020204" pitchFamily="34" charset="0"/>
              </a:rPr>
              <a:t>Hay dos categorías principales de </a:t>
            </a:r>
            <a:r>
              <a:rPr lang="es-AR" sz="3200" b="1" i="1" dirty="0">
                <a:solidFill>
                  <a:srgbClr val="00B050"/>
                </a:solidFill>
                <a:latin typeface="Franklin Gothic Book" panose="020B0503020102020204" pitchFamily="34" charset="0"/>
              </a:rPr>
              <a:t>estructuras de control</a:t>
            </a:r>
            <a:r>
              <a:rPr lang="es-AR" sz="3200" dirty="0">
                <a:latin typeface="Franklin Gothic Book" panose="020B0503020102020204" pitchFamily="34" charset="0"/>
              </a:rPr>
              <a:t> que pueden utilizarse: </a:t>
            </a:r>
            <a:r>
              <a:rPr lang="es-AR" sz="3200" b="1" i="1" dirty="0">
                <a:solidFill>
                  <a:schemeClr val="accent1">
                    <a:lumMod val="60000"/>
                    <a:lumOff val="40000"/>
                  </a:schemeClr>
                </a:solidFill>
                <a:effectLst>
                  <a:outerShdw blurRad="38100" dist="38100" dir="2700000" algn="tl">
                    <a:srgbClr val="000000">
                      <a:alpha val="43137"/>
                    </a:srgbClr>
                  </a:outerShdw>
                </a:effectLst>
                <a:latin typeface="Franklin Gothic Book" panose="020B0503020102020204" pitchFamily="34" charset="0"/>
              </a:rPr>
              <a:t>bifurcaciones</a:t>
            </a:r>
            <a:r>
              <a:rPr lang="es-AR" sz="3200" dirty="0">
                <a:latin typeface="Franklin Gothic Book" panose="020B0503020102020204" pitchFamily="34" charset="0"/>
              </a:rPr>
              <a:t> y </a:t>
            </a:r>
            <a:r>
              <a:rPr lang="es-AR" sz="3200" b="1" i="1" dirty="0">
                <a:solidFill>
                  <a:schemeClr val="accent1">
                    <a:lumMod val="60000"/>
                    <a:lumOff val="40000"/>
                  </a:schemeClr>
                </a:solidFill>
                <a:latin typeface="Franklin Gothic Book" panose="020B0503020102020204" pitchFamily="34" charset="0"/>
              </a:rPr>
              <a:t>bucles de repetición</a:t>
            </a: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13FC8386-2E89-49EE-A530-F4C6083CFEA6}"/>
              </a:ext>
            </a:extLst>
          </p:cNvPr>
          <p:cNvSpPr>
            <a:spLocks noGrp="1"/>
          </p:cNvSpPr>
          <p:nvPr>
            <p:ph type="title"/>
          </p:nvPr>
        </p:nvSpPr>
        <p:spPr>
          <a:xfrm>
            <a:off x="2133600" y="0"/>
            <a:ext cx="8382000" cy="792162"/>
          </a:xfrm>
          <a:ln>
            <a:miter lim="800000"/>
            <a:headEnd/>
            <a:tailEnd/>
          </a:ln>
        </p:spPr>
        <p:txBody>
          <a:bodyPr>
            <a:normAutofit/>
          </a:bodyPr>
          <a:lstStyle/>
          <a:p>
            <a:pPr>
              <a:defRPr/>
            </a:pPr>
            <a:r>
              <a:rPr lang="es-E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Bifurcaciones</a:t>
            </a:r>
            <a:endParaRPr lang="es-AR" dirty="0"/>
          </a:p>
        </p:txBody>
      </p:sp>
      <p:sp>
        <p:nvSpPr>
          <p:cNvPr id="3" name="Marcador de contenido 2">
            <a:extLst>
              <a:ext uri="{FF2B5EF4-FFF2-40B4-BE49-F238E27FC236}">
                <a16:creationId xmlns:a16="http://schemas.microsoft.com/office/drawing/2014/main" id="{5B572186-23C4-4F1B-B839-BFA517FDE028}"/>
              </a:ext>
            </a:extLst>
          </p:cNvPr>
          <p:cNvSpPr>
            <a:spLocks noGrp="1"/>
          </p:cNvSpPr>
          <p:nvPr>
            <p:ph idx="1"/>
          </p:nvPr>
        </p:nvSpPr>
        <p:spPr>
          <a:xfrm>
            <a:off x="581891" y="609601"/>
            <a:ext cx="11127179" cy="4525963"/>
          </a:xfrm>
        </p:spPr>
        <p:txBody>
          <a:bodyPr>
            <a:noAutofit/>
          </a:bodyPr>
          <a:lstStyle/>
          <a:p>
            <a:pPr>
              <a:defRPr/>
            </a:pPr>
            <a:r>
              <a:rPr lang="es-AR" dirty="0">
                <a:latin typeface="Franklin Gothic Book" panose="020B0503020102020204" pitchFamily="34" charset="0"/>
              </a:rPr>
              <a:t>Las bifurcaciones son también llamadas Estructuras de Control Condicionales</a:t>
            </a:r>
          </a:p>
          <a:p>
            <a:pPr>
              <a:defRPr/>
            </a:pPr>
            <a:r>
              <a:rPr lang="es-AR" dirty="0">
                <a:latin typeface="Franklin Gothic Book" panose="020B0503020102020204" pitchFamily="34" charset="0"/>
              </a:rPr>
              <a:t>Las estructuras de control condicionales son las que incluyen alternativas de selección en base al resultado de una operación booleana</a:t>
            </a:r>
          </a:p>
          <a:p>
            <a:pPr>
              <a:defRPr/>
            </a:pPr>
            <a:r>
              <a:rPr lang="es-AR" dirty="0">
                <a:latin typeface="Franklin Gothic Book" panose="020B0503020102020204" pitchFamily="34" charset="0"/>
              </a:rPr>
              <a:t>El resultado de una operación booleana es siempre verdadero o falso, como por ejemplo, una comparación </a:t>
            </a:r>
            <a:r>
              <a:rPr lang="es-AR" b="1" dirty="0">
                <a:solidFill>
                  <a:schemeClr val="accent2">
                    <a:lumMod val="60000"/>
                    <a:lumOff val="40000"/>
                  </a:schemeClr>
                </a:solidFill>
                <a:latin typeface="Franklin Gothic Book" panose="020B0503020102020204" pitchFamily="34" charset="0"/>
              </a:rPr>
              <a:t>(A=B)</a:t>
            </a:r>
            <a:r>
              <a:rPr lang="es-AR" dirty="0">
                <a:latin typeface="Franklin Gothic Book" panose="020B0503020102020204" pitchFamily="34" charset="0"/>
              </a:rPr>
              <a:t>. Según la expresión sea cierta o falsa, se ejecutará un trozo de código u otro. Para identificar este tipo de estructuras se utilizan, al formular un algoritmo el siguiente esquema       SI  </a:t>
            </a:r>
            <a:r>
              <a:rPr lang="es-AR" b="1" dirty="0">
                <a:solidFill>
                  <a:schemeClr val="accent2">
                    <a:lumMod val="60000"/>
                    <a:lumOff val="40000"/>
                  </a:schemeClr>
                </a:solidFill>
                <a:latin typeface="Franklin Gothic Book" panose="020B0503020102020204" pitchFamily="34" charset="0"/>
              </a:rPr>
              <a:t>(CONDICIÓN)</a:t>
            </a:r>
            <a:r>
              <a:rPr lang="es-AR" dirty="0">
                <a:latin typeface="Franklin Gothic Book" panose="020B0503020102020204" pitchFamily="34" charset="0"/>
              </a:rPr>
              <a:t> ENTONCES</a:t>
            </a:r>
          </a:p>
          <a:p>
            <a:pPr marL="36512" indent="0">
              <a:buNone/>
              <a:defRPr/>
            </a:pPr>
            <a:r>
              <a:rPr lang="es-AR" dirty="0">
                <a:latin typeface="Franklin Gothic Book" panose="020B0503020102020204" pitchFamily="34" charset="0"/>
              </a:rPr>
              <a:t>	 				grupo de instrucciones A</a:t>
            </a:r>
          </a:p>
          <a:p>
            <a:pPr marL="36512" indent="0">
              <a:buNone/>
              <a:defRPr/>
            </a:pPr>
            <a:r>
              <a:rPr lang="es-AR" dirty="0">
                <a:latin typeface="Franklin Gothic Book" panose="020B0503020102020204" pitchFamily="34" charset="0"/>
              </a:rPr>
              <a:t>    			          SINO</a:t>
            </a:r>
          </a:p>
          <a:p>
            <a:pPr marL="36512" indent="0">
              <a:buNone/>
              <a:defRPr/>
            </a:pPr>
            <a:r>
              <a:rPr lang="es-AR" dirty="0">
                <a:latin typeface="Franklin Gothic Book" panose="020B0503020102020204" pitchFamily="34" charset="0"/>
              </a:rPr>
              <a:t>            				grupo de instrucciones B</a:t>
            </a:r>
          </a:p>
          <a:p>
            <a:pPr marL="36512" indent="0">
              <a:buNone/>
              <a:defRPr/>
            </a:pPr>
            <a:r>
              <a:rPr lang="es-AR" dirty="0">
                <a:latin typeface="Franklin Gothic Book" panose="020B0503020102020204" pitchFamily="34" charset="0"/>
              </a:rPr>
              <a:t>     				FIN</a:t>
            </a:r>
            <a:endParaRPr lang="es-AR" b="1" i="1" dirty="0">
              <a:solidFill>
                <a:schemeClr val="accent1">
                  <a:lumMod val="60000"/>
                  <a:lumOff val="40000"/>
                </a:schemeClr>
              </a:solidFill>
              <a:latin typeface="Franklin Gothic Book" panose="020B0503020102020204" pitchFamily="34" charset="0"/>
            </a:endParaRPr>
          </a:p>
        </p:txBody>
      </p:sp>
      <p:sp>
        <p:nvSpPr>
          <p:cNvPr id="4" name="Globo: flecha derecha 3">
            <a:extLst>
              <a:ext uri="{FF2B5EF4-FFF2-40B4-BE49-F238E27FC236}">
                <a16:creationId xmlns:a16="http://schemas.microsoft.com/office/drawing/2014/main" id="{25A17154-938C-4038-8349-898F1791C592}"/>
              </a:ext>
            </a:extLst>
          </p:cNvPr>
          <p:cNvSpPr/>
          <p:nvPr/>
        </p:nvSpPr>
        <p:spPr>
          <a:xfrm>
            <a:off x="1096489" y="5188746"/>
            <a:ext cx="3124200" cy="1112837"/>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sz="1600" dirty="0"/>
              <a:t>A esta forma de representar el algoritmo se le llama PSEUDOCÓDIGO</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13FC8386-2E89-49EE-A530-F4C6083CFEA6}"/>
              </a:ext>
            </a:extLst>
          </p:cNvPr>
          <p:cNvSpPr>
            <a:spLocks noGrp="1"/>
          </p:cNvSpPr>
          <p:nvPr>
            <p:ph type="title"/>
          </p:nvPr>
        </p:nvSpPr>
        <p:spPr>
          <a:xfrm>
            <a:off x="2133600" y="0"/>
            <a:ext cx="8382000" cy="792162"/>
          </a:xfrm>
          <a:ln>
            <a:miter lim="800000"/>
            <a:headEnd/>
            <a:tailEnd/>
          </a:ln>
        </p:spPr>
        <p:txBody>
          <a:bodyPr>
            <a:normAutofit/>
          </a:bodyPr>
          <a:lstStyle/>
          <a:p>
            <a:pPr>
              <a:defRPr/>
            </a:pPr>
            <a:r>
              <a:rPr lang="es-E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Bucles de repetición</a:t>
            </a:r>
            <a:endParaRPr lang="es-AR" dirty="0"/>
          </a:p>
        </p:txBody>
      </p:sp>
      <p:sp>
        <p:nvSpPr>
          <p:cNvPr id="3" name="Marcador de contenido 2">
            <a:extLst>
              <a:ext uri="{FF2B5EF4-FFF2-40B4-BE49-F238E27FC236}">
                <a16:creationId xmlns:a16="http://schemas.microsoft.com/office/drawing/2014/main" id="{5B572186-23C4-4F1B-B839-BFA517FDE028}"/>
              </a:ext>
            </a:extLst>
          </p:cNvPr>
          <p:cNvSpPr>
            <a:spLocks noGrp="1"/>
          </p:cNvSpPr>
          <p:nvPr>
            <p:ph idx="1"/>
          </p:nvPr>
        </p:nvSpPr>
        <p:spPr>
          <a:xfrm>
            <a:off x="1987550" y="609601"/>
            <a:ext cx="8528050" cy="4525963"/>
          </a:xfrm>
        </p:spPr>
        <p:txBody>
          <a:bodyPr>
            <a:normAutofit/>
          </a:bodyPr>
          <a:lstStyle/>
          <a:p>
            <a:pPr>
              <a:defRPr/>
            </a:pPr>
            <a:r>
              <a:rPr lang="es-AR" dirty="0">
                <a:latin typeface="Franklin Gothic Book" panose="020B0503020102020204" pitchFamily="34" charset="0"/>
              </a:rPr>
              <a:t>Los bucles o ciclos de repetición,  son estructuras de control iterativas, que permiten repetir una cantidad de veces una serie de instrucciones.</a:t>
            </a:r>
          </a:p>
          <a:p>
            <a:pPr>
              <a:defRPr/>
            </a:pPr>
            <a:r>
              <a:rPr lang="es-AR" dirty="0">
                <a:latin typeface="Franklin Gothic Book" panose="020B0503020102020204" pitchFamily="34" charset="0"/>
              </a:rPr>
              <a:t>El bucle o ciclo PARA consiste en un grupo de instrucciones y tiene una variable (normalmente llamada i, entera), y el algoritmo se escribe como sigue:</a:t>
            </a:r>
          </a:p>
          <a:p>
            <a:pPr lvl="4">
              <a:defRPr/>
            </a:pPr>
            <a:r>
              <a:rPr lang="es-AR" sz="2800" b="1" i="1" dirty="0">
                <a:solidFill>
                  <a:schemeClr val="accent1">
                    <a:lumMod val="60000"/>
                    <a:lumOff val="40000"/>
                  </a:schemeClr>
                </a:solidFill>
              </a:rPr>
              <a:t>PARA contador DESDE 1 hasta N</a:t>
            </a:r>
          </a:p>
          <a:p>
            <a:pPr lvl="4">
              <a:defRPr/>
            </a:pPr>
            <a:r>
              <a:rPr lang="es-AR" sz="2800" b="1" i="1" dirty="0">
                <a:solidFill>
                  <a:schemeClr val="accent1">
                    <a:lumMod val="60000"/>
                    <a:lumOff val="40000"/>
                  </a:schemeClr>
                </a:solidFill>
              </a:rPr>
              <a:t>          conjunto de instrucciones</a:t>
            </a:r>
          </a:p>
          <a:p>
            <a:pPr lvl="4">
              <a:defRPr/>
            </a:pPr>
            <a:r>
              <a:rPr lang="es-AR" sz="2800" b="1" i="1" dirty="0">
                <a:solidFill>
                  <a:schemeClr val="accent1">
                    <a:lumMod val="60000"/>
                    <a:lumOff val="40000"/>
                  </a:schemeClr>
                </a:solidFill>
              </a:rPr>
              <a:t>FIN</a:t>
            </a:r>
          </a:p>
          <a:p>
            <a:pPr>
              <a:defRPr/>
            </a:pPr>
            <a:endParaRPr lang="es-AR" sz="2400" b="1" i="1" dirty="0">
              <a:solidFill>
                <a:schemeClr val="accent1">
                  <a:lumMod val="60000"/>
                  <a:lumOff val="40000"/>
                </a:schemeClr>
              </a:solidFill>
            </a:endParaRPr>
          </a:p>
        </p:txBody>
      </p:sp>
      <p:sp>
        <p:nvSpPr>
          <p:cNvPr id="4" name="Globo: flecha derecha 3">
            <a:extLst>
              <a:ext uri="{FF2B5EF4-FFF2-40B4-BE49-F238E27FC236}">
                <a16:creationId xmlns:a16="http://schemas.microsoft.com/office/drawing/2014/main" id="{68867A1D-111B-40F8-AE7B-363318614B40}"/>
              </a:ext>
            </a:extLst>
          </p:cNvPr>
          <p:cNvSpPr/>
          <p:nvPr/>
        </p:nvSpPr>
        <p:spPr>
          <a:xfrm rot="1349912" flipH="1">
            <a:off x="8409030" y="4579145"/>
            <a:ext cx="3276600" cy="1112837"/>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s-AR" sz="1600" dirty="0"/>
              <a:t>A esta forma de representar el algoritmo se le llama PSEUDOCÓDIGO</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1 Título">
            <a:extLst>
              <a:ext uri="{FF2B5EF4-FFF2-40B4-BE49-F238E27FC236}">
                <a16:creationId xmlns:a16="http://schemas.microsoft.com/office/drawing/2014/main" id="{13FC8386-2E89-49EE-A530-F4C6083CFEA6}"/>
              </a:ext>
            </a:extLst>
          </p:cNvPr>
          <p:cNvSpPr>
            <a:spLocks noGrp="1"/>
          </p:cNvSpPr>
          <p:nvPr>
            <p:ph type="title"/>
          </p:nvPr>
        </p:nvSpPr>
        <p:spPr>
          <a:xfrm>
            <a:off x="863029" y="1012004"/>
            <a:ext cx="3416158" cy="4795408"/>
          </a:xfrm>
        </p:spPr>
        <p:txBody>
          <a:bodyPr>
            <a:normAutofit/>
          </a:bodyPr>
          <a:lstStyle/>
          <a:p>
            <a:pPr>
              <a:defRPr/>
            </a:pPr>
            <a:r>
              <a:rPr lang="es-ES" sz="3700" b="1" cap="all" dirty="0">
                <a:ln w="5000" cmpd="sng">
                  <a:solidFill>
                    <a:schemeClr val="accent1">
                      <a:tint val="80000"/>
                      <a:shade val="99000"/>
                      <a:satMod val="500000"/>
                    </a:schemeClr>
                  </a:solidFill>
                  <a:prstDash val="solid"/>
                </a:ln>
                <a:solidFill>
                  <a:srgbClr val="FFFFFF"/>
                </a:solidFill>
                <a:effectLst>
                  <a:outerShdw blurRad="50800" dist="38100" dir="5400000" algn="t" rotWithShape="0">
                    <a:prstClr val="black">
                      <a:alpha val="50000"/>
                    </a:prstClr>
                  </a:outerShdw>
                </a:effectLst>
              </a:rPr>
              <a:t>Bifurcaciones bucles </a:t>
            </a:r>
            <a:br>
              <a:rPr lang="es-ES" sz="3700" b="1" cap="all" dirty="0">
                <a:ln w="5000" cmpd="sng">
                  <a:solidFill>
                    <a:schemeClr val="accent1">
                      <a:tint val="80000"/>
                      <a:shade val="99000"/>
                      <a:satMod val="500000"/>
                    </a:schemeClr>
                  </a:solidFill>
                  <a:prstDash val="solid"/>
                </a:ln>
                <a:solidFill>
                  <a:srgbClr val="FFFFFF"/>
                </a:solidFill>
                <a:effectLst>
                  <a:outerShdw blurRad="50800" dist="38100" dir="5400000" algn="t" rotWithShape="0">
                    <a:prstClr val="black">
                      <a:alpha val="50000"/>
                    </a:prstClr>
                  </a:outerShdw>
                </a:effectLst>
              </a:rPr>
            </a:br>
            <a:r>
              <a:rPr lang="es-ES" sz="3700" b="1" cap="all" dirty="0">
                <a:ln w="5000" cmpd="sng">
                  <a:solidFill>
                    <a:schemeClr val="accent1">
                      <a:tint val="80000"/>
                      <a:shade val="99000"/>
                      <a:satMod val="500000"/>
                    </a:schemeClr>
                  </a:solidFill>
                  <a:prstDash val="solid"/>
                </a:ln>
                <a:solidFill>
                  <a:srgbClr val="FFFFFF"/>
                </a:solidFill>
                <a:effectLst>
                  <a:outerShdw blurRad="50800" dist="38100" dir="5400000" algn="t" rotWithShape="0">
                    <a:prstClr val="black">
                      <a:alpha val="50000"/>
                    </a:prstClr>
                  </a:outerShdw>
                </a:effectLst>
              </a:rPr>
              <a:t>y </a:t>
            </a:r>
            <a:r>
              <a:rPr lang="es-ES" sz="3700" b="1" cap="all" dirty="0" err="1">
                <a:ln w="5000" cmpd="sng">
                  <a:solidFill>
                    <a:schemeClr val="accent1">
                      <a:tint val="80000"/>
                      <a:shade val="99000"/>
                      <a:satMod val="500000"/>
                    </a:schemeClr>
                  </a:solidFill>
                  <a:prstDash val="solid"/>
                </a:ln>
                <a:solidFill>
                  <a:srgbClr val="FFFFFF"/>
                </a:solidFill>
                <a:effectLst>
                  <a:outerShdw blurRad="50800" dist="38100" dir="5400000" algn="t" rotWithShape="0">
                    <a:prstClr val="black">
                      <a:alpha val="50000"/>
                    </a:prstClr>
                  </a:outerShdw>
                </a:effectLst>
              </a:rPr>
              <a:t>dise</a:t>
            </a:r>
            <a:r>
              <a:rPr lang="es-AR" sz="3700" b="1" cap="all" dirty="0" err="1">
                <a:ln w="5000" cmpd="sng">
                  <a:solidFill>
                    <a:schemeClr val="accent1">
                      <a:tint val="80000"/>
                      <a:shade val="99000"/>
                      <a:satMod val="500000"/>
                    </a:schemeClr>
                  </a:solidFill>
                  <a:prstDash val="solid"/>
                </a:ln>
                <a:solidFill>
                  <a:srgbClr val="FFFFFF"/>
                </a:solidFill>
                <a:effectLst>
                  <a:outerShdw blurRad="50800" dist="38100" dir="5400000" algn="t" rotWithShape="0">
                    <a:prstClr val="black">
                      <a:alpha val="50000"/>
                    </a:prstClr>
                  </a:outerShdw>
                </a:effectLst>
              </a:rPr>
              <a:t>ño</a:t>
            </a:r>
            <a:r>
              <a:rPr lang="es-AR" sz="3700" b="1" cap="all" dirty="0">
                <a:ln w="5000" cmpd="sng">
                  <a:solidFill>
                    <a:schemeClr val="accent1">
                      <a:tint val="80000"/>
                      <a:shade val="99000"/>
                      <a:satMod val="500000"/>
                    </a:schemeClr>
                  </a:solidFill>
                  <a:prstDash val="solid"/>
                </a:ln>
                <a:solidFill>
                  <a:srgbClr val="FFFFFF"/>
                </a:solidFill>
                <a:effectLst>
                  <a:outerShdw blurRad="50800" dist="38100" dir="5400000" algn="t" rotWithShape="0">
                    <a:prstClr val="black">
                      <a:alpha val="50000"/>
                    </a:prstClr>
                  </a:outerShdw>
                </a:effectLst>
              </a:rPr>
              <a:t> de programas</a:t>
            </a:r>
            <a:endParaRPr lang="es-AR" sz="3700" dirty="0">
              <a:solidFill>
                <a:srgbClr val="FFFFFF"/>
              </a:solidFill>
            </a:endParaRPr>
          </a:p>
        </p:txBody>
      </p:sp>
      <p:graphicFrame>
        <p:nvGraphicFramePr>
          <p:cNvPr id="65541" name="Marcador de contenido 2">
            <a:extLst>
              <a:ext uri="{FF2B5EF4-FFF2-40B4-BE49-F238E27FC236}">
                <a16:creationId xmlns:a16="http://schemas.microsoft.com/office/drawing/2014/main" id="{3C03F3D6-9F99-4C52-8788-86260F0D4976}"/>
              </a:ext>
            </a:extLst>
          </p:cNvPr>
          <p:cNvGraphicFramePr>
            <a:graphicFrameLocks noGrp="1"/>
          </p:cNvGraphicFramePr>
          <p:nvPr>
            <p:ph idx="1"/>
            <p:extLst>
              <p:ext uri="{D42A27DB-BD31-4B8C-83A1-F6EECF244321}">
                <p14:modId xmlns:p14="http://schemas.microsoft.com/office/powerpoint/2010/main" val="423726508"/>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6B3C5-EFA9-472C-B83E-8DA060A2127D}"/>
              </a:ext>
            </a:extLst>
          </p:cNvPr>
          <p:cNvSpPr>
            <a:spLocks noGrp="1"/>
          </p:cNvSpPr>
          <p:nvPr>
            <p:ph type="title"/>
          </p:nvPr>
        </p:nvSpPr>
        <p:spPr/>
        <p:txBody>
          <a:bodyPr/>
          <a:lstStyle/>
          <a:p>
            <a:r>
              <a:rPr lang="es-AR" dirty="0"/>
              <a:t>DIAGRAMAS DE FLUJO</a:t>
            </a:r>
          </a:p>
        </p:txBody>
      </p:sp>
      <p:sp>
        <p:nvSpPr>
          <p:cNvPr id="3" name="Marcador de contenido 2">
            <a:extLst>
              <a:ext uri="{FF2B5EF4-FFF2-40B4-BE49-F238E27FC236}">
                <a16:creationId xmlns:a16="http://schemas.microsoft.com/office/drawing/2014/main" id="{F6BC9148-30B4-48D6-99F3-DAC929463BAC}"/>
              </a:ext>
            </a:extLst>
          </p:cNvPr>
          <p:cNvSpPr>
            <a:spLocks noGrp="1"/>
          </p:cNvSpPr>
          <p:nvPr>
            <p:ph idx="1"/>
          </p:nvPr>
        </p:nvSpPr>
        <p:spPr/>
        <p:txBody>
          <a:bodyPr/>
          <a:lstStyle/>
          <a:p>
            <a:r>
              <a:rPr lang="es-AR" dirty="0"/>
              <a:t>Un diagrama de flujo es una representación gráfica de un algoritmo o de una parte del mismo.</a:t>
            </a:r>
          </a:p>
          <a:p>
            <a:r>
              <a:rPr lang="es-AR" dirty="0"/>
              <a:t>La ventaja de utilizar un diagrama de flujo es que se lo puede construir independientemente del lenguaje de programación, ya que al momento de llevarlo a código se puede hacer en cualquier lenguaje.</a:t>
            </a:r>
          </a:p>
          <a:p>
            <a:r>
              <a:rPr lang="es-AR" dirty="0"/>
              <a:t>Estos diagramas se construyen </a:t>
            </a:r>
            <a:r>
              <a:rPr lang="es-AR" b="1" dirty="0">
                <a:solidFill>
                  <a:schemeClr val="accent5">
                    <a:lumMod val="60000"/>
                    <a:lumOff val="40000"/>
                  </a:schemeClr>
                </a:solidFill>
              </a:rPr>
              <a:t>utilizando ciertos símbolos </a:t>
            </a:r>
            <a:r>
              <a:rPr lang="es-AR" dirty="0"/>
              <a:t>como rectángulos, óvalos, círculos, etc.</a:t>
            </a:r>
          </a:p>
          <a:p>
            <a:r>
              <a:rPr lang="es-AR" dirty="0"/>
              <a:t>Estos símbolos están conectados por flechas conocidas como </a:t>
            </a:r>
            <a:r>
              <a:rPr lang="es-AR" dirty="0">
                <a:solidFill>
                  <a:schemeClr val="accent5">
                    <a:lumMod val="60000"/>
                    <a:lumOff val="40000"/>
                  </a:schemeClr>
                </a:solidFill>
              </a:rPr>
              <a:t>líneas de flujo</a:t>
            </a:r>
          </a:p>
        </p:txBody>
      </p:sp>
    </p:spTree>
    <p:extLst>
      <p:ext uri="{BB962C8B-B14F-4D97-AF65-F5344CB8AC3E}">
        <p14:creationId xmlns:p14="http://schemas.microsoft.com/office/powerpoint/2010/main" val="386697241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6B3C5-EFA9-472C-B83E-8DA060A2127D}"/>
              </a:ext>
            </a:extLst>
          </p:cNvPr>
          <p:cNvSpPr>
            <a:spLocks noGrp="1"/>
          </p:cNvSpPr>
          <p:nvPr>
            <p:ph type="title"/>
          </p:nvPr>
        </p:nvSpPr>
        <p:spPr/>
        <p:txBody>
          <a:bodyPr>
            <a:normAutofit/>
          </a:bodyPr>
          <a:lstStyle/>
          <a:p>
            <a:r>
              <a:rPr lang="es-AR" sz="3600" dirty="0"/>
              <a:t>DIAGRAMAS DE FLUJO - SIMBOLOS Y SU SIGNIFICADO</a:t>
            </a:r>
          </a:p>
        </p:txBody>
      </p:sp>
      <p:pic>
        <p:nvPicPr>
          <p:cNvPr id="4" name="Marcador de contenido 3">
            <a:extLst>
              <a:ext uri="{FF2B5EF4-FFF2-40B4-BE49-F238E27FC236}">
                <a16:creationId xmlns:a16="http://schemas.microsoft.com/office/drawing/2014/main" id="{5A87D5AA-7A38-4770-A495-173AF4A05C4B}"/>
              </a:ext>
            </a:extLst>
          </p:cNvPr>
          <p:cNvPicPr>
            <a:picLocks noGrp="1" noChangeAspect="1"/>
          </p:cNvPicPr>
          <p:nvPr>
            <p:ph idx="1"/>
          </p:nvPr>
        </p:nvPicPr>
        <p:blipFill rotWithShape="1">
          <a:blip r:embed="rId3"/>
          <a:srcRect l="27915" t="24316" r="29970" b="36589"/>
          <a:stretch/>
        </p:blipFill>
        <p:spPr>
          <a:xfrm>
            <a:off x="1504334" y="1496960"/>
            <a:ext cx="9367645" cy="4889092"/>
          </a:xfrm>
          <a:prstGeom prst="rect">
            <a:avLst/>
          </a:prstGeom>
        </p:spPr>
      </p:pic>
    </p:spTree>
    <p:extLst>
      <p:ext uri="{BB962C8B-B14F-4D97-AF65-F5344CB8AC3E}">
        <p14:creationId xmlns:p14="http://schemas.microsoft.com/office/powerpoint/2010/main" val="5974416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6B3C5-EFA9-472C-B83E-8DA060A2127D}"/>
              </a:ext>
            </a:extLst>
          </p:cNvPr>
          <p:cNvSpPr>
            <a:spLocks noGrp="1"/>
          </p:cNvSpPr>
          <p:nvPr>
            <p:ph type="title"/>
          </p:nvPr>
        </p:nvSpPr>
        <p:spPr/>
        <p:txBody>
          <a:bodyPr>
            <a:normAutofit/>
          </a:bodyPr>
          <a:lstStyle/>
          <a:p>
            <a:r>
              <a:rPr lang="es-AR" sz="3600" dirty="0"/>
              <a:t>DIAGRAMAS DE FLUJO SIMBOLOS Y SU SIGNIFICADO</a:t>
            </a:r>
          </a:p>
        </p:txBody>
      </p:sp>
      <p:pic>
        <p:nvPicPr>
          <p:cNvPr id="6" name="Marcador de contenido 5">
            <a:extLst>
              <a:ext uri="{FF2B5EF4-FFF2-40B4-BE49-F238E27FC236}">
                <a16:creationId xmlns:a16="http://schemas.microsoft.com/office/drawing/2014/main" id="{BE0EFABA-CC4A-441D-8F1F-7019F2497043}"/>
              </a:ext>
            </a:extLst>
          </p:cNvPr>
          <p:cNvPicPr>
            <a:picLocks noGrp="1" noChangeAspect="1"/>
          </p:cNvPicPr>
          <p:nvPr>
            <p:ph idx="1"/>
          </p:nvPr>
        </p:nvPicPr>
        <p:blipFill rotWithShape="1">
          <a:blip r:embed="rId3"/>
          <a:srcRect l="29165" t="43118" r="31770" b="20277"/>
          <a:stretch/>
        </p:blipFill>
        <p:spPr>
          <a:xfrm>
            <a:off x="1327354" y="1460090"/>
            <a:ext cx="8818305" cy="4645741"/>
          </a:xfrm>
          <a:prstGeom prst="rect">
            <a:avLst/>
          </a:prstGeom>
        </p:spPr>
      </p:pic>
    </p:spTree>
    <p:extLst>
      <p:ext uri="{BB962C8B-B14F-4D97-AF65-F5344CB8AC3E}">
        <p14:creationId xmlns:p14="http://schemas.microsoft.com/office/powerpoint/2010/main" val="378636120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écnic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1574</TotalTime>
  <Words>1621</Words>
  <Application>Microsoft Office PowerPoint</Application>
  <PresentationFormat>Panorámica</PresentationFormat>
  <Paragraphs>170</Paragraphs>
  <Slides>28</Slides>
  <Notes>3</Notes>
  <HiddenSlides>0</HiddenSlides>
  <MMClips>0</MMClips>
  <ScaleCrop>false</ScaleCrop>
  <HeadingPairs>
    <vt:vector size="8" baseType="variant">
      <vt:variant>
        <vt:lpstr>Fuentes usadas</vt:lpstr>
      </vt:variant>
      <vt:variant>
        <vt:i4>5</vt:i4>
      </vt:variant>
      <vt:variant>
        <vt:lpstr>Tema</vt:lpstr>
      </vt:variant>
      <vt:variant>
        <vt:i4>2</vt:i4>
      </vt:variant>
      <vt:variant>
        <vt:lpstr>Servidores OLE incrustados</vt:lpstr>
      </vt:variant>
      <vt:variant>
        <vt:i4>1</vt:i4>
      </vt:variant>
      <vt:variant>
        <vt:lpstr>Títulos de diapositiva</vt:lpstr>
      </vt:variant>
      <vt:variant>
        <vt:i4>28</vt:i4>
      </vt:variant>
    </vt:vector>
  </HeadingPairs>
  <TitlesOfParts>
    <vt:vector size="36" baseType="lpstr">
      <vt:lpstr>Arial</vt:lpstr>
      <vt:lpstr>Calibri</vt:lpstr>
      <vt:lpstr>Calibri Light</vt:lpstr>
      <vt:lpstr>Franklin Gothic Book</vt:lpstr>
      <vt:lpstr>Wingdings 2</vt:lpstr>
      <vt:lpstr>Tema de Office</vt:lpstr>
      <vt:lpstr>Técnico</vt:lpstr>
      <vt:lpstr>Ecuación</vt:lpstr>
      <vt:lpstr>Introducción al Matlab/octave</vt:lpstr>
      <vt:lpstr>Bifurcaciones – bucles  y diseño de programas</vt:lpstr>
      <vt:lpstr>Bifurcaciones – bucles  y diseño de programas</vt:lpstr>
      <vt:lpstr>Bifurcaciones</vt:lpstr>
      <vt:lpstr>Bucles de repetición</vt:lpstr>
      <vt:lpstr>Bifurcaciones bucles  y diseño de programas</vt:lpstr>
      <vt:lpstr>DIAGRAMAS DE FLUJO</vt:lpstr>
      <vt:lpstr>DIAGRAMAS DE FLUJO - SIMBOLOS Y SU SIGNIFICADO</vt:lpstr>
      <vt:lpstr>DIAGRAMAS DE FLUJO SIMBOLOS Y SU SIGNIFICADO</vt:lpstr>
      <vt:lpstr>PSEUDOCÓDIGO</vt:lpstr>
      <vt:lpstr>PSEUDOCÓDIGO</vt:lpstr>
      <vt:lpstr>PSEUDOCÓDIGO</vt:lpstr>
      <vt:lpstr>PSEUDOCÓDIGO</vt:lpstr>
      <vt:lpstr>Cómo empezar el proceso de elaborar un programa? </vt:lpstr>
      <vt:lpstr>Cómo empezar el proceso de elaborar un programa? </vt:lpstr>
      <vt:lpstr>Instrucciones de programación</vt:lpstr>
      <vt:lpstr>INPUT: para el ingreso de datos desde el teclado DISP: para mostrar valores o textos en pantalla </vt:lpstr>
      <vt:lpstr>Para decidir entre distintas alternativas:   IF  CONDICIÓN A VERIFICAR   CONJUNTO DE INSTRUCCIONES  a ejecutar si se verifica la condición ELSE   CONJUNTO DE INSTRUCCIONES  a ejecutar si NO se verifica la condición END    Posibles condiciones a verificar:  ==    &lt;     &gt;     &lt;=     &gt;=    ~=</vt:lpstr>
      <vt:lpstr>Para decidir entre distintas alternativas:   IF  CONDICIÓN A VERIFICAR   CONJUNTO DE INSTRUCCIONES  a ejecutar si se verifica la condición ELSE   CONJUNTO DE INSTRUCCIONES  a ejecutar si NO se verifica la condición END  </vt:lpstr>
      <vt:lpstr>Para  repetir instrucciones un número dado de veces   for  i=1:N   CONJUNTO DE INSTRUCCIONES  a repetir END  </vt:lpstr>
      <vt:lpstr>Para  repetir instrucciones MIENTRAS SE CUMPLA DETERMINADA CONDICIÓN   while condición   CONJUNTO DE INSTRUCCIONES  a repetir END  </vt:lpstr>
      <vt:lpstr>EJERCICIO 2  </vt:lpstr>
      <vt:lpstr>EJERCICIO 3  </vt:lpstr>
      <vt:lpstr>EJERCICIO 4  </vt:lpstr>
      <vt:lpstr>EJERCICIO 5  </vt:lpstr>
      <vt:lpstr>EJERCICIO 4  </vt:lpstr>
      <vt:lpstr>EJERCICIO 4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2 – grupo 2</dc:title>
  <dc:creator>Guillermo</dc:creator>
  <cp:lastModifiedBy>osvaldo mena</cp:lastModifiedBy>
  <cp:revision>27</cp:revision>
  <dcterms:created xsi:type="dcterms:W3CDTF">2019-08-31T05:37:48Z</dcterms:created>
  <dcterms:modified xsi:type="dcterms:W3CDTF">2024-03-06T16:38:55Z</dcterms:modified>
</cp:coreProperties>
</file>