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0" r:id="rId3"/>
  </p:sldMasterIdLst>
  <p:notesMasterIdLst>
    <p:notesMasterId r:id="rId33"/>
  </p:notesMasterIdLst>
  <p:sldIdLst>
    <p:sldId id="256" r:id="rId4"/>
    <p:sldId id="273" r:id="rId5"/>
    <p:sldId id="297" r:id="rId6"/>
    <p:sldId id="296" r:id="rId7"/>
    <p:sldId id="300" r:id="rId8"/>
    <p:sldId id="291" r:id="rId9"/>
    <p:sldId id="292" r:id="rId10"/>
    <p:sldId id="295" r:id="rId11"/>
    <p:sldId id="294" r:id="rId12"/>
    <p:sldId id="293" r:id="rId13"/>
    <p:sldId id="274" r:id="rId14"/>
    <p:sldId id="275" r:id="rId15"/>
    <p:sldId id="276" r:id="rId16"/>
    <p:sldId id="277" r:id="rId17"/>
    <p:sldId id="278" r:id="rId18"/>
    <p:sldId id="279" r:id="rId19"/>
    <p:sldId id="285" r:id="rId20"/>
    <p:sldId id="280" r:id="rId21"/>
    <p:sldId id="281" r:id="rId22"/>
    <p:sldId id="282" r:id="rId23"/>
    <p:sldId id="283" r:id="rId24"/>
    <p:sldId id="284" r:id="rId25"/>
    <p:sldId id="286" r:id="rId26"/>
    <p:sldId id="287" r:id="rId27"/>
    <p:sldId id="301" r:id="rId28"/>
    <p:sldId id="288" r:id="rId29"/>
    <p:sldId id="289" r:id="rId30"/>
    <p:sldId id="298" r:id="rId31"/>
    <p:sldId id="299" r:id="rId32"/>
  </p:sldIdLst>
  <p:sldSz cx="9144000" cy="6858000" type="screen4x3"/>
  <p:notesSz cx="6858000" cy="9144000"/>
  <p:defaultTextStyle>
    <a:defPPr>
      <a:defRPr lang="es-V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D2A000"/>
    <a:srgbClr val="FFD44B"/>
    <a:srgbClr val="FFCC66"/>
    <a:srgbClr val="F8F8F8"/>
    <a:srgbClr val="000000"/>
    <a:srgbClr val="FFFF00"/>
    <a:srgbClr val="FFFFCC"/>
    <a:srgbClr val="EAEAEA"/>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075" autoAdjust="0"/>
    <p:restoredTop sz="94660"/>
  </p:normalViewPr>
  <p:slideViewPr>
    <p:cSldViewPr>
      <p:cViewPr varScale="1">
        <p:scale>
          <a:sx n="69" d="100"/>
          <a:sy n="69" d="100"/>
        </p:scale>
        <p:origin x="1776" y="60"/>
      </p:cViewPr>
      <p:guideLst>
        <p:guide orient="horz" pos="2160"/>
        <p:guide pos="2880"/>
      </p:guideLst>
    </p:cSldViewPr>
  </p:slideViewPr>
  <p:notesTextViewPr>
    <p:cViewPr>
      <p:scale>
        <a:sx n="1" d="1"/>
        <a:sy n="1" d="1"/>
      </p:scale>
      <p:origin x="0" y="0"/>
    </p:cViewPr>
  </p:notesTextViewPr>
  <p:sorterViewPr>
    <p:cViewPr>
      <p:scale>
        <a:sx n="66" d="100"/>
        <a:sy n="66" d="100"/>
      </p:scale>
      <p:origin x="0" y="4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V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BC40C43-A0CA-4132-9E40-18354723A721}" type="datetimeFigureOut">
              <a:rPr lang="es-VE"/>
              <a:pPr>
                <a:defRPr/>
              </a:pPr>
              <a:t>6/3/2024</a:t>
            </a:fld>
            <a:endParaRPr lang="es-V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V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V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V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5A75B01-8818-4657-B9FB-489D3D0BE58E}" type="slidenum">
              <a:rPr lang="es-VE"/>
              <a:pPr>
                <a:defRPr/>
              </a:pPr>
              <a:t>‹Nº›</a:t>
            </a:fld>
            <a:endParaRPr lang="es-VE"/>
          </a:p>
        </p:txBody>
      </p:sp>
    </p:spTree>
    <p:extLst>
      <p:ext uri="{BB962C8B-B14F-4D97-AF65-F5344CB8AC3E}">
        <p14:creationId xmlns:p14="http://schemas.microsoft.com/office/powerpoint/2010/main" val="38805885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AR"/>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AR"/>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fld id="{CD495D45-1234-4F01-B17D-D5628A6C32FC}" type="datetimeFigureOut">
              <a:rPr lang="es-AR" smtClean="0"/>
              <a:pPr>
                <a:defRPr/>
              </a:pPr>
              <a:t>6/3/2024</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04EE8522-A8DB-4F06-987E-F9E6AED2E505}" type="slidenum">
              <a:rPr lang="es-AR" smtClean="0"/>
              <a:pPr>
                <a:defRPr/>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fecha"/>
          <p:cNvSpPr>
            <a:spLocks noGrp="1"/>
          </p:cNvSpPr>
          <p:nvPr>
            <p:ph type="dt" sz="half" idx="10"/>
          </p:nvPr>
        </p:nvSpPr>
        <p:spPr/>
        <p:txBody>
          <a:bodyPr/>
          <a:lstStyle>
            <a:lvl1pPr>
              <a:defRPr/>
            </a:lvl1pPr>
          </a:lstStyle>
          <a:p>
            <a:pPr>
              <a:defRPr/>
            </a:pPr>
            <a:fld id="{A4946D27-7344-4B3C-A2E0-A39C6DC2FB5F}" type="datetimeFigureOut">
              <a:rPr lang="es-AR" smtClean="0"/>
              <a:pPr>
                <a:defRPr/>
              </a:pPr>
              <a:t>6/3/2024</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FE4E8A17-5FA2-45BE-B64D-5F22C61AE8FD}" type="slidenum">
              <a:rPr lang="es-AR" smtClean="0"/>
              <a:pPr>
                <a:defRPr/>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AR"/>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fecha"/>
          <p:cNvSpPr>
            <a:spLocks noGrp="1"/>
          </p:cNvSpPr>
          <p:nvPr>
            <p:ph type="dt" sz="half" idx="10"/>
          </p:nvPr>
        </p:nvSpPr>
        <p:spPr/>
        <p:txBody>
          <a:bodyPr/>
          <a:lstStyle>
            <a:lvl1pPr>
              <a:defRPr/>
            </a:lvl1pPr>
          </a:lstStyle>
          <a:p>
            <a:pPr>
              <a:defRPr/>
            </a:pPr>
            <a:fld id="{005B913E-6F76-498C-9B4F-3FDB85CCD4F4}" type="datetimeFigureOut">
              <a:rPr lang="es-AR" smtClean="0"/>
              <a:pPr>
                <a:defRPr/>
              </a:pPr>
              <a:t>6/3/2024</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2BCB8AA1-533F-4AFD-A5AA-15612E0A39A7}" type="slidenum">
              <a:rPr lang="es-AR" smtClean="0"/>
              <a:pPr>
                <a:defRPr/>
              </a:pPr>
              <a:t>‹Nº›</a:t>
            </a:fld>
            <a:endParaRPr lang="es-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2" name="8 Forma libre">
            <a:extLst>
              <a:ext uri="{FF2B5EF4-FFF2-40B4-BE49-F238E27FC236}">
                <a16:creationId xmlns:a16="http://schemas.microsoft.com/office/drawing/2014/main" id="{E2447873-3829-1E93-FFE4-A6F33D255EE3}"/>
              </a:ext>
            </a:extLst>
          </p:cNvPr>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eaLnBrk="1" fontAlgn="auto" hangingPunct="1">
              <a:spcBef>
                <a:spcPts val="0"/>
              </a:spcBef>
              <a:spcAft>
                <a:spcPts val="0"/>
              </a:spcAft>
              <a:defRPr/>
            </a:pPr>
            <a:endParaRPr lang="en-US">
              <a:latin typeface="+mn-lt"/>
              <a:cs typeface="+mn-cs"/>
            </a:endParaRPr>
          </a:p>
        </p:txBody>
      </p:sp>
      <p:sp>
        <p:nvSpPr>
          <p:cNvPr id="3" name="10 Forma libre">
            <a:extLst>
              <a:ext uri="{FF2B5EF4-FFF2-40B4-BE49-F238E27FC236}">
                <a16:creationId xmlns:a16="http://schemas.microsoft.com/office/drawing/2014/main" id="{620C90DD-4064-1792-5F56-1ADDF67895E5}"/>
              </a:ext>
            </a:extLst>
          </p:cNvPr>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eaLnBrk="1" fontAlgn="auto" hangingPunct="1">
              <a:spcBef>
                <a:spcPts val="0"/>
              </a:spcBef>
              <a:spcAft>
                <a:spcPts val="0"/>
              </a:spcAft>
              <a:defRPr/>
            </a:pPr>
            <a:endParaRPr lang="en-US">
              <a:latin typeface="+mn-lt"/>
              <a:cs typeface="+mn-cs"/>
            </a:endParaRPr>
          </a:p>
        </p:txBody>
      </p:sp>
      <p:sp>
        <p:nvSpPr>
          <p:cNvPr id="9" name="8 Título"/>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s-ES"/>
              <a:t>Haga clic para modificar el estilo de título del patrón</a:t>
            </a:r>
            <a:endParaRPr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a:t>Haga clic para modificar el estilo de subtítulo del patrón</a:t>
            </a:r>
            <a:endParaRPr lang="en-US"/>
          </a:p>
        </p:txBody>
      </p:sp>
      <p:sp>
        <p:nvSpPr>
          <p:cNvPr id="4" name="29 Marcador de fecha">
            <a:extLst>
              <a:ext uri="{FF2B5EF4-FFF2-40B4-BE49-F238E27FC236}">
                <a16:creationId xmlns:a16="http://schemas.microsoft.com/office/drawing/2014/main" id="{D45D6DFE-2554-A8E9-8628-4FA0E96334EE}"/>
              </a:ext>
            </a:extLst>
          </p:cNvPr>
          <p:cNvSpPr>
            <a:spLocks noGrp="1"/>
          </p:cNvSpPr>
          <p:nvPr>
            <p:ph type="dt" sz="half" idx="10"/>
          </p:nvPr>
        </p:nvSpPr>
        <p:spPr/>
        <p:txBody>
          <a:bodyPr/>
          <a:lstStyle>
            <a:lvl1pPr>
              <a:defRPr/>
            </a:lvl1pPr>
          </a:lstStyle>
          <a:p>
            <a:pPr>
              <a:defRPr/>
            </a:pPr>
            <a:fld id="{CD1F3AB7-BD3B-40C7-BD08-AC8DFB0AA71C}" type="datetimeFigureOut">
              <a:rPr lang="es-AR"/>
              <a:pPr>
                <a:defRPr/>
              </a:pPr>
              <a:t>6/3/2024</a:t>
            </a:fld>
            <a:endParaRPr lang="es-AR"/>
          </a:p>
        </p:txBody>
      </p:sp>
      <p:sp>
        <p:nvSpPr>
          <p:cNvPr id="5" name="18 Marcador de pie de página">
            <a:extLst>
              <a:ext uri="{FF2B5EF4-FFF2-40B4-BE49-F238E27FC236}">
                <a16:creationId xmlns:a16="http://schemas.microsoft.com/office/drawing/2014/main" id="{7BBB16CE-C2DE-534C-277F-41BA25F96132}"/>
              </a:ext>
            </a:extLst>
          </p:cNvPr>
          <p:cNvSpPr>
            <a:spLocks noGrp="1"/>
          </p:cNvSpPr>
          <p:nvPr>
            <p:ph type="ftr" sz="quarter" idx="11"/>
          </p:nvPr>
        </p:nvSpPr>
        <p:spPr/>
        <p:txBody>
          <a:bodyPr/>
          <a:lstStyle>
            <a:lvl1pPr>
              <a:defRPr/>
            </a:lvl1pPr>
          </a:lstStyle>
          <a:p>
            <a:pPr>
              <a:defRPr/>
            </a:pPr>
            <a:endParaRPr lang="es-AR"/>
          </a:p>
        </p:txBody>
      </p:sp>
      <p:sp>
        <p:nvSpPr>
          <p:cNvPr id="6" name="26 Marcador de número de diapositiva">
            <a:extLst>
              <a:ext uri="{FF2B5EF4-FFF2-40B4-BE49-F238E27FC236}">
                <a16:creationId xmlns:a16="http://schemas.microsoft.com/office/drawing/2014/main" id="{AEACCD6B-9000-5365-644C-2F4374FF03B6}"/>
              </a:ext>
            </a:extLst>
          </p:cNvPr>
          <p:cNvSpPr>
            <a:spLocks noGrp="1"/>
          </p:cNvSpPr>
          <p:nvPr>
            <p:ph type="sldNum" sz="quarter" idx="12"/>
          </p:nvPr>
        </p:nvSpPr>
        <p:spPr/>
        <p:txBody>
          <a:bodyPr/>
          <a:lstStyle>
            <a:lvl1pPr>
              <a:defRPr/>
            </a:lvl1pPr>
          </a:lstStyle>
          <a:p>
            <a:pPr>
              <a:defRPr/>
            </a:pPr>
            <a:fld id="{9C09DBD4-8DE4-43F6-9A69-660400998ECB}" type="slidenum">
              <a:rPr lang="es-AR" altLang="es-AR"/>
              <a:pPr>
                <a:defRPr/>
              </a:pPr>
              <a:t>‹Nº›</a:t>
            </a:fld>
            <a:endParaRPr lang="es-AR" altLang="es-AR"/>
          </a:p>
        </p:txBody>
      </p:sp>
    </p:spTree>
    <p:extLst>
      <p:ext uri="{BB962C8B-B14F-4D97-AF65-F5344CB8AC3E}">
        <p14:creationId xmlns:p14="http://schemas.microsoft.com/office/powerpoint/2010/main" val="158394196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lang="es-ES"/>
              <a:t>Haga clic para modificar el estilo de título del patrón</a:t>
            </a:r>
            <a:endParaRPr lang="en-U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9 Marcador de fecha">
            <a:extLst>
              <a:ext uri="{FF2B5EF4-FFF2-40B4-BE49-F238E27FC236}">
                <a16:creationId xmlns:a16="http://schemas.microsoft.com/office/drawing/2014/main" id="{205ECED8-1AD8-B760-754A-9870EDB732D5}"/>
              </a:ext>
            </a:extLst>
          </p:cNvPr>
          <p:cNvSpPr>
            <a:spLocks noGrp="1"/>
          </p:cNvSpPr>
          <p:nvPr>
            <p:ph type="dt" sz="half" idx="10"/>
          </p:nvPr>
        </p:nvSpPr>
        <p:spPr/>
        <p:txBody>
          <a:bodyPr/>
          <a:lstStyle>
            <a:lvl1pPr>
              <a:defRPr/>
            </a:lvl1pPr>
          </a:lstStyle>
          <a:p>
            <a:pPr>
              <a:defRPr/>
            </a:pPr>
            <a:fld id="{44319913-DFA3-4F52-BDFA-40F3964E70A5}" type="datetimeFigureOut">
              <a:rPr lang="es-AR"/>
              <a:pPr>
                <a:defRPr/>
              </a:pPr>
              <a:t>6/3/2024</a:t>
            </a:fld>
            <a:endParaRPr lang="es-AR"/>
          </a:p>
        </p:txBody>
      </p:sp>
      <p:sp>
        <p:nvSpPr>
          <p:cNvPr id="5" name="21 Marcador de pie de página">
            <a:extLst>
              <a:ext uri="{FF2B5EF4-FFF2-40B4-BE49-F238E27FC236}">
                <a16:creationId xmlns:a16="http://schemas.microsoft.com/office/drawing/2014/main" id="{3A63096D-6FD8-C733-A965-BA78BC3CB8B0}"/>
              </a:ext>
            </a:extLst>
          </p:cNvPr>
          <p:cNvSpPr>
            <a:spLocks noGrp="1"/>
          </p:cNvSpPr>
          <p:nvPr>
            <p:ph type="ftr" sz="quarter" idx="11"/>
          </p:nvPr>
        </p:nvSpPr>
        <p:spPr/>
        <p:txBody>
          <a:bodyPr/>
          <a:lstStyle>
            <a:lvl1pPr>
              <a:defRPr/>
            </a:lvl1pPr>
          </a:lstStyle>
          <a:p>
            <a:pPr>
              <a:defRPr/>
            </a:pPr>
            <a:endParaRPr lang="es-AR"/>
          </a:p>
        </p:txBody>
      </p:sp>
      <p:sp>
        <p:nvSpPr>
          <p:cNvPr id="6" name="17 Marcador de número de diapositiva">
            <a:extLst>
              <a:ext uri="{FF2B5EF4-FFF2-40B4-BE49-F238E27FC236}">
                <a16:creationId xmlns:a16="http://schemas.microsoft.com/office/drawing/2014/main" id="{561AA693-0779-EFCD-029C-6CE532C4E1DA}"/>
              </a:ext>
            </a:extLst>
          </p:cNvPr>
          <p:cNvSpPr>
            <a:spLocks noGrp="1"/>
          </p:cNvSpPr>
          <p:nvPr>
            <p:ph type="sldNum" sz="quarter" idx="12"/>
          </p:nvPr>
        </p:nvSpPr>
        <p:spPr/>
        <p:txBody>
          <a:bodyPr/>
          <a:lstStyle>
            <a:lvl1pPr>
              <a:defRPr/>
            </a:lvl1pPr>
          </a:lstStyle>
          <a:p>
            <a:pPr>
              <a:defRPr/>
            </a:pPr>
            <a:fld id="{08AD181B-ABBA-4E01-A0BE-9CE4EA219F2E}" type="slidenum">
              <a:rPr lang="es-AR" altLang="es-AR"/>
              <a:pPr>
                <a:defRPr/>
              </a:pPr>
              <a:t>‹Nº›</a:t>
            </a:fld>
            <a:endParaRPr lang="es-AR" altLang="es-AR"/>
          </a:p>
        </p:txBody>
      </p:sp>
    </p:spTree>
    <p:extLst>
      <p:ext uri="{BB962C8B-B14F-4D97-AF65-F5344CB8AC3E}">
        <p14:creationId xmlns:p14="http://schemas.microsoft.com/office/powerpoint/2010/main" val="1427053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gradFill rotWithShape="1">
          <a:gsLst>
            <a:gs pos="0">
              <a:srgbClr val="242424"/>
            </a:gs>
            <a:gs pos="30000">
              <a:srgbClr val="2D2D2D"/>
            </a:gs>
            <a:gs pos="100000">
              <a:srgbClr val="7D7D7D"/>
            </a:gs>
          </a:gsLst>
          <a:lin ang="12960000"/>
        </a:gradFill>
        <a:effectLst/>
      </p:bgPr>
    </p:bg>
    <p:spTree>
      <p:nvGrpSpPr>
        <p:cNvPr id="1" name=""/>
        <p:cNvGrpSpPr/>
        <p:nvPr/>
      </p:nvGrpSpPr>
      <p:grpSpPr>
        <a:xfrm>
          <a:off x="0" y="0"/>
          <a:ext cx="0" cy="0"/>
          <a:chOff x="0" y="0"/>
          <a:chExt cx="0" cy="0"/>
        </a:xfrm>
      </p:grpSpPr>
      <p:sp>
        <p:nvSpPr>
          <p:cNvPr id="4" name="8 Forma libre">
            <a:extLst>
              <a:ext uri="{FF2B5EF4-FFF2-40B4-BE49-F238E27FC236}">
                <a16:creationId xmlns:a16="http://schemas.microsoft.com/office/drawing/2014/main" id="{1456C904-1104-D0F1-F0A9-D73B2018FA33}"/>
              </a:ext>
            </a:extLst>
          </p:cNvPr>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eaLnBrk="1" fontAlgn="auto" hangingPunct="1">
              <a:spcBef>
                <a:spcPts val="0"/>
              </a:spcBef>
              <a:spcAft>
                <a:spcPts val="0"/>
              </a:spcAft>
              <a:defRPr/>
            </a:pPr>
            <a:endParaRPr lang="en-US">
              <a:latin typeface="+mn-lt"/>
              <a:cs typeface="+mn-cs"/>
            </a:endParaRPr>
          </a:p>
        </p:txBody>
      </p:sp>
      <p:sp>
        <p:nvSpPr>
          <p:cNvPr id="5" name="10 Forma libre">
            <a:extLst>
              <a:ext uri="{FF2B5EF4-FFF2-40B4-BE49-F238E27FC236}">
                <a16:creationId xmlns:a16="http://schemas.microsoft.com/office/drawing/2014/main" id="{58A38693-A618-137A-22C0-465923AB064A}"/>
              </a:ext>
            </a:extLst>
          </p:cNvPr>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eaLnBrk="1" fontAlgn="auto" hangingPunct="1">
              <a:spcBef>
                <a:spcPts val="0"/>
              </a:spcBef>
              <a:spcAft>
                <a:spcPts val="0"/>
              </a:spcAft>
              <a:defRPr/>
            </a:pPr>
            <a:endParaRPr lang="en-US">
              <a:latin typeface="+mn-lt"/>
              <a:cs typeface="+mn-cs"/>
            </a:endParaRPr>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a:t>Haga clic para modificar el estilo de texto del patrón</a:t>
            </a:r>
          </a:p>
        </p:txBody>
      </p:sp>
      <p:sp>
        <p:nvSpPr>
          <p:cNvPr id="6" name="3 Marcador de fecha">
            <a:extLst>
              <a:ext uri="{FF2B5EF4-FFF2-40B4-BE49-F238E27FC236}">
                <a16:creationId xmlns:a16="http://schemas.microsoft.com/office/drawing/2014/main" id="{C44D802E-0FA6-1AF6-6734-A23D3FCE15E3}"/>
              </a:ext>
            </a:extLst>
          </p:cNvPr>
          <p:cNvSpPr>
            <a:spLocks noGrp="1"/>
          </p:cNvSpPr>
          <p:nvPr>
            <p:ph type="dt" sz="half" idx="10"/>
          </p:nvPr>
        </p:nvSpPr>
        <p:spPr/>
        <p:txBody>
          <a:bodyPr/>
          <a:lstStyle>
            <a:lvl1pPr>
              <a:defRPr/>
            </a:lvl1pPr>
          </a:lstStyle>
          <a:p>
            <a:pPr>
              <a:defRPr/>
            </a:pPr>
            <a:fld id="{072800C9-2EAB-4119-8034-7BFE553F6E41}" type="datetimeFigureOut">
              <a:rPr lang="es-AR"/>
              <a:pPr>
                <a:defRPr/>
              </a:pPr>
              <a:t>6/3/2024</a:t>
            </a:fld>
            <a:endParaRPr lang="es-AR"/>
          </a:p>
        </p:txBody>
      </p:sp>
      <p:sp>
        <p:nvSpPr>
          <p:cNvPr id="7" name="4 Marcador de pie de página">
            <a:extLst>
              <a:ext uri="{FF2B5EF4-FFF2-40B4-BE49-F238E27FC236}">
                <a16:creationId xmlns:a16="http://schemas.microsoft.com/office/drawing/2014/main" id="{6BFC499C-F721-284F-5EA0-D931A6DA766D}"/>
              </a:ext>
            </a:extLst>
          </p:cNvPr>
          <p:cNvSpPr>
            <a:spLocks noGrp="1"/>
          </p:cNvSpPr>
          <p:nvPr>
            <p:ph type="ftr" sz="quarter" idx="11"/>
          </p:nvPr>
        </p:nvSpPr>
        <p:spPr/>
        <p:txBody>
          <a:bodyPr/>
          <a:lstStyle>
            <a:lvl1pPr>
              <a:defRPr/>
            </a:lvl1pPr>
          </a:lstStyle>
          <a:p>
            <a:pPr>
              <a:defRPr/>
            </a:pPr>
            <a:endParaRPr lang="es-AR"/>
          </a:p>
        </p:txBody>
      </p:sp>
      <p:sp>
        <p:nvSpPr>
          <p:cNvPr id="8" name="5 Marcador de número de diapositiva">
            <a:extLst>
              <a:ext uri="{FF2B5EF4-FFF2-40B4-BE49-F238E27FC236}">
                <a16:creationId xmlns:a16="http://schemas.microsoft.com/office/drawing/2014/main" id="{3E999615-A323-9252-6625-BD206E7347D7}"/>
              </a:ext>
            </a:extLst>
          </p:cNvPr>
          <p:cNvSpPr>
            <a:spLocks noGrp="1"/>
          </p:cNvSpPr>
          <p:nvPr>
            <p:ph type="sldNum" sz="quarter" idx="12"/>
          </p:nvPr>
        </p:nvSpPr>
        <p:spPr/>
        <p:txBody>
          <a:bodyPr/>
          <a:lstStyle>
            <a:lvl1pPr>
              <a:defRPr/>
            </a:lvl1pPr>
          </a:lstStyle>
          <a:p>
            <a:pPr>
              <a:defRPr/>
            </a:pPr>
            <a:fld id="{F6A3054E-AC31-4729-9C34-25DAC4AD5039}" type="slidenum">
              <a:rPr lang="es-AR" altLang="es-AR"/>
              <a:pPr>
                <a:defRPr/>
              </a:pPr>
              <a:t>‹Nº›</a:t>
            </a:fld>
            <a:endParaRPr lang="es-AR" altLang="es-AR"/>
          </a:p>
        </p:txBody>
      </p:sp>
    </p:spTree>
    <p:extLst>
      <p:ext uri="{BB962C8B-B14F-4D97-AF65-F5344CB8AC3E}">
        <p14:creationId xmlns:p14="http://schemas.microsoft.com/office/powerpoint/2010/main" val="5913929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9 Marcador de fecha">
            <a:extLst>
              <a:ext uri="{FF2B5EF4-FFF2-40B4-BE49-F238E27FC236}">
                <a16:creationId xmlns:a16="http://schemas.microsoft.com/office/drawing/2014/main" id="{C864D0B1-2897-251E-0A2B-F779600DE09B}"/>
              </a:ext>
            </a:extLst>
          </p:cNvPr>
          <p:cNvSpPr>
            <a:spLocks noGrp="1"/>
          </p:cNvSpPr>
          <p:nvPr>
            <p:ph type="dt" sz="half" idx="10"/>
          </p:nvPr>
        </p:nvSpPr>
        <p:spPr/>
        <p:txBody>
          <a:bodyPr/>
          <a:lstStyle>
            <a:lvl1pPr>
              <a:defRPr/>
            </a:lvl1pPr>
          </a:lstStyle>
          <a:p>
            <a:pPr>
              <a:defRPr/>
            </a:pPr>
            <a:fld id="{D49D4CD5-7ADD-443A-9E63-9BF97D13E676}" type="datetimeFigureOut">
              <a:rPr lang="es-AR"/>
              <a:pPr>
                <a:defRPr/>
              </a:pPr>
              <a:t>6/3/2024</a:t>
            </a:fld>
            <a:endParaRPr lang="es-AR"/>
          </a:p>
        </p:txBody>
      </p:sp>
      <p:sp>
        <p:nvSpPr>
          <p:cNvPr id="6" name="21 Marcador de pie de página">
            <a:extLst>
              <a:ext uri="{FF2B5EF4-FFF2-40B4-BE49-F238E27FC236}">
                <a16:creationId xmlns:a16="http://schemas.microsoft.com/office/drawing/2014/main" id="{6D8D121C-0DC5-AE99-655C-F6C1DBC873FE}"/>
              </a:ext>
            </a:extLst>
          </p:cNvPr>
          <p:cNvSpPr>
            <a:spLocks noGrp="1"/>
          </p:cNvSpPr>
          <p:nvPr>
            <p:ph type="ftr" sz="quarter" idx="11"/>
          </p:nvPr>
        </p:nvSpPr>
        <p:spPr/>
        <p:txBody>
          <a:bodyPr/>
          <a:lstStyle>
            <a:lvl1pPr>
              <a:defRPr/>
            </a:lvl1pPr>
          </a:lstStyle>
          <a:p>
            <a:pPr>
              <a:defRPr/>
            </a:pPr>
            <a:endParaRPr lang="es-AR"/>
          </a:p>
        </p:txBody>
      </p:sp>
      <p:sp>
        <p:nvSpPr>
          <p:cNvPr id="7" name="17 Marcador de número de diapositiva">
            <a:extLst>
              <a:ext uri="{FF2B5EF4-FFF2-40B4-BE49-F238E27FC236}">
                <a16:creationId xmlns:a16="http://schemas.microsoft.com/office/drawing/2014/main" id="{6BA45E95-DEC3-BA8E-1340-0412B42609B5}"/>
              </a:ext>
            </a:extLst>
          </p:cNvPr>
          <p:cNvSpPr>
            <a:spLocks noGrp="1"/>
          </p:cNvSpPr>
          <p:nvPr>
            <p:ph type="sldNum" sz="quarter" idx="12"/>
          </p:nvPr>
        </p:nvSpPr>
        <p:spPr/>
        <p:txBody>
          <a:bodyPr/>
          <a:lstStyle>
            <a:lvl1pPr>
              <a:defRPr/>
            </a:lvl1pPr>
          </a:lstStyle>
          <a:p>
            <a:pPr>
              <a:defRPr/>
            </a:pPr>
            <a:fld id="{B0A6ECBF-531A-48A5-8B01-A50DC04C362C}" type="slidenum">
              <a:rPr lang="es-AR" altLang="es-AR"/>
              <a:pPr>
                <a:defRPr/>
              </a:pPr>
              <a:t>‹Nº›</a:t>
            </a:fld>
            <a:endParaRPr lang="es-AR" altLang="es-AR"/>
          </a:p>
        </p:txBody>
      </p:sp>
    </p:spTree>
    <p:extLst>
      <p:ext uri="{BB962C8B-B14F-4D97-AF65-F5344CB8AC3E}">
        <p14:creationId xmlns:p14="http://schemas.microsoft.com/office/powerpoint/2010/main" val="3388503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lstStyle>
            <a:lvl1pPr>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s-ES"/>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s-ES"/>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6 Marcador de fecha">
            <a:extLst>
              <a:ext uri="{FF2B5EF4-FFF2-40B4-BE49-F238E27FC236}">
                <a16:creationId xmlns:a16="http://schemas.microsoft.com/office/drawing/2014/main" id="{FE62ACE7-83E8-3A3B-7082-E7FA667657EC}"/>
              </a:ext>
            </a:extLst>
          </p:cNvPr>
          <p:cNvSpPr>
            <a:spLocks noGrp="1"/>
          </p:cNvSpPr>
          <p:nvPr>
            <p:ph type="dt" sz="half" idx="10"/>
          </p:nvPr>
        </p:nvSpPr>
        <p:spPr/>
        <p:txBody>
          <a:bodyPr/>
          <a:lstStyle>
            <a:lvl1pPr>
              <a:defRPr/>
            </a:lvl1pPr>
          </a:lstStyle>
          <a:p>
            <a:pPr>
              <a:defRPr/>
            </a:pPr>
            <a:fld id="{ECF0FE03-ED75-4D59-9FB4-42C70DB60F88}" type="datetimeFigureOut">
              <a:rPr lang="es-AR"/>
              <a:pPr>
                <a:defRPr/>
              </a:pPr>
              <a:t>6/3/2024</a:t>
            </a:fld>
            <a:endParaRPr lang="es-AR"/>
          </a:p>
        </p:txBody>
      </p:sp>
      <p:sp>
        <p:nvSpPr>
          <p:cNvPr id="8" name="7 Marcador de pie de página">
            <a:extLst>
              <a:ext uri="{FF2B5EF4-FFF2-40B4-BE49-F238E27FC236}">
                <a16:creationId xmlns:a16="http://schemas.microsoft.com/office/drawing/2014/main" id="{852DF110-4057-3868-D68C-981FAF99F213}"/>
              </a:ext>
            </a:extLst>
          </p:cNvPr>
          <p:cNvSpPr>
            <a:spLocks noGrp="1"/>
          </p:cNvSpPr>
          <p:nvPr>
            <p:ph type="ftr" sz="quarter" idx="11"/>
          </p:nvPr>
        </p:nvSpPr>
        <p:spPr/>
        <p:txBody>
          <a:bodyPr/>
          <a:lstStyle>
            <a:lvl1pPr>
              <a:defRPr/>
            </a:lvl1pPr>
          </a:lstStyle>
          <a:p>
            <a:pPr>
              <a:defRPr/>
            </a:pPr>
            <a:endParaRPr lang="es-AR"/>
          </a:p>
        </p:txBody>
      </p:sp>
      <p:sp>
        <p:nvSpPr>
          <p:cNvPr id="9" name="8 Marcador de número de diapositiva">
            <a:extLst>
              <a:ext uri="{FF2B5EF4-FFF2-40B4-BE49-F238E27FC236}">
                <a16:creationId xmlns:a16="http://schemas.microsoft.com/office/drawing/2014/main" id="{77A07A10-8021-486C-C8A9-4373BD669DED}"/>
              </a:ext>
            </a:extLst>
          </p:cNvPr>
          <p:cNvSpPr>
            <a:spLocks noGrp="1"/>
          </p:cNvSpPr>
          <p:nvPr>
            <p:ph type="sldNum" sz="quarter" idx="12"/>
          </p:nvPr>
        </p:nvSpPr>
        <p:spPr/>
        <p:txBody>
          <a:bodyPr/>
          <a:lstStyle>
            <a:lvl1pPr>
              <a:defRPr/>
            </a:lvl1pPr>
          </a:lstStyle>
          <a:p>
            <a:pPr>
              <a:defRPr/>
            </a:pPr>
            <a:fld id="{4E6B1278-BFF9-4FB5-A455-35AA4EA7FC3B}" type="slidenum">
              <a:rPr lang="es-AR" altLang="es-AR"/>
              <a:pPr>
                <a:defRPr/>
              </a:pPr>
              <a:t>‹Nº›</a:t>
            </a:fld>
            <a:endParaRPr lang="es-AR" altLang="es-AR"/>
          </a:p>
        </p:txBody>
      </p:sp>
    </p:spTree>
    <p:extLst>
      <p:ext uri="{BB962C8B-B14F-4D97-AF65-F5344CB8AC3E}">
        <p14:creationId xmlns:p14="http://schemas.microsoft.com/office/powerpoint/2010/main" val="2605051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lstStyle>
            <a:lvl1pPr algn="l">
              <a:defRPr sz="4600"/>
            </a:lvl1pPr>
          </a:lstStyle>
          <a:p>
            <a:r>
              <a:rPr lang="es-ES"/>
              <a:t>Haga clic para modificar el estilo de título del patrón</a:t>
            </a:r>
            <a:endParaRPr lang="en-US"/>
          </a:p>
        </p:txBody>
      </p:sp>
      <p:sp>
        <p:nvSpPr>
          <p:cNvPr id="3" name="9 Marcador de fecha">
            <a:extLst>
              <a:ext uri="{FF2B5EF4-FFF2-40B4-BE49-F238E27FC236}">
                <a16:creationId xmlns:a16="http://schemas.microsoft.com/office/drawing/2014/main" id="{E7AD4113-6E35-5BC5-DCF4-1807004A281E}"/>
              </a:ext>
            </a:extLst>
          </p:cNvPr>
          <p:cNvSpPr>
            <a:spLocks noGrp="1"/>
          </p:cNvSpPr>
          <p:nvPr>
            <p:ph type="dt" sz="half" idx="10"/>
          </p:nvPr>
        </p:nvSpPr>
        <p:spPr/>
        <p:txBody>
          <a:bodyPr/>
          <a:lstStyle>
            <a:lvl1pPr>
              <a:defRPr/>
            </a:lvl1pPr>
          </a:lstStyle>
          <a:p>
            <a:pPr>
              <a:defRPr/>
            </a:pPr>
            <a:fld id="{88AEA24B-44E3-4AB8-B604-BE6C5A4FE3F1}" type="datetimeFigureOut">
              <a:rPr lang="es-AR"/>
              <a:pPr>
                <a:defRPr/>
              </a:pPr>
              <a:t>6/3/2024</a:t>
            </a:fld>
            <a:endParaRPr lang="es-AR"/>
          </a:p>
        </p:txBody>
      </p:sp>
      <p:sp>
        <p:nvSpPr>
          <p:cNvPr id="4" name="21 Marcador de pie de página">
            <a:extLst>
              <a:ext uri="{FF2B5EF4-FFF2-40B4-BE49-F238E27FC236}">
                <a16:creationId xmlns:a16="http://schemas.microsoft.com/office/drawing/2014/main" id="{2548F9D6-4224-1BB2-4E25-233D8D86B233}"/>
              </a:ext>
            </a:extLst>
          </p:cNvPr>
          <p:cNvSpPr>
            <a:spLocks noGrp="1"/>
          </p:cNvSpPr>
          <p:nvPr>
            <p:ph type="ftr" sz="quarter" idx="11"/>
          </p:nvPr>
        </p:nvSpPr>
        <p:spPr/>
        <p:txBody>
          <a:bodyPr/>
          <a:lstStyle>
            <a:lvl1pPr>
              <a:defRPr/>
            </a:lvl1pPr>
          </a:lstStyle>
          <a:p>
            <a:pPr>
              <a:defRPr/>
            </a:pPr>
            <a:endParaRPr lang="es-AR"/>
          </a:p>
        </p:txBody>
      </p:sp>
      <p:sp>
        <p:nvSpPr>
          <p:cNvPr id="5" name="17 Marcador de número de diapositiva">
            <a:extLst>
              <a:ext uri="{FF2B5EF4-FFF2-40B4-BE49-F238E27FC236}">
                <a16:creationId xmlns:a16="http://schemas.microsoft.com/office/drawing/2014/main" id="{CB6BFF54-D42D-B163-B49E-685475C0DF16}"/>
              </a:ext>
            </a:extLst>
          </p:cNvPr>
          <p:cNvSpPr>
            <a:spLocks noGrp="1"/>
          </p:cNvSpPr>
          <p:nvPr>
            <p:ph type="sldNum" sz="quarter" idx="12"/>
          </p:nvPr>
        </p:nvSpPr>
        <p:spPr/>
        <p:txBody>
          <a:bodyPr/>
          <a:lstStyle>
            <a:lvl1pPr>
              <a:defRPr/>
            </a:lvl1pPr>
          </a:lstStyle>
          <a:p>
            <a:pPr>
              <a:defRPr/>
            </a:pPr>
            <a:fld id="{97399AAC-C3DD-4E8A-920B-AB8C78632462}" type="slidenum">
              <a:rPr lang="es-AR" altLang="es-AR"/>
              <a:pPr>
                <a:defRPr/>
              </a:pPr>
              <a:t>‹Nº›</a:t>
            </a:fld>
            <a:endParaRPr lang="es-AR" altLang="es-AR"/>
          </a:p>
        </p:txBody>
      </p:sp>
    </p:spTree>
    <p:extLst>
      <p:ext uri="{BB962C8B-B14F-4D97-AF65-F5344CB8AC3E}">
        <p14:creationId xmlns:p14="http://schemas.microsoft.com/office/powerpoint/2010/main" val="33285483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9 Marcador de fecha">
            <a:extLst>
              <a:ext uri="{FF2B5EF4-FFF2-40B4-BE49-F238E27FC236}">
                <a16:creationId xmlns:a16="http://schemas.microsoft.com/office/drawing/2014/main" id="{57B07055-8E10-982A-96E8-5FC17F460B20}"/>
              </a:ext>
            </a:extLst>
          </p:cNvPr>
          <p:cNvSpPr>
            <a:spLocks noGrp="1"/>
          </p:cNvSpPr>
          <p:nvPr>
            <p:ph type="dt" sz="half" idx="10"/>
          </p:nvPr>
        </p:nvSpPr>
        <p:spPr/>
        <p:txBody>
          <a:bodyPr/>
          <a:lstStyle>
            <a:lvl1pPr>
              <a:defRPr/>
            </a:lvl1pPr>
          </a:lstStyle>
          <a:p>
            <a:pPr>
              <a:defRPr/>
            </a:pPr>
            <a:fld id="{BACEF4CC-F3AB-4B6C-AB62-22760104BF17}" type="datetimeFigureOut">
              <a:rPr lang="es-AR"/>
              <a:pPr>
                <a:defRPr/>
              </a:pPr>
              <a:t>6/3/2024</a:t>
            </a:fld>
            <a:endParaRPr lang="es-AR"/>
          </a:p>
        </p:txBody>
      </p:sp>
      <p:sp>
        <p:nvSpPr>
          <p:cNvPr id="3" name="21 Marcador de pie de página">
            <a:extLst>
              <a:ext uri="{FF2B5EF4-FFF2-40B4-BE49-F238E27FC236}">
                <a16:creationId xmlns:a16="http://schemas.microsoft.com/office/drawing/2014/main" id="{504EB15D-BB09-9A80-EA70-B4CE84695481}"/>
              </a:ext>
            </a:extLst>
          </p:cNvPr>
          <p:cNvSpPr>
            <a:spLocks noGrp="1"/>
          </p:cNvSpPr>
          <p:nvPr>
            <p:ph type="ftr" sz="quarter" idx="11"/>
          </p:nvPr>
        </p:nvSpPr>
        <p:spPr/>
        <p:txBody>
          <a:bodyPr/>
          <a:lstStyle>
            <a:lvl1pPr>
              <a:defRPr/>
            </a:lvl1pPr>
          </a:lstStyle>
          <a:p>
            <a:pPr>
              <a:defRPr/>
            </a:pPr>
            <a:endParaRPr lang="es-AR"/>
          </a:p>
        </p:txBody>
      </p:sp>
      <p:sp>
        <p:nvSpPr>
          <p:cNvPr id="4" name="17 Marcador de número de diapositiva">
            <a:extLst>
              <a:ext uri="{FF2B5EF4-FFF2-40B4-BE49-F238E27FC236}">
                <a16:creationId xmlns:a16="http://schemas.microsoft.com/office/drawing/2014/main" id="{9907D9DE-5FCD-137C-1590-D70CEBEB8C55}"/>
              </a:ext>
            </a:extLst>
          </p:cNvPr>
          <p:cNvSpPr>
            <a:spLocks noGrp="1"/>
          </p:cNvSpPr>
          <p:nvPr>
            <p:ph type="sldNum" sz="quarter" idx="12"/>
          </p:nvPr>
        </p:nvSpPr>
        <p:spPr/>
        <p:txBody>
          <a:bodyPr/>
          <a:lstStyle>
            <a:lvl1pPr>
              <a:defRPr/>
            </a:lvl1pPr>
          </a:lstStyle>
          <a:p>
            <a:pPr>
              <a:defRPr/>
            </a:pPr>
            <a:fld id="{8B4634EC-B10E-4045-98B4-CD949EC8841E}" type="slidenum">
              <a:rPr lang="es-AR" altLang="es-AR"/>
              <a:pPr>
                <a:defRPr/>
              </a:pPr>
              <a:t>‹Nº›</a:t>
            </a:fld>
            <a:endParaRPr lang="es-AR" altLang="es-AR"/>
          </a:p>
        </p:txBody>
      </p:sp>
    </p:spTree>
    <p:extLst>
      <p:ext uri="{BB962C8B-B14F-4D97-AF65-F5344CB8AC3E}">
        <p14:creationId xmlns:p14="http://schemas.microsoft.com/office/powerpoint/2010/main" val="17291195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s-ES"/>
              <a:t>Haga clic para modificar el estilo de título del patrón</a:t>
            </a:r>
            <a:endParaRPr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s-ES"/>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fecha">
            <a:extLst>
              <a:ext uri="{FF2B5EF4-FFF2-40B4-BE49-F238E27FC236}">
                <a16:creationId xmlns:a16="http://schemas.microsoft.com/office/drawing/2014/main" id="{95602DCC-13CD-8300-E650-E4C9985A43AA}"/>
              </a:ext>
            </a:extLst>
          </p:cNvPr>
          <p:cNvSpPr>
            <a:spLocks noGrp="1"/>
          </p:cNvSpPr>
          <p:nvPr>
            <p:ph type="dt" sz="half" idx="10"/>
          </p:nvPr>
        </p:nvSpPr>
        <p:spPr/>
        <p:txBody>
          <a:bodyPr/>
          <a:lstStyle>
            <a:lvl1pPr>
              <a:defRPr/>
            </a:lvl1pPr>
          </a:lstStyle>
          <a:p>
            <a:pPr>
              <a:defRPr/>
            </a:pPr>
            <a:fld id="{A45321EE-0996-4956-9729-3C00A0084722}" type="datetimeFigureOut">
              <a:rPr lang="es-AR"/>
              <a:pPr>
                <a:defRPr/>
              </a:pPr>
              <a:t>6/3/2024</a:t>
            </a:fld>
            <a:endParaRPr lang="es-AR"/>
          </a:p>
        </p:txBody>
      </p:sp>
      <p:sp>
        <p:nvSpPr>
          <p:cNvPr id="6" name="5 Marcador de pie de página">
            <a:extLst>
              <a:ext uri="{FF2B5EF4-FFF2-40B4-BE49-F238E27FC236}">
                <a16:creationId xmlns:a16="http://schemas.microsoft.com/office/drawing/2014/main" id="{16003435-C685-837A-FFCC-93618186A261}"/>
              </a:ext>
            </a:extLst>
          </p:cNvPr>
          <p:cNvSpPr>
            <a:spLocks noGrp="1"/>
          </p:cNvSpPr>
          <p:nvPr>
            <p:ph type="ftr" sz="quarter" idx="11"/>
          </p:nvPr>
        </p:nvSpPr>
        <p:spPr/>
        <p:txBody>
          <a:bodyPr/>
          <a:lstStyle>
            <a:lvl1pPr>
              <a:defRPr/>
            </a:lvl1pPr>
          </a:lstStyle>
          <a:p>
            <a:pPr>
              <a:defRPr/>
            </a:pPr>
            <a:endParaRPr lang="es-AR"/>
          </a:p>
        </p:txBody>
      </p:sp>
      <p:sp>
        <p:nvSpPr>
          <p:cNvPr id="7" name="6 Marcador de número de diapositiva">
            <a:extLst>
              <a:ext uri="{FF2B5EF4-FFF2-40B4-BE49-F238E27FC236}">
                <a16:creationId xmlns:a16="http://schemas.microsoft.com/office/drawing/2014/main" id="{5E94CD71-130D-9860-8CA9-110585DADCC9}"/>
              </a:ext>
            </a:extLst>
          </p:cNvPr>
          <p:cNvSpPr>
            <a:spLocks noGrp="1"/>
          </p:cNvSpPr>
          <p:nvPr>
            <p:ph type="sldNum" sz="quarter" idx="12"/>
          </p:nvPr>
        </p:nvSpPr>
        <p:spPr>
          <a:xfrm>
            <a:off x="8156575" y="6421438"/>
            <a:ext cx="762000" cy="365125"/>
          </a:xfrm>
        </p:spPr>
        <p:txBody>
          <a:bodyPr/>
          <a:lstStyle>
            <a:lvl1pPr>
              <a:defRPr/>
            </a:lvl1pPr>
          </a:lstStyle>
          <a:p>
            <a:pPr>
              <a:defRPr/>
            </a:pPr>
            <a:fld id="{E42B13E5-FE26-46EB-AF51-EE4BEA62FFD8}" type="slidenum">
              <a:rPr lang="es-AR" altLang="es-AR"/>
              <a:pPr>
                <a:defRPr/>
              </a:pPr>
              <a:t>‹Nº›</a:t>
            </a:fld>
            <a:endParaRPr lang="es-AR" altLang="es-AR"/>
          </a:p>
        </p:txBody>
      </p:sp>
    </p:spTree>
    <p:extLst>
      <p:ext uri="{BB962C8B-B14F-4D97-AF65-F5344CB8AC3E}">
        <p14:creationId xmlns:p14="http://schemas.microsoft.com/office/powerpoint/2010/main" val="911709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Haga clic para modificar el estilo de título del patrón</a:t>
            </a:r>
          </a:p>
        </p:txBody>
      </p:sp>
      <p:sp>
        <p:nvSpPr>
          <p:cNvPr id="3" name="2 Marcador de contenido"/>
          <p:cNvSpPr>
            <a:spLocks noGrp="1"/>
          </p:cNvSpPr>
          <p:nvPr>
            <p:ph idx="1"/>
          </p:nvPr>
        </p:nvSpPr>
        <p:spPr/>
        <p:txBody>
          <a:body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fecha"/>
          <p:cNvSpPr>
            <a:spLocks noGrp="1"/>
          </p:cNvSpPr>
          <p:nvPr>
            <p:ph type="dt" sz="half" idx="10"/>
          </p:nvPr>
        </p:nvSpPr>
        <p:spPr/>
        <p:txBody>
          <a:bodyPr/>
          <a:lstStyle>
            <a:lvl1pPr>
              <a:defRPr/>
            </a:lvl1pPr>
          </a:lstStyle>
          <a:p>
            <a:pPr>
              <a:defRPr/>
            </a:pPr>
            <a:fld id="{3E417FBF-0316-48B0-9512-F03F1B808335}" type="datetimeFigureOut">
              <a:rPr lang="es-AR" smtClean="0"/>
              <a:pPr>
                <a:defRPr/>
              </a:pPr>
              <a:t>6/3/2024</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99029159-C623-47B6-8C48-A55EF48AA3E7}" type="slidenum">
              <a:rPr lang="es-AR" smtClean="0"/>
              <a:pPr>
                <a:defRPr/>
              </a:pPr>
              <a:t>‹Nº›</a:t>
            </a:fld>
            <a:endParaRPr lang="es-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s-ES" noProof="0"/>
              <a:t>Haga clic en el icono para agregar una imagen</a:t>
            </a:r>
            <a:endParaRPr lang="en-US" noProof="0"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s-ES"/>
              <a:t>Haga clic para modificar el estilo de texto del patrón</a:t>
            </a:r>
          </a:p>
        </p:txBody>
      </p:sp>
      <p:sp>
        <p:nvSpPr>
          <p:cNvPr id="5" name="4 Marcador de fecha">
            <a:extLst>
              <a:ext uri="{FF2B5EF4-FFF2-40B4-BE49-F238E27FC236}">
                <a16:creationId xmlns:a16="http://schemas.microsoft.com/office/drawing/2014/main" id="{1678CC45-C21D-C5F2-3166-AB53B061AB33}"/>
              </a:ext>
            </a:extLst>
          </p:cNvPr>
          <p:cNvSpPr>
            <a:spLocks noGrp="1"/>
          </p:cNvSpPr>
          <p:nvPr>
            <p:ph type="dt" sz="half" idx="10"/>
          </p:nvPr>
        </p:nvSpPr>
        <p:spPr/>
        <p:txBody>
          <a:bodyPr/>
          <a:lstStyle>
            <a:lvl1pPr>
              <a:defRPr/>
            </a:lvl1pPr>
          </a:lstStyle>
          <a:p>
            <a:pPr>
              <a:defRPr/>
            </a:pPr>
            <a:fld id="{F8312707-16B2-40E4-84A0-7F7959B2ABC1}" type="datetimeFigureOut">
              <a:rPr lang="es-AR"/>
              <a:pPr>
                <a:defRPr/>
              </a:pPr>
              <a:t>6/3/2024</a:t>
            </a:fld>
            <a:endParaRPr lang="es-AR"/>
          </a:p>
        </p:txBody>
      </p:sp>
      <p:sp>
        <p:nvSpPr>
          <p:cNvPr id="6" name="5 Marcador de pie de página">
            <a:extLst>
              <a:ext uri="{FF2B5EF4-FFF2-40B4-BE49-F238E27FC236}">
                <a16:creationId xmlns:a16="http://schemas.microsoft.com/office/drawing/2014/main" id="{757AC8D8-8505-69D0-A3E5-F3A3F36BEA60}"/>
              </a:ext>
            </a:extLst>
          </p:cNvPr>
          <p:cNvSpPr>
            <a:spLocks noGrp="1"/>
          </p:cNvSpPr>
          <p:nvPr>
            <p:ph type="ftr" sz="quarter" idx="11"/>
          </p:nvPr>
        </p:nvSpPr>
        <p:spPr/>
        <p:txBody>
          <a:bodyPr/>
          <a:lstStyle>
            <a:lvl1pPr>
              <a:defRPr/>
            </a:lvl1pPr>
          </a:lstStyle>
          <a:p>
            <a:pPr>
              <a:defRPr/>
            </a:pPr>
            <a:endParaRPr lang="es-AR"/>
          </a:p>
        </p:txBody>
      </p:sp>
      <p:sp>
        <p:nvSpPr>
          <p:cNvPr id="7" name="6 Marcador de número de diapositiva">
            <a:extLst>
              <a:ext uri="{FF2B5EF4-FFF2-40B4-BE49-F238E27FC236}">
                <a16:creationId xmlns:a16="http://schemas.microsoft.com/office/drawing/2014/main" id="{65CB42C5-9536-7F01-8383-AEBBC74C5394}"/>
              </a:ext>
            </a:extLst>
          </p:cNvPr>
          <p:cNvSpPr>
            <a:spLocks noGrp="1"/>
          </p:cNvSpPr>
          <p:nvPr>
            <p:ph type="sldNum" sz="quarter" idx="12"/>
          </p:nvPr>
        </p:nvSpPr>
        <p:spPr/>
        <p:txBody>
          <a:bodyPr/>
          <a:lstStyle>
            <a:lvl1pPr>
              <a:defRPr/>
            </a:lvl1pPr>
          </a:lstStyle>
          <a:p>
            <a:pPr>
              <a:defRPr/>
            </a:pPr>
            <a:fld id="{05D8E264-EE15-489D-8985-9CED74A6023C}" type="slidenum">
              <a:rPr lang="es-AR" altLang="es-AR"/>
              <a:pPr>
                <a:defRPr/>
              </a:pPr>
              <a:t>‹Nº›</a:t>
            </a:fld>
            <a:endParaRPr lang="es-AR" altLang="es-AR"/>
          </a:p>
        </p:txBody>
      </p:sp>
    </p:spTree>
    <p:extLst>
      <p:ext uri="{BB962C8B-B14F-4D97-AF65-F5344CB8AC3E}">
        <p14:creationId xmlns:p14="http://schemas.microsoft.com/office/powerpoint/2010/main" val="16316315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9 Marcador de fecha">
            <a:extLst>
              <a:ext uri="{FF2B5EF4-FFF2-40B4-BE49-F238E27FC236}">
                <a16:creationId xmlns:a16="http://schemas.microsoft.com/office/drawing/2014/main" id="{3F335D98-705A-180A-E22A-82391240334C}"/>
              </a:ext>
            </a:extLst>
          </p:cNvPr>
          <p:cNvSpPr>
            <a:spLocks noGrp="1"/>
          </p:cNvSpPr>
          <p:nvPr>
            <p:ph type="dt" sz="half" idx="10"/>
          </p:nvPr>
        </p:nvSpPr>
        <p:spPr/>
        <p:txBody>
          <a:bodyPr/>
          <a:lstStyle>
            <a:lvl1pPr>
              <a:defRPr/>
            </a:lvl1pPr>
          </a:lstStyle>
          <a:p>
            <a:pPr>
              <a:defRPr/>
            </a:pPr>
            <a:fld id="{19F54F08-471D-4312-86C0-7C9ABFCA057B}" type="datetimeFigureOut">
              <a:rPr lang="es-AR"/>
              <a:pPr>
                <a:defRPr/>
              </a:pPr>
              <a:t>6/3/2024</a:t>
            </a:fld>
            <a:endParaRPr lang="es-AR"/>
          </a:p>
        </p:txBody>
      </p:sp>
      <p:sp>
        <p:nvSpPr>
          <p:cNvPr id="5" name="21 Marcador de pie de página">
            <a:extLst>
              <a:ext uri="{FF2B5EF4-FFF2-40B4-BE49-F238E27FC236}">
                <a16:creationId xmlns:a16="http://schemas.microsoft.com/office/drawing/2014/main" id="{AA8C3E1B-1F09-9E97-F9E6-32595B6946E5}"/>
              </a:ext>
            </a:extLst>
          </p:cNvPr>
          <p:cNvSpPr>
            <a:spLocks noGrp="1"/>
          </p:cNvSpPr>
          <p:nvPr>
            <p:ph type="ftr" sz="quarter" idx="11"/>
          </p:nvPr>
        </p:nvSpPr>
        <p:spPr/>
        <p:txBody>
          <a:bodyPr/>
          <a:lstStyle>
            <a:lvl1pPr>
              <a:defRPr/>
            </a:lvl1pPr>
          </a:lstStyle>
          <a:p>
            <a:pPr>
              <a:defRPr/>
            </a:pPr>
            <a:endParaRPr lang="es-AR"/>
          </a:p>
        </p:txBody>
      </p:sp>
      <p:sp>
        <p:nvSpPr>
          <p:cNvPr id="6" name="17 Marcador de número de diapositiva">
            <a:extLst>
              <a:ext uri="{FF2B5EF4-FFF2-40B4-BE49-F238E27FC236}">
                <a16:creationId xmlns:a16="http://schemas.microsoft.com/office/drawing/2014/main" id="{12581211-D0AD-A7EC-9600-27AEDB8690C7}"/>
              </a:ext>
            </a:extLst>
          </p:cNvPr>
          <p:cNvSpPr>
            <a:spLocks noGrp="1"/>
          </p:cNvSpPr>
          <p:nvPr>
            <p:ph type="sldNum" sz="quarter" idx="12"/>
          </p:nvPr>
        </p:nvSpPr>
        <p:spPr/>
        <p:txBody>
          <a:bodyPr/>
          <a:lstStyle>
            <a:lvl1pPr>
              <a:defRPr/>
            </a:lvl1pPr>
          </a:lstStyle>
          <a:p>
            <a:pPr>
              <a:defRPr/>
            </a:pPr>
            <a:fld id="{95274C00-646A-4600-9E22-5F725C3F8ACF}" type="slidenum">
              <a:rPr lang="es-AR" altLang="es-AR"/>
              <a:pPr>
                <a:defRPr/>
              </a:pPr>
              <a:t>‹Nº›</a:t>
            </a:fld>
            <a:endParaRPr lang="es-AR" altLang="es-AR"/>
          </a:p>
        </p:txBody>
      </p:sp>
    </p:spTree>
    <p:extLst>
      <p:ext uri="{BB962C8B-B14F-4D97-AF65-F5344CB8AC3E}">
        <p14:creationId xmlns:p14="http://schemas.microsoft.com/office/powerpoint/2010/main" val="10952547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9 Marcador de fecha">
            <a:extLst>
              <a:ext uri="{FF2B5EF4-FFF2-40B4-BE49-F238E27FC236}">
                <a16:creationId xmlns:a16="http://schemas.microsoft.com/office/drawing/2014/main" id="{B05C3C90-28E9-F50F-A6E2-0F0AE2401440}"/>
              </a:ext>
            </a:extLst>
          </p:cNvPr>
          <p:cNvSpPr>
            <a:spLocks noGrp="1"/>
          </p:cNvSpPr>
          <p:nvPr>
            <p:ph type="dt" sz="half" idx="10"/>
          </p:nvPr>
        </p:nvSpPr>
        <p:spPr/>
        <p:txBody>
          <a:bodyPr/>
          <a:lstStyle>
            <a:lvl1pPr>
              <a:defRPr/>
            </a:lvl1pPr>
          </a:lstStyle>
          <a:p>
            <a:pPr>
              <a:defRPr/>
            </a:pPr>
            <a:fld id="{1447A29E-B27A-4192-BB20-F7B42B23D9C7}" type="datetimeFigureOut">
              <a:rPr lang="es-AR"/>
              <a:pPr>
                <a:defRPr/>
              </a:pPr>
              <a:t>6/3/2024</a:t>
            </a:fld>
            <a:endParaRPr lang="es-AR"/>
          </a:p>
        </p:txBody>
      </p:sp>
      <p:sp>
        <p:nvSpPr>
          <p:cNvPr id="5" name="21 Marcador de pie de página">
            <a:extLst>
              <a:ext uri="{FF2B5EF4-FFF2-40B4-BE49-F238E27FC236}">
                <a16:creationId xmlns:a16="http://schemas.microsoft.com/office/drawing/2014/main" id="{0EAF6354-C50E-6628-5187-95ED1F3E7814}"/>
              </a:ext>
            </a:extLst>
          </p:cNvPr>
          <p:cNvSpPr>
            <a:spLocks noGrp="1"/>
          </p:cNvSpPr>
          <p:nvPr>
            <p:ph type="ftr" sz="quarter" idx="11"/>
          </p:nvPr>
        </p:nvSpPr>
        <p:spPr/>
        <p:txBody>
          <a:bodyPr/>
          <a:lstStyle>
            <a:lvl1pPr>
              <a:defRPr/>
            </a:lvl1pPr>
          </a:lstStyle>
          <a:p>
            <a:pPr>
              <a:defRPr/>
            </a:pPr>
            <a:endParaRPr lang="es-AR"/>
          </a:p>
        </p:txBody>
      </p:sp>
      <p:sp>
        <p:nvSpPr>
          <p:cNvPr id="6" name="17 Marcador de número de diapositiva">
            <a:extLst>
              <a:ext uri="{FF2B5EF4-FFF2-40B4-BE49-F238E27FC236}">
                <a16:creationId xmlns:a16="http://schemas.microsoft.com/office/drawing/2014/main" id="{0187B2FD-9880-CC56-3957-D56151FC6ADE}"/>
              </a:ext>
            </a:extLst>
          </p:cNvPr>
          <p:cNvSpPr>
            <a:spLocks noGrp="1"/>
          </p:cNvSpPr>
          <p:nvPr>
            <p:ph type="sldNum" sz="quarter" idx="12"/>
          </p:nvPr>
        </p:nvSpPr>
        <p:spPr/>
        <p:txBody>
          <a:bodyPr/>
          <a:lstStyle>
            <a:lvl1pPr>
              <a:defRPr/>
            </a:lvl1pPr>
          </a:lstStyle>
          <a:p>
            <a:pPr>
              <a:defRPr/>
            </a:pPr>
            <a:fld id="{231A33BF-1765-48CB-BEFE-10AD5740CD07}" type="slidenum">
              <a:rPr lang="es-AR" altLang="es-AR"/>
              <a:pPr>
                <a:defRPr/>
              </a:pPr>
              <a:t>‹Nº›</a:t>
            </a:fld>
            <a:endParaRPr lang="es-AR" altLang="es-AR"/>
          </a:p>
        </p:txBody>
      </p:sp>
    </p:spTree>
    <p:extLst>
      <p:ext uri="{BB962C8B-B14F-4D97-AF65-F5344CB8AC3E}">
        <p14:creationId xmlns:p14="http://schemas.microsoft.com/office/powerpoint/2010/main" val="1399765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AR"/>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AR"/>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BA1D54B9-E2DE-4429-BADD-7BB8D7846175}" type="datetimeFigureOut">
              <a:rPr lang="es-AR" smtClean="0"/>
              <a:pPr>
                <a:defRPr/>
              </a:pPr>
              <a:t>6/3/2024</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BBBBFF32-EAAA-4CE4-833C-1943E55E2C68}" type="slidenum">
              <a:rPr lang="es-AR" smtClean="0"/>
              <a:pPr>
                <a:defRPr/>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5" name="3 Marcador de fecha"/>
          <p:cNvSpPr>
            <a:spLocks noGrp="1"/>
          </p:cNvSpPr>
          <p:nvPr>
            <p:ph type="dt" sz="half" idx="10"/>
          </p:nvPr>
        </p:nvSpPr>
        <p:spPr/>
        <p:txBody>
          <a:bodyPr/>
          <a:lstStyle>
            <a:lvl1pPr>
              <a:defRPr/>
            </a:lvl1pPr>
          </a:lstStyle>
          <a:p>
            <a:pPr>
              <a:defRPr/>
            </a:pPr>
            <a:fld id="{8266ADC2-8F02-4234-892B-72E6DA1C9A7E}" type="datetimeFigureOut">
              <a:rPr lang="es-AR" smtClean="0"/>
              <a:pPr>
                <a:defRPr/>
              </a:pPr>
              <a:t>6/3/2024</a:t>
            </a:fld>
            <a:endParaRPr lang="es-AR"/>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pPr>
              <a:defRPr/>
            </a:pPr>
            <a:fld id="{FE7C533E-2051-4A91-90F9-E12E6F7AD84B}" type="slidenum">
              <a:rPr lang="es-AR" smtClean="0"/>
              <a:pPr>
                <a:defRPr/>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AR"/>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AR"/>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AR"/>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7" name="3 Marcador de fecha"/>
          <p:cNvSpPr>
            <a:spLocks noGrp="1"/>
          </p:cNvSpPr>
          <p:nvPr>
            <p:ph type="dt" sz="half" idx="10"/>
          </p:nvPr>
        </p:nvSpPr>
        <p:spPr/>
        <p:txBody>
          <a:bodyPr/>
          <a:lstStyle>
            <a:lvl1pPr>
              <a:defRPr/>
            </a:lvl1pPr>
          </a:lstStyle>
          <a:p>
            <a:pPr>
              <a:defRPr/>
            </a:pPr>
            <a:fld id="{53D9EE4F-C61A-4B28-8E0B-EAE60732C90C}" type="datetimeFigureOut">
              <a:rPr lang="es-AR" smtClean="0"/>
              <a:pPr>
                <a:defRPr/>
              </a:pPr>
              <a:t>6/3/2024</a:t>
            </a:fld>
            <a:endParaRPr lang="es-AR"/>
          </a:p>
        </p:txBody>
      </p:sp>
      <p:sp>
        <p:nvSpPr>
          <p:cNvPr id="8" name="4 Marcador de pie de página"/>
          <p:cNvSpPr>
            <a:spLocks noGrp="1"/>
          </p:cNvSpPr>
          <p:nvPr>
            <p:ph type="ftr" sz="quarter" idx="11"/>
          </p:nvPr>
        </p:nvSpPr>
        <p:spPr/>
        <p:txBody>
          <a:bodyPr/>
          <a:lstStyle>
            <a:lvl1pPr>
              <a:defRPr/>
            </a:lvl1pPr>
          </a:lstStyle>
          <a:p>
            <a:pPr>
              <a:defRPr/>
            </a:pPr>
            <a:endParaRPr lang="es-AR"/>
          </a:p>
        </p:txBody>
      </p:sp>
      <p:sp>
        <p:nvSpPr>
          <p:cNvPr id="9" name="5 Marcador de número de diapositiva"/>
          <p:cNvSpPr>
            <a:spLocks noGrp="1"/>
          </p:cNvSpPr>
          <p:nvPr>
            <p:ph type="sldNum" sz="quarter" idx="12"/>
          </p:nvPr>
        </p:nvSpPr>
        <p:spPr/>
        <p:txBody>
          <a:bodyPr/>
          <a:lstStyle>
            <a:lvl1pPr>
              <a:defRPr/>
            </a:lvl1pPr>
          </a:lstStyle>
          <a:p>
            <a:pPr>
              <a:defRPr/>
            </a:pPr>
            <a:fld id="{D01A8AC5-5C4A-4751-9F87-4908E8E5EBCA}" type="slidenum">
              <a:rPr lang="es-AR" smtClean="0"/>
              <a:pPr>
                <a:defRPr/>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Haga clic para modificar el estilo de título del patrón</a:t>
            </a:r>
          </a:p>
        </p:txBody>
      </p:sp>
      <p:sp>
        <p:nvSpPr>
          <p:cNvPr id="3" name="3 Marcador de fecha"/>
          <p:cNvSpPr>
            <a:spLocks noGrp="1"/>
          </p:cNvSpPr>
          <p:nvPr>
            <p:ph type="dt" sz="half" idx="10"/>
          </p:nvPr>
        </p:nvSpPr>
        <p:spPr/>
        <p:txBody>
          <a:bodyPr/>
          <a:lstStyle>
            <a:lvl1pPr>
              <a:defRPr/>
            </a:lvl1pPr>
          </a:lstStyle>
          <a:p>
            <a:pPr>
              <a:defRPr/>
            </a:pPr>
            <a:fld id="{D2B5CA25-C474-402D-A91C-5B59A42F4CA0}" type="datetimeFigureOut">
              <a:rPr lang="es-AR" smtClean="0"/>
              <a:pPr>
                <a:defRPr/>
              </a:pPr>
              <a:t>6/3/2024</a:t>
            </a:fld>
            <a:endParaRPr lang="es-AR"/>
          </a:p>
        </p:txBody>
      </p:sp>
      <p:sp>
        <p:nvSpPr>
          <p:cNvPr id="4" name="4 Marcador de pie de página"/>
          <p:cNvSpPr>
            <a:spLocks noGrp="1"/>
          </p:cNvSpPr>
          <p:nvPr>
            <p:ph type="ftr" sz="quarter" idx="11"/>
          </p:nvPr>
        </p:nvSpPr>
        <p:spPr/>
        <p:txBody>
          <a:bodyPr/>
          <a:lstStyle>
            <a:lvl1pPr>
              <a:defRPr/>
            </a:lvl1pPr>
          </a:lstStyle>
          <a:p>
            <a:pPr>
              <a:defRPr/>
            </a:pPr>
            <a:endParaRPr lang="es-AR"/>
          </a:p>
        </p:txBody>
      </p:sp>
      <p:sp>
        <p:nvSpPr>
          <p:cNvPr id="5" name="5 Marcador de número de diapositiva"/>
          <p:cNvSpPr>
            <a:spLocks noGrp="1"/>
          </p:cNvSpPr>
          <p:nvPr>
            <p:ph type="sldNum" sz="quarter" idx="12"/>
          </p:nvPr>
        </p:nvSpPr>
        <p:spPr/>
        <p:txBody>
          <a:bodyPr/>
          <a:lstStyle>
            <a:lvl1pPr>
              <a:defRPr/>
            </a:lvl1pPr>
          </a:lstStyle>
          <a:p>
            <a:pPr>
              <a:defRPr/>
            </a:pPr>
            <a:fld id="{246FADC5-556F-486B-A2DE-C645C89C96C5}" type="slidenum">
              <a:rPr lang="es-AR" smtClean="0"/>
              <a:pPr>
                <a:defRPr/>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683445B7-75EE-4427-B072-AE84B6E64EE5}" type="datetimeFigureOut">
              <a:rPr lang="es-AR" smtClean="0"/>
              <a:pPr>
                <a:defRPr/>
              </a:pPr>
              <a:t>6/3/2024</a:t>
            </a:fld>
            <a:endParaRPr lang="es-AR"/>
          </a:p>
        </p:txBody>
      </p:sp>
      <p:sp>
        <p:nvSpPr>
          <p:cNvPr id="3" name="4 Marcador de pie de página"/>
          <p:cNvSpPr>
            <a:spLocks noGrp="1"/>
          </p:cNvSpPr>
          <p:nvPr>
            <p:ph type="ftr" sz="quarter" idx="11"/>
          </p:nvPr>
        </p:nvSpPr>
        <p:spPr/>
        <p:txBody>
          <a:bodyPr/>
          <a:lstStyle>
            <a:lvl1pPr>
              <a:defRPr/>
            </a:lvl1pPr>
          </a:lstStyle>
          <a:p>
            <a:pPr>
              <a:defRPr/>
            </a:pPr>
            <a:endParaRPr lang="es-AR"/>
          </a:p>
        </p:txBody>
      </p:sp>
      <p:sp>
        <p:nvSpPr>
          <p:cNvPr id="4" name="5 Marcador de número de diapositiva"/>
          <p:cNvSpPr>
            <a:spLocks noGrp="1"/>
          </p:cNvSpPr>
          <p:nvPr>
            <p:ph type="sldNum" sz="quarter" idx="12"/>
          </p:nvPr>
        </p:nvSpPr>
        <p:spPr/>
        <p:txBody>
          <a:bodyPr/>
          <a:lstStyle>
            <a:lvl1pPr>
              <a:defRPr/>
            </a:lvl1pPr>
          </a:lstStyle>
          <a:p>
            <a:pPr>
              <a:defRPr/>
            </a:pPr>
            <a:fld id="{24FD09E0-66FE-4A28-9FC9-B51FEF66DB3E}" type="slidenum">
              <a:rPr lang="es-AR" smtClean="0"/>
              <a:pPr>
                <a:defRPr/>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AR"/>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AR"/>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F81554DF-D7D3-434A-A114-AFF9407E9179}" type="datetimeFigureOut">
              <a:rPr lang="es-AR" smtClean="0"/>
              <a:pPr>
                <a:defRPr/>
              </a:pPr>
              <a:t>6/3/2024</a:t>
            </a:fld>
            <a:endParaRPr lang="es-AR"/>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pPr>
              <a:defRPr/>
            </a:pPr>
            <a:fld id="{1F0EBFE7-CF61-4CED-AC0C-4AAAAD337BDF}" type="slidenum">
              <a:rPr lang="es-AR" smtClean="0"/>
              <a:pPr>
                <a:defRPr/>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AR"/>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AR" noProof="0"/>
              <a:t>Haga clic en el icono para agregar una imagen</a:t>
            </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AR"/>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EF3CEFDE-8617-4C1B-AD75-BB0C2DC694DF}" type="datetimeFigureOut">
              <a:rPr lang="es-AR" smtClean="0"/>
              <a:pPr>
                <a:defRPr/>
              </a:pPr>
              <a:t>6/3/2024</a:t>
            </a:fld>
            <a:endParaRPr lang="es-AR"/>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pPr>
              <a:defRPr/>
            </a:pPr>
            <a:fld id="{5B93E0EC-2A81-4ABB-9F9A-A614722482CB}" type="slidenum">
              <a:rPr lang="es-AR" smtClean="0"/>
              <a:pPr>
                <a:defRPr/>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r="-1000"/>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AR"/>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6A1A776-E6C3-43D1-81DA-679603A15545}" type="datetimeFigureOut">
              <a:rPr lang="es-AR" smtClean="0"/>
              <a:pPr>
                <a:defRPr/>
              </a:pPr>
              <a:t>6/3/2024</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FA4E8BD-4B35-4100-A390-B19A8EA2DBC4}" type="slidenum">
              <a:rPr lang="es-AR" smtClean="0"/>
              <a:pPr>
                <a:defRPr/>
              </a:pPr>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11 Forma libre">
            <a:extLst>
              <a:ext uri="{FF2B5EF4-FFF2-40B4-BE49-F238E27FC236}">
                <a16:creationId xmlns:a16="http://schemas.microsoft.com/office/drawing/2014/main" id="{DE5A7475-01F1-DF6D-8C94-2D0FC3DD30F2}"/>
              </a:ext>
            </a:extLst>
          </p:cNvPr>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eaLnBrk="1" fontAlgn="auto" hangingPunct="1">
              <a:spcBef>
                <a:spcPts val="0"/>
              </a:spcBef>
              <a:spcAft>
                <a:spcPts val="0"/>
              </a:spcAft>
              <a:defRPr/>
            </a:pPr>
            <a:endParaRPr lang="en-US">
              <a:latin typeface="+mn-lt"/>
              <a:cs typeface="+mn-cs"/>
            </a:endParaRPr>
          </a:p>
        </p:txBody>
      </p:sp>
      <p:sp>
        <p:nvSpPr>
          <p:cNvPr id="16" name="15 Forma libre">
            <a:extLst>
              <a:ext uri="{FF2B5EF4-FFF2-40B4-BE49-F238E27FC236}">
                <a16:creationId xmlns:a16="http://schemas.microsoft.com/office/drawing/2014/main" id="{209F66F3-C791-E180-DC68-11DC3D00426A}"/>
              </a:ext>
            </a:extLst>
          </p:cNvPr>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eaLnBrk="1" fontAlgn="auto" hangingPunct="1">
              <a:spcBef>
                <a:spcPts val="0"/>
              </a:spcBef>
              <a:spcAft>
                <a:spcPts val="0"/>
              </a:spcAft>
              <a:defRPr/>
            </a:pPr>
            <a:endParaRPr lang="en-US">
              <a:latin typeface="+mn-lt"/>
              <a:cs typeface="+mn-cs"/>
            </a:endParaRPr>
          </a:p>
        </p:txBody>
      </p:sp>
      <p:sp>
        <p:nvSpPr>
          <p:cNvPr id="1028" name="8 Marcador de título">
            <a:extLst>
              <a:ext uri="{FF2B5EF4-FFF2-40B4-BE49-F238E27FC236}">
                <a16:creationId xmlns:a16="http://schemas.microsoft.com/office/drawing/2014/main" id="{35D8F5B2-73DD-1178-79E7-13BA2B9AC922}"/>
              </a:ext>
            </a:extLst>
          </p:cNvPr>
          <p:cNvSpPr>
            <a:spLocks noGrp="1"/>
          </p:cNvSpPr>
          <p:nvPr>
            <p:ph type="title"/>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ctr" anchorCtr="0" compatLnSpc="1">
            <a:prstTxWarp prst="textNoShape">
              <a:avLst/>
            </a:prstTxWarp>
          </a:bodyPr>
          <a:lstStyle/>
          <a:p>
            <a:pPr lvl="0"/>
            <a:r>
              <a:rPr lang="es-ES" altLang="es-AR"/>
              <a:t>Haga clic para modificar el estilo de título del patrón</a:t>
            </a:r>
            <a:endParaRPr lang="en-US" altLang="es-AR"/>
          </a:p>
        </p:txBody>
      </p:sp>
      <p:sp>
        <p:nvSpPr>
          <p:cNvPr id="1029" name="29 Marcador de texto">
            <a:extLst>
              <a:ext uri="{FF2B5EF4-FFF2-40B4-BE49-F238E27FC236}">
                <a16:creationId xmlns:a16="http://schemas.microsoft.com/office/drawing/2014/main" id="{7E4C43D8-9932-CBFA-E463-AA1554FE2BBF}"/>
              </a:ext>
            </a:extLst>
          </p:cNvPr>
          <p:cNvSpPr>
            <a:spLocks noGrp="1"/>
          </p:cNvSpPr>
          <p:nvPr>
            <p:ph type="body" idx="1"/>
          </p:nvPr>
        </p:nvSpPr>
        <p:spPr bwMode="auto">
          <a:xfrm>
            <a:off x="457200" y="1600200"/>
            <a:ext cx="7467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AR"/>
              <a:t>Haga clic para modificar el estilo de texto del patrón</a:t>
            </a:r>
          </a:p>
          <a:p>
            <a:pPr lvl="1"/>
            <a:r>
              <a:rPr lang="es-ES" altLang="es-AR"/>
              <a:t>Segundo nivel</a:t>
            </a:r>
          </a:p>
          <a:p>
            <a:pPr lvl="2"/>
            <a:r>
              <a:rPr lang="es-ES" altLang="es-AR"/>
              <a:t>Tercer nivel</a:t>
            </a:r>
          </a:p>
          <a:p>
            <a:pPr lvl="3"/>
            <a:r>
              <a:rPr lang="es-ES" altLang="es-AR"/>
              <a:t>Cuarto nivel</a:t>
            </a:r>
          </a:p>
          <a:p>
            <a:pPr lvl="4"/>
            <a:r>
              <a:rPr lang="es-ES" altLang="es-AR"/>
              <a:t>Quinto nivel</a:t>
            </a:r>
            <a:endParaRPr lang="en-US" altLang="es-AR"/>
          </a:p>
        </p:txBody>
      </p:sp>
      <p:sp>
        <p:nvSpPr>
          <p:cNvPr id="10" name="9 Marcador de fecha">
            <a:extLst>
              <a:ext uri="{FF2B5EF4-FFF2-40B4-BE49-F238E27FC236}">
                <a16:creationId xmlns:a16="http://schemas.microsoft.com/office/drawing/2014/main" id="{A80CD2A2-EA18-9D29-B759-3049DEB67687}"/>
              </a:ext>
            </a:extLst>
          </p:cNvPr>
          <p:cNvSpPr>
            <a:spLocks noGrp="1"/>
          </p:cNvSpPr>
          <p:nvPr>
            <p:ph type="dt" sz="half" idx="2"/>
          </p:nvPr>
        </p:nvSpPr>
        <p:spPr>
          <a:xfrm>
            <a:off x="457200" y="6421438"/>
            <a:ext cx="2133600" cy="365125"/>
          </a:xfrm>
          <a:prstGeom prst="rect">
            <a:avLst/>
          </a:prstGeom>
        </p:spPr>
        <p:txBody>
          <a:bodyPr vert="horz" bIns="0" anchor="b"/>
          <a:lstStyle>
            <a:lvl1pPr algn="l" eaLnBrk="1" fontAlgn="auto" latinLnBrk="0" hangingPunct="1">
              <a:spcBef>
                <a:spcPts val="0"/>
              </a:spcBef>
              <a:spcAft>
                <a:spcPts val="0"/>
              </a:spcAft>
              <a:defRPr kumimoji="0" sz="1000">
                <a:solidFill>
                  <a:schemeClr val="tx2">
                    <a:shade val="50000"/>
                  </a:schemeClr>
                </a:solidFill>
                <a:latin typeface="+mn-lt"/>
                <a:cs typeface="+mn-cs"/>
              </a:defRPr>
            </a:lvl1pPr>
          </a:lstStyle>
          <a:p>
            <a:pPr>
              <a:defRPr/>
            </a:pPr>
            <a:fld id="{FEBFE878-1EFF-403B-B115-11A1AA73CC34}" type="datetimeFigureOut">
              <a:rPr lang="es-AR"/>
              <a:pPr>
                <a:defRPr/>
              </a:pPr>
              <a:t>6/3/2024</a:t>
            </a:fld>
            <a:endParaRPr lang="es-AR"/>
          </a:p>
        </p:txBody>
      </p:sp>
      <p:sp>
        <p:nvSpPr>
          <p:cNvPr id="22" name="21 Marcador de pie de página">
            <a:extLst>
              <a:ext uri="{FF2B5EF4-FFF2-40B4-BE49-F238E27FC236}">
                <a16:creationId xmlns:a16="http://schemas.microsoft.com/office/drawing/2014/main" id="{A11D2D78-617B-1EDA-CCCE-44667FABFA4E}"/>
              </a:ext>
            </a:extLst>
          </p:cNvPr>
          <p:cNvSpPr>
            <a:spLocks noGrp="1"/>
          </p:cNvSpPr>
          <p:nvPr>
            <p:ph type="ftr" sz="quarter" idx="3"/>
          </p:nvPr>
        </p:nvSpPr>
        <p:spPr>
          <a:xfrm>
            <a:off x="3124200" y="6421438"/>
            <a:ext cx="2895600" cy="365125"/>
          </a:xfrm>
          <a:prstGeom prst="rect">
            <a:avLst/>
          </a:prstGeom>
        </p:spPr>
        <p:txBody>
          <a:bodyPr vert="horz" lIns="0" rIns="0" bIns="0" anchor="b"/>
          <a:lstStyle>
            <a:lvl1pPr algn="ctr" eaLnBrk="1" fontAlgn="auto" latinLnBrk="0" hangingPunct="1">
              <a:spcBef>
                <a:spcPts val="0"/>
              </a:spcBef>
              <a:spcAft>
                <a:spcPts val="0"/>
              </a:spcAft>
              <a:defRPr kumimoji="0" sz="1000">
                <a:solidFill>
                  <a:schemeClr val="tx2">
                    <a:shade val="50000"/>
                  </a:schemeClr>
                </a:solidFill>
                <a:latin typeface="+mn-lt"/>
                <a:cs typeface="+mn-cs"/>
              </a:defRPr>
            </a:lvl1pPr>
          </a:lstStyle>
          <a:p>
            <a:pPr>
              <a:defRPr/>
            </a:pPr>
            <a:endParaRPr lang="es-AR"/>
          </a:p>
        </p:txBody>
      </p:sp>
      <p:sp>
        <p:nvSpPr>
          <p:cNvPr id="18" name="17 Marcador de número de diapositiva">
            <a:extLst>
              <a:ext uri="{FF2B5EF4-FFF2-40B4-BE49-F238E27FC236}">
                <a16:creationId xmlns:a16="http://schemas.microsoft.com/office/drawing/2014/main" id="{31CA8837-C8C4-D2B5-520F-6B02352F3358}"/>
              </a:ext>
            </a:extLst>
          </p:cNvPr>
          <p:cNvSpPr>
            <a:spLocks noGrp="1"/>
          </p:cNvSpPr>
          <p:nvPr>
            <p:ph type="sldNum" sz="quarter" idx="4"/>
          </p:nvPr>
        </p:nvSpPr>
        <p:spPr>
          <a:xfrm>
            <a:off x="8153400" y="6421438"/>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000">
                <a:solidFill>
                  <a:srgbClr val="9B9A98"/>
                </a:solidFill>
              </a:defRPr>
            </a:lvl1pPr>
          </a:lstStyle>
          <a:p>
            <a:pPr>
              <a:defRPr/>
            </a:pPr>
            <a:fld id="{79BDC88F-9D9E-4978-B51E-00B8A8C29F6F}" type="slidenum">
              <a:rPr lang="es-AR" altLang="es-AR"/>
              <a:pPr>
                <a:defRPr/>
              </a:pPr>
              <a:t>‹Nº›</a:t>
            </a:fld>
            <a:endParaRPr lang="es-AR" altLang="es-AR"/>
          </a:p>
        </p:txBody>
      </p:sp>
    </p:spTree>
    <p:extLst>
      <p:ext uri="{BB962C8B-B14F-4D97-AF65-F5344CB8AC3E}">
        <p14:creationId xmlns:p14="http://schemas.microsoft.com/office/powerpoint/2010/main" val="20468020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itchFamily="34" charset="0"/>
        </a:defRPr>
      </a:lvl2pPr>
      <a:lvl3pPr algn="l" rtl="0" eaLnBrk="0" fontAlgn="base" hangingPunct="0">
        <a:spcBef>
          <a:spcPct val="0"/>
        </a:spcBef>
        <a:spcAft>
          <a:spcPct val="0"/>
        </a:spcAft>
        <a:defRPr sz="4600">
          <a:solidFill>
            <a:schemeClr val="tx1"/>
          </a:solidFill>
          <a:latin typeface="Franklin Gothic Book" pitchFamily="34" charset="0"/>
        </a:defRPr>
      </a:lvl3pPr>
      <a:lvl4pPr algn="l" rtl="0" eaLnBrk="0" fontAlgn="base" hangingPunct="0">
        <a:spcBef>
          <a:spcPct val="0"/>
        </a:spcBef>
        <a:spcAft>
          <a:spcPct val="0"/>
        </a:spcAft>
        <a:defRPr sz="4600">
          <a:solidFill>
            <a:schemeClr val="tx1"/>
          </a:solidFill>
          <a:latin typeface="Franklin Gothic Book" pitchFamily="34" charset="0"/>
        </a:defRPr>
      </a:lvl4pPr>
      <a:lvl5pPr algn="l" rtl="0" eaLnBrk="0" fontAlgn="base" hangingPunct="0">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anose="05020102010507070707"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anose="020B0604020202020204"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anose="05020102010507070707"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anose="020B0604020202020204"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D55D4239-22DD-6F47-CD53-C5E7B3E635BD}"/>
              </a:ext>
            </a:extLst>
          </p:cNvPr>
          <p:cNvSpPr>
            <a:spLocks noGrp="1"/>
          </p:cNvSpPr>
          <p:nvPr>
            <p:ph type="ctrTitle"/>
          </p:nvPr>
        </p:nvSpPr>
        <p:spPr>
          <a:xfrm>
            <a:off x="0" y="3276600"/>
            <a:ext cx="9144000" cy="2362200"/>
          </a:xfrm>
          <a:ln>
            <a:miter lim="800000"/>
            <a:headEnd/>
            <a:tailEnd/>
          </a:ln>
        </p:spPr>
        <p:txBody>
          <a:bodyPr>
            <a:normAutofit/>
          </a:bodyPr>
          <a:lstStyle/>
          <a:p>
            <a:pPr eaLnBrk="1" fontAlgn="auto" hangingPunct="1">
              <a:spcAft>
                <a:spcPts val="0"/>
              </a:spcAft>
              <a:defRPr/>
            </a:pPr>
            <a:r>
              <a:rPr lang="es-ES"/>
              <a:t>Introducción al Matlab/octave</a:t>
            </a:r>
            <a:endParaRPr lang="es-AR"/>
          </a:p>
        </p:txBody>
      </p:sp>
      <p:sp>
        <p:nvSpPr>
          <p:cNvPr id="12291" name="2 Subtítulo">
            <a:extLst>
              <a:ext uri="{FF2B5EF4-FFF2-40B4-BE49-F238E27FC236}">
                <a16:creationId xmlns:a16="http://schemas.microsoft.com/office/drawing/2014/main" id="{2DFEAC88-306C-5CD5-5F65-9D16880F77BD}"/>
              </a:ext>
            </a:extLst>
          </p:cNvPr>
          <p:cNvSpPr>
            <a:spLocks noGrp="1"/>
          </p:cNvSpPr>
          <p:nvPr>
            <p:ph type="subTitle" idx="1"/>
          </p:nvPr>
        </p:nvSpPr>
        <p:spPr>
          <a:xfrm>
            <a:off x="323528" y="1524000"/>
            <a:ext cx="6480175" cy="1752600"/>
          </a:xfrm>
        </p:spPr>
        <p:txBody>
          <a:bodyPr/>
          <a:lstStyle/>
          <a:p>
            <a:pPr algn="l" eaLnBrk="1" hangingPunct="1"/>
            <a:r>
              <a:rPr lang="es-AR" altLang="es-AR" dirty="0"/>
              <a:t>MATEMÁTICA D1</a:t>
            </a:r>
          </a:p>
          <a:p>
            <a:pPr algn="l" eaLnBrk="1" hangingPunct="1"/>
            <a:r>
              <a:rPr lang="es-AR" altLang="es-AR" dirty="0"/>
              <a:t>MODULO 1 – UNIDADES 1 Y 2  - parte 4 de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467544" y="913457"/>
            <a:ext cx="8280920" cy="1569660"/>
          </a:xfrm>
          <a:prstGeom prst="rect">
            <a:avLst/>
          </a:prstGeom>
          <a:noFill/>
        </p:spPr>
        <p:txBody>
          <a:bodyPr wrap="square" rtlCol="0">
            <a:spAutoFit/>
          </a:bodyPr>
          <a:lstStyle/>
          <a:p>
            <a:r>
              <a:rPr lang="es-AR" sz="2400" dirty="0">
                <a:latin typeface="Franklin Gothic Book" panose="020B0503020102020204" pitchFamily="34" charset="0"/>
              </a:rPr>
              <a:t>Sin embargo, Matlab/Octave permiten guardar un archivo, llamado archivo de función, en el que se incorporen a las funciones predefinidas por el programa (“de fábrica”) esta u otras funciones de uso específico que se desee utilizar.</a:t>
            </a:r>
          </a:p>
        </p:txBody>
      </p:sp>
      <p:sp>
        <p:nvSpPr>
          <p:cNvPr id="4" name="CuadroTexto 3"/>
          <p:cNvSpPr txBox="1"/>
          <p:nvPr/>
        </p:nvSpPr>
        <p:spPr>
          <a:xfrm>
            <a:off x="683568" y="295535"/>
            <a:ext cx="7776864" cy="461665"/>
          </a:xfrm>
          <a:prstGeom prst="rect">
            <a:avLst/>
          </a:prstGeom>
          <a:noFill/>
        </p:spPr>
        <p:txBody>
          <a:bodyPr wrap="square" rtlCol="0">
            <a:spAutoFit/>
          </a:bodyPr>
          <a:lstStyle/>
          <a:p>
            <a:r>
              <a:rPr lang="es-AR" sz="2400" b="1" dirty="0">
                <a:latin typeface="Franklin Gothic Book" panose="020B0503020102020204" pitchFamily="34" charset="0"/>
              </a:rPr>
              <a:t>FUNCIONES DEFINIDAS POR EL USUARIO</a:t>
            </a:r>
          </a:p>
        </p:txBody>
      </p:sp>
      <p:graphicFrame>
        <p:nvGraphicFramePr>
          <p:cNvPr id="5" name="3 Objeto"/>
          <p:cNvGraphicFramePr>
            <a:graphicFrameLocks noChangeAspect="1"/>
          </p:cNvGraphicFramePr>
          <p:nvPr>
            <p:extLst>
              <p:ext uri="{D42A27DB-BD31-4B8C-83A1-F6EECF244321}">
                <p14:modId xmlns:p14="http://schemas.microsoft.com/office/powerpoint/2010/main" val="1336329387"/>
              </p:ext>
            </p:extLst>
          </p:nvPr>
        </p:nvGraphicFramePr>
        <p:xfrm>
          <a:off x="6516688" y="23813"/>
          <a:ext cx="2266950" cy="957262"/>
        </p:xfrm>
        <a:graphic>
          <a:graphicData uri="http://schemas.openxmlformats.org/presentationml/2006/ole">
            <mc:AlternateContent xmlns:mc="http://schemas.openxmlformats.org/markup-compatibility/2006">
              <mc:Choice xmlns:v="urn:schemas-microsoft-com:vml" Requires="v">
                <p:oleObj name="Equation" r:id="rId3" imgW="812447" imgH="342751" progId="Equation.DSMT4">
                  <p:embed/>
                </p:oleObj>
              </mc:Choice>
              <mc:Fallback>
                <p:oleObj name="Equation" r:id="rId3" imgW="812447" imgH="342751" progId="Equation.DSMT4">
                  <p:embed/>
                  <p:pic>
                    <p:nvPicPr>
                      <p:cNvPr id="5" name="3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688" y="23813"/>
                        <a:ext cx="2266950" cy="957262"/>
                      </a:xfrm>
                      <a:prstGeom prst="rect">
                        <a:avLst/>
                      </a:prstGeom>
                      <a:solidFill>
                        <a:schemeClr val="accent1"/>
                      </a:solidFill>
                      <a:ln>
                        <a:noFill/>
                      </a:ln>
                    </p:spPr>
                  </p:pic>
                </p:oleObj>
              </mc:Fallback>
            </mc:AlternateContent>
          </a:graphicData>
        </a:graphic>
      </p:graphicFrame>
      <p:sp>
        <p:nvSpPr>
          <p:cNvPr id="6" name="CuadroTexto 5">
            <a:extLst>
              <a:ext uri="{FF2B5EF4-FFF2-40B4-BE49-F238E27FC236}">
                <a16:creationId xmlns:a16="http://schemas.microsoft.com/office/drawing/2014/main" id="{AF9D0AF8-150E-4F2E-A4E8-832400EDFAC6}"/>
              </a:ext>
            </a:extLst>
          </p:cNvPr>
          <p:cNvSpPr txBox="1"/>
          <p:nvPr/>
        </p:nvSpPr>
        <p:spPr>
          <a:xfrm>
            <a:off x="467544" y="2420888"/>
            <a:ext cx="8280920" cy="461665"/>
          </a:xfrm>
          <a:prstGeom prst="rect">
            <a:avLst/>
          </a:prstGeom>
          <a:noFill/>
        </p:spPr>
        <p:txBody>
          <a:bodyPr wrap="square" rtlCol="0">
            <a:spAutoFit/>
          </a:bodyPr>
          <a:lstStyle/>
          <a:p>
            <a:r>
              <a:rPr lang="es-AR" sz="2400" dirty="0">
                <a:latin typeface="Franklin Gothic Book" panose="020B0503020102020204" pitchFamily="34" charset="0"/>
              </a:rPr>
              <a:t>Comencemos por formular alternativas para la expresión:</a:t>
            </a:r>
          </a:p>
        </p:txBody>
      </p:sp>
      <p:graphicFrame>
        <p:nvGraphicFramePr>
          <p:cNvPr id="3" name="Objeto 2">
            <a:extLst>
              <a:ext uri="{FF2B5EF4-FFF2-40B4-BE49-F238E27FC236}">
                <a16:creationId xmlns:a16="http://schemas.microsoft.com/office/drawing/2014/main" id="{C7E0558B-1781-4790-BA49-690AD4E36EF5}"/>
              </a:ext>
            </a:extLst>
          </p:cNvPr>
          <p:cNvGraphicFramePr>
            <a:graphicFrameLocks noChangeAspect="1"/>
          </p:cNvGraphicFramePr>
          <p:nvPr>
            <p:extLst>
              <p:ext uri="{D42A27DB-BD31-4B8C-83A1-F6EECF244321}">
                <p14:modId xmlns:p14="http://schemas.microsoft.com/office/powerpoint/2010/main" val="3951767036"/>
              </p:ext>
            </p:extLst>
          </p:nvPr>
        </p:nvGraphicFramePr>
        <p:xfrm>
          <a:off x="2872580" y="3203514"/>
          <a:ext cx="5803876" cy="3295104"/>
        </p:xfrm>
        <a:graphic>
          <a:graphicData uri="http://schemas.openxmlformats.org/presentationml/2006/ole">
            <mc:AlternateContent xmlns:mc="http://schemas.openxmlformats.org/markup-compatibility/2006">
              <mc:Choice xmlns:v="urn:schemas-microsoft-com:vml" Requires="v">
                <p:oleObj name="Ecuación" r:id="rId5" imgW="1968480" imgH="1117440" progId="Equation.3">
                  <p:embed/>
                </p:oleObj>
              </mc:Choice>
              <mc:Fallback>
                <p:oleObj name="Ecuación" r:id="rId5" imgW="1968480" imgH="1117440" progId="Equation.3">
                  <p:embed/>
                  <p:pic>
                    <p:nvPicPr>
                      <p:cNvPr id="0" name=""/>
                      <p:cNvPicPr/>
                      <p:nvPr/>
                    </p:nvPicPr>
                    <p:blipFill>
                      <a:blip r:embed="rId6"/>
                      <a:stretch>
                        <a:fillRect/>
                      </a:stretch>
                    </p:blipFill>
                    <p:spPr>
                      <a:xfrm>
                        <a:off x="2872580" y="3203514"/>
                        <a:ext cx="5803876" cy="3295104"/>
                      </a:xfrm>
                      <a:prstGeom prst="rect">
                        <a:avLst/>
                      </a:prstGeom>
                    </p:spPr>
                  </p:pic>
                </p:oleObj>
              </mc:Fallback>
            </mc:AlternateContent>
          </a:graphicData>
        </a:graphic>
      </p:graphicFrame>
      <p:sp>
        <p:nvSpPr>
          <p:cNvPr id="7" name="Diagrama de flujo: conector 6">
            <a:extLst>
              <a:ext uri="{FF2B5EF4-FFF2-40B4-BE49-F238E27FC236}">
                <a16:creationId xmlns:a16="http://schemas.microsoft.com/office/drawing/2014/main" id="{44C71C38-7743-4D85-9673-0359554527EA}"/>
              </a:ext>
            </a:extLst>
          </p:cNvPr>
          <p:cNvSpPr/>
          <p:nvPr/>
        </p:nvSpPr>
        <p:spPr>
          <a:xfrm>
            <a:off x="179512" y="3573015"/>
            <a:ext cx="2520280" cy="2371527"/>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CUALQUIERA DE ESTAS ALTERNATIVAS ES V</a:t>
            </a:r>
            <a:r>
              <a:rPr lang="es-AR" b="1" dirty="0"/>
              <a:t>ÁLIDA .</a:t>
            </a:r>
          </a:p>
          <a:p>
            <a:pPr algn="ctr"/>
            <a:r>
              <a:rPr lang="es-AR" b="1" dirty="0"/>
              <a:t>DAN EL MISMO RESULTADO</a:t>
            </a:r>
          </a:p>
        </p:txBody>
      </p:sp>
    </p:spTree>
    <p:extLst>
      <p:ext uri="{BB962C8B-B14F-4D97-AF65-F5344CB8AC3E}">
        <p14:creationId xmlns:p14="http://schemas.microsoft.com/office/powerpoint/2010/main" val="99053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467544" y="913457"/>
            <a:ext cx="8280920" cy="4708981"/>
          </a:xfrm>
          <a:prstGeom prst="rect">
            <a:avLst/>
          </a:prstGeom>
          <a:noFill/>
        </p:spPr>
        <p:txBody>
          <a:bodyPr wrap="square" rtlCol="0">
            <a:spAutoFit/>
          </a:bodyPr>
          <a:lstStyle/>
          <a:p>
            <a:r>
              <a:rPr lang="es-AR" sz="2400" dirty="0">
                <a:latin typeface="Franklin Gothic Book" panose="020B0503020102020204" pitchFamily="34" charset="0"/>
              </a:rPr>
              <a:t>Elegimos una sexta versión para escribir la Ecuación de </a:t>
            </a:r>
            <a:r>
              <a:rPr lang="es-AR" sz="2400" dirty="0" err="1">
                <a:latin typeface="Franklin Gothic Book" panose="020B0503020102020204" pitchFamily="34" charset="0"/>
              </a:rPr>
              <a:t>Chezy</a:t>
            </a:r>
            <a:r>
              <a:rPr lang="es-AR" sz="2400" dirty="0">
                <a:latin typeface="Franklin Gothic Book" panose="020B0503020102020204" pitchFamily="34" charset="0"/>
              </a:rPr>
              <a:t> Manning (en la que usamos la función predefinida </a:t>
            </a:r>
            <a:r>
              <a:rPr lang="es-AR" sz="2400" dirty="0" err="1">
                <a:latin typeface="Franklin Gothic Book" panose="020B0503020102020204" pitchFamily="34" charset="0"/>
              </a:rPr>
              <a:t>sqrt</a:t>
            </a:r>
            <a:r>
              <a:rPr lang="es-AR" sz="2400" dirty="0">
                <a:latin typeface="Franklin Gothic Book" panose="020B0503020102020204" pitchFamily="34" charset="0"/>
              </a:rPr>
              <a:t>, que calcula raíces cuadradas): </a:t>
            </a:r>
          </a:p>
          <a:p>
            <a:endParaRPr lang="es-AR" sz="2400" dirty="0">
              <a:latin typeface="Franklin Gothic Book" panose="020B0503020102020204" pitchFamily="34" charset="0"/>
            </a:endParaRPr>
          </a:p>
          <a:p>
            <a:r>
              <a:rPr lang="pt-BR" sz="3600" dirty="0"/>
              <a:t>U=(1/n)*Rh^(2/3)*</a:t>
            </a:r>
            <a:r>
              <a:rPr lang="pt-BR" sz="3600" dirty="0" err="1"/>
              <a:t>sqrt</a:t>
            </a:r>
            <a:r>
              <a:rPr lang="pt-BR" sz="3600" dirty="0"/>
              <a:t>(i)</a:t>
            </a:r>
          </a:p>
          <a:p>
            <a:endParaRPr lang="es-AR" sz="2400" dirty="0">
              <a:latin typeface="Franklin Gothic Book" panose="020B0503020102020204" pitchFamily="34" charset="0"/>
            </a:endParaRPr>
          </a:p>
          <a:p>
            <a:r>
              <a:rPr lang="es-AR" sz="2400" dirty="0">
                <a:latin typeface="Franklin Gothic Book" panose="020B0503020102020204" pitchFamily="34" charset="0"/>
              </a:rPr>
              <a:t>Ya vimos la forma de escribir en Matlab/</a:t>
            </a:r>
            <a:r>
              <a:rPr lang="es-AR" sz="2400" dirty="0" err="1">
                <a:latin typeface="Franklin Gothic Book" panose="020B0503020102020204" pitchFamily="34" charset="0"/>
              </a:rPr>
              <a:t>Octave</a:t>
            </a:r>
            <a:r>
              <a:rPr lang="es-AR" sz="2400" dirty="0">
                <a:latin typeface="Franklin Gothic Book" panose="020B0503020102020204" pitchFamily="34" charset="0"/>
              </a:rPr>
              <a:t> esta ecuación en la ventana de comandos.</a:t>
            </a: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r>
              <a:rPr lang="es-AR" sz="2400" dirty="0">
                <a:latin typeface="Franklin Gothic Book" panose="020B0503020102020204" pitchFamily="34" charset="0"/>
              </a:rPr>
              <a:t>Ahora vamos a incluirla dentro de un archivo de función para poder utilizarla siempre.</a:t>
            </a:r>
          </a:p>
        </p:txBody>
      </p:sp>
      <p:sp>
        <p:nvSpPr>
          <p:cNvPr id="4" name="CuadroTexto 3"/>
          <p:cNvSpPr txBox="1"/>
          <p:nvPr/>
        </p:nvSpPr>
        <p:spPr>
          <a:xfrm>
            <a:off x="971600" y="188640"/>
            <a:ext cx="7776864" cy="523220"/>
          </a:xfrm>
          <a:prstGeom prst="rect">
            <a:avLst/>
          </a:prstGeom>
          <a:noFill/>
        </p:spPr>
        <p:txBody>
          <a:bodyPr wrap="square" rtlCol="0">
            <a:spAutoFit/>
          </a:bodyPr>
          <a:lstStyle/>
          <a:p>
            <a:r>
              <a:rPr lang="es-AR" sz="2800" b="1" dirty="0">
                <a:latin typeface="Franklin Gothic Book" panose="020B0503020102020204" pitchFamily="34" charset="0"/>
              </a:rPr>
              <a:t>FUNCIONES DEFINIDAS POR EL USUARIO</a:t>
            </a:r>
          </a:p>
        </p:txBody>
      </p:sp>
      <p:graphicFrame>
        <p:nvGraphicFramePr>
          <p:cNvPr id="5" name="3 Objeto"/>
          <p:cNvGraphicFramePr>
            <a:graphicFrameLocks noChangeAspect="1"/>
          </p:cNvGraphicFramePr>
          <p:nvPr>
            <p:extLst>
              <p:ext uri="{D42A27DB-BD31-4B8C-83A1-F6EECF244321}">
                <p14:modId xmlns:p14="http://schemas.microsoft.com/office/powerpoint/2010/main" val="507061705"/>
              </p:ext>
            </p:extLst>
          </p:nvPr>
        </p:nvGraphicFramePr>
        <p:xfrm>
          <a:off x="5503332" y="5301208"/>
          <a:ext cx="3194050" cy="1347788"/>
        </p:xfrm>
        <a:graphic>
          <a:graphicData uri="http://schemas.openxmlformats.org/presentationml/2006/ole">
            <mc:AlternateContent xmlns:mc="http://schemas.openxmlformats.org/markup-compatibility/2006">
              <mc:Choice xmlns:v="urn:schemas-microsoft-com:vml" Requires="v">
                <p:oleObj name="Equation" r:id="rId3" imgW="812447" imgH="342751" progId="Equation.DSMT4">
                  <p:embed/>
                </p:oleObj>
              </mc:Choice>
              <mc:Fallback>
                <p:oleObj name="Equation" r:id="rId3" imgW="812447" imgH="342751" progId="Equation.DSMT4">
                  <p:embed/>
                  <p:pic>
                    <p:nvPicPr>
                      <p:cNvPr id="5" name="3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332" y="5301208"/>
                        <a:ext cx="3194050" cy="13477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59832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467544" y="913457"/>
            <a:ext cx="8280920" cy="6063198"/>
          </a:xfrm>
          <a:prstGeom prst="rect">
            <a:avLst/>
          </a:prstGeom>
          <a:noFill/>
        </p:spPr>
        <p:txBody>
          <a:bodyPr wrap="square" rtlCol="0">
            <a:spAutoFit/>
          </a:bodyPr>
          <a:lstStyle/>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r>
              <a:rPr lang="es-AR" sz="2400" dirty="0">
                <a:latin typeface="Franklin Gothic Book" panose="020B0503020102020204" pitchFamily="34" charset="0"/>
              </a:rPr>
              <a:t>La ventana en la que se “crean” las funciones es la misma ventana que utilizamos para elaborar programas. (File-New-m-File).</a:t>
            </a:r>
          </a:p>
          <a:p>
            <a:r>
              <a:rPr lang="es-AR" sz="2400" dirty="0">
                <a:latin typeface="Franklin Gothic Book" panose="020B0503020102020204" pitchFamily="34" charset="0"/>
              </a:rPr>
              <a:t>Es decir que utilizaremos el editor de scripts provisto por Matlab (los archivos “m”).</a:t>
            </a:r>
          </a:p>
          <a:p>
            <a:r>
              <a:rPr lang="es-AR" sz="2400" dirty="0">
                <a:latin typeface="Franklin Gothic Book" panose="020B0503020102020204" pitchFamily="34" charset="0"/>
              </a:rPr>
              <a:t>En este espacio, para aclarar que estamos creando una función y no un programa, deberemos antes que nada escribir la palabra reservada </a:t>
            </a:r>
            <a:r>
              <a:rPr lang="es-AR" sz="2800" b="1" dirty="0" err="1">
                <a:latin typeface="Franklin Gothic Book" panose="020B0503020102020204" pitchFamily="34" charset="0"/>
              </a:rPr>
              <a:t>function</a:t>
            </a:r>
            <a:r>
              <a:rPr lang="es-AR" sz="2400" dirty="0">
                <a:latin typeface="Franklin Gothic Book" panose="020B0503020102020204" pitchFamily="34" charset="0"/>
              </a:rPr>
              <a:t> y luego el resto de la definición de la función, que tiene un formato como el que sigue:</a:t>
            </a:r>
          </a:p>
          <a:p>
            <a:endParaRPr lang="es-AR" sz="2400" dirty="0">
              <a:latin typeface="Franklin Gothic Book" panose="020B0503020102020204" pitchFamily="34" charset="0"/>
            </a:endParaRPr>
          </a:p>
          <a:p>
            <a:r>
              <a:rPr lang="es-AR" sz="2400" dirty="0" err="1">
                <a:latin typeface="Franklin Gothic Book" panose="020B0503020102020204" pitchFamily="34" charset="0"/>
              </a:rPr>
              <a:t>function</a:t>
            </a:r>
            <a:r>
              <a:rPr lang="es-AR" sz="2400" dirty="0">
                <a:latin typeface="Franklin Gothic Book" panose="020B0503020102020204" pitchFamily="34" charset="0"/>
              </a:rPr>
              <a:t> f=U(</a:t>
            </a:r>
            <a:r>
              <a:rPr lang="es-AR" sz="2400" dirty="0" err="1">
                <a:latin typeface="Franklin Gothic Book" panose="020B0503020102020204" pitchFamily="34" charset="0"/>
              </a:rPr>
              <a:t>n,Rh,i</a:t>
            </a:r>
            <a:r>
              <a:rPr lang="es-AR" sz="2400" dirty="0">
                <a:latin typeface="Franklin Gothic Book" panose="020B0503020102020204" pitchFamily="34" charset="0"/>
              </a:rPr>
              <a:t>)</a:t>
            </a:r>
          </a:p>
          <a:p>
            <a:r>
              <a:rPr lang="es-AR" sz="2400" dirty="0">
                <a:latin typeface="Franklin Gothic Book" panose="020B0503020102020204" pitchFamily="34" charset="0"/>
              </a:rPr>
              <a:t>	f</a:t>
            </a:r>
            <a:r>
              <a:rPr lang="pt-BR" sz="2400" dirty="0"/>
              <a:t>=(1/n)*Rh^(2/3)*</a:t>
            </a:r>
            <a:r>
              <a:rPr lang="pt-BR" sz="2400" dirty="0" err="1"/>
              <a:t>sqrt</a:t>
            </a:r>
            <a:r>
              <a:rPr lang="pt-BR" sz="2400" dirty="0"/>
              <a:t>(i)</a:t>
            </a:r>
          </a:p>
          <a:p>
            <a:r>
              <a:rPr lang="pt-BR" sz="2400" dirty="0" err="1"/>
              <a:t>end</a:t>
            </a:r>
            <a:endParaRPr lang="pt-BR" sz="2400" dirty="0"/>
          </a:p>
          <a:p>
            <a:endParaRPr lang="es-AR" sz="2400" dirty="0">
              <a:latin typeface="Franklin Gothic Book" panose="020B0503020102020204" pitchFamily="34" charset="0"/>
            </a:endParaRPr>
          </a:p>
        </p:txBody>
      </p:sp>
      <p:sp>
        <p:nvSpPr>
          <p:cNvPr id="4" name="CuadroTexto 3"/>
          <p:cNvSpPr txBox="1"/>
          <p:nvPr/>
        </p:nvSpPr>
        <p:spPr>
          <a:xfrm>
            <a:off x="971600" y="188640"/>
            <a:ext cx="4104456" cy="954107"/>
          </a:xfrm>
          <a:prstGeom prst="rect">
            <a:avLst/>
          </a:prstGeom>
          <a:noFill/>
        </p:spPr>
        <p:txBody>
          <a:bodyPr wrap="square" rtlCol="0">
            <a:spAutoFit/>
          </a:bodyPr>
          <a:lstStyle/>
          <a:p>
            <a:r>
              <a:rPr lang="es-AR" sz="2800" b="1" dirty="0">
                <a:latin typeface="Franklin Gothic Book" panose="020B0503020102020204" pitchFamily="34" charset="0"/>
              </a:rPr>
              <a:t>FUNCIONES DEFINIDAS POR EL USUARIO</a:t>
            </a:r>
          </a:p>
        </p:txBody>
      </p:sp>
      <p:graphicFrame>
        <p:nvGraphicFramePr>
          <p:cNvPr id="5" name="3 Objeto"/>
          <p:cNvGraphicFramePr>
            <a:graphicFrameLocks noChangeAspect="1"/>
          </p:cNvGraphicFramePr>
          <p:nvPr>
            <p:extLst>
              <p:ext uri="{D42A27DB-BD31-4B8C-83A1-F6EECF244321}">
                <p14:modId xmlns:p14="http://schemas.microsoft.com/office/powerpoint/2010/main" val="3581561014"/>
              </p:ext>
            </p:extLst>
          </p:nvPr>
        </p:nvGraphicFramePr>
        <p:xfrm>
          <a:off x="5796136" y="138765"/>
          <a:ext cx="3194050" cy="1347788"/>
        </p:xfrm>
        <a:graphic>
          <a:graphicData uri="http://schemas.openxmlformats.org/presentationml/2006/ole">
            <mc:AlternateContent xmlns:mc="http://schemas.openxmlformats.org/markup-compatibility/2006">
              <mc:Choice xmlns:v="urn:schemas-microsoft-com:vml" Requires="v">
                <p:oleObj name="Equation" r:id="rId3" imgW="812447" imgH="342751" progId="Equation.DSMT4">
                  <p:embed/>
                </p:oleObj>
              </mc:Choice>
              <mc:Fallback>
                <p:oleObj name="Equation" r:id="rId3" imgW="812447" imgH="342751" progId="Equation.DSMT4">
                  <p:embed/>
                  <p:pic>
                    <p:nvPicPr>
                      <p:cNvPr id="5" name="3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138765"/>
                        <a:ext cx="3194050" cy="13477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Gráfico 5" descr="Flecha girada a la izquierda">
            <a:extLst>
              <a:ext uri="{FF2B5EF4-FFF2-40B4-BE49-F238E27FC236}">
                <a16:creationId xmlns:a16="http://schemas.microsoft.com/office/drawing/2014/main" id="{DD158EC1-60CA-4124-8DB8-F130486D55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8208280" y="6062255"/>
            <a:ext cx="936351" cy="914400"/>
          </a:xfrm>
          <a:prstGeom prst="rect">
            <a:avLst/>
          </a:prstGeom>
        </p:spPr>
      </p:pic>
      <p:sp>
        <p:nvSpPr>
          <p:cNvPr id="7" name="CuadroTexto 6">
            <a:extLst>
              <a:ext uri="{FF2B5EF4-FFF2-40B4-BE49-F238E27FC236}">
                <a16:creationId xmlns:a16="http://schemas.microsoft.com/office/drawing/2014/main" id="{8283D6C5-F572-4A30-80BF-6BA24A1E3F4D}"/>
              </a:ext>
            </a:extLst>
          </p:cNvPr>
          <p:cNvSpPr txBox="1"/>
          <p:nvPr/>
        </p:nvSpPr>
        <p:spPr>
          <a:xfrm>
            <a:off x="6990729" y="5482878"/>
            <a:ext cx="2232248" cy="923330"/>
          </a:xfrm>
          <a:prstGeom prst="rect">
            <a:avLst/>
          </a:prstGeom>
          <a:noFill/>
        </p:spPr>
        <p:txBody>
          <a:bodyPr wrap="square" rtlCol="0">
            <a:spAutoFit/>
          </a:bodyPr>
          <a:lstStyle/>
          <a:p>
            <a:r>
              <a:rPr lang="es-AR" i="1" dirty="0">
                <a:solidFill>
                  <a:srgbClr val="FF0000"/>
                </a:solidFill>
              </a:rPr>
              <a:t>Vamos a explicar cada renglón de esta función</a:t>
            </a:r>
          </a:p>
        </p:txBody>
      </p:sp>
    </p:spTree>
    <p:extLst>
      <p:ext uri="{BB962C8B-B14F-4D97-AF65-F5344CB8AC3E}">
        <p14:creationId xmlns:p14="http://schemas.microsoft.com/office/powerpoint/2010/main" val="299315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467544" y="913457"/>
            <a:ext cx="8280920" cy="6001643"/>
          </a:xfrm>
          <a:prstGeom prst="rect">
            <a:avLst/>
          </a:prstGeom>
          <a:noFill/>
        </p:spPr>
        <p:txBody>
          <a:bodyPr wrap="square" rtlCol="0">
            <a:spAutoFit/>
          </a:bodyPr>
          <a:lstStyle/>
          <a:p>
            <a:endParaRPr lang="es-AR" sz="2400" dirty="0">
              <a:latin typeface="Franklin Gothic Book" panose="020B0503020102020204" pitchFamily="34" charset="0"/>
            </a:endParaRPr>
          </a:p>
          <a:p>
            <a:r>
              <a:rPr lang="es-AR" sz="2400" dirty="0" err="1">
                <a:latin typeface="Franklin Gothic Book" panose="020B0503020102020204" pitchFamily="34" charset="0"/>
              </a:rPr>
              <a:t>function</a:t>
            </a:r>
            <a:r>
              <a:rPr lang="es-AR" sz="2400" dirty="0">
                <a:latin typeface="Franklin Gothic Book" panose="020B0503020102020204" pitchFamily="34" charset="0"/>
              </a:rPr>
              <a:t> f=U(</a:t>
            </a:r>
            <a:r>
              <a:rPr lang="es-AR" sz="2400" dirty="0" err="1">
                <a:latin typeface="Franklin Gothic Book" panose="020B0503020102020204" pitchFamily="34" charset="0"/>
              </a:rPr>
              <a:t>n,Rh,i</a:t>
            </a:r>
            <a:r>
              <a:rPr lang="es-AR" sz="2400" dirty="0">
                <a:latin typeface="Franklin Gothic Book" panose="020B0503020102020204" pitchFamily="34" charset="0"/>
              </a:rPr>
              <a:t>)</a:t>
            </a:r>
          </a:p>
          <a:p>
            <a:r>
              <a:rPr lang="es-AR" sz="2400" dirty="0">
                <a:latin typeface="Franklin Gothic Book" panose="020B0503020102020204" pitchFamily="34" charset="0"/>
              </a:rPr>
              <a:t>	f</a:t>
            </a:r>
            <a:r>
              <a:rPr lang="pt-BR" sz="2400" dirty="0"/>
              <a:t>=(1/n)*Rh^(2/3)*</a:t>
            </a:r>
            <a:r>
              <a:rPr lang="pt-BR" sz="2400" dirty="0" err="1"/>
              <a:t>sqrt</a:t>
            </a:r>
            <a:r>
              <a:rPr lang="pt-BR" sz="2400" dirty="0"/>
              <a:t>(i)</a:t>
            </a:r>
          </a:p>
          <a:p>
            <a:r>
              <a:rPr lang="pt-BR" sz="2400" dirty="0" err="1"/>
              <a:t>end</a:t>
            </a:r>
            <a:endParaRPr lang="pt-BR" sz="2400" dirty="0"/>
          </a:p>
          <a:p>
            <a:r>
              <a:rPr lang="es-AR" sz="2400" b="1" dirty="0">
                <a:latin typeface="Franklin Gothic Book" panose="020B0503020102020204" pitchFamily="34" charset="0"/>
              </a:rPr>
              <a:t>			</a:t>
            </a:r>
            <a:r>
              <a:rPr lang="es-AR" sz="2400" b="1" dirty="0">
                <a:solidFill>
                  <a:srgbClr val="FF0000"/>
                </a:solidFill>
                <a:effectLst>
                  <a:outerShdw blurRad="38100" dist="38100" dir="2700000" algn="tl">
                    <a:srgbClr val="000000">
                      <a:alpha val="43137"/>
                    </a:srgbClr>
                  </a:outerShdw>
                </a:effectLst>
                <a:latin typeface="Franklin Gothic Book" panose="020B0503020102020204" pitchFamily="34" charset="0"/>
              </a:rPr>
              <a:t>descripción del primer renglón:</a:t>
            </a:r>
          </a:p>
          <a:p>
            <a:r>
              <a:rPr lang="es-AR" sz="2400" dirty="0">
                <a:latin typeface="Franklin Gothic Book" panose="020B0503020102020204" pitchFamily="34" charset="0"/>
              </a:rPr>
              <a:t>La palabra </a:t>
            </a:r>
            <a:r>
              <a:rPr lang="es-AR" sz="2400" b="1" dirty="0" err="1">
                <a:latin typeface="Franklin Gothic Book" panose="020B0503020102020204" pitchFamily="34" charset="0"/>
              </a:rPr>
              <a:t>function</a:t>
            </a:r>
            <a:r>
              <a:rPr lang="es-MX" sz="2400" dirty="0"/>
              <a:t> es fija y le indica al MATLAB que se está enfrentando con una función, luego viene un espacio y a continuación una letra f, que es la denominación que le vamos a dar internamente a la función</a:t>
            </a:r>
          </a:p>
          <a:p>
            <a:r>
              <a:rPr lang="es-MX" sz="2400" dirty="0"/>
              <a:t>Luego </a:t>
            </a:r>
            <a:r>
              <a:rPr lang="es-MX" sz="2400" dirty="0" err="1"/>
              <a:t>tipearemos</a:t>
            </a:r>
            <a:r>
              <a:rPr lang="es-MX" sz="2400" dirty="0"/>
              <a:t> un signo igual y la letra U, que es el nombre con el cual vamos a grabar a este archivo y que será el nombre con el que utilicemos o “invoquemos” a esta función desde la línea de comandos </a:t>
            </a:r>
          </a:p>
          <a:p>
            <a:r>
              <a:rPr lang="es-MX" sz="2400" dirty="0"/>
              <a:t>Luego, entre paréntesis, colocamos los denominados “</a:t>
            </a:r>
            <a:r>
              <a:rPr lang="es-MX" sz="2400" dirty="0" err="1"/>
              <a:t>argu-mentos</a:t>
            </a:r>
            <a:r>
              <a:rPr lang="es-MX" sz="2400" dirty="0"/>
              <a:t> de entrada” de la función, es decir los datos que necesita la función para calcular la velocidad del agua en un canal.</a:t>
            </a:r>
          </a:p>
        </p:txBody>
      </p:sp>
      <p:sp>
        <p:nvSpPr>
          <p:cNvPr id="4" name="CuadroTexto 3"/>
          <p:cNvSpPr txBox="1"/>
          <p:nvPr/>
        </p:nvSpPr>
        <p:spPr>
          <a:xfrm>
            <a:off x="971600" y="188640"/>
            <a:ext cx="4104456" cy="954107"/>
          </a:xfrm>
          <a:prstGeom prst="rect">
            <a:avLst/>
          </a:prstGeom>
          <a:noFill/>
        </p:spPr>
        <p:txBody>
          <a:bodyPr wrap="square" rtlCol="0">
            <a:spAutoFit/>
          </a:bodyPr>
          <a:lstStyle/>
          <a:p>
            <a:r>
              <a:rPr lang="es-AR" sz="2800" b="1" dirty="0">
                <a:latin typeface="Franklin Gothic Book" panose="020B0503020102020204" pitchFamily="34" charset="0"/>
              </a:rPr>
              <a:t>FUNCIONES DEFINIDAS POR EL USUARIO</a:t>
            </a:r>
          </a:p>
        </p:txBody>
      </p:sp>
      <p:graphicFrame>
        <p:nvGraphicFramePr>
          <p:cNvPr id="5" name="3 Objeto"/>
          <p:cNvGraphicFramePr>
            <a:graphicFrameLocks noChangeAspect="1"/>
          </p:cNvGraphicFramePr>
          <p:nvPr>
            <p:extLst>
              <p:ext uri="{D42A27DB-BD31-4B8C-83A1-F6EECF244321}">
                <p14:modId xmlns:p14="http://schemas.microsoft.com/office/powerpoint/2010/main" val="2566678895"/>
              </p:ext>
            </p:extLst>
          </p:nvPr>
        </p:nvGraphicFramePr>
        <p:xfrm>
          <a:off x="6660232" y="138766"/>
          <a:ext cx="2329954" cy="983168"/>
        </p:xfrm>
        <a:graphic>
          <a:graphicData uri="http://schemas.openxmlformats.org/presentationml/2006/ole">
            <mc:AlternateContent xmlns:mc="http://schemas.openxmlformats.org/markup-compatibility/2006">
              <mc:Choice xmlns:v="urn:schemas-microsoft-com:vml" Requires="v">
                <p:oleObj name="Equation" r:id="rId3" imgW="812447" imgH="342751" progId="Equation.DSMT4">
                  <p:embed/>
                </p:oleObj>
              </mc:Choice>
              <mc:Fallback>
                <p:oleObj name="Equation" r:id="rId3" imgW="812447" imgH="342751" progId="Equation.DSMT4">
                  <p:embed/>
                  <p:pic>
                    <p:nvPicPr>
                      <p:cNvPr id="5" name="3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138766"/>
                        <a:ext cx="2329954" cy="983168"/>
                      </a:xfrm>
                      <a:prstGeom prst="rect">
                        <a:avLst/>
                      </a:prstGeom>
                      <a:solidFill>
                        <a:schemeClr val="accent1"/>
                      </a:solidFill>
                      <a:ln>
                        <a:noFill/>
                      </a:ln>
                    </p:spPr>
                  </p:pic>
                </p:oleObj>
              </mc:Fallback>
            </mc:AlternateContent>
          </a:graphicData>
        </a:graphic>
      </p:graphicFrame>
    </p:spTree>
    <p:extLst>
      <p:ext uri="{BB962C8B-B14F-4D97-AF65-F5344CB8AC3E}">
        <p14:creationId xmlns:p14="http://schemas.microsoft.com/office/powerpoint/2010/main" val="2040077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467544" y="913457"/>
            <a:ext cx="8280920" cy="6063198"/>
          </a:xfrm>
          <a:prstGeom prst="rect">
            <a:avLst/>
          </a:prstGeom>
          <a:noFill/>
        </p:spPr>
        <p:txBody>
          <a:bodyPr wrap="square" rtlCol="0">
            <a:spAutoFit/>
          </a:bodyPr>
          <a:lstStyle/>
          <a:p>
            <a:endParaRPr lang="es-AR" sz="2400" dirty="0">
              <a:latin typeface="Franklin Gothic Book" panose="020B0503020102020204" pitchFamily="34" charset="0"/>
            </a:endParaRPr>
          </a:p>
          <a:p>
            <a:r>
              <a:rPr lang="es-AR" sz="2400" dirty="0" err="1">
                <a:latin typeface="Franklin Gothic Book" panose="020B0503020102020204" pitchFamily="34" charset="0"/>
              </a:rPr>
              <a:t>function</a:t>
            </a:r>
            <a:r>
              <a:rPr lang="es-AR" sz="2400" dirty="0">
                <a:latin typeface="Franklin Gothic Book" panose="020B0503020102020204" pitchFamily="34" charset="0"/>
              </a:rPr>
              <a:t> f=U(</a:t>
            </a:r>
            <a:r>
              <a:rPr lang="es-AR" sz="2400" dirty="0" err="1">
                <a:latin typeface="Franklin Gothic Book" panose="020B0503020102020204" pitchFamily="34" charset="0"/>
              </a:rPr>
              <a:t>n,Rh,i</a:t>
            </a:r>
            <a:r>
              <a:rPr lang="es-AR" sz="2400" dirty="0">
                <a:latin typeface="Franklin Gothic Book" panose="020B0503020102020204" pitchFamily="34" charset="0"/>
              </a:rPr>
              <a:t>)</a:t>
            </a:r>
          </a:p>
          <a:p>
            <a:r>
              <a:rPr lang="es-AR" sz="2400" dirty="0">
                <a:latin typeface="Franklin Gothic Book" panose="020B0503020102020204" pitchFamily="34" charset="0"/>
              </a:rPr>
              <a:t>	f</a:t>
            </a:r>
            <a:r>
              <a:rPr lang="pt-BR" sz="2400" dirty="0"/>
              <a:t>=(1/n)*(Rh)^(2/3)*</a:t>
            </a:r>
            <a:r>
              <a:rPr lang="pt-BR" sz="2400" dirty="0" err="1"/>
              <a:t>sqrt</a:t>
            </a:r>
            <a:r>
              <a:rPr lang="pt-BR" sz="2400" dirty="0"/>
              <a:t>(i)</a:t>
            </a:r>
          </a:p>
          <a:p>
            <a:r>
              <a:rPr lang="pt-BR" sz="2400" dirty="0" err="1"/>
              <a:t>end</a:t>
            </a:r>
            <a:endParaRPr lang="pt-BR" sz="2400" dirty="0"/>
          </a:p>
          <a:p>
            <a:r>
              <a:rPr lang="es-AR" sz="2400" dirty="0">
                <a:latin typeface="Franklin Gothic Book" panose="020B0503020102020204" pitchFamily="34" charset="0"/>
              </a:rPr>
              <a:t>			</a:t>
            </a:r>
            <a:r>
              <a:rPr lang="es-AR" sz="2400" b="1" dirty="0">
                <a:solidFill>
                  <a:schemeClr val="tx2">
                    <a:lumMod val="75000"/>
                  </a:schemeClr>
                </a:solidFill>
                <a:latin typeface="Franklin Gothic Book" panose="020B0503020102020204" pitchFamily="34" charset="0"/>
              </a:rPr>
              <a:t> </a:t>
            </a:r>
            <a:r>
              <a:rPr lang="es-AR" sz="2400" b="1" dirty="0">
                <a:solidFill>
                  <a:srgbClr val="FF0000"/>
                </a:solidFill>
                <a:effectLst>
                  <a:outerShdw blurRad="38100" dist="38100" dir="2700000" algn="tl">
                    <a:srgbClr val="000000">
                      <a:alpha val="43137"/>
                    </a:srgbClr>
                  </a:outerShdw>
                </a:effectLst>
                <a:latin typeface="Franklin Gothic Book" panose="020B0503020102020204" pitchFamily="34" charset="0"/>
              </a:rPr>
              <a:t>descripción del segundo renglón</a:t>
            </a:r>
            <a:endParaRPr lang="es-AR" sz="2400" dirty="0">
              <a:solidFill>
                <a:srgbClr val="FF0000"/>
              </a:solidFill>
              <a:effectLst>
                <a:outerShdw blurRad="38100" dist="38100" dir="2700000" algn="tl">
                  <a:srgbClr val="000000">
                    <a:alpha val="43137"/>
                  </a:srgbClr>
                </a:outerShdw>
              </a:effectLst>
              <a:latin typeface="Franklin Gothic Book" panose="020B0503020102020204" pitchFamily="34" charset="0"/>
            </a:endParaRPr>
          </a:p>
          <a:p>
            <a:r>
              <a:rPr lang="es-AR" sz="2400" dirty="0">
                <a:latin typeface="Franklin Gothic Book" panose="020B0503020102020204" pitchFamily="34" charset="0"/>
              </a:rPr>
              <a:t>A continuación del primer renglón, que sería algo similar a la presentación de la función, en el segundo renglón (en funciones más complejas se utilizarán varios renglones)</a:t>
            </a:r>
            <a:r>
              <a:rPr lang="es-MX" sz="2400" dirty="0"/>
              <a:t> debemos introducir el desarrollo de la función (la o las ecuaciones o instrucciones de programación que describan aquello que se pretende calcular). En este caso el resultado se asignará a la variable f</a:t>
            </a:r>
          </a:p>
          <a:p>
            <a:endParaRPr lang="es-MX" sz="2400" dirty="0"/>
          </a:p>
          <a:p>
            <a:r>
              <a:rPr lang="es-AR" sz="2400" b="1" dirty="0">
                <a:solidFill>
                  <a:schemeClr val="accent2">
                    <a:lumMod val="40000"/>
                    <a:lumOff val="60000"/>
                  </a:schemeClr>
                </a:solidFill>
                <a:effectLst>
                  <a:outerShdw blurRad="38100" dist="38100" dir="2700000" algn="tl">
                    <a:srgbClr val="000000">
                      <a:alpha val="43137"/>
                    </a:srgbClr>
                  </a:outerShdw>
                </a:effectLst>
                <a:latin typeface="Franklin Gothic Book" panose="020B0503020102020204" pitchFamily="34" charset="0"/>
              </a:rPr>
              <a:t>			</a:t>
            </a:r>
            <a:r>
              <a:rPr lang="es-AR" sz="2400" b="1" dirty="0">
                <a:solidFill>
                  <a:srgbClr val="FF0000"/>
                </a:solidFill>
                <a:effectLst>
                  <a:outerShdw blurRad="38100" dist="38100" dir="2700000" algn="tl">
                    <a:srgbClr val="000000">
                      <a:alpha val="43137"/>
                    </a:srgbClr>
                  </a:outerShdw>
                </a:effectLst>
                <a:latin typeface="Franklin Gothic Book" panose="020B0503020102020204" pitchFamily="34" charset="0"/>
              </a:rPr>
              <a:t>descripción del tercer renglón</a:t>
            </a:r>
            <a:endParaRPr lang="es-AR" sz="2400" dirty="0">
              <a:solidFill>
                <a:srgbClr val="FF0000"/>
              </a:solidFill>
              <a:effectLst>
                <a:outerShdw blurRad="38100" dist="38100" dir="2700000" algn="tl">
                  <a:srgbClr val="000000">
                    <a:alpha val="43137"/>
                  </a:srgbClr>
                </a:outerShdw>
              </a:effectLst>
              <a:latin typeface="Franklin Gothic Book" panose="020B0503020102020204" pitchFamily="34" charset="0"/>
            </a:endParaRPr>
          </a:p>
          <a:p>
            <a:r>
              <a:rPr lang="es-AR" sz="2400" dirty="0">
                <a:latin typeface="Franklin Gothic Book" panose="020B0503020102020204" pitchFamily="34" charset="0"/>
              </a:rPr>
              <a:t>Se indica el fin de la definición de la función con la palabra </a:t>
            </a:r>
            <a:r>
              <a:rPr lang="es-AR" sz="2800" b="1" dirty="0" err="1">
                <a:latin typeface="Franklin Gothic Book" panose="020B0503020102020204" pitchFamily="34" charset="0"/>
              </a:rPr>
              <a:t>end</a:t>
            </a:r>
            <a:endParaRPr lang="es-MX" sz="2800" b="1" dirty="0"/>
          </a:p>
        </p:txBody>
      </p:sp>
      <p:sp>
        <p:nvSpPr>
          <p:cNvPr id="4" name="CuadroTexto 3"/>
          <p:cNvSpPr txBox="1"/>
          <p:nvPr/>
        </p:nvSpPr>
        <p:spPr>
          <a:xfrm>
            <a:off x="971600" y="188640"/>
            <a:ext cx="4104456" cy="954107"/>
          </a:xfrm>
          <a:prstGeom prst="rect">
            <a:avLst/>
          </a:prstGeom>
          <a:noFill/>
        </p:spPr>
        <p:txBody>
          <a:bodyPr wrap="square" rtlCol="0">
            <a:spAutoFit/>
          </a:bodyPr>
          <a:lstStyle/>
          <a:p>
            <a:r>
              <a:rPr lang="es-AR" sz="2800" b="1" dirty="0">
                <a:latin typeface="Franklin Gothic Book" panose="020B0503020102020204" pitchFamily="34" charset="0"/>
              </a:rPr>
              <a:t>FUNCIONES DEFINIDAS POR EL USUARIO</a:t>
            </a:r>
          </a:p>
        </p:txBody>
      </p:sp>
      <p:graphicFrame>
        <p:nvGraphicFramePr>
          <p:cNvPr id="5" name="3 Objeto"/>
          <p:cNvGraphicFramePr>
            <a:graphicFrameLocks noChangeAspect="1"/>
          </p:cNvGraphicFramePr>
          <p:nvPr>
            <p:extLst>
              <p:ext uri="{D42A27DB-BD31-4B8C-83A1-F6EECF244321}">
                <p14:modId xmlns:p14="http://schemas.microsoft.com/office/powerpoint/2010/main" val="2566678895"/>
              </p:ext>
            </p:extLst>
          </p:nvPr>
        </p:nvGraphicFramePr>
        <p:xfrm>
          <a:off x="6660232" y="138766"/>
          <a:ext cx="2329954" cy="983168"/>
        </p:xfrm>
        <a:graphic>
          <a:graphicData uri="http://schemas.openxmlformats.org/presentationml/2006/ole">
            <mc:AlternateContent xmlns:mc="http://schemas.openxmlformats.org/markup-compatibility/2006">
              <mc:Choice xmlns:v="urn:schemas-microsoft-com:vml" Requires="v">
                <p:oleObj name="Equation" r:id="rId3" imgW="812447" imgH="342751" progId="Equation.DSMT4">
                  <p:embed/>
                </p:oleObj>
              </mc:Choice>
              <mc:Fallback>
                <p:oleObj name="Equation" r:id="rId3" imgW="812447" imgH="342751" progId="Equation.DSMT4">
                  <p:embed/>
                  <p:pic>
                    <p:nvPicPr>
                      <p:cNvPr id="5" name="3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138766"/>
                        <a:ext cx="2329954" cy="983168"/>
                      </a:xfrm>
                      <a:prstGeom prst="rect">
                        <a:avLst/>
                      </a:prstGeom>
                      <a:solidFill>
                        <a:schemeClr val="accent1"/>
                      </a:solidFill>
                      <a:ln>
                        <a:noFill/>
                      </a:ln>
                    </p:spPr>
                  </p:pic>
                </p:oleObj>
              </mc:Fallback>
            </mc:AlternateContent>
          </a:graphicData>
        </a:graphic>
      </p:graphicFrame>
    </p:spTree>
    <p:extLst>
      <p:ext uri="{BB962C8B-B14F-4D97-AF65-F5344CB8AC3E}">
        <p14:creationId xmlns:p14="http://schemas.microsoft.com/office/powerpoint/2010/main" val="2298443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467544" y="913457"/>
            <a:ext cx="8280920" cy="5632311"/>
          </a:xfrm>
          <a:prstGeom prst="rect">
            <a:avLst/>
          </a:prstGeom>
          <a:noFill/>
        </p:spPr>
        <p:txBody>
          <a:bodyPr wrap="square" rtlCol="0">
            <a:spAutoFit/>
          </a:bodyPr>
          <a:lstStyle/>
          <a:p>
            <a:endParaRPr lang="es-AR" sz="2400" dirty="0">
              <a:latin typeface="Franklin Gothic Book" panose="020B0503020102020204" pitchFamily="34" charset="0"/>
            </a:endParaRPr>
          </a:p>
          <a:p>
            <a:r>
              <a:rPr lang="es-AR" sz="2400" dirty="0" err="1">
                <a:latin typeface="Franklin Gothic Book" panose="020B0503020102020204" pitchFamily="34" charset="0"/>
              </a:rPr>
              <a:t>function</a:t>
            </a:r>
            <a:r>
              <a:rPr lang="es-AR" sz="2400" dirty="0">
                <a:latin typeface="Franklin Gothic Book" panose="020B0503020102020204" pitchFamily="34" charset="0"/>
              </a:rPr>
              <a:t> f=U(</a:t>
            </a:r>
            <a:r>
              <a:rPr lang="es-AR" sz="2400" dirty="0" err="1">
                <a:latin typeface="Franklin Gothic Book" panose="020B0503020102020204" pitchFamily="34" charset="0"/>
              </a:rPr>
              <a:t>n,Rh,i</a:t>
            </a:r>
            <a:r>
              <a:rPr lang="es-AR" sz="2400" dirty="0">
                <a:latin typeface="Franklin Gothic Book" panose="020B0503020102020204" pitchFamily="34" charset="0"/>
              </a:rPr>
              <a:t>)</a:t>
            </a:r>
          </a:p>
          <a:p>
            <a:r>
              <a:rPr lang="es-AR" sz="2400" dirty="0">
                <a:latin typeface="Franklin Gothic Book" panose="020B0503020102020204" pitchFamily="34" charset="0"/>
              </a:rPr>
              <a:t>	f</a:t>
            </a:r>
            <a:r>
              <a:rPr lang="pt-BR" sz="2400" dirty="0"/>
              <a:t>=(1/n)*Rh^(2/3)*</a:t>
            </a:r>
            <a:r>
              <a:rPr lang="pt-BR" sz="2400" dirty="0" err="1"/>
              <a:t>sqrt</a:t>
            </a:r>
            <a:r>
              <a:rPr lang="pt-BR" sz="2400" dirty="0"/>
              <a:t>(i)</a:t>
            </a:r>
          </a:p>
          <a:p>
            <a:r>
              <a:rPr lang="pt-BR" sz="2400" dirty="0" err="1"/>
              <a:t>end</a:t>
            </a:r>
            <a:endParaRPr lang="pt-BR" sz="2400" dirty="0"/>
          </a:p>
          <a:p>
            <a:r>
              <a:rPr lang="es-AR" sz="2400" dirty="0">
                <a:latin typeface="Franklin Gothic Book" panose="020B0503020102020204" pitchFamily="34" charset="0"/>
              </a:rPr>
              <a:t>			</a:t>
            </a:r>
            <a:r>
              <a:rPr lang="es-AR" sz="2400" b="1" dirty="0">
                <a:solidFill>
                  <a:schemeClr val="accent2">
                    <a:lumMod val="40000"/>
                    <a:lumOff val="60000"/>
                  </a:schemeClr>
                </a:solidFill>
                <a:latin typeface="Franklin Gothic Book" panose="020B0503020102020204" pitchFamily="34" charset="0"/>
              </a:rPr>
              <a:t> </a:t>
            </a:r>
            <a:r>
              <a:rPr lang="es-AR" sz="2400" b="1" dirty="0">
                <a:solidFill>
                  <a:schemeClr val="tx2">
                    <a:lumMod val="75000"/>
                  </a:schemeClr>
                </a:solidFill>
                <a:effectLst>
                  <a:outerShdw blurRad="38100" dist="38100" dir="2700000" algn="tl">
                    <a:srgbClr val="000000">
                      <a:alpha val="43137"/>
                    </a:srgbClr>
                  </a:outerShdw>
                </a:effectLst>
                <a:latin typeface="Franklin Gothic Book" panose="020B0503020102020204" pitchFamily="34" charset="0"/>
              </a:rPr>
              <a:t>una vez creada, </a:t>
            </a:r>
            <a:r>
              <a:rPr lang="es-AR" sz="2400" b="1" dirty="0">
                <a:solidFill>
                  <a:srgbClr val="FF0000"/>
                </a:solidFill>
                <a:effectLst>
                  <a:outerShdw blurRad="38100" dist="38100" dir="2700000" algn="tl">
                    <a:srgbClr val="000000">
                      <a:alpha val="43137"/>
                    </a:srgbClr>
                  </a:outerShdw>
                </a:effectLst>
                <a:latin typeface="Franklin Gothic Book" panose="020B0503020102020204" pitchFamily="34" charset="0"/>
              </a:rPr>
              <a:t>¿</a:t>
            </a:r>
            <a:r>
              <a:rPr lang="es-AR" sz="2400" b="1" dirty="0">
                <a:solidFill>
                  <a:schemeClr val="tx2">
                    <a:lumMod val="75000"/>
                  </a:schemeClr>
                </a:solidFill>
                <a:effectLst>
                  <a:outerShdw blurRad="38100" dist="38100" dir="2700000" algn="tl">
                    <a:srgbClr val="000000">
                      <a:alpha val="43137"/>
                    </a:srgbClr>
                  </a:outerShdw>
                </a:effectLst>
                <a:latin typeface="Franklin Gothic Book" panose="020B0503020102020204" pitchFamily="34" charset="0"/>
              </a:rPr>
              <a:t> cómo usar la función</a:t>
            </a:r>
            <a:r>
              <a:rPr lang="es-AR" sz="2400" b="1" dirty="0">
                <a:solidFill>
                  <a:srgbClr val="FF0000"/>
                </a:solidFill>
                <a:effectLst>
                  <a:outerShdw blurRad="38100" dist="38100" dir="2700000" algn="tl">
                    <a:srgbClr val="000000">
                      <a:alpha val="43137"/>
                    </a:srgbClr>
                  </a:outerShdw>
                </a:effectLst>
                <a:latin typeface="Franklin Gothic Book" panose="020B0503020102020204" pitchFamily="34" charset="0"/>
              </a:rPr>
              <a:t> ? </a:t>
            </a:r>
          </a:p>
          <a:p>
            <a:endParaRPr lang="es-AR" sz="2400" b="1" dirty="0">
              <a:solidFill>
                <a:srgbClr val="FF0000"/>
              </a:solidFill>
              <a:effectLst>
                <a:outerShdw blurRad="38100" dist="38100" dir="2700000" algn="tl">
                  <a:srgbClr val="000000">
                    <a:alpha val="43137"/>
                  </a:srgbClr>
                </a:outerShdw>
              </a:effectLst>
              <a:latin typeface="Franklin Gothic Book" panose="020B0503020102020204" pitchFamily="34" charset="0"/>
            </a:endParaRPr>
          </a:p>
          <a:p>
            <a:r>
              <a:rPr lang="es-AR" sz="2400" dirty="0">
                <a:latin typeface="Franklin Gothic Book" panose="020B0503020102020204" pitchFamily="34" charset="0"/>
              </a:rPr>
              <a:t>Hasta aquí, se escribió la función en el editor de archivos “m” con un formato determinado. El paso siguiente es grabarla, para que quede almacenada en la computadora y pueda ser utilizada siempre (como las funciones cos(x) o log(x) ).</a:t>
            </a:r>
          </a:p>
          <a:p>
            <a:r>
              <a:rPr lang="es-AR" sz="2400" dirty="0">
                <a:latin typeface="Franklin Gothic Book" panose="020B0503020102020204" pitchFamily="34" charset="0"/>
              </a:rPr>
              <a:t>Como el script comienza con la palabra </a:t>
            </a:r>
            <a:r>
              <a:rPr lang="es-AR" sz="2400" b="1" dirty="0" err="1">
                <a:latin typeface="Franklin Gothic Book" panose="020B0503020102020204" pitchFamily="34" charset="0"/>
              </a:rPr>
              <a:t>function</a:t>
            </a:r>
            <a:r>
              <a:rPr lang="es-AR" sz="2400" dirty="0">
                <a:latin typeface="Franklin Gothic Book" panose="020B0503020102020204" pitchFamily="34" charset="0"/>
              </a:rPr>
              <a:t>, al intentar grabarla el mismo programa propone </a:t>
            </a:r>
            <a:r>
              <a:rPr lang="es-AR" sz="2400" b="1" dirty="0">
                <a:latin typeface="Franklin Gothic Book" panose="020B0503020102020204" pitchFamily="34" charset="0"/>
              </a:rPr>
              <a:t>U </a:t>
            </a:r>
            <a:r>
              <a:rPr lang="es-AR" sz="2400" dirty="0">
                <a:latin typeface="Franklin Gothic Book" panose="020B0503020102020204" pitchFamily="34" charset="0"/>
              </a:rPr>
              <a:t>como nombre del archivo a grabar, sino es así, debemos asignarle ese nombre (U, es decir que grabará el archivo </a:t>
            </a:r>
            <a:r>
              <a:rPr lang="es-AR" sz="2400" dirty="0" err="1">
                <a:latin typeface="Franklin Gothic Book" panose="020B0503020102020204" pitchFamily="34" charset="0"/>
              </a:rPr>
              <a:t>U.m</a:t>
            </a:r>
            <a:r>
              <a:rPr lang="es-AR" sz="2400" dirty="0">
                <a:latin typeface="Franklin Gothic Book" panose="020B0503020102020204" pitchFamily="34" charset="0"/>
              </a:rPr>
              <a:t>)</a:t>
            </a:r>
          </a:p>
          <a:p>
            <a:r>
              <a:rPr lang="es-AR" sz="2400" dirty="0">
                <a:latin typeface="Franklin Gothic Book" panose="020B0503020102020204" pitchFamily="34" charset="0"/>
              </a:rPr>
              <a:t> </a:t>
            </a:r>
            <a:endParaRPr lang="es-MX" sz="2800" b="1" dirty="0"/>
          </a:p>
        </p:txBody>
      </p:sp>
      <p:sp>
        <p:nvSpPr>
          <p:cNvPr id="4" name="CuadroTexto 3"/>
          <p:cNvSpPr txBox="1"/>
          <p:nvPr/>
        </p:nvSpPr>
        <p:spPr>
          <a:xfrm>
            <a:off x="971600" y="188640"/>
            <a:ext cx="4104456" cy="954107"/>
          </a:xfrm>
          <a:prstGeom prst="rect">
            <a:avLst/>
          </a:prstGeom>
          <a:noFill/>
        </p:spPr>
        <p:txBody>
          <a:bodyPr wrap="square" rtlCol="0">
            <a:spAutoFit/>
          </a:bodyPr>
          <a:lstStyle/>
          <a:p>
            <a:r>
              <a:rPr lang="es-AR" sz="2800" b="1" dirty="0">
                <a:latin typeface="Franklin Gothic Book" panose="020B0503020102020204" pitchFamily="34" charset="0"/>
              </a:rPr>
              <a:t>FUNCIONES DEFINIDAS POR EL USUARIO</a:t>
            </a:r>
          </a:p>
        </p:txBody>
      </p:sp>
      <p:graphicFrame>
        <p:nvGraphicFramePr>
          <p:cNvPr id="5" name="3 Objeto"/>
          <p:cNvGraphicFramePr>
            <a:graphicFrameLocks noChangeAspect="1"/>
          </p:cNvGraphicFramePr>
          <p:nvPr>
            <p:extLst>
              <p:ext uri="{D42A27DB-BD31-4B8C-83A1-F6EECF244321}">
                <p14:modId xmlns:p14="http://schemas.microsoft.com/office/powerpoint/2010/main" val="2566678895"/>
              </p:ext>
            </p:extLst>
          </p:nvPr>
        </p:nvGraphicFramePr>
        <p:xfrm>
          <a:off x="6660232" y="138766"/>
          <a:ext cx="2329954" cy="983168"/>
        </p:xfrm>
        <a:graphic>
          <a:graphicData uri="http://schemas.openxmlformats.org/presentationml/2006/ole">
            <mc:AlternateContent xmlns:mc="http://schemas.openxmlformats.org/markup-compatibility/2006">
              <mc:Choice xmlns:v="urn:schemas-microsoft-com:vml" Requires="v">
                <p:oleObj name="Equation" r:id="rId3" imgW="812447" imgH="342751" progId="Equation.DSMT4">
                  <p:embed/>
                </p:oleObj>
              </mc:Choice>
              <mc:Fallback>
                <p:oleObj name="Equation" r:id="rId3" imgW="812447" imgH="342751" progId="Equation.DSMT4">
                  <p:embed/>
                  <p:pic>
                    <p:nvPicPr>
                      <p:cNvPr id="5" name="3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138766"/>
                        <a:ext cx="2329954" cy="983168"/>
                      </a:xfrm>
                      <a:prstGeom prst="rect">
                        <a:avLst/>
                      </a:prstGeom>
                      <a:solidFill>
                        <a:schemeClr val="accent1"/>
                      </a:solidFill>
                      <a:ln>
                        <a:noFill/>
                      </a:ln>
                    </p:spPr>
                  </p:pic>
                </p:oleObj>
              </mc:Fallback>
            </mc:AlternateContent>
          </a:graphicData>
        </a:graphic>
      </p:graphicFrame>
    </p:spTree>
    <p:extLst>
      <p:ext uri="{BB962C8B-B14F-4D97-AF65-F5344CB8AC3E}">
        <p14:creationId xmlns:p14="http://schemas.microsoft.com/office/powerpoint/2010/main" val="552904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467544" y="913457"/>
            <a:ext cx="8280920" cy="6370975"/>
          </a:xfrm>
          <a:prstGeom prst="rect">
            <a:avLst/>
          </a:prstGeom>
          <a:noFill/>
        </p:spPr>
        <p:txBody>
          <a:bodyPr wrap="square" rtlCol="0">
            <a:spAutoFit/>
          </a:bodyPr>
          <a:lstStyle/>
          <a:p>
            <a:endParaRPr lang="es-AR" sz="2400" dirty="0">
              <a:latin typeface="Franklin Gothic Book" panose="020B0503020102020204" pitchFamily="34" charset="0"/>
            </a:endParaRPr>
          </a:p>
          <a:p>
            <a:r>
              <a:rPr lang="es-AR" sz="2400" dirty="0" err="1">
                <a:latin typeface="Franklin Gothic Book" panose="020B0503020102020204" pitchFamily="34" charset="0"/>
              </a:rPr>
              <a:t>function</a:t>
            </a:r>
            <a:r>
              <a:rPr lang="es-AR" sz="2400" dirty="0">
                <a:latin typeface="Franklin Gothic Book" panose="020B0503020102020204" pitchFamily="34" charset="0"/>
              </a:rPr>
              <a:t> f=U(</a:t>
            </a:r>
            <a:r>
              <a:rPr lang="es-AR" sz="2400" dirty="0" err="1">
                <a:latin typeface="Franklin Gothic Book" panose="020B0503020102020204" pitchFamily="34" charset="0"/>
              </a:rPr>
              <a:t>n,Rh,i</a:t>
            </a:r>
            <a:r>
              <a:rPr lang="es-AR" sz="2400" dirty="0">
                <a:latin typeface="Franklin Gothic Book" panose="020B0503020102020204" pitchFamily="34" charset="0"/>
              </a:rPr>
              <a:t>)</a:t>
            </a:r>
          </a:p>
          <a:p>
            <a:r>
              <a:rPr lang="es-AR" sz="2400" dirty="0">
                <a:latin typeface="Franklin Gothic Book" panose="020B0503020102020204" pitchFamily="34" charset="0"/>
              </a:rPr>
              <a:t>	f</a:t>
            </a:r>
            <a:r>
              <a:rPr lang="pt-BR" sz="2400" dirty="0"/>
              <a:t>=(1/n)*Rh^(2/3)*</a:t>
            </a:r>
            <a:r>
              <a:rPr lang="pt-BR" sz="2400" dirty="0" err="1"/>
              <a:t>sqrt</a:t>
            </a:r>
            <a:r>
              <a:rPr lang="pt-BR" sz="2400" dirty="0"/>
              <a:t>(i)</a:t>
            </a:r>
          </a:p>
          <a:p>
            <a:r>
              <a:rPr lang="pt-BR" sz="2400" dirty="0" err="1"/>
              <a:t>end</a:t>
            </a:r>
            <a:endParaRPr lang="pt-BR" sz="2400" dirty="0"/>
          </a:p>
          <a:p>
            <a:r>
              <a:rPr lang="es-AR" sz="2400" dirty="0">
                <a:latin typeface="Franklin Gothic Book" panose="020B0503020102020204" pitchFamily="34" charset="0"/>
              </a:rPr>
              <a:t>			</a:t>
            </a:r>
            <a:r>
              <a:rPr lang="es-AR" sz="2400" b="1" dirty="0">
                <a:solidFill>
                  <a:schemeClr val="tx2">
                    <a:lumMod val="75000"/>
                  </a:schemeClr>
                </a:solidFill>
                <a:latin typeface="Franklin Gothic Book" panose="020B0503020102020204" pitchFamily="34" charset="0"/>
              </a:rPr>
              <a:t> </a:t>
            </a:r>
            <a:r>
              <a:rPr lang="es-AR" sz="2400" b="1" dirty="0">
                <a:solidFill>
                  <a:schemeClr val="tx2">
                    <a:lumMod val="75000"/>
                  </a:schemeClr>
                </a:solidFill>
                <a:effectLst>
                  <a:outerShdw blurRad="38100" dist="38100" dir="2700000" algn="tl">
                    <a:srgbClr val="000000">
                      <a:alpha val="43137"/>
                    </a:srgbClr>
                  </a:outerShdw>
                </a:effectLst>
                <a:latin typeface="Franklin Gothic Book" panose="020B0503020102020204" pitchFamily="34" charset="0"/>
              </a:rPr>
              <a:t>una vez creada, </a:t>
            </a:r>
            <a:r>
              <a:rPr lang="es-AR" sz="2400" b="1" dirty="0">
                <a:solidFill>
                  <a:srgbClr val="FF0000"/>
                </a:solidFill>
                <a:effectLst>
                  <a:outerShdw blurRad="38100" dist="38100" dir="2700000" algn="tl">
                    <a:srgbClr val="000000">
                      <a:alpha val="43137"/>
                    </a:srgbClr>
                  </a:outerShdw>
                </a:effectLst>
                <a:latin typeface="Franklin Gothic Book" panose="020B0503020102020204" pitchFamily="34" charset="0"/>
              </a:rPr>
              <a:t>¿</a:t>
            </a:r>
            <a:r>
              <a:rPr lang="es-AR" sz="2400" b="1" dirty="0">
                <a:solidFill>
                  <a:schemeClr val="tx2">
                    <a:lumMod val="75000"/>
                  </a:schemeClr>
                </a:solidFill>
                <a:effectLst>
                  <a:outerShdw blurRad="38100" dist="38100" dir="2700000" algn="tl">
                    <a:srgbClr val="000000">
                      <a:alpha val="43137"/>
                    </a:srgbClr>
                  </a:outerShdw>
                </a:effectLst>
                <a:latin typeface="Franklin Gothic Book" panose="020B0503020102020204" pitchFamily="34" charset="0"/>
              </a:rPr>
              <a:t> como usar la función </a:t>
            </a:r>
            <a:r>
              <a:rPr lang="es-AR" sz="2400" b="1" dirty="0">
                <a:solidFill>
                  <a:srgbClr val="FF0000"/>
                </a:solidFill>
                <a:effectLst>
                  <a:outerShdw blurRad="38100" dist="38100" dir="2700000" algn="tl">
                    <a:srgbClr val="000000">
                      <a:alpha val="43137"/>
                    </a:srgbClr>
                  </a:outerShdw>
                </a:effectLst>
                <a:latin typeface="Franklin Gothic Book" panose="020B0503020102020204" pitchFamily="34" charset="0"/>
              </a:rPr>
              <a:t>?</a:t>
            </a:r>
            <a:r>
              <a:rPr lang="es-AR" sz="2400" b="1" dirty="0">
                <a:solidFill>
                  <a:schemeClr val="accent2">
                    <a:lumMod val="40000"/>
                    <a:lumOff val="60000"/>
                  </a:schemeClr>
                </a:solidFill>
                <a:effectLst>
                  <a:outerShdw blurRad="38100" dist="38100" dir="2700000" algn="tl">
                    <a:srgbClr val="000000">
                      <a:alpha val="43137"/>
                    </a:srgbClr>
                  </a:outerShdw>
                </a:effectLst>
                <a:latin typeface="Franklin Gothic Book" panose="020B0503020102020204" pitchFamily="34" charset="0"/>
              </a:rPr>
              <a:t> </a:t>
            </a:r>
          </a:p>
          <a:p>
            <a:endParaRPr lang="es-AR" sz="2400" b="1" dirty="0">
              <a:solidFill>
                <a:schemeClr val="accent2">
                  <a:lumMod val="40000"/>
                  <a:lumOff val="60000"/>
                </a:schemeClr>
              </a:solidFill>
              <a:effectLst>
                <a:outerShdw blurRad="38100" dist="38100" dir="2700000" algn="tl">
                  <a:srgbClr val="000000">
                    <a:alpha val="43137"/>
                  </a:srgbClr>
                </a:outerShdw>
              </a:effectLst>
              <a:latin typeface="Franklin Gothic Book" panose="020B0503020102020204" pitchFamily="34" charset="0"/>
            </a:endParaRPr>
          </a:p>
          <a:p>
            <a:r>
              <a:rPr lang="es-AR" sz="2400" dirty="0">
                <a:latin typeface="Franklin Gothic Book" panose="020B0503020102020204" pitchFamily="34" charset="0"/>
              </a:rPr>
              <a:t>Una vez guardado el archivo que contiene la función, una forma de utilizarla es desde otro programa, o también desde la ventana de comandos</a:t>
            </a:r>
          </a:p>
          <a:p>
            <a:endParaRPr lang="es-AR" sz="2400" dirty="0">
              <a:latin typeface="Franklin Gothic Book" panose="020B0503020102020204" pitchFamily="34" charset="0"/>
            </a:endParaRPr>
          </a:p>
          <a:p>
            <a:r>
              <a:rPr lang="es-AR" sz="2400" dirty="0">
                <a:latin typeface="Franklin Gothic Book" panose="020B0503020102020204" pitchFamily="34" charset="0"/>
              </a:rPr>
              <a:t>&gt;&gt; U(0.013,0.027,0.007)</a:t>
            </a:r>
          </a:p>
          <a:p>
            <a:endParaRPr lang="es-AR" sz="2400" dirty="0">
              <a:latin typeface="Franklin Gothic Book" panose="020B0503020102020204" pitchFamily="34" charset="0"/>
            </a:endParaRPr>
          </a:p>
          <a:p>
            <a:r>
              <a:rPr lang="es-AR" sz="2400" dirty="0">
                <a:latin typeface="Franklin Gothic Book" panose="020B0503020102020204" pitchFamily="34" charset="0"/>
              </a:rPr>
              <a:t>Aquí se “invoca” a la función con el nombre del archivo con que fue grabada y, entre paréntesis, se indican (en el mismo orden del archivo de creación) los valores numéricos de los argumentos. La respuesta es el cálculo de la velocidad.</a:t>
            </a:r>
          </a:p>
          <a:p>
            <a:r>
              <a:rPr lang="es-AR" sz="2400" dirty="0">
                <a:latin typeface="Franklin Gothic Book" panose="020B0503020102020204" pitchFamily="34" charset="0"/>
              </a:rPr>
              <a:t> </a:t>
            </a:r>
            <a:endParaRPr lang="es-MX" sz="2800" b="1" dirty="0"/>
          </a:p>
        </p:txBody>
      </p:sp>
      <p:sp>
        <p:nvSpPr>
          <p:cNvPr id="4" name="CuadroTexto 3"/>
          <p:cNvSpPr txBox="1"/>
          <p:nvPr/>
        </p:nvSpPr>
        <p:spPr>
          <a:xfrm>
            <a:off x="971600" y="188640"/>
            <a:ext cx="4104456" cy="954107"/>
          </a:xfrm>
          <a:prstGeom prst="rect">
            <a:avLst/>
          </a:prstGeom>
          <a:noFill/>
        </p:spPr>
        <p:txBody>
          <a:bodyPr wrap="square" rtlCol="0">
            <a:spAutoFit/>
          </a:bodyPr>
          <a:lstStyle/>
          <a:p>
            <a:r>
              <a:rPr lang="es-AR" sz="2800" b="1" dirty="0">
                <a:latin typeface="Franklin Gothic Book" panose="020B0503020102020204" pitchFamily="34" charset="0"/>
              </a:rPr>
              <a:t>FUNCIONES DEFINIDAS POR EL USUARIO</a:t>
            </a:r>
          </a:p>
        </p:txBody>
      </p:sp>
      <p:graphicFrame>
        <p:nvGraphicFramePr>
          <p:cNvPr id="5" name="3 Objeto"/>
          <p:cNvGraphicFramePr>
            <a:graphicFrameLocks noChangeAspect="1"/>
          </p:cNvGraphicFramePr>
          <p:nvPr>
            <p:extLst>
              <p:ext uri="{D42A27DB-BD31-4B8C-83A1-F6EECF244321}">
                <p14:modId xmlns:p14="http://schemas.microsoft.com/office/powerpoint/2010/main" val="2566678895"/>
              </p:ext>
            </p:extLst>
          </p:nvPr>
        </p:nvGraphicFramePr>
        <p:xfrm>
          <a:off x="6660232" y="138766"/>
          <a:ext cx="2329954" cy="983168"/>
        </p:xfrm>
        <a:graphic>
          <a:graphicData uri="http://schemas.openxmlformats.org/presentationml/2006/ole">
            <mc:AlternateContent xmlns:mc="http://schemas.openxmlformats.org/markup-compatibility/2006">
              <mc:Choice xmlns:v="urn:schemas-microsoft-com:vml" Requires="v">
                <p:oleObj name="Equation" r:id="rId3" imgW="812447" imgH="342751" progId="Equation.DSMT4">
                  <p:embed/>
                </p:oleObj>
              </mc:Choice>
              <mc:Fallback>
                <p:oleObj name="Equation" r:id="rId3" imgW="812447" imgH="342751" progId="Equation.DSMT4">
                  <p:embed/>
                  <p:pic>
                    <p:nvPicPr>
                      <p:cNvPr id="5" name="3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138766"/>
                        <a:ext cx="2329954" cy="983168"/>
                      </a:xfrm>
                      <a:prstGeom prst="rect">
                        <a:avLst/>
                      </a:prstGeom>
                      <a:solidFill>
                        <a:schemeClr val="accent1"/>
                      </a:solidFill>
                      <a:ln>
                        <a:noFill/>
                      </a:ln>
                    </p:spPr>
                  </p:pic>
                </p:oleObj>
              </mc:Fallback>
            </mc:AlternateContent>
          </a:graphicData>
        </a:graphic>
      </p:graphicFrame>
    </p:spTree>
    <p:extLst>
      <p:ext uri="{BB962C8B-B14F-4D97-AF65-F5344CB8AC3E}">
        <p14:creationId xmlns:p14="http://schemas.microsoft.com/office/powerpoint/2010/main" val="2157106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467544" y="913457"/>
            <a:ext cx="8280920" cy="5262979"/>
          </a:xfrm>
          <a:prstGeom prst="rect">
            <a:avLst/>
          </a:prstGeom>
          <a:noFill/>
        </p:spPr>
        <p:txBody>
          <a:bodyPr wrap="square" rtlCol="0">
            <a:spAutoFit/>
          </a:bodyPr>
          <a:lstStyle/>
          <a:p>
            <a:endParaRPr lang="es-AR" sz="2400" dirty="0">
              <a:latin typeface="Franklin Gothic Book" panose="020B0503020102020204" pitchFamily="34" charset="0"/>
            </a:endParaRPr>
          </a:p>
          <a:p>
            <a:r>
              <a:rPr lang="es-AR" sz="2400" dirty="0" err="1">
                <a:latin typeface="Franklin Gothic Book" panose="020B0503020102020204" pitchFamily="34" charset="0"/>
              </a:rPr>
              <a:t>function</a:t>
            </a:r>
            <a:r>
              <a:rPr lang="es-AR" sz="2400" dirty="0">
                <a:latin typeface="Franklin Gothic Book" panose="020B0503020102020204" pitchFamily="34" charset="0"/>
              </a:rPr>
              <a:t> f=U(</a:t>
            </a:r>
            <a:r>
              <a:rPr lang="es-AR" sz="2400" dirty="0" err="1">
                <a:latin typeface="Franklin Gothic Book" panose="020B0503020102020204" pitchFamily="34" charset="0"/>
              </a:rPr>
              <a:t>n,Rh,i</a:t>
            </a:r>
            <a:r>
              <a:rPr lang="es-AR" sz="2400" dirty="0">
                <a:latin typeface="Franklin Gothic Book" panose="020B0503020102020204" pitchFamily="34" charset="0"/>
              </a:rPr>
              <a:t>)</a:t>
            </a:r>
          </a:p>
          <a:p>
            <a:r>
              <a:rPr lang="es-AR" sz="2400" dirty="0">
                <a:latin typeface="Franklin Gothic Book" panose="020B0503020102020204" pitchFamily="34" charset="0"/>
              </a:rPr>
              <a:t>	f</a:t>
            </a:r>
            <a:r>
              <a:rPr lang="pt-BR" sz="2400" dirty="0"/>
              <a:t>=(1/n)*(Rh)^(2/3)*</a:t>
            </a:r>
            <a:r>
              <a:rPr lang="pt-BR" sz="2400" dirty="0" err="1"/>
              <a:t>sqrt</a:t>
            </a:r>
            <a:r>
              <a:rPr lang="pt-BR" sz="2400" dirty="0"/>
              <a:t>(i)</a:t>
            </a:r>
          </a:p>
          <a:p>
            <a:r>
              <a:rPr lang="pt-BR" sz="2400" dirty="0" err="1"/>
              <a:t>end</a:t>
            </a:r>
            <a:endParaRPr lang="pt-BR" sz="2400" dirty="0"/>
          </a:p>
          <a:p>
            <a:r>
              <a:rPr lang="es-AR" sz="2400" dirty="0">
                <a:latin typeface="Franklin Gothic Book" panose="020B0503020102020204" pitchFamily="34" charset="0"/>
              </a:rPr>
              <a:t>			</a:t>
            </a:r>
            <a:r>
              <a:rPr lang="es-AR" sz="2400" b="1" dirty="0">
                <a:solidFill>
                  <a:schemeClr val="tx2">
                    <a:lumMod val="75000"/>
                  </a:schemeClr>
                </a:solidFill>
                <a:latin typeface="Franklin Gothic Book" panose="020B0503020102020204" pitchFamily="34" charset="0"/>
              </a:rPr>
              <a:t> </a:t>
            </a:r>
            <a:r>
              <a:rPr lang="es-AR" sz="2400" b="1" dirty="0">
                <a:solidFill>
                  <a:schemeClr val="tx2">
                    <a:lumMod val="75000"/>
                  </a:schemeClr>
                </a:solidFill>
                <a:effectLst>
                  <a:outerShdw blurRad="38100" dist="38100" dir="2700000" algn="tl">
                    <a:srgbClr val="000000">
                      <a:alpha val="43137"/>
                    </a:srgbClr>
                  </a:outerShdw>
                </a:effectLst>
                <a:latin typeface="Franklin Gothic Book" panose="020B0503020102020204" pitchFamily="34" charset="0"/>
              </a:rPr>
              <a:t>una vez creada, como usar la función </a:t>
            </a:r>
            <a:r>
              <a:rPr lang="es-AR" sz="2400" b="1" dirty="0">
                <a:solidFill>
                  <a:srgbClr val="FF0000"/>
                </a:solidFill>
                <a:effectLst>
                  <a:outerShdw blurRad="38100" dist="38100" dir="2700000" algn="tl">
                    <a:srgbClr val="000000">
                      <a:alpha val="43137"/>
                    </a:srgbClr>
                  </a:outerShdw>
                </a:effectLst>
                <a:latin typeface="Franklin Gothic Book" panose="020B0503020102020204" pitchFamily="34" charset="0"/>
              </a:rPr>
              <a:t>?</a:t>
            </a:r>
            <a:r>
              <a:rPr lang="es-AR" sz="2400" b="1" dirty="0">
                <a:solidFill>
                  <a:schemeClr val="accent2">
                    <a:lumMod val="40000"/>
                    <a:lumOff val="60000"/>
                  </a:schemeClr>
                </a:solidFill>
                <a:effectLst>
                  <a:outerShdw blurRad="38100" dist="38100" dir="2700000" algn="tl">
                    <a:srgbClr val="000000">
                      <a:alpha val="43137"/>
                    </a:srgbClr>
                  </a:outerShdw>
                </a:effectLst>
                <a:latin typeface="Franklin Gothic Book" panose="020B0503020102020204" pitchFamily="34" charset="0"/>
              </a:rPr>
              <a:t> </a:t>
            </a:r>
          </a:p>
          <a:p>
            <a:endParaRPr lang="es-AR" sz="2400" b="1" dirty="0">
              <a:solidFill>
                <a:schemeClr val="accent2">
                  <a:lumMod val="40000"/>
                  <a:lumOff val="60000"/>
                </a:schemeClr>
              </a:solidFill>
              <a:effectLst>
                <a:outerShdw blurRad="38100" dist="38100" dir="2700000" algn="tl">
                  <a:srgbClr val="000000">
                    <a:alpha val="43137"/>
                  </a:srgbClr>
                </a:outerShdw>
              </a:effectLst>
              <a:latin typeface="Franklin Gothic Book" panose="020B0503020102020204" pitchFamily="34" charset="0"/>
            </a:endParaRPr>
          </a:p>
          <a:p>
            <a:r>
              <a:rPr lang="es-AR" sz="2400" dirty="0">
                <a:latin typeface="Franklin Gothic Book" panose="020B0503020102020204" pitchFamily="34" charset="0"/>
              </a:rPr>
              <a:t>También pueden almacenarse los resultados en variables</a:t>
            </a:r>
          </a:p>
          <a:p>
            <a:endParaRPr lang="es-AR" sz="2400" dirty="0">
              <a:latin typeface="Franklin Gothic Book" panose="020B0503020102020204" pitchFamily="34" charset="0"/>
            </a:endParaRPr>
          </a:p>
          <a:p>
            <a:r>
              <a:rPr lang="es-AR" sz="2400" dirty="0">
                <a:latin typeface="Franklin Gothic Book" panose="020B0503020102020204" pitchFamily="34" charset="0"/>
              </a:rPr>
              <a:t>&gt;&gt; U1</a:t>
            </a:r>
            <a:r>
              <a:rPr lang="en-US" sz="2400" dirty="0">
                <a:latin typeface="Franklin Gothic Book" panose="020B0503020102020204" pitchFamily="34" charset="0"/>
              </a:rPr>
              <a:t>=</a:t>
            </a:r>
            <a:r>
              <a:rPr lang="es-AR" sz="2400" dirty="0">
                <a:latin typeface="Franklin Gothic Book" panose="020B0503020102020204" pitchFamily="34" charset="0"/>
              </a:rPr>
              <a:t>U(0.013,0.027,0.007)</a:t>
            </a:r>
          </a:p>
          <a:p>
            <a:r>
              <a:rPr lang="es-AR" sz="2400" dirty="0">
                <a:latin typeface="Franklin Gothic Book" panose="020B0503020102020204" pitchFamily="34" charset="0"/>
              </a:rPr>
              <a:t>&gt;&gt; U2</a:t>
            </a:r>
            <a:r>
              <a:rPr lang="en-US" sz="2400" dirty="0">
                <a:latin typeface="Franklin Gothic Book" panose="020B0503020102020204" pitchFamily="34" charset="0"/>
              </a:rPr>
              <a:t>=</a:t>
            </a:r>
            <a:r>
              <a:rPr lang="es-AR" sz="2400" dirty="0">
                <a:latin typeface="Franklin Gothic Book" panose="020B0503020102020204" pitchFamily="34" charset="0"/>
              </a:rPr>
              <a:t>U(0.013,0.027,0.008)</a:t>
            </a:r>
          </a:p>
          <a:p>
            <a:r>
              <a:rPr lang="es-AR" sz="2400" dirty="0">
                <a:latin typeface="Franklin Gothic Book" panose="020B0503020102020204" pitchFamily="34" charset="0"/>
              </a:rPr>
              <a:t>&gt;&gt; U3</a:t>
            </a:r>
            <a:r>
              <a:rPr lang="en-US" sz="2400" dirty="0">
                <a:latin typeface="Franklin Gothic Book" panose="020B0503020102020204" pitchFamily="34" charset="0"/>
              </a:rPr>
              <a:t>=</a:t>
            </a:r>
            <a:r>
              <a:rPr lang="es-AR" sz="2400" dirty="0">
                <a:latin typeface="Franklin Gothic Book" panose="020B0503020102020204" pitchFamily="34" charset="0"/>
              </a:rPr>
              <a:t>U(0.013,0.027,0.009)</a:t>
            </a:r>
          </a:p>
          <a:p>
            <a:endParaRPr lang="es-AR" sz="2400" dirty="0">
              <a:latin typeface="Franklin Gothic Book" panose="020B0503020102020204" pitchFamily="34" charset="0"/>
            </a:endParaRPr>
          </a:p>
          <a:p>
            <a:r>
              <a:rPr lang="es-AR" sz="2400" dirty="0">
                <a:latin typeface="Franklin Gothic Book" panose="020B0503020102020204" pitchFamily="34" charset="0"/>
              </a:rPr>
              <a:t>En este caso se almacenarán los valores de la velocidad del agua del mismo canal pero con pendientes distintas</a:t>
            </a:r>
            <a:endParaRPr lang="es-MX" sz="2800" b="1" dirty="0"/>
          </a:p>
        </p:txBody>
      </p:sp>
      <p:sp>
        <p:nvSpPr>
          <p:cNvPr id="4" name="CuadroTexto 3"/>
          <p:cNvSpPr txBox="1"/>
          <p:nvPr/>
        </p:nvSpPr>
        <p:spPr>
          <a:xfrm>
            <a:off x="971600" y="188640"/>
            <a:ext cx="4104456" cy="954107"/>
          </a:xfrm>
          <a:prstGeom prst="rect">
            <a:avLst/>
          </a:prstGeom>
          <a:noFill/>
        </p:spPr>
        <p:txBody>
          <a:bodyPr wrap="square" rtlCol="0">
            <a:spAutoFit/>
          </a:bodyPr>
          <a:lstStyle/>
          <a:p>
            <a:r>
              <a:rPr lang="es-AR" sz="2800" b="1" dirty="0">
                <a:latin typeface="Franklin Gothic Book" panose="020B0503020102020204" pitchFamily="34" charset="0"/>
              </a:rPr>
              <a:t>FUNCIONES DEFINIDAS POR EL USUARIO</a:t>
            </a:r>
          </a:p>
        </p:txBody>
      </p:sp>
      <p:graphicFrame>
        <p:nvGraphicFramePr>
          <p:cNvPr id="5" name="3 Objeto"/>
          <p:cNvGraphicFramePr>
            <a:graphicFrameLocks noChangeAspect="1"/>
          </p:cNvGraphicFramePr>
          <p:nvPr/>
        </p:nvGraphicFramePr>
        <p:xfrm>
          <a:off x="6660232" y="138766"/>
          <a:ext cx="2329954" cy="983168"/>
        </p:xfrm>
        <a:graphic>
          <a:graphicData uri="http://schemas.openxmlformats.org/presentationml/2006/ole">
            <mc:AlternateContent xmlns:mc="http://schemas.openxmlformats.org/markup-compatibility/2006">
              <mc:Choice xmlns:v="urn:schemas-microsoft-com:vml" Requires="v">
                <p:oleObj name="Equation" r:id="rId3" imgW="812447" imgH="342751" progId="Equation.DSMT4">
                  <p:embed/>
                </p:oleObj>
              </mc:Choice>
              <mc:Fallback>
                <p:oleObj name="Equation" r:id="rId3" imgW="812447" imgH="342751" progId="Equation.DSMT4">
                  <p:embed/>
                  <p:pic>
                    <p:nvPicPr>
                      <p:cNvPr id="5" name="3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138766"/>
                        <a:ext cx="2329954" cy="983168"/>
                      </a:xfrm>
                      <a:prstGeom prst="rect">
                        <a:avLst/>
                      </a:prstGeom>
                      <a:solidFill>
                        <a:schemeClr val="accent1"/>
                      </a:solidFill>
                      <a:ln>
                        <a:noFill/>
                      </a:ln>
                    </p:spPr>
                  </p:pic>
                </p:oleObj>
              </mc:Fallback>
            </mc:AlternateContent>
          </a:graphicData>
        </a:graphic>
      </p:graphicFrame>
    </p:spTree>
    <p:extLst>
      <p:ext uri="{BB962C8B-B14F-4D97-AF65-F5344CB8AC3E}">
        <p14:creationId xmlns:p14="http://schemas.microsoft.com/office/powerpoint/2010/main" val="3755767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467544" y="913457"/>
            <a:ext cx="8280920" cy="5632311"/>
          </a:xfrm>
          <a:prstGeom prst="rect">
            <a:avLst/>
          </a:prstGeom>
          <a:noFill/>
        </p:spPr>
        <p:txBody>
          <a:bodyPr wrap="square" rtlCol="0">
            <a:spAutoFit/>
          </a:bodyPr>
          <a:lstStyle/>
          <a:p>
            <a:endParaRPr lang="es-AR" sz="2400" dirty="0">
              <a:latin typeface="Franklin Gothic Book" panose="020B0503020102020204" pitchFamily="34" charset="0"/>
            </a:endParaRPr>
          </a:p>
          <a:p>
            <a:r>
              <a:rPr lang="es-AR" sz="2400" dirty="0" err="1">
                <a:latin typeface="Franklin Gothic Book" panose="020B0503020102020204" pitchFamily="34" charset="0"/>
              </a:rPr>
              <a:t>function</a:t>
            </a:r>
            <a:r>
              <a:rPr lang="es-AR" sz="2400" dirty="0">
                <a:latin typeface="Franklin Gothic Book" panose="020B0503020102020204" pitchFamily="34" charset="0"/>
              </a:rPr>
              <a:t> f=U(</a:t>
            </a:r>
            <a:r>
              <a:rPr lang="es-AR" sz="2400" dirty="0" err="1">
                <a:latin typeface="Franklin Gothic Book" panose="020B0503020102020204" pitchFamily="34" charset="0"/>
              </a:rPr>
              <a:t>n,Rh,i</a:t>
            </a:r>
            <a:r>
              <a:rPr lang="es-AR" sz="2400" dirty="0">
                <a:latin typeface="Franklin Gothic Book" panose="020B0503020102020204" pitchFamily="34" charset="0"/>
              </a:rPr>
              <a:t>)</a:t>
            </a:r>
          </a:p>
          <a:p>
            <a:r>
              <a:rPr lang="es-AR" sz="2400" dirty="0">
                <a:latin typeface="Franklin Gothic Book" panose="020B0503020102020204" pitchFamily="34" charset="0"/>
              </a:rPr>
              <a:t>	f</a:t>
            </a:r>
            <a:r>
              <a:rPr lang="pt-BR" sz="2400" dirty="0"/>
              <a:t>=(1/n)*Rh^(2/3)*</a:t>
            </a:r>
            <a:r>
              <a:rPr lang="pt-BR" sz="2400" dirty="0" err="1"/>
              <a:t>sqrt</a:t>
            </a:r>
            <a:r>
              <a:rPr lang="pt-BR" sz="2400" dirty="0"/>
              <a:t>(i)</a:t>
            </a:r>
          </a:p>
          <a:p>
            <a:r>
              <a:rPr lang="pt-BR" sz="2400" dirty="0" err="1"/>
              <a:t>end</a:t>
            </a:r>
            <a:endParaRPr lang="pt-BR" sz="2400" dirty="0"/>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r>
              <a:rPr lang="es-AR" sz="2400" dirty="0">
                <a:latin typeface="Franklin Gothic Book" panose="020B0503020102020204" pitchFamily="34" charset="0"/>
              </a:rPr>
              <a:t>			</a:t>
            </a:r>
            <a:r>
              <a:rPr lang="es-AR" sz="2400" b="1" dirty="0">
                <a:solidFill>
                  <a:schemeClr val="tx2">
                    <a:lumMod val="75000"/>
                  </a:schemeClr>
                </a:solidFill>
                <a:latin typeface="Franklin Gothic Book" panose="020B0503020102020204" pitchFamily="34" charset="0"/>
              </a:rPr>
              <a:t> </a:t>
            </a:r>
            <a:r>
              <a:rPr lang="es-AR" sz="2400" b="1" dirty="0">
                <a:solidFill>
                  <a:schemeClr val="tx2">
                    <a:lumMod val="75000"/>
                  </a:schemeClr>
                </a:solidFill>
                <a:effectLst>
                  <a:outerShdw blurRad="38100" dist="38100" dir="2700000" algn="tl">
                    <a:srgbClr val="000000">
                      <a:alpha val="43137"/>
                    </a:srgbClr>
                  </a:outerShdw>
                </a:effectLst>
                <a:latin typeface="Franklin Gothic Book" panose="020B0503020102020204" pitchFamily="34" charset="0"/>
              </a:rPr>
              <a:t>recapitulando</a:t>
            </a:r>
            <a:r>
              <a:rPr lang="es-AR" sz="2400" b="1" dirty="0">
                <a:solidFill>
                  <a:schemeClr val="accent2">
                    <a:lumMod val="40000"/>
                    <a:lumOff val="60000"/>
                  </a:schemeClr>
                </a:solidFill>
                <a:effectLst>
                  <a:outerShdw blurRad="38100" dist="38100" dir="2700000" algn="tl">
                    <a:srgbClr val="000000">
                      <a:alpha val="43137"/>
                    </a:srgbClr>
                  </a:outerShdw>
                </a:effectLst>
                <a:latin typeface="Franklin Gothic Book" panose="020B0503020102020204" pitchFamily="34" charset="0"/>
              </a:rPr>
              <a:t>:</a:t>
            </a:r>
          </a:p>
          <a:p>
            <a:endParaRPr lang="es-AR" sz="2400" b="1" dirty="0">
              <a:solidFill>
                <a:schemeClr val="accent2">
                  <a:lumMod val="40000"/>
                  <a:lumOff val="60000"/>
                </a:schemeClr>
              </a:solidFill>
              <a:effectLst>
                <a:outerShdw blurRad="38100" dist="38100" dir="2700000" algn="tl">
                  <a:srgbClr val="000000">
                    <a:alpha val="43137"/>
                  </a:srgbClr>
                </a:outerShdw>
              </a:effectLst>
              <a:latin typeface="Franklin Gothic Book" panose="020B0503020102020204" pitchFamily="34" charset="0"/>
            </a:endParaRPr>
          </a:p>
          <a:p>
            <a:pPr marL="457200" indent="-457200">
              <a:buFont typeface="+mj-lt"/>
              <a:buAutoNum type="arabicPeriod"/>
            </a:pPr>
            <a:r>
              <a:rPr lang="es-AR" sz="2400" b="1" dirty="0">
                <a:solidFill>
                  <a:schemeClr val="accent2">
                    <a:lumMod val="75000"/>
                  </a:schemeClr>
                </a:solidFill>
                <a:effectLst>
                  <a:outerShdw blurRad="38100" dist="38100" dir="2700000" algn="tl">
                    <a:srgbClr val="000000">
                      <a:alpha val="43137"/>
                    </a:srgbClr>
                  </a:outerShdw>
                </a:effectLst>
                <a:latin typeface="Franklin Gothic Book" panose="020B0503020102020204" pitchFamily="34" charset="0"/>
              </a:rPr>
              <a:t>Escribir el script con la función en el editor de programas m</a:t>
            </a:r>
          </a:p>
          <a:p>
            <a:pPr marL="457200" indent="-457200">
              <a:buFont typeface="+mj-lt"/>
              <a:buAutoNum type="arabicPeriod"/>
            </a:pPr>
            <a:r>
              <a:rPr lang="es-AR" sz="2400" b="1" dirty="0">
                <a:solidFill>
                  <a:schemeClr val="accent2">
                    <a:lumMod val="75000"/>
                  </a:schemeClr>
                </a:solidFill>
                <a:effectLst>
                  <a:outerShdw blurRad="38100" dist="38100" dir="2700000" algn="tl">
                    <a:srgbClr val="000000">
                      <a:alpha val="43137"/>
                    </a:srgbClr>
                  </a:outerShdw>
                </a:effectLst>
                <a:latin typeface="Franklin Gothic Book" panose="020B0503020102020204" pitchFamily="34" charset="0"/>
              </a:rPr>
              <a:t>Guardarlo con el nombre que figura luego del signo =</a:t>
            </a:r>
          </a:p>
          <a:p>
            <a:pPr marL="457200" indent="-457200">
              <a:buFont typeface="+mj-lt"/>
              <a:buAutoNum type="arabicPeriod"/>
            </a:pPr>
            <a:r>
              <a:rPr lang="es-AR" sz="2400" b="1" dirty="0">
                <a:solidFill>
                  <a:schemeClr val="accent2">
                    <a:lumMod val="75000"/>
                  </a:schemeClr>
                </a:solidFill>
                <a:effectLst>
                  <a:outerShdw blurRad="38100" dist="38100" dir="2700000" algn="tl">
                    <a:srgbClr val="000000">
                      <a:alpha val="43137"/>
                    </a:srgbClr>
                  </a:outerShdw>
                </a:effectLst>
                <a:latin typeface="Franklin Gothic Book" panose="020B0503020102020204" pitchFamily="34" charset="0"/>
              </a:rPr>
              <a:t>Usarlo escribiendo ese nombre en la ventana de comandos (o en un archivo de programa) seguido de todos los valores numéricos de los datos, en el mismo orden en que se escribieron en el archivo, separados por comas</a:t>
            </a:r>
            <a:r>
              <a:rPr lang="es-AR" sz="2400" b="1" dirty="0">
                <a:solidFill>
                  <a:schemeClr val="accent2">
                    <a:lumMod val="40000"/>
                    <a:lumOff val="60000"/>
                  </a:schemeClr>
                </a:solidFill>
                <a:effectLst>
                  <a:outerShdw blurRad="38100" dist="38100" dir="2700000" algn="tl">
                    <a:srgbClr val="000000">
                      <a:alpha val="43137"/>
                    </a:srgbClr>
                  </a:outerShdw>
                </a:effectLst>
                <a:latin typeface="Franklin Gothic Book" panose="020B0503020102020204" pitchFamily="34" charset="0"/>
              </a:rPr>
              <a:t>.</a:t>
            </a:r>
          </a:p>
          <a:p>
            <a:pPr marL="457200" indent="-457200">
              <a:buFont typeface="+mj-lt"/>
              <a:buAutoNum type="arabicPeriod"/>
            </a:pPr>
            <a:endParaRPr lang="es-AR" sz="2400" b="1" dirty="0">
              <a:solidFill>
                <a:schemeClr val="accent2">
                  <a:lumMod val="40000"/>
                  <a:lumOff val="60000"/>
                </a:schemeClr>
              </a:solidFill>
              <a:effectLst>
                <a:outerShdw blurRad="38100" dist="38100" dir="2700000" algn="tl">
                  <a:srgbClr val="000000">
                    <a:alpha val="43137"/>
                  </a:srgbClr>
                </a:outerShdw>
              </a:effectLst>
              <a:latin typeface="Franklin Gothic Book" panose="020B0503020102020204" pitchFamily="34" charset="0"/>
            </a:endParaRPr>
          </a:p>
        </p:txBody>
      </p:sp>
      <p:sp>
        <p:nvSpPr>
          <p:cNvPr id="4" name="CuadroTexto 3"/>
          <p:cNvSpPr txBox="1"/>
          <p:nvPr/>
        </p:nvSpPr>
        <p:spPr>
          <a:xfrm>
            <a:off x="971600" y="188640"/>
            <a:ext cx="4104456" cy="954107"/>
          </a:xfrm>
          <a:prstGeom prst="rect">
            <a:avLst/>
          </a:prstGeom>
          <a:noFill/>
        </p:spPr>
        <p:txBody>
          <a:bodyPr wrap="square" rtlCol="0">
            <a:spAutoFit/>
          </a:bodyPr>
          <a:lstStyle/>
          <a:p>
            <a:r>
              <a:rPr lang="es-AR" sz="2800" b="1" dirty="0">
                <a:latin typeface="Franklin Gothic Book" panose="020B0503020102020204" pitchFamily="34" charset="0"/>
              </a:rPr>
              <a:t>FUNCIONES DEFINIDAS POR EL USUARIO</a:t>
            </a:r>
          </a:p>
        </p:txBody>
      </p:sp>
      <p:graphicFrame>
        <p:nvGraphicFramePr>
          <p:cNvPr id="5" name="3 Objeto"/>
          <p:cNvGraphicFramePr>
            <a:graphicFrameLocks noChangeAspect="1"/>
          </p:cNvGraphicFramePr>
          <p:nvPr>
            <p:extLst>
              <p:ext uri="{D42A27DB-BD31-4B8C-83A1-F6EECF244321}">
                <p14:modId xmlns:p14="http://schemas.microsoft.com/office/powerpoint/2010/main" val="2566678895"/>
              </p:ext>
            </p:extLst>
          </p:nvPr>
        </p:nvGraphicFramePr>
        <p:xfrm>
          <a:off x="6660232" y="138766"/>
          <a:ext cx="2329954" cy="983168"/>
        </p:xfrm>
        <a:graphic>
          <a:graphicData uri="http://schemas.openxmlformats.org/presentationml/2006/ole">
            <mc:AlternateContent xmlns:mc="http://schemas.openxmlformats.org/markup-compatibility/2006">
              <mc:Choice xmlns:v="urn:schemas-microsoft-com:vml" Requires="v">
                <p:oleObj name="Equation" r:id="rId3" imgW="812447" imgH="342751" progId="Equation.DSMT4">
                  <p:embed/>
                </p:oleObj>
              </mc:Choice>
              <mc:Fallback>
                <p:oleObj name="Equation" r:id="rId3" imgW="812447" imgH="342751" progId="Equation.DSMT4">
                  <p:embed/>
                  <p:pic>
                    <p:nvPicPr>
                      <p:cNvPr id="5" name="3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138766"/>
                        <a:ext cx="2329954" cy="983168"/>
                      </a:xfrm>
                      <a:prstGeom prst="rect">
                        <a:avLst/>
                      </a:prstGeom>
                      <a:solidFill>
                        <a:schemeClr val="accent1"/>
                      </a:solidFill>
                      <a:ln>
                        <a:noFill/>
                      </a:ln>
                    </p:spPr>
                  </p:pic>
                </p:oleObj>
              </mc:Fallback>
            </mc:AlternateContent>
          </a:graphicData>
        </a:graphic>
      </p:graphicFrame>
    </p:spTree>
    <p:extLst>
      <p:ext uri="{BB962C8B-B14F-4D97-AF65-F5344CB8AC3E}">
        <p14:creationId xmlns:p14="http://schemas.microsoft.com/office/powerpoint/2010/main" val="2247662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467544" y="913457"/>
            <a:ext cx="8280920" cy="5632311"/>
          </a:xfrm>
          <a:prstGeom prst="rect">
            <a:avLst/>
          </a:prstGeom>
          <a:noFill/>
        </p:spPr>
        <p:txBody>
          <a:bodyPr wrap="square" rtlCol="0">
            <a:spAutoFit/>
          </a:bodyPr>
          <a:lstStyle/>
          <a:p>
            <a:r>
              <a:rPr lang="es-AR" sz="2400" b="1" dirty="0">
                <a:solidFill>
                  <a:schemeClr val="tx2">
                    <a:lumMod val="75000"/>
                  </a:schemeClr>
                </a:solidFill>
                <a:effectLst>
                  <a:outerShdw blurRad="38100" dist="38100" dir="2700000" algn="tl">
                    <a:srgbClr val="000000">
                      <a:alpha val="43137"/>
                    </a:srgbClr>
                  </a:outerShdw>
                </a:effectLst>
                <a:latin typeface="Franklin Gothic Book" panose="020B0503020102020204" pitchFamily="34" charset="0"/>
              </a:rPr>
              <a:t>Aclaraciones:</a:t>
            </a:r>
          </a:p>
          <a:p>
            <a:endParaRPr lang="es-AR" sz="2400" dirty="0">
              <a:latin typeface="Franklin Gothic Book" panose="020B0503020102020204" pitchFamily="34" charset="0"/>
            </a:endParaRPr>
          </a:p>
          <a:p>
            <a:r>
              <a:rPr lang="es-AR" sz="2400" dirty="0">
                <a:latin typeface="Franklin Gothic Book" panose="020B0503020102020204" pitchFamily="34" charset="0"/>
              </a:rPr>
              <a:t>Los archivos m utilizados en las explicaciones de las clases anteriores contenían instrucciones que, al momento de ser ejecutadas, tenían el mismo efecto que si hubieran sido escritas en la ventana de comandos. Esto es, los scripts de programas comparten el espacio de trabajo, y cualquiera de las variables creadas por el programa permanece en el espacio de trabajo aún después que el programa se ejecuta.</a:t>
            </a:r>
          </a:p>
          <a:p>
            <a:r>
              <a:rPr lang="es-AR" sz="2400" dirty="0">
                <a:latin typeface="Franklin Gothic Book" panose="020B0503020102020204" pitchFamily="34" charset="0"/>
              </a:rPr>
              <a:t>En cambio, las funciones creadas en Matlab/</a:t>
            </a:r>
            <a:r>
              <a:rPr lang="es-AR" sz="2400" dirty="0" err="1">
                <a:latin typeface="Franklin Gothic Book" panose="020B0503020102020204" pitchFamily="34" charset="0"/>
              </a:rPr>
              <a:t>Octave</a:t>
            </a:r>
            <a:r>
              <a:rPr lang="es-AR" sz="2400" dirty="0">
                <a:latin typeface="Franklin Gothic Book" panose="020B0503020102020204" pitchFamily="34" charset="0"/>
              </a:rPr>
              <a:t> son un tipo especial de archivos m que corre en su propio e independiente espacio de trabajo. Recibe datos de entrada a través de una lista de “argumentos” de entrada y devuelve uno (como en el ejemplo visto) o una lista de argumentos de salida o resultados.</a:t>
            </a:r>
            <a:endParaRPr lang="es-AR" sz="2400" b="1" dirty="0">
              <a:solidFill>
                <a:schemeClr val="accent2">
                  <a:lumMod val="40000"/>
                  <a:lumOff val="60000"/>
                </a:schemeClr>
              </a:solidFill>
              <a:effectLst>
                <a:outerShdw blurRad="38100" dist="38100" dir="2700000" algn="tl">
                  <a:srgbClr val="000000">
                    <a:alpha val="43137"/>
                  </a:srgbClr>
                </a:outerShdw>
              </a:effectLst>
              <a:latin typeface="Franklin Gothic Book" panose="020B0503020102020204" pitchFamily="34" charset="0"/>
            </a:endParaRPr>
          </a:p>
        </p:txBody>
      </p:sp>
      <p:sp>
        <p:nvSpPr>
          <p:cNvPr id="4" name="CuadroTexto 3"/>
          <p:cNvSpPr txBox="1"/>
          <p:nvPr/>
        </p:nvSpPr>
        <p:spPr>
          <a:xfrm>
            <a:off x="971600" y="188640"/>
            <a:ext cx="7920880" cy="523220"/>
          </a:xfrm>
          <a:prstGeom prst="rect">
            <a:avLst/>
          </a:prstGeom>
          <a:noFill/>
        </p:spPr>
        <p:txBody>
          <a:bodyPr wrap="square" rtlCol="0">
            <a:spAutoFit/>
          </a:bodyPr>
          <a:lstStyle/>
          <a:p>
            <a:r>
              <a:rPr lang="es-AR" sz="2800" b="1" dirty="0">
                <a:latin typeface="Franklin Gothic Book" panose="020B0503020102020204" pitchFamily="34" charset="0"/>
              </a:rPr>
              <a:t>FUNCIONES DEFINIDAS POR EL USUARIO</a:t>
            </a:r>
          </a:p>
        </p:txBody>
      </p:sp>
    </p:spTree>
    <p:extLst>
      <p:ext uri="{BB962C8B-B14F-4D97-AF65-F5344CB8AC3E}">
        <p14:creationId xmlns:p14="http://schemas.microsoft.com/office/powerpoint/2010/main" val="179303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611560" y="1340768"/>
            <a:ext cx="8496944" cy="3046988"/>
          </a:xfrm>
          <a:prstGeom prst="rect">
            <a:avLst/>
          </a:prstGeom>
          <a:noFill/>
        </p:spPr>
        <p:txBody>
          <a:bodyPr wrap="square" rtlCol="0">
            <a:spAutoFit/>
          </a:bodyPr>
          <a:lstStyle/>
          <a:p>
            <a:r>
              <a:rPr lang="es-AR" sz="2400" dirty="0">
                <a:latin typeface="Franklin Gothic Book" panose="020B0503020102020204" pitchFamily="34" charset="0"/>
              </a:rPr>
              <a:t>En este último tramo de conceptos alrededor de Matlab/Octave vamos a aprender a crear funciones propias, que podremos usar junto con las que ya trae el programa (como la función cos, log, etc.).</a:t>
            </a:r>
          </a:p>
          <a:p>
            <a:endParaRPr lang="es-AR" sz="2400" dirty="0">
              <a:latin typeface="Franklin Gothic Book" panose="020B0503020102020204" pitchFamily="34" charset="0"/>
            </a:endParaRPr>
          </a:p>
          <a:p>
            <a:r>
              <a:rPr lang="es-AR" sz="2400" dirty="0">
                <a:latin typeface="Franklin Gothic Book" panose="020B0503020102020204" pitchFamily="34" charset="0"/>
              </a:rPr>
              <a:t>Pero operar con funciones implica conocer cómo trabaja Matlab/Octave con las variables y expresiones que vamos utilizando</a:t>
            </a:r>
          </a:p>
        </p:txBody>
      </p:sp>
      <p:sp>
        <p:nvSpPr>
          <p:cNvPr id="4" name="CuadroTexto 3"/>
          <p:cNvSpPr txBox="1"/>
          <p:nvPr/>
        </p:nvSpPr>
        <p:spPr>
          <a:xfrm>
            <a:off x="971600" y="188640"/>
            <a:ext cx="7776864" cy="954107"/>
          </a:xfrm>
          <a:prstGeom prst="rect">
            <a:avLst/>
          </a:prstGeom>
          <a:noFill/>
        </p:spPr>
        <p:txBody>
          <a:bodyPr wrap="square" rtlCol="0">
            <a:spAutoFit/>
          </a:bodyPr>
          <a:lstStyle/>
          <a:p>
            <a:r>
              <a:rPr lang="es-AR" sz="2800" b="1" dirty="0">
                <a:latin typeface="Franklin Gothic Book" panose="020B0503020102020204" pitchFamily="34" charset="0"/>
              </a:rPr>
              <a:t>FUNCIONES DEFINIDAS O CREADAS POR EL USUARIO</a:t>
            </a:r>
          </a:p>
        </p:txBody>
      </p:sp>
      <p:sp>
        <p:nvSpPr>
          <p:cNvPr id="5" name="CuadroTexto 4">
            <a:extLst>
              <a:ext uri="{FF2B5EF4-FFF2-40B4-BE49-F238E27FC236}">
                <a16:creationId xmlns:a16="http://schemas.microsoft.com/office/drawing/2014/main" id="{FDBA8A71-066E-4245-BD76-0A2FC1586F88}"/>
              </a:ext>
            </a:extLst>
          </p:cNvPr>
          <p:cNvSpPr txBox="1"/>
          <p:nvPr/>
        </p:nvSpPr>
        <p:spPr>
          <a:xfrm>
            <a:off x="1403648" y="4356350"/>
            <a:ext cx="8496944" cy="2123658"/>
          </a:xfrm>
          <a:prstGeom prst="rect">
            <a:avLst/>
          </a:prstGeom>
          <a:noFill/>
        </p:spPr>
        <p:txBody>
          <a:bodyPr wrap="square" rtlCol="0">
            <a:spAutoFit/>
          </a:bodyPr>
          <a:lstStyle/>
          <a:p>
            <a:endParaRPr lang="es-AR" sz="2400" dirty="0">
              <a:latin typeface="Franklin Gothic Book" panose="020B0503020102020204" pitchFamily="34" charset="0"/>
            </a:endParaRPr>
          </a:p>
          <a:p>
            <a:r>
              <a:rPr lang="es-AR" sz="2400" dirty="0">
                <a:latin typeface="Franklin Gothic Book" panose="020B0503020102020204" pitchFamily="34" charset="0"/>
              </a:rPr>
              <a:t>Es momento de realizar un </a:t>
            </a:r>
          </a:p>
          <a:p>
            <a:endParaRPr lang="es-AR" sz="2400" dirty="0">
              <a:latin typeface="Franklin Gothic Book" panose="020B0503020102020204" pitchFamily="34" charset="0"/>
            </a:endParaRPr>
          </a:p>
          <a:p>
            <a:pPr algn="ctr"/>
            <a:r>
              <a:rPr lang="es-AR" sz="3600" b="1" dirty="0">
                <a:latin typeface="Lucida Handwriting" panose="03010101010101010101" pitchFamily="66" charset="0"/>
              </a:rPr>
              <a:t>Breve Repaso</a:t>
            </a:r>
          </a:p>
          <a:p>
            <a:endParaRPr lang="es-AR" sz="2400" dirty="0">
              <a:latin typeface="Franklin Gothic Book" panose="020B0503020102020204" pitchFamily="34" charset="0"/>
            </a:endParaRPr>
          </a:p>
        </p:txBody>
      </p:sp>
    </p:spTree>
    <p:extLst>
      <p:ext uri="{BB962C8B-B14F-4D97-AF65-F5344CB8AC3E}">
        <p14:creationId xmlns:p14="http://schemas.microsoft.com/office/powerpoint/2010/main" val="45657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586243" y="559833"/>
            <a:ext cx="8280920" cy="6201698"/>
          </a:xfrm>
          <a:prstGeom prst="rect">
            <a:avLst/>
          </a:prstGeom>
          <a:noFill/>
        </p:spPr>
        <p:txBody>
          <a:bodyPr wrap="square" rtlCol="0">
            <a:spAutoFit/>
          </a:bodyPr>
          <a:lstStyle/>
          <a:p>
            <a:r>
              <a:rPr lang="es-AR" sz="2400" b="1" dirty="0">
                <a:solidFill>
                  <a:schemeClr val="tx2">
                    <a:lumMod val="75000"/>
                  </a:schemeClr>
                </a:solidFill>
                <a:effectLst>
                  <a:outerShdw blurRad="38100" dist="38100" dir="2700000" algn="tl">
                    <a:srgbClr val="000000">
                      <a:alpha val="43137"/>
                    </a:srgbClr>
                  </a:outerShdw>
                </a:effectLst>
                <a:latin typeface="Franklin Gothic Book" panose="020B0503020102020204" pitchFamily="34" charset="0"/>
              </a:rPr>
              <a:t>Formato general:</a:t>
            </a:r>
          </a:p>
          <a:p>
            <a:endParaRPr lang="es-AR" sz="800" dirty="0">
              <a:latin typeface="Franklin Gothic Book" panose="020B0503020102020204" pitchFamily="34" charset="0"/>
            </a:endParaRPr>
          </a:p>
          <a:p>
            <a:r>
              <a:rPr lang="es-AR" sz="2800" b="1" dirty="0" err="1">
                <a:latin typeface="Franklin Gothic Book" panose="020B0503020102020204" pitchFamily="34" charset="0"/>
              </a:rPr>
              <a:t>function</a:t>
            </a:r>
            <a:r>
              <a:rPr lang="es-AR" sz="2000" b="1" dirty="0">
                <a:latin typeface="Franklin Gothic Book" panose="020B0503020102020204" pitchFamily="34" charset="0"/>
              </a:rPr>
              <a:t> [varsalida1, varsalida2,…] </a:t>
            </a:r>
            <a:r>
              <a:rPr lang="en-US" sz="2000" b="1" dirty="0">
                <a:latin typeface="Franklin Gothic Book" panose="020B0503020102020204" pitchFamily="34" charset="0"/>
              </a:rPr>
              <a:t>= </a:t>
            </a:r>
            <a:r>
              <a:rPr lang="en-US" sz="2000" b="1" dirty="0" err="1">
                <a:latin typeface="Franklin Gothic Book" panose="020B0503020102020204" pitchFamily="34" charset="0"/>
              </a:rPr>
              <a:t>nombrefun</a:t>
            </a:r>
            <a:r>
              <a:rPr lang="en-US" sz="2000" b="1" dirty="0">
                <a:latin typeface="Franklin Gothic Book" panose="020B0503020102020204" pitchFamily="34" charset="0"/>
              </a:rPr>
              <a:t>(varentr1, varentr2,…)</a:t>
            </a:r>
          </a:p>
          <a:p>
            <a:r>
              <a:rPr lang="en-US" sz="2000" b="1" dirty="0">
                <a:latin typeface="Franklin Gothic Book" panose="020B0503020102020204" pitchFamily="34" charset="0"/>
              </a:rPr>
              <a:t>% </a:t>
            </a:r>
            <a:r>
              <a:rPr lang="en-US" sz="2000" b="1" dirty="0" err="1">
                <a:latin typeface="Franklin Gothic Book" panose="020B0503020102020204" pitchFamily="34" charset="0"/>
              </a:rPr>
              <a:t>comentario</a:t>
            </a:r>
            <a:r>
              <a:rPr lang="en-US" sz="2000" b="1" dirty="0">
                <a:latin typeface="Franklin Gothic Book" panose="020B0503020102020204" pitchFamily="34" charset="0"/>
              </a:rPr>
              <a:t> 1</a:t>
            </a:r>
          </a:p>
          <a:p>
            <a:r>
              <a:rPr lang="en-US" sz="2000" b="1" dirty="0">
                <a:latin typeface="Franklin Gothic Book" panose="020B0503020102020204" pitchFamily="34" charset="0"/>
              </a:rPr>
              <a:t>% </a:t>
            </a:r>
            <a:r>
              <a:rPr lang="en-US" sz="2000" b="1" dirty="0" err="1">
                <a:latin typeface="Franklin Gothic Book" panose="020B0503020102020204" pitchFamily="34" charset="0"/>
              </a:rPr>
              <a:t>comentario</a:t>
            </a:r>
            <a:r>
              <a:rPr lang="en-US" sz="2000" b="1" dirty="0">
                <a:latin typeface="Franklin Gothic Book" panose="020B0503020102020204" pitchFamily="34" charset="0"/>
              </a:rPr>
              <a:t> 2</a:t>
            </a:r>
          </a:p>
          <a:p>
            <a:r>
              <a:rPr lang="en-US" sz="2000" b="1" dirty="0">
                <a:latin typeface="Franklin Gothic Book" panose="020B0503020102020204" pitchFamily="34" charset="0"/>
              </a:rPr>
              <a:t>,,,,,,</a:t>
            </a:r>
          </a:p>
          <a:p>
            <a:r>
              <a:rPr lang="en-US" sz="2000" b="1" dirty="0">
                <a:latin typeface="Franklin Gothic Book" panose="020B0503020102020204" pitchFamily="34" charset="0"/>
              </a:rPr>
              <a:t>c</a:t>
            </a:r>
            <a:r>
              <a:rPr lang="es-AR" sz="2000" b="1" dirty="0" err="1">
                <a:latin typeface="Franklin Gothic Book" panose="020B0503020102020204" pitchFamily="34" charset="0"/>
              </a:rPr>
              <a:t>ódigo</a:t>
            </a:r>
            <a:r>
              <a:rPr lang="es-AR" sz="2000" b="1" dirty="0">
                <a:latin typeface="Franklin Gothic Book" panose="020B0503020102020204" pitchFamily="34" charset="0"/>
              </a:rPr>
              <a:t> ejecutable (fórmulas, asignaciones, instrucciones de programación)</a:t>
            </a:r>
          </a:p>
          <a:p>
            <a:r>
              <a:rPr lang="es-AR" sz="2000" b="1" dirty="0">
                <a:latin typeface="Franklin Gothic Book" panose="020B0503020102020204" pitchFamily="34" charset="0"/>
              </a:rPr>
              <a:t>,,,,,,</a:t>
            </a:r>
          </a:p>
          <a:p>
            <a:r>
              <a:rPr lang="es-AR" sz="2800" b="1" dirty="0" err="1">
                <a:latin typeface="Franklin Gothic Book" panose="020B0503020102020204" pitchFamily="34" charset="0"/>
              </a:rPr>
              <a:t>end</a:t>
            </a:r>
            <a:endParaRPr lang="en-US" sz="2800" b="1" dirty="0">
              <a:latin typeface="Franklin Gothic Book" panose="020B0503020102020204" pitchFamily="34" charset="0"/>
            </a:endParaRPr>
          </a:p>
          <a:p>
            <a:endParaRPr lang="es-AR" sz="900" dirty="0">
              <a:latin typeface="Franklin Gothic Book" panose="020B0503020102020204" pitchFamily="34" charset="0"/>
            </a:endParaRPr>
          </a:p>
          <a:p>
            <a:r>
              <a:rPr lang="es-AR" sz="2400" dirty="0">
                <a:latin typeface="Franklin Gothic Book" panose="020B0503020102020204" pitchFamily="34" charset="0"/>
              </a:rPr>
              <a:t>La palabra </a:t>
            </a:r>
            <a:r>
              <a:rPr lang="es-AR" sz="3200" dirty="0" err="1">
                <a:latin typeface="Franklin Gothic Book" panose="020B0503020102020204" pitchFamily="34" charset="0"/>
              </a:rPr>
              <a:t>function</a:t>
            </a:r>
            <a:r>
              <a:rPr lang="es-AR" sz="2400" dirty="0">
                <a:latin typeface="Franklin Gothic Book" panose="020B0503020102020204" pitchFamily="34" charset="0"/>
              </a:rPr>
              <a:t> marca el inicio de la función. Junto con ella se especifican cuales son las variables de salida, el nombre de la función y las variables de entrada o datos.</a:t>
            </a:r>
          </a:p>
          <a:p>
            <a:r>
              <a:rPr lang="es-AR" sz="2400" dirty="0">
                <a:latin typeface="Franklin Gothic Book" panose="020B0503020102020204" pitchFamily="34" charset="0"/>
              </a:rPr>
              <a:t>Las variables de salida se indican antes del signo igual, entre corchetes y separadas por comas (si es una sola, se pueden omitir los corchetes)</a:t>
            </a:r>
          </a:p>
          <a:p>
            <a:r>
              <a:rPr lang="es-AR" sz="2400" dirty="0">
                <a:latin typeface="Franklin Gothic Book" panose="020B0503020102020204" pitchFamily="34" charset="0"/>
              </a:rPr>
              <a:t>Las variables de entrada (argumentos)se indican a la derecha del signo igual, entre paréntesis y separadas por comas</a:t>
            </a:r>
            <a:endParaRPr lang="es-AR" sz="2400" b="1" dirty="0">
              <a:solidFill>
                <a:schemeClr val="accent2">
                  <a:lumMod val="40000"/>
                  <a:lumOff val="60000"/>
                </a:schemeClr>
              </a:solidFill>
              <a:effectLst>
                <a:outerShdw blurRad="38100" dist="38100" dir="2700000" algn="tl">
                  <a:srgbClr val="000000">
                    <a:alpha val="43137"/>
                  </a:srgbClr>
                </a:outerShdw>
              </a:effectLst>
              <a:latin typeface="Franklin Gothic Book" panose="020B0503020102020204" pitchFamily="34" charset="0"/>
            </a:endParaRPr>
          </a:p>
        </p:txBody>
      </p:sp>
      <p:sp>
        <p:nvSpPr>
          <p:cNvPr id="4" name="CuadroTexto 3"/>
          <p:cNvSpPr txBox="1"/>
          <p:nvPr/>
        </p:nvSpPr>
        <p:spPr>
          <a:xfrm>
            <a:off x="946283" y="38986"/>
            <a:ext cx="7920880" cy="523220"/>
          </a:xfrm>
          <a:prstGeom prst="rect">
            <a:avLst/>
          </a:prstGeom>
          <a:noFill/>
        </p:spPr>
        <p:txBody>
          <a:bodyPr wrap="square" rtlCol="0">
            <a:spAutoFit/>
          </a:bodyPr>
          <a:lstStyle/>
          <a:p>
            <a:r>
              <a:rPr lang="es-AR" sz="2800" b="1" dirty="0">
                <a:latin typeface="Franklin Gothic Book" panose="020B0503020102020204" pitchFamily="34" charset="0"/>
              </a:rPr>
              <a:t>FUNCIONES DEFINIDAS POR EL USUARIO</a:t>
            </a:r>
          </a:p>
        </p:txBody>
      </p:sp>
    </p:spTree>
    <p:extLst>
      <p:ext uri="{BB962C8B-B14F-4D97-AF65-F5344CB8AC3E}">
        <p14:creationId xmlns:p14="http://schemas.microsoft.com/office/powerpoint/2010/main" val="4088116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586243" y="559833"/>
            <a:ext cx="8280920" cy="5709255"/>
          </a:xfrm>
          <a:prstGeom prst="rect">
            <a:avLst/>
          </a:prstGeom>
          <a:noFill/>
        </p:spPr>
        <p:txBody>
          <a:bodyPr wrap="square" rtlCol="0">
            <a:spAutoFit/>
          </a:bodyPr>
          <a:lstStyle/>
          <a:p>
            <a:r>
              <a:rPr lang="es-AR" sz="2400" b="1" dirty="0">
                <a:solidFill>
                  <a:schemeClr val="tx2">
                    <a:lumMod val="75000"/>
                  </a:schemeClr>
                </a:solidFill>
                <a:effectLst>
                  <a:outerShdw blurRad="38100" dist="38100" dir="2700000" algn="tl">
                    <a:srgbClr val="000000">
                      <a:alpha val="43137"/>
                    </a:srgbClr>
                  </a:outerShdw>
                </a:effectLst>
                <a:latin typeface="Franklin Gothic Book" panose="020B0503020102020204" pitchFamily="34" charset="0"/>
              </a:rPr>
              <a:t>Formato general:</a:t>
            </a:r>
          </a:p>
          <a:p>
            <a:endParaRPr lang="es-AR" sz="800" dirty="0">
              <a:latin typeface="Franklin Gothic Book" panose="020B0503020102020204" pitchFamily="34" charset="0"/>
            </a:endParaRPr>
          </a:p>
          <a:p>
            <a:r>
              <a:rPr lang="es-AR" sz="2800" b="1" dirty="0" err="1">
                <a:latin typeface="Franklin Gothic Book" panose="020B0503020102020204" pitchFamily="34" charset="0"/>
              </a:rPr>
              <a:t>function</a:t>
            </a:r>
            <a:r>
              <a:rPr lang="es-AR" sz="2000" b="1" dirty="0">
                <a:latin typeface="Franklin Gothic Book" panose="020B0503020102020204" pitchFamily="34" charset="0"/>
              </a:rPr>
              <a:t> [varsalida1, varsalida2,…] </a:t>
            </a:r>
            <a:r>
              <a:rPr lang="en-US" sz="2000" b="1" dirty="0">
                <a:latin typeface="Franklin Gothic Book" panose="020B0503020102020204" pitchFamily="34" charset="0"/>
              </a:rPr>
              <a:t>= </a:t>
            </a:r>
            <a:r>
              <a:rPr lang="en-US" sz="2000" b="1" dirty="0" err="1">
                <a:solidFill>
                  <a:schemeClr val="accent6">
                    <a:lumMod val="75000"/>
                  </a:schemeClr>
                </a:solidFill>
                <a:latin typeface="Franklin Gothic Book" panose="020B0503020102020204" pitchFamily="34" charset="0"/>
              </a:rPr>
              <a:t>nombrefun</a:t>
            </a:r>
            <a:r>
              <a:rPr lang="en-US" sz="2000" b="1" dirty="0">
                <a:latin typeface="Franklin Gothic Book" panose="020B0503020102020204" pitchFamily="34" charset="0"/>
              </a:rPr>
              <a:t>(varentr1, varentr2,…)</a:t>
            </a:r>
          </a:p>
          <a:p>
            <a:r>
              <a:rPr lang="en-US" sz="2000" b="1" dirty="0">
                <a:latin typeface="Franklin Gothic Book" panose="020B0503020102020204" pitchFamily="34" charset="0"/>
              </a:rPr>
              <a:t>% </a:t>
            </a:r>
            <a:r>
              <a:rPr lang="en-US" sz="2000" b="1" dirty="0" err="1">
                <a:latin typeface="Franklin Gothic Book" panose="020B0503020102020204" pitchFamily="34" charset="0"/>
              </a:rPr>
              <a:t>comentario</a:t>
            </a:r>
            <a:r>
              <a:rPr lang="en-US" sz="2000" b="1" dirty="0">
                <a:latin typeface="Franklin Gothic Book" panose="020B0503020102020204" pitchFamily="34" charset="0"/>
              </a:rPr>
              <a:t> 1</a:t>
            </a:r>
          </a:p>
          <a:p>
            <a:r>
              <a:rPr lang="en-US" sz="2000" b="1" dirty="0">
                <a:latin typeface="Franklin Gothic Book" panose="020B0503020102020204" pitchFamily="34" charset="0"/>
              </a:rPr>
              <a:t>% </a:t>
            </a:r>
            <a:r>
              <a:rPr lang="en-US" sz="2000" b="1" dirty="0" err="1">
                <a:latin typeface="Franklin Gothic Book" panose="020B0503020102020204" pitchFamily="34" charset="0"/>
              </a:rPr>
              <a:t>comentario</a:t>
            </a:r>
            <a:r>
              <a:rPr lang="en-US" sz="2000" b="1" dirty="0">
                <a:latin typeface="Franklin Gothic Book" panose="020B0503020102020204" pitchFamily="34" charset="0"/>
              </a:rPr>
              <a:t> 2</a:t>
            </a:r>
          </a:p>
          <a:p>
            <a:r>
              <a:rPr lang="en-US" sz="2000" b="1" dirty="0">
                <a:latin typeface="Franklin Gothic Book" panose="020B0503020102020204" pitchFamily="34" charset="0"/>
              </a:rPr>
              <a:t>,,,,,,</a:t>
            </a:r>
          </a:p>
          <a:p>
            <a:r>
              <a:rPr lang="en-US" sz="2000" b="1" dirty="0">
                <a:latin typeface="Franklin Gothic Book" panose="020B0503020102020204" pitchFamily="34" charset="0"/>
              </a:rPr>
              <a:t>c</a:t>
            </a:r>
            <a:r>
              <a:rPr lang="es-AR" sz="2000" b="1" dirty="0" err="1">
                <a:latin typeface="Franklin Gothic Book" panose="020B0503020102020204" pitchFamily="34" charset="0"/>
              </a:rPr>
              <a:t>ódigo</a:t>
            </a:r>
            <a:r>
              <a:rPr lang="es-AR" sz="2000" b="1" dirty="0">
                <a:latin typeface="Franklin Gothic Book" panose="020B0503020102020204" pitchFamily="34" charset="0"/>
              </a:rPr>
              <a:t> ejecutable (fórmulas, asignaciones, instrucciones de programación)</a:t>
            </a:r>
          </a:p>
          <a:p>
            <a:r>
              <a:rPr lang="es-AR" sz="2000" b="1" dirty="0">
                <a:latin typeface="Franklin Gothic Book" panose="020B0503020102020204" pitchFamily="34" charset="0"/>
              </a:rPr>
              <a:t>,,,,,,</a:t>
            </a:r>
          </a:p>
          <a:p>
            <a:r>
              <a:rPr lang="es-AR" sz="2800" b="1" dirty="0" err="1">
                <a:latin typeface="Franklin Gothic Book" panose="020B0503020102020204" pitchFamily="34" charset="0"/>
              </a:rPr>
              <a:t>end</a:t>
            </a:r>
            <a:endParaRPr lang="en-US" sz="2800" b="1" dirty="0">
              <a:latin typeface="Franklin Gothic Book" panose="020B0503020102020204" pitchFamily="34" charset="0"/>
            </a:endParaRPr>
          </a:p>
          <a:p>
            <a:endParaRPr lang="es-AR" sz="900" dirty="0">
              <a:latin typeface="Franklin Gothic Book" panose="020B0503020102020204" pitchFamily="34" charset="0"/>
            </a:endParaRPr>
          </a:p>
          <a:p>
            <a:r>
              <a:rPr lang="es-AR" sz="2400" dirty="0">
                <a:latin typeface="Franklin Gothic Book" panose="020B0503020102020204" pitchFamily="34" charset="0"/>
              </a:rPr>
              <a:t>La función se almacena en un archivo “m” que tiene el mismo nombre que la función, </a:t>
            </a:r>
          </a:p>
          <a:p>
            <a:r>
              <a:rPr lang="es-AR" sz="2400" dirty="0">
                <a:latin typeface="Franklin Gothic Book" panose="020B0503020102020204" pitchFamily="34" charset="0"/>
              </a:rPr>
              <a:t>Por ejemplo, si la función se llama </a:t>
            </a:r>
            <a:r>
              <a:rPr lang="es-AR" sz="2400" dirty="0" err="1">
                <a:latin typeface="Franklin Gothic Book" panose="020B0503020102020204" pitchFamily="34" charset="0"/>
              </a:rPr>
              <a:t>nombrefun</a:t>
            </a:r>
            <a:r>
              <a:rPr lang="es-AR" sz="2400" dirty="0">
                <a:latin typeface="Franklin Gothic Book" panose="020B0503020102020204" pitchFamily="34" charset="0"/>
              </a:rPr>
              <a:t>, entonces el archivo en el que se almacena se llama </a:t>
            </a:r>
            <a:r>
              <a:rPr lang="es-AR" sz="2400" dirty="0" err="1">
                <a:latin typeface="Franklin Gothic Book" panose="020B0503020102020204" pitchFamily="34" charset="0"/>
              </a:rPr>
              <a:t>nombrefun.m</a:t>
            </a:r>
            <a:endParaRPr lang="es-AR" sz="2400" dirty="0">
              <a:latin typeface="Franklin Gothic Book" panose="020B0503020102020204" pitchFamily="34" charset="0"/>
            </a:endParaRPr>
          </a:p>
          <a:p>
            <a:r>
              <a:rPr lang="es-AR" sz="2400" dirty="0">
                <a:latin typeface="Franklin Gothic Book" panose="020B0503020102020204" pitchFamily="34" charset="0"/>
              </a:rPr>
              <a:t>Este es el nombre con el que la función se invoca desde la ventana de comandos, desde un programa, o desde otra función</a:t>
            </a:r>
            <a:endParaRPr lang="es-AR" sz="2400" dirty="0">
              <a:effectLst>
                <a:outerShdw blurRad="38100" dist="38100" dir="2700000" algn="tl">
                  <a:srgbClr val="000000">
                    <a:alpha val="43137"/>
                  </a:srgbClr>
                </a:outerShdw>
              </a:effectLst>
              <a:latin typeface="Franklin Gothic Book" panose="020B0503020102020204" pitchFamily="34" charset="0"/>
            </a:endParaRPr>
          </a:p>
        </p:txBody>
      </p:sp>
      <p:sp>
        <p:nvSpPr>
          <p:cNvPr id="4" name="CuadroTexto 3"/>
          <p:cNvSpPr txBox="1"/>
          <p:nvPr/>
        </p:nvSpPr>
        <p:spPr>
          <a:xfrm>
            <a:off x="946283" y="38986"/>
            <a:ext cx="7920880" cy="523220"/>
          </a:xfrm>
          <a:prstGeom prst="rect">
            <a:avLst/>
          </a:prstGeom>
          <a:noFill/>
        </p:spPr>
        <p:txBody>
          <a:bodyPr wrap="square" rtlCol="0">
            <a:spAutoFit/>
          </a:bodyPr>
          <a:lstStyle/>
          <a:p>
            <a:r>
              <a:rPr lang="es-AR" sz="2800" b="1" dirty="0">
                <a:latin typeface="Franklin Gothic Book" panose="020B0503020102020204" pitchFamily="34" charset="0"/>
              </a:rPr>
              <a:t>FUNCIONES DEFINIDAS POR EL USUARIO</a:t>
            </a:r>
          </a:p>
        </p:txBody>
      </p:sp>
    </p:spTree>
    <p:extLst>
      <p:ext uri="{BB962C8B-B14F-4D97-AF65-F5344CB8AC3E}">
        <p14:creationId xmlns:p14="http://schemas.microsoft.com/office/powerpoint/2010/main" val="2772640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276837" y="559833"/>
            <a:ext cx="8590326" cy="6447919"/>
          </a:xfrm>
          <a:prstGeom prst="rect">
            <a:avLst/>
          </a:prstGeom>
          <a:noFill/>
        </p:spPr>
        <p:txBody>
          <a:bodyPr wrap="square" rtlCol="0">
            <a:spAutoFit/>
          </a:bodyPr>
          <a:lstStyle/>
          <a:p>
            <a:r>
              <a:rPr lang="es-AR" sz="2400" b="1" dirty="0">
                <a:solidFill>
                  <a:schemeClr val="tx2">
                    <a:lumMod val="75000"/>
                  </a:schemeClr>
                </a:solidFill>
                <a:effectLst>
                  <a:outerShdw blurRad="38100" dist="38100" dir="2700000" algn="tl">
                    <a:srgbClr val="000000">
                      <a:alpha val="43137"/>
                    </a:srgbClr>
                  </a:outerShdw>
                </a:effectLst>
                <a:latin typeface="Franklin Gothic Book" panose="020B0503020102020204" pitchFamily="34" charset="0"/>
              </a:rPr>
              <a:t>Formato general:</a:t>
            </a:r>
          </a:p>
          <a:p>
            <a:endParaRPr lang="es-AR" sz="800" dirty="0">
              <a:latin typeface="Franklin Gothic Book" panose="020B0503020102020204" pitchFamily="34" charset="0"/>
            </a:endParaRPr>
          </a:p>
          <a:p>
            <a:r>
              <a:rPr lang="es-AR" sz="2800" b="1" dirty="0" err="1">
                <a:latin typeface="Franklin Gothic Book" panose="020B0503020102020204" pitchFamily="34" charset="0"/>
              </a:rPr>
              <a:t>function</a:t>
            </a:r>
            <a:r>
              <a:rPr lang="es-AR" sz="2000" b="1" dirty="0">
                <a:latin typeface="Franklin Gothic Book" panose="020B0503020102020204" pitchFamily="34" charset="0"/>
              </a:rPr>
              <a:t> [varsalida1, varsalida2,…] </a:t>
            </a:r>
            <a:r>
              <a:rPr lang="en-US" sz="2000" b="1" dirty="0">
                <a:latin typeface="Franklin Gothic Book" panose="020B0503020102020204" pitchFamily="34" charset="0"/>
              </a:rPr>
              <a:t>= </a:t>
            </a:r>
            <a:r>
              <a:rPr lang="en-US" sz="2000" b="1" dirty="0" err="1">
                <a:latin typeface="Franklin Gothic Book" panose="020B0503020102020204" pitchFamily="34" charset="0"/>
              </a:rPr>
              <a:t>nombrefun</a:t>
            </a:r>
            <a:r>
              <a:rPr lang="en-US" sz="2000" b="1" dirty="0">
                <a:latin typeface="Franklin Gothic Book" panose="020B0503020102020204" pitchFamily="34" charset="0"/>
              </a:rPr>
              <a:t>(</a:t>
            </a:r>
            <a:r>
              <a:rPr lang="en-US" sz="2000" b="1" dirty="0">
                <a:solidFill>
                  <a:schemeClr val="accent6">
                    <a:lumMod val="75000"/>
                  </a:schemeClr>
                </a:solidFill>
                <a:latin typeface="Franklin Gothic Book" panose="020B0503020102020204" pitchFamily="34" charset="0"/>
              </a:rPr>
              <a:t>varentr1, varentr2,…</a:t>
            </a:r>
            <a:r>
              <a:rPr lang="en-US" sz="2000" b="1" dirty="0">
                <a:latin typeface="Franklin Gothic Book" panose="020B0503020102020204" pitchFamily="34" charset="0"/>
              </a:rPr>
              <a:t>)</a:t>
            </a:r>
          </a:p>
          <a:p>
            <a:r>
              <a:rPr lang="en-US" sz="2000" b="1" dirty="0">
                <a:latin typeface="Franklin Gothic Book" panose="020B0503020102020204" pitchFamily="34" charset="0"/>
              </a:rPr>
              <a:t>% </a:t>
            </a:r>
            <a:r>
              <a:rPr lang="en-US" sz="2000" b="1" dirty="0" err="1">
                <a:latin typeface="Franklin Gothic Book" panose="020B0503020102020204" pitchFamily="34" charset="0"/>
              </a:rPr>
              <a:t>comentario</a:t>
            </a:r>
            <a:r>
              <a:rPr lang="en-US" sz="2000" b="1" dirty="0">
                <a:latin typeface="Franklin Gothic Book" panose="020B0503020102020204" pitchFamily="34" charset="0"/>
              </a:rPr>
              <a:t> 1</a:t>
            </a:r>
          </a:p>
          <a:p>
            <a:r>
              <a:rPr lang="en-US" sz="2000" b="1" dirty="0">
                <a:latin typeface="Franklin Gothic Book" panose="020B0503020102020204" pitchFamily="34" charset="0"/>
              </a:rPr>
              <a:t>% </a:t>
            </a:r>
            <a:r>
              <a:rPr lang="en-US" sz="2000" b="1" dirty="0" err="1">
                <a:latin typeface="Franklin Gothic Book" panose="020B0503020102020204" pitchFamily="34" charset="0"/>
              </a:rPr>
              <a:t>comentario</a:t>
            </a:r>
            <a:r>
              <a:rPr lang="en-US" sz="2000" b="1" dirty="0">
                <a:latin typeface="Franklin Gothic Book" panose="020B0503020102020204" pitchFamily="34" charset="0"/>
              </a:rPr>
              <a:t> 2</a:t>
            </a:r>
          </a:p>
          <a:p>
            <a:r>
              <a:rPr lang="en-US" sz="2000" b="1" dirty="0">
                <a:latin typeface="Franklin Gothic Book" panose="020B0503020102020204" pitchFamily="34" charset="0"/>
              </a:rPr>
              <a:t>,,,,,,</a:t>
            </a:r>
          </a:p>
          <a:p>
            <a:r>
              <a:rPr lang="en-US" sz="2000" b="1" dirty="0">
                <a:latin typeface="Franklin Gothic Book" panose="020B0503020102020204" pitchFamily="34" charset="0"/>
              </a:rPr>
              <a:t>c</a:t>
            </a:r>
            <a:r>
              <a:rPr lang="es-AR" sz="2000" b="1" dirty="0" err="1">
                <a:latin typeface="Franklin Gothic Book" panose="020B0503020102020204" pitchFamily="34" charset="0"/>
              </a:rPr>
              <a:t>ódigo</a:t>
            </a:r>
            <a:r>
              <a:rPr lang="es-AR" sz="2000" b="1" dirty="0">
                <a:latin typeface="Franklin Gothic Book" panose="020B0503020102020204" pitchFamily="34" charset="0"/>
              </a:rPr>
              <a:t> ejecutable (fórmulas, asignaciones, instrucciones de programación)</a:t>
            </a:r>
          </a:p>
          <a:p>
            <a:r>
              <a:rPr lang="es-AR" sz="2000" b="1" dirty="0">
                <a:latin typeface="Franklin Gothic Book" panose="020B0503020102020204" pitchFamily="34" charset="0"/>
              </a:rPr>
              <a:t>,,,,,,</a:t>
            </a:r>
          </a:p>
          <a:p>
            <a:r>
              <a:rPr lang="es-AR" sz="2800" b="1" dirty="0" err="1">
                <a:latin typeface="Franklin Gothic Book" panose="020B0503020102020204" pitchFamily="34" charset="0"/>
              </a:rPr>
              <a:t>end</a:t>
            </a:r>
            <a:endParaRPr lang="en-US" sz="2800" b="1" dirty="0">
              <a:latin typeface="Franklin Gothic Book" panose="020B0503020102020204" pitchFamily="34" charset="0"/>
            </a:endParaRPr>
          </a:p>
          <a:p>
            <a:endParaRPr lang="es-AR" sz="900" dirty="0">
              <a:latin typeface="Franklin Gothic Book" panose="020B0503020102020204" pitchFamily="34" charset="0"/>
            </a:endParaRPr>
          </a:p>
          <a:p>
            <a:r>
              <a:rPr lang="es-AR" sz="2400" dirty="0">
                <a:latin typeface="Franklin Gothic Book" panose="020B0503020102020204" pitchFamily="34" charset="0"/>
              </a:rPr>
              <a:t>Los argumentos de entrada a la función se forman con una lista de nombres de variables que representan a los valores que se “pasan” a la función. Estos variables se llaman argumentos </a:t>
            </a:r>
            <a:r>
              <a:rPr lang="es-AR" sz="2400" b="1" dirty="0">
                <a:latin typeface="Franklin Gothic Book" panose="020B0503020102020204" pitchFamily="34" charset="0"/>
              </a:rPr>
              <a:t>ficticios</a:t>
            </a:r>
            <a:r>
              <a:rPr lang="es-AR" sz="2400" dirty="0">
                <a:latin typeface="Franklin Gothic Book" panose="020B0503020102020204" pitchFamily="34" charset="0"/>
              </a:rPr>
              <a:t> , y son marcadores de posición que representan a los valores reales de los datos de entrada que se indican al momento de invocar a la función.</a:t>
            </a:r>
          </a:p>
          <a:p>
            <a:r>
              <a:rPr lang="es-AR" sz="2400" dirty="0">
                <a:latin typeface="Franklin Gothic Book" panose="020B0503020102020204" pitchFamily="34" charset="0"/>
              </a:rPr>
              <a:t>Por ejemplo en la función </a:t>
            </a:r>
            <a:r>
              <a:rPr lang="es-AR" sz="2400" b="1" dirty="0">
                <a:latin typeface="Franklin Gothic Book" panose="020B0503020102020204" pitchFamily="34" charset="0"/>
              </a:rPr>
              <a:t>U</a:t>
            </a:r>
          </a:p>
          <a:p>
            <a:r>
              <a:rPr lang="es-AR" sz="2400" dirty="0">
                <a:latin typeface="Franklin Gothic Book" panose="020B0503020102020204" pitchFamily="34" charset="0"/>
              </a:rPr>
              <a:t> varentr1 es el valor del coeficiente de rugosidad de Manning </a:t>
            </a:r>
            <a:r>
              <a:rPr lang="es-AR" sz="2400" b="1" dirty="0">
                <a:latin typeface="Franklin Gothic Book" panose="020B0503020102020204" pitchFamily="34" charset="0"/>
              </a:rPr>
              <a:t>n</a:t>
            </a:r>
            <a:r>
              <a:rPr lang="es-AR" sz="2400" dirty="0">
                <a:latin typeface="Franklin Gothic Book" panose="020B0503020102020204" pitchFamily="34" charset="0"/>
              </a:rPr>
              <a:t>,</a:t>
            </a:r>
          </a:p>
          <a:p>
            <a:r>
              <a:rPr lang="es-AR" sz="2400" dirty="0">
                <a:latin typeface="Franklin Gothic Book" panose="020B0503020102020204" pitchFamily="34" charset="0"/>
              </a:rPr>
              <a:t> varentr2 es el valor del Radio Hidráulico </a:t>
            </a:r>
            <a:r>
              <a:rPr lang="es-AR" sz="2400" b="1" dirty="0">
                <a:latin typeface="Franklin Gothic Book" panose="020B0503020102020204" pitchFamily="34" charset="0"/>
              </a:rPr>
              <a:t>Rh</a:t>
            </a:r>
          </a:p>
        </p:txBody>
      </p:sp>
      <p:sp>
        <p:nvSpPr>
          <p:cNvPr id="4" name="CuadroTexto 3"/>
          <p:cNvSpPr txBox="1"/>
          <p:nvPr/>
        </p:nvSpPr>
        <p:spPr>
          <a:xfrm>
            <a:off x="946283" y="38986"/>
            <a:ext cx="7920880" cy="523220"/>
          </a:xfrm>
          <a:prstGeom prst="rect">
            <a:avLst/>
          </a:prstGeom>
          <a:noFill/>
        </p:spPr>
        <p:txBody>
          <a:bodyPr wrap="square" rtlCol="0">
            <a:spAutoFit/>
          </a:bodyPr>
          <a:lstStyle/>
          <a:p>
            <a:r>
              <a:rPr lang="es-AR" sz="2800" b="1" dirty="0">
                <a:latin typeface="Franklin Gothic Book" panose="020B0503020102020204" pitchFamily="34" charset="0"/>
              </a:rPr>
              <a:t>FUNCIONES DEFINIDAS POR EL USUARIO</a:t>
            </a:r>
          </a:p>
        </p:txBody>
      </p:sp>
    </p:spTree>
    <p:extLst>
      <p:ext uri="{BB962C8B-B14F-4D97-AF65-F5344CB8AC3E}">
        <p14:creationId xmlns:p14="http://schemas.microsoft.com/office/powerpoint/2010/main" val="1486507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276837" y="559833"/>
            <a:ext cx="8590326" cy="5339923"/>
          </a:xfrm>
          <a:prstGeom prst="rect">
            <a:avLst/>
          </a:prstGeom>
          <a:noFill/>
        </p:spPr>
        <p:txBody>
          <a:bodyPr wrap="square" rtlCol="0">
            <a:spAutoFit/>
          </a:bodyPr>
          <a:lstStyle/>
          <a:p>
            <a:r>
              <a:rPr lang="es-AR" sz="2400" b="1" dirty="0">
                <a:solidFill>
                  <a:schemeClr val="tx2">
                    <a:lumMod val="75000"/>
                  </a:schemeClr>
                </a:solidFill>
                <a:effectLst>
                  <a:outerShdw blurRad="38100" dist="38100" dir="2700000" algn="tl">
                    <a:srgbClr val="000000">
                      <a:alpha val="43137"/>
                    </a:srgbClr>
                  </a:outerShdw>
                </a:effectLst>
                <a:latin typeface="Franklin Gothic Book" panose="020B0503020102020204" pitchFamily="34" charset="0"/>
              </a:rPr>
              <a:t>Formato general:</a:t>
            </a:r>
          </a:p>
          <a:p>
            <a:endParaRPr lang="es-AR" sz="800" dirty="0">
              <a:latin typeface="Franklin Gothic Book" panose="020B0503020102020204" pitchFamily="34" charset="0"/>
            </a:endParaRPr>
          </a:p>
          <a:p>
            <a:r>
              <a:rPr lang="es-AR" sz="2800" b="1" dirty="0" err="1">
                <a:latin typeface="Franklin Gothic Book" panose="020B0503020102020204" pitchFamily="34" charset="0"/>
              </a:rPr>
              <a:t>function</a:t>
            </a:r>
            <a:r>
              <a:rPr lang="es-AR" sz="2000" b="1" dirty="0">
                <a:latin typeface="Franklin Gothic Book" panose="020B0503020102020204" pitchFamily="34" charset="0"/>
              </a:rPr>
              <a:t> [varsalida1, varsalida2,…] </a:t>
            </a:r>
            <a:r>
              <a:rPr lang="en-US" sz="2000" b="1" dirty="0">
                <a:latin typeface="Franklin Gothic Book" panose="020B0503020102020204" pitchFamily="34" charset="0"/>
              </a:rPr>
              <a:t>= </a:t>
            </a:r>
            <a:r>
              <a:rPr lang="en-US" sz="2000" b="1" dirty="0" err="1">
                <a:latin typeface="Franklin Gothic Book" panose="020B0503020102020204" pitchFamily="34" charset="0"/>
              </a:rPr>
              <a:t>nombrefun</a:t>
            </a:r>
            <a:r>
              <a:rPr lang="en-US" sz="2000" b="1" dirty="0">
                <a:latin typeface="Franklin Gothic Book" panose="020B0503020102020204" pitchFamily="34" charset="0"/>
              </a:rPr>
              <a:t>(</a:t>
            </a:r>
            <a:r>
              <a:rPr lang="en-US" sz="2000" b="1" dirty="0">
                <a:solidFill>
                  <a:schemeClr val="accent6">
                    <a:lumMod val="75000"/>
                  </a:schemeClr>
                </a:solidFill>
                <a:latin typeface="Franklin Gothic Book" panose="020B0503020102020204" pitchFamily="34" charset="0"/>
              </a:rPr>
              <a:t>varentr1, varentr2,…</a:t>
            </a:r>
            <a:r>
              <a:rPr lang="en-US" sz="2000" b="1" dirty="0">
                <a:latin typeface="Franklin Gothic Book" panose="020B0503020102020204" pitchFamily="34" charset="0"/>
              </a:rPr>
              <a:t>)</a:t>
            </a:r>
          </a:p>
          <a:p>
            <a:r>
              <a:rPr lang="en-US" sz="2000" b="1" dirty="0">
                <a:latin typeface="Franklin Gothic Book" panose="020B0503020102020204" pitchFamily="34" charset="0"/>
              </a:rPr>
              <a:t>% </a:t>
            </a:r>
            <a:r>
              <a:rPr lang="en-US" sz="2000" b="1" dirty="0" err="1">
                <a:latin typeface="Franklin Gothic Book" panose="020B0503020102020204" pitchFamily="34" charset="0"/>
              </a:rPr>
              <a:t>comentario</a:t>
            </a:r>
            <a:r>
              <a:rPr lang="en-US" sz="2000" b="1" dirty="0">
                <a:latin typeface="Franklin Gothic Book" panose="020B0503020102020204" pitchFamily="34" charset="0"/>
              </a:rPr>
              <a:t> 1</a:t>
            </a:r>
          </a:p>
          <a:p>
            <a:r>
              <a:rPr lang="en-US" sz="2000" b="1" dirty="0">
                <a:latin typeface="Franklin Gothic Book" panose="020B0503020102020204" pitchFamily="34" charset="0"/>
              </a:rPr>
              <a:t>% </a:t>
            </a:r>
            <a:r>
              <a:rPr lang="en-US" sz="2000" b="1" dirty="0" err="1">
                <a:latin typeface="Franklin Gothic Book" panose="020B0503020102020204" pitchFamily="34" charset="0"/>
              </a:rPr>
              <a:t>comentario</a:t>
            </a:r>
            <a:r>
              <a:rPr lang="en-US" sz="2000" b="1" dirty="0">
                <a:latin typeface="Franklin Gothic Book" panose="020B0503020102020204" pitchFamily="34" charset="0"/>
              </a:rPr>
              <a:t> 2</a:t>
            </a:r>
          </a:p>
          <a:p>
            <a:r>
              <a:rPr lang="en-US" sz="2000" b="1" dirty="0">
                <a:latin typeface="Franklin Gothic Book" panose="020B0503020102020204" pitchFamily="34" charset="0"/>
              </a:rPr>
              <a:t>,,,,,,</a:t>
            </a:r>
          </a:p>
          <a:p>
            <a:r>
              <a:rPr lang="en-US" sz="2000" b="1" dirty="0">
                <a:latin typeface="Franklin Gothic Book" panose="020B0503020102020204" pitchFamily="34" charset="0"/>
              </a:rPr>
              <a:t>c</a:t>
            </a:r>
            <a:r>
              <a:rPr lang="es-AR" sz="2000" b="1" dirty="0" err="1">
                <a:latin typeface="Franklin Gothic Book" panose="020B0503020102020204" pitchFamily="34" charset="0"/>
              </a:rPr>
              <a:t>ódigo</a:t>
            </a:r>
            <a:r>
              <a:rPr lang="es-AR" sz="2000" b="1" dirty="0">
                <a:latin typeface="Franklin Gothic Book" panose="020B0503020102020204" pitchFamily="34" charset="0"/>
              </a:rPr>
              <a:t> ejecutable (fórmulas, asignaciones, instrucciones de programación)</a:t>
            </a:r>
          </a:p>
          <a:p>
            <a:r>
              <a:rPr lang="es-AR" sz="2000" b="1" dirty="0">
                <a:latin typeface="Franklin Gothic Book" panose="020B0503020102020204" pitchFamily="34" charset="0"/>
              </a:rPr>
              <a:t>,,,,,,</a:t>
            </a:r>
          </a:p>
          <a:p>
            <a:r>
              <a:rPr lang="es-AR" sz="2800" b="1" dirty="0" err="1">
                <a:latin typeface="Franklin Gothic Book" panose="020B0503020102020204" pitchFamily="34" charset="0"/>
              </a:rPr>
              <a:t>end</a:t>
            </a:r>
            <a:endParaRPr lang="en-US" sz="2800" b="1" dirty="0">
              <a:latin typeface="Franklin Gothic Book" panose="020B0503020102020204" pitchFamily="34" charset="0"/>
            </a:endParaRPr>
          </a:p>
          <a:p>
            <a:endParaRPr lang="es-AR" sz="900" dirty="0">
              <a:latin typeface="Franklin Gothic Book" panose="020B0503020102020204" pitchFamily="34" charset="0"/>
            </a:endParaRPr>
          </a:p>
          <a:p>
            <a:r>
              <a:rPr lang="es-AR" sz="2400" dirty="0">
                <a:latin typeface="Franklin Gothic Book" panose="020B0503020102020204" pitchFamily="34" charset="0"/>
              </a:rPr>
              <a:t>Los argumentos de salida contienen una lista de variables ficticias que son marcadores de posición que representan a los valores reales de los resultados que son devueltos cuando la función termina de ejecutarse</a:t>
            </a:r>
          </a:p>
          <a:p>
            <a:endParaRPr lang="es-AR" sz="2400" dirty="0">
              <a:latin typeface="Franklin Gothic Book" panose="020B0503020102020204" pitchFamily="34" charset="0"/>
            </a:endParaRPr>
          </a:p>
          <a:p>
            <a:r>
              <a:rPr lang="es-AR" sz="2400" dirty="0">
                <a:latin typeface="Franklin Gothic Book" panose="020B0503020102020204" pitchFamily="34" charset="0"/>
              </a:rPr>
              <a:t> U1 es el valor de la velocidad para 0.007 de pendiente</a:t>
            </a:r>
            <a:endParaRPr lang="es-AR" sz="2400" b="1" dirty="0">
              <a:latin typeface="Franklin Gothic Book" panose="020B0503020102020204" pitchFamily="34" charset="0"/>
            </a:endParaRPr>
          </a:p>
        </p:txBody>
      </p:sp>
      <p:sp>
        <p:nvSpPr>
          <p:cNvPr id="4" name="CuadroTexto 3"/>
          <p:cNvSpPr txBox="1"/>
          <p:nvPr/>
        </p:nvSpPr>
        <p:spPr>
          <a:xfrm>
            <a:off x="946283" y="38986"/>
            <a:ext cx="7920880" cy="523220"/>
          </a:xfrm>
          <a:prstGeom prst="rect">
            <a:avLst/>
          </a:prstGeom>
          <a:noFill/>
        </p:spPr>
        <p:txBody>
          <a:bodyPr wrap="square" rtlCol="0">
            <a:spAutoFit/>
          </a:bodyPr>
          <a:lstStyle/>
          <a:p>
            <a:r>
              <a:rPr lang="es-AR" sz="2800" b="1" dirty="0">
                <a:latin typeface="Franklin Gothic Book" panose="020B0503020102020204" pitchFamily="34" charset="0"/>
              </a:rPr>
              <a:t>FUNCIONES DEFINIDAS POR EL USUARIO</a:t>
            </a:r>
          </a:p>
        </p:txBody>
      </p:sp>
    </p:spTree>
    <p:extLst>
      <p:ext uri="{BB962C8B-B14F-4D97-AF65-F5344CB8AC3E}">
        <p14:creationId xmlns:p14="http://schemas.microsoft.com/office/powerpoint/2010/main" val="3033248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276837" y="559833"/>
            <a:ext cx="8590326" cy="5463034"/>
          </a:xfrm>
          <a:prstGeom prst="rect">
            <a:avLst/>
          </a:prstGeom>
          <a:noFill/>
        </p:spPr>
        <p:txBody>
          <a:bodyPr wrap="square" rtlCol="0">
            <a:spAutoFit/>
          </a:bodyPr>
          <a:lstStyle/>
          <a:p>
            <a:r>
              <a:rPr lang="es-AR" sz="2400" b="1" dirty="0">
                <a:solidFill>
                  <a:schemeClr val="tx2">
                    <a:lumMod val="75000"/>
                  </a:schemeClr>
                </a:solidFill>
                <a:effectLst>
                  <a:outerShdw blurRad="38100" dist="38100" dir="2700000" algn="tl">
                    <a:srgbClr val="000000">
                      <a:alpha val="43137"/>
                    </a:srgbClr>
                  </a:outerShdw>
                </a:effectLst>
                <a:latin typeface="Franklin Gothic Book" panose="020B0503020102020204" pitchFamily="34" charset="0"/>
              </a:rPr>
              <a:t>Ejemplo de función con más de una salida:</a:t>
            </a:r>
          </a:p>
          <a:p>
            <a:endParaRPr lang="es-AR" sz="800" dirty="0">
              <a:latin typeface="Franklin Gothic Book" panose="020B0503020102020204" pitchFamily="34" charset="0"/>
            </a:endParaRPr>
          </a:p>
          <a:p>
            <a:r>
              <a:rPr lang="pt-BR" sz="2800" dirty="0" err="1"/>
              <a:t>function</a:t>
            </a:r>
            <a:r>
              <a:rPr lang="pt-BR" sz="2800" dirty="0"/>
              <a:t> [U,Q]=canal(</a:t>
            </a:r>
            <a:r>
              <a:rPr lang="pt-BR" sz="2800" dirty="0" err="1"/>
              <a:t>n,Rh,i,A</a:t>
            </a:r>
            <a:r>
              <a:rPr lang="pt-BR" sz="2800" dirty="0"/>
              <a:t>)</a:t>
            </a:r>
          </a:p>
          <a:p>
            <a:r>
              <a:rPr lang="pl-PL" sz="2800" dirty="0"/>
              <a:t>    U=(1/n)*Rh^(2/3)*sqrt(i);</a:t>
            </a:r>
          </a:p>
          <a:p>
            <a:r>
              <a:rPr lang="es-AR" sz="2800" dirty="0"/>
              <a:t>    Q=U*A;</a:t>
            </a:r>
          </a:p>
          <a:p>
            <a:r>
              <a:rPr lang="es-AR" sz="2800" dirty="0" err="1"/>
              <a:t>end</a:t>
            </a:r>
            <a:endParaRPr lang="es-AR" sz="2800" dirty="0"/>
          </a:p>
          <a:p>
            <a:endParaRPr lang="es-AR" sz="2800" dirty="0"/>
          </a:p>
          <a:p>
            <a:r>
              <a:rPr lang="es-AR" sz="2800" dirty="0"/>
              <a:t>&gt;&gt; [U1,Q1]=canal(.013, .027,.007,.5)</a:t>
            </a:r>
          </a:p>
          <a:p>
            <a:endParaRPr lang="es-AR" sz="2800" dirty="0"/>
          </a:p>
          <a:p>
            <a:r>
              <a:rPr lang="es-AR" sz="2800" dirty="0"/>
              <a:t>U1 =</a:t>
            </a:r>
          </a:p>
          <a:p>
            <a:r>
              <a:rPr lang="es-AR" sz="2800" dirty="0"/>
              <a:t>   0.579226172215898</a:t>
            </a:r>
          </a:p>
          <a:p>
            <a:r>
              <a:rPr lang="es-AR" sz="2800" dirty="0"/>
              <a:t>Q1 =</a:t>
            </a:r>
          </a:p>
          <a:p>
            <a:r>
              <a:rPr lang="es-AR" sz="2800" dirty="0"/>
              <a:t>   0.289613086107949</a:t>
            </a:r>
          </a:p>
          <a:p>
            <a:endParaRPr lang="es-AR" sz="900" dirty="0">
              <a:latin typeface="Franklin Gothic Book" panose="020B0503020102020204" pitchFamily="34" charset="0"/>
            </a:endParaRPr>
          </a:p>
        </p:txBody>
      </p:sp>
      <p:sp>
        <p:nvSpPr>
          <p:cNvPr id="4" name="CuadroTexto 3"/>
          <p:cNvSpPr txBox="1"/>
          <p:nvPr/>
        </p:nvSpPr>
        <p:spPr>
          <a:xfrm>
            <a:off x="946283" y="38986"/>
            <a:ext cx="7920880" cy="523220"/>
          </a:xfrm>
          <a:prstGeom prst="rect">
            <a:avLst/>
          </a:prstGeom>
          <a:noFill/>
        </p:spPr>
        <p:txBody>
          <a:bodyPr wrap="square" rtlCol="0">
            <a:spAutoFit/>
          </a:bodyPr>
          <a:lstStyle/>
          <a:p>
            <a:r>
              <a:rPr lang="es-AR" sz="2800" b="1" dirty="0">
                <a:latin typeface="Franklin Gothic Book" panose="020B0503020102020204" pitchFamily="34" charset="0"/>
              </a:rPr>
              <a:t>FUNCIONES DEFINIDAS POR EL USUARIO</a:t>
            </a:r>
          </a:p>
        </p:txBody>
      </p:sp>
    </p:spTree>
    <p:extLst>
      <p:ext uri="{BB962C8B-B14F-4D97-AF65-F5344CB8AC3E}">
        <p14:creationId xmlns:p14="http://schemas.microsoft.com/office/powerpoint/2010/main" val="2190305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276837" y="559833"/>
            <a:ext cx="8590326" cy="3785652"/>
          </a:xfrm>
          <a:prstGeom prst="rect">
            <a:avLst/>
          </a:prstGeom>
          <a:noFill/>
        </p:spPr>
        <p:txBody>
          <a:bodyPr wrap="square" rtlCol="0">
            <a:spAutoFit/>
          </a:bodyPr>
          <a:lstStyle/>
          <a:p>
            <a:r>
              <a:rPr lang="es-AR" sz="2400" b="1" dirty="0">
                <a:solidFill>
                  <a:schemeClr val="tx2">
                    <a:lumMod val="75000"/>
                  </a:schemeClr>
                </a:solidFill>
                <a:effectLst>
                  <a:outerShdw blurRad="38100" dist="38100" dir="2700000" algn="tl">
                    <a:srgbClr val="000000">
                      <a:alpha val="43137"/>
                    </a:srgbClr>
                  </a:outerShdw>
                </a:effectLst>
                <a:latin typeface="Franklin Gothic Book" panose="020B0503020102020204" pitchFamily="34" charset="0"/>
              </a:rPr>
              <a:t>Tanto en Matlab como en Octave se pueden crear funciones dentro de un programa, o en la ventana de comandos, sin que queden grabadas en un archivo m específico para la función.</a:t>
            </a:r>
          </a:p>
          <a:p>
            <a:endParaRPr lang="es-AR" sz="2800" dirty="0"/>
          </a:p>
          <a:p>
            <a:r>
              <a:rPr lang="pt-BR" sz="2800" dirty="0"/>
              <a:t>&gt;&gt; </a:t>
            </a:r>
            <a:r>
              <a:rPr lang="pt-BR" sz="2800" dirty="0" err="1"/>
              <a:t>Ucanal</a:t>
            </a:r>
            <a:r>
              <a:rPr lang="pt-BR" sz="2800" dirty="0"/>
              <a:t>=@(Q,A) Q/A;</a:t>
            </a:r>
            <a:endParaRPr lang="es-AR" sz="2800" dirty="0"/>
          </a:p>
          <a:p>
            <a:r>
              <a:rPr lang="es-AR" sz="2800" dirty="0"/>
              <a:t>&gt;&gt; </a:t>
            </a:r>
            <a:r>
              <a:rPr lang="es-AR" sz="2800" dirty="0" err="1"/>
              <a:t>Ucanal</a:t>
            </a:r>
            <a:r>
              <a:rPr lang="es-AR" sz="2800" dirty="0"/>
              <a:t>(10,2)</a:t>
            </a:r>
          </a:p>
          <a:p>
            <a:endParaRPr lang="es-AR" sz="2800" dirty="0"/>
          </a:p>
          <a:p>
            <a:r>
              <a:rPr lang="es-AR" sz="2800" dirty="0" err="1"/>
              <a:t>ans</a:t>
            </a:r>
            <a:r>
              <a:rPr lang="es-AR" sz="2800" dirty="0"/>
              <a:t> =</a:t>
            </a:r>
          </a:p>
          <a:p>
            <a:r>
              <a:rPr lang="es-AR" sz="2800" dirty="0"/>
              <a:t>     5</a:t>
            </a:r>
            <a:endParaRPr lang="es-AR" sz="900" dirty="0">
              <a:latin typeface="Franklin Gothic Book" panose="020B0503020102020204" pitchFamily="34" charset="0"/>
            </a:endParaRPr>
          </a:p>
        </p:txBody>
      </p:sp>
      <p:sp>
        <p:nvSpPr>
          <p:cNvPr id="4" name="CuadroTexto 3"/>
          <p:cNvSpPr txBox="1"/>
          <p:nvPr/>
        </p:nvSpPr>
        <p:spPr>
          <a:xfrm>
            <a:off x="946283" y="38986"/>
            <a:ext cx="7920880" cy="523220"/>
          </a:xfrm>
          <a:prstGeom prst="rect">
            <a:avLst/>
          </a:prstGeom>
          <a:noFill/>
        </p:spPr>
        <p:txBody>
          <a:bodyPr wrap="square" rtlCol="0">
            <a:spAutoFit/>
          </a:bodyPr>
          <a:lstStyle/>
          <a:p>
            <a:r>
              <a:rPr lang="es-AR" sz="2800" b="1" dirty="0">
                <a:latin typeface="Franklin Gothic Book" panose="020B0503020102020204" pitchFamily="34" charset="0"/>
              </a:rPr>
              <a:t>FUNCIONES NO ALMACENADAS EN ARCHIVOS</a:t>
            </a:r>
          </a:p>
        </p:txBody>
      </p:sp>
    </p:spTree>
    <p:extLst>
      <p:ext uri="{BB962C8B-B14F-4D97-AF65-F5344CB8AC3E}">
        <p14:creationId xmlns:p14="http://schemas.microsoft.com/office/powerpoint/2010/main" val="1618679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67544" y="913457"/>
            <a:ext cx="8280920" cy="5324535"/>
          </a:xfrm>
          <a:prstGeom prst="rect">
            <a:avLst/>
          </a:prstGeom>
          <a:noFill/>
        </p:spPr>
        <p:txBody>
          <a:bodyPr wrap="square" rtlCol="0">
            <a:spAutoFit/>
          </a:bodyPr>
          <a:lstStyle/>
          <a:p>
            <a:r>
              <a:rPr lang="es-AR" sz="2000" dirty="0">
                <a:solidFill>
                  <a:schemeClr val="bg1"/>
                </a:solidFill>
                <a:latin typeface="Franklin Gothic Book" panose="020B0503020102020204" pitchFamily="34" charset="0"/>
              </a:rPr>
              <a:t>Se indicó que había varias reglas a seguir al momento de programar:</a:t>
            </a:r>
          </a:p>
          <a:p>
            <a:pPr marL="285750" indent="-285750">
              <a:buFont typeface="Arial" panose="020B0604020202020204" pitchFamily="34" charset="0"/>
              <a:buChar char="•"/>
            </a:pPr>
            <a:r>
              <a:rPr lang="es-AR" sz="2000" dirty="0">
                <a:solidFill>
                  <a:schemeClr val="bg1"/>
                </a:solidFill>
                <a:latin typeface="Franklin Gothic Book" panose="020B0503020102020204" pitchFamily="34" charset="0"/>
              </a:rPr>
              <a:t>Nunca programar un proceso que no se entienda completamente</a:t>
            </a:r>
          </a:p>
          <a:p>
            <a:pPr marL="285750" indent="-285750">
              <a:buFont typeface="Arial" panose="020B0604020202020204" pitchFamily="34" charset="0"/>
              <a:buChar char="•"/>
            </a:pPr>
            <a:r>
              <a:rPr lang="es-AR" sz="2000" dirty="0">
                <a:solidFill>
                  <a:schemeClr val="bg1"/>
                </a:solidFill>
                <a:latin typeface="Franklin Gothic Book" panose="020B0503020102020204" pitchFamily="34" charset="0"/>
              </a:rPr>
              <a:t>Hacer un bosquejo previo del programa, identificando claramente los datos de entrada y las variables que se espera tener como resultado. Ese bosquejo previo puede materializarse mediante un pseudocódigo o un diagrama de flujo</a:t>
            </a:r>
          </a:p>
          <a:p>
            <a:endParaRPr lang="es-AR" sz="2000" dirty="0">
              <a:solidFill>
                <a:schemeClr val="bg1"/>
              </a:solidFill>
              <a:latin typeface="Franklin Gothic Book" panose="020B0503020102020204" pitchFamily="34" charset="0"/>
            </a:endParaRPr>
          </a:p>
          <a:p>
            <a:r>
              <a:rPr lang="es-AR" sz="2000" dirty="0">
                <a:solidFill>
                  <a:schemeClr val="bg1"/>
                </a:solidFill>
                <a:latin typeface="Franklin Gothic Book" panose="020B0503020102020204" pitchFamily="34" charset="0"/>
              </a:rPr>
              <a:t>Vamos a agregar ahora nueva técnica que puede ayudar a mejorar tanto  la claridad del programa como la rapidez en identificar los errores que pudieran aparecer en la instancia de su ejecución.</a:t>
            </a:r>
          </a:p>
          <a:p>
            <a:r>
              <a:rPr lang="es-AR" sz="2000" dirty="0">
                <a:solidFill>
                  <a:schemeClr val="bg1"/>
                </a:solidFill>
                <a:latin typeface="Franklin Gothic Book" panose="020B0503020102020204" pitchFamily="34" charset="0"/>
              </a:rPr>
              <a:t>Esta técnica consiste en dividir el programa en subprogramas, llamados “subrutinas”, cada uno de los cuales ejecuta un trabajo simple y claro.</a:t>
            </a:r>
          </a:p>
          <a:p>
            <a:r>
              <a:rPr lang="es-AR" sz="2000" dirty="0">
                <a:solidFill>
                  <a:schemeClr val="bg1"/>
                </a:solidFill>
                <a:latin typeface="Franklin Gothic Book" panose="020B0503020102020204" pitchFamily="34" charset="0"/>
              </a:rPr>
              <a:t>De esa forma se puede probar el funcionamiento de cada subrutina por separado y luego combinarlas en el programa final.</a:t>
            </a:r>
          </a:p>
          <a:p>
            <a:r>
              <a:rPr lang="es-AR" sz="2000" dirty="0">
                <a:solidFill>
                  <a:schemeClr val="bg1"/>
                </a:solidFill>
                <a:latin typeface="Franklin Gothic Book" panose="020B0503020102020204" pitchFamily="34" charset="0"/>
              </a:rPr>
              <a:t>Una forma de implementar esta estrategia de subdivisión del programa principal consiste en utilizar </a:t>
            </a:r>
            <a:r>
              <a:rPr lang="es-AR" sz="2000" b="1" dirty="0">
                <a:solidFill>
                  <a:schemeClr val="bg1"/>
                </a:solidFill>
                <a:latin typeface="Franklin Gothic Book" panose="020B0503020102020204" pitchFamily="34" charset="0"/>
              </a:rPr>
              <a:t>funciones</a:t>
            </a:r>
            <a:r>
              <a:rPr lang="es-AR" sz="2000" dirty="0">
                <a:solidFill>
                  <a:schemeClr val="bg1"/>
                </a:solidFill>
                <a:latin typeface="Franklin Gothic Book" panose="020B0503020102020204" pitchFamily="34" charset="0"/>
              </a:rPr>
              <a:t> para realizar cada </a:t>
            </a:r>
            <a:r>
              <a:rPr lang="es-AR" sz="2000" dirty="0" err="1">
                <a:solidFill>
                  <a:schemeClr val="bg1"/>
                </a:solidFill>
                <a:latin typeface="Franklin Gothic Book" panose="020B0503020102020204" pitchFamily="34" charset="0"/>
              </a:rPr>
              <a:t>sub-tarea</a:t>
            </a:r>
            <a:r>
              <a:rPr lang="es-AR" sz="2000" dirty="0">
                <a:solidFill>
                  <a:schemeClr val="bg1"/>
                </a:solidFill>
                <a:latin typeface="Franklin Gothic Book" panose="020B0503020102020204" pitchFamily="34" charset="0"/>
              </a:rPr>
              <a:t> o subrutina.</a:t>
            </a:r>
          </a:p>
        </p:txBody>
      </p:sp>
      <p:sp>
        <p:nvSpPr>
          <p:cNvPr id="4" name="CuadroTexto 3"/>
          <p:cNvSpPr txBox="1"/>
          <p:nvPr/>
        </p:nvSpPr>
        <p:spPr>
          <a:xfrm>
            <a:off x="395536" y="370330"/>
            <a:ext cx="8496944" cy="523220"/>
          </a:xfrm>
          <a:prstGeom prst="rect">
            <a:avLst/>
          </a:prstGeom>
          <a:noFill/>
        </p:spPr>
        <p:txBody>
          <a:bodyPr wrap="square" rtlCol="0">
            <a:spAutoFit/>
          </a:bodyPr>
          <a:lstStyle/>
          <a:p>
            <a:r>
              <a:rPr lang="es-AR" sz="2800" b="1" dirty="0">
                <a:solidFill>
                  <a:schemeClr val="bg1"/>
                </a:solidFill>
                <a:latin typeface="Franklin Gothic Book" panose="020B0503020102020204" pitchFamily="34" charset="0"/>
              </a:rPr>
              <a:t>Funciones definidas por el usuario como Subrutinas</a:t>
            </a:r>
          </a:p>
        </p:txBody>
      </p:sp>
    </p:spTree>
    <p:extLst>
      <p:ext uri="{BB962C8B-B14F-4D97-AF65-F5344CB8AC3E}">
        <p14:creationId xmlns:p14="http://schemas.microsoft.com/office/powerpoint/2010/main" val="2227959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303259" y="335203"/>
            <a:ext cx="8590326" cy="6694140"/>
          </a:xfrm>
          <a:prstGeom prst="rect">
            <a:avLst/>
          </a:prstGeom>
          <a:noFill/>
        </p:spPr>
        <p:txBody>
          <a:bodyPr wrap="square" rtlCol="0">
            <a:spAutoFit/>
          </a:bodyPr>
          <a:lstStyle/>
          <a:p>
            <a:endParaRPr lang="es-AR" sz="800" dirty="0">
              <a:latin typeface="Franklin Gothic Book" panose="020B0503020102020204" pitchFamily="34" charset="0"/>
            </a:endParaRPr>
          </a:p>
          <a:p>
            <a:pPr marL="514350" indent="-514350">
              <a:buFont typeface="+mj-lt"/>
              <a:buAutoNum type="arabicPeriod"/>
            </a:pPr>
            <a:r>
              <a:rPr lang="pt-BR" sz="2800" dirty="0">
                <a:latin typeface="Franklin Gothic Book" panose="020B0503020102020204" pitchFamily="34" charset="0"/>
              </a:rPr>
              <a:t>Se </a:t>
            </a:r>
            <a:r>
              <a:rPr lang="pt-BR" sz="2800" dirty="0" err="1">
                <a:latin typeface="Franklin Gothic Book" panose="020B0503020102020204" pitchFamily="34" charset="0"/>
              </a:rPr>
              <a:t>puede</a:t>
            </a:r>
            <a:r>
              <a:rPr lang="pt-BR" sz="2800" dirty="0">
                <a:latin typeface="Franklin Gothic Book" panose="020B0503020102020204" pitchFamily="34" charset="0"/>
              </a:rPr>
              <a:t> </a:t>
            </a:r>
            <a:r>
              <a:rPr lang="pt-BR" sz="2800" dirty="0" err="1">
                <a:latin typeface="Franklin Gothic Book" panose="020B0503020102020204" pitchFamily="34" charset="0"/>
              </a:rPr>
              <a:t>probar</a:t>
            </a:r>
            <a:r>
              <a:rPr lang="pt-BR" sz="2800" dirty="0">
                <a:latin typeface="Franklin Gothic Book" panose="020B0503020102020204" pitchFamily="34" charset="0"/>
              </a:rPr>
              <a:t> </a:t>
            </a:r>
            <a:r>
              <a:rPr lang="pt-BR" sz="2800" dirty="0" err="1">
                <a:latin typeface="Franklin Gothic Book" panose="020B0503020102020204" pitchFamily="34" charset="0"/>
              </a:rPr>
              <a:t>en</a:t>
            </a:r>
            <a:r>
              <a:rPr lang="pt-BR" sz="2800" dirty="0">
                <a:latin typeface="Franklin Gothic Book" panose="020B0503020102020204" pitchFamily="34" charset="0"/>
              </a:rPr>
              <a:t> forma </a:t>
            </a:r>
            <a:r>
              <a:rPr lang="pt-BR" sz="2800" dirty="0" err="1">
                <a:latin typeface="Franklin Gothic Book" panose="020B0503020102020204" pitchFamily="34" charset="0"/>
              </a:rPr>
              <a:t>independiente</a:t>
            </a:r>
            <a:r>
              <a:rPr lang="pt-BR" sz="2800" dirty="0">
                <a:latin typeface="Franklin Gothic Book" panose="020B0503020102020204" pitchFamily="34" charset="0"/>
              </a:rPr>
              <a:t> cada </a:t>
            </a:r>
            <a:r>
              <a:rPr lang="pt-BR" sz="2800" dirty="0" err="1">
                <a:latin typeface="Franklin Gothic Book" panose="020B0503020102020204" pitchFamily="34" charset="0"/>
              </a:rPr>
              <a:t>sub-tarea</a:t>
            </a:r>
            <a:r>
              <a:rPr lang="pt-BR" sz="2800" dirty="0">
                <a:latin typeface="Franklin Gothic Book" panose="020B0503020102020204" pitchFamily="34" charset="0"/>
              </a:rPr>
              <a:t>: </a:t>
            </a:r>
            <a:r>
              <a:rPr lang="pt-BR" sz="2000" dirty="0">
                <a:latin typeface="Franklin Gothic Book" panose="020B0503020102020204" pitchFamily="34" charset="0"/>
              </a:rPr>
              <a:t>cada </a:t>
            </a:r>
            <a:r>
              <a:rPr lang="pt-BR" sz="2000" dirty="0" err="1">
                <a:latin typeface="Franklin Gothic Book" panose="020B0503020102020204" pitchFamily="34" charset="0"/>
              </a:rPr>
              <a:t>subrutina</a:t>
            </a:r>
            <a:r>
              <a:rPr lang="pt-BR" sz="2000" dirty="0">
                <a:latin typeface="Franklin Gothic Book" panose="020B0503020102020204" pitchFamily="34" charset="0"/>
              </a:rPr>
              <a:t> se </a:t>
            </a:r>
            <a:r>
              <a:rPr lang="pt-BR" sz="2000" dirty="0" err="1">
                <a:latin typeface="Franklin Gothic Book" panose="020B0503020102020204" pitchFamily="34" charset="0"/>
              </a:rPr>
              <a:t>escribe</a:t>
            </a:r>
            <a:r>
              <a:rPr lang="pt-BR" sz="2000" dirty="0">
                <a:latin typeface="Franklin Gothic Book" panose="020B0503020102020204" pitchFamily="34" charset="0"/>
              </a:rPr>
              <a:t> </a:t>
            </a:r>
            <a:r>
              <a:rPr lang="pt-BR" sz="2000" dirty="0" err="1">
                <a:latin typeface="Franklin Gothic Book" panose="020B0503020102020204" pitchFamily="34" charset="0"/>
              </a:rPr>
              <a:t>en</a:t>
            </a:r>
            <a:r>
              <a:rPr lang="pt-BR" sz="2000" dirty="0">
                <a:latin typeface="Franklin Gothic Book" panose="020B0503020102020204" pitchFamily="34" charset="0"/>
              </a:rPr>
              <a:t> </a:t>
            </a:r>
            <a:r>
              <a:rPr lang="pt-BR" sz="2000" dirty="0" err="1">
                <a:latin typeface="Franklin Gothic Book" panose="020B0503020102020204" pitchFamily="34" charset="0"/>
              </a:rPr>
              <a:t>un</a:t>
            </a:r>
            <a:r>
              <a:rPr lang="pt-BR" sz="2000" dirty="0">
                <a:latin typeface="Franklin Gothic Book" panose="020B0503020102020204" pitchFamily="34" charset="0"/>
              </a:rPr>
              <a:t> </a:t>
            </a:r>
            <a:r>
              <a:rPr lang="pt-BR" sz="2000" dirty="0" err="1">
                <a:latin typeface="Franklin Gothic Book" panose="020B0503020102020204" pitchFamily="34" charset="0"/>
              </a:rPr>
              <a:t>archivo</a:t>
            </a:r>
            <a:r>
              <a:rPr lang="pt-BR" sz="2000" dirty="0">
                <a:latin typeface="Franklin Gothic Book" panose="020B0503020102020204" pitchFamily="34" charset="0"/>
              </a:rPr>
              <a:t> distinto, y se </a:t>
            </a:r>
            <a:r>
              <a:rPr lang="pt-BR" sz="2000" dirty="0" err="1">
                <a:latin typeface="Franklin Gothic Book" panose="020B0503020102020204" pitchFamily="34" charset="0"/>
              </a:rPr>
              <a:t>puede</a:t>
            </a:r>
            <a:r>
              <a:rPr lang="pt-BR" sz="2000" dirty="0">
                <a:latin typeface="Franklin Gothic Book" panose="020B0503020102020204" pitchFamily="34" charset="0"/>
              </a:rPr>
              <a:t> </a:t>
            </a:r>
            <a:r>
              <a:rPr lang="pt-BR" sz="2000" dirty="0" err="1">
                <a:latin typeface="Franklin Gothic Book" panose="020B0503020102020204" pitchFamily="34" charset="0"/>
              </a:rPr>
              <a:t>probar</a:t>
            </a:r>
            <a:r>
              <a:rPr lang="pt-BR" sz="2000" dirty="0">
                <a:latin typeface="Franklin Gothic Book" panose="020B0503020102020204" pitchFamily="34" charset="0"/>
              </a:rPr>
              <a:t> si funciona </a:t>
            </a:r>
            <a:r>
              <a:rPr lang="pt-BR" sz="2000" dirty="0" err="1">
                <a:latin typeface="Franklin Gothic Book" panose="020B0503020102020204" pitchFamily="34" charset="0"/>
              </a:rPr>
              <a:t>correctamente</a:t>
            </a:r>
            <a:r>
              <a:rPr lang="pt-BR" sz="2000" dirty="0">
                <a:latin typeface="Franklin Gothic Book" panose="020B0503020102020204" pitchFamily="34" charset="0"/>
              </a:rPr>
              <a:t>, em forma </a:t>
            </a:r>
            <a:r>
              <a:rPr lang="pt-BR" sz="2000" dirty="0" err="1">
                <a:latin typeface="Franklin Gothic Book" panose="020B0503020102020204" pitchFamily="34" charset="0"/>
              </a:rPr>
              <a:t>independiente</a:t>
            </a:r>
            <a:r>
              <a:rPr lang="pt-BR" sz="2000" dirty="0">
                <a:latin typeface="Franklin Gothic Book" panose="020B0503020102020204" pitchFamily="34" charset="0"/>
              </a:rPr>
              <a:t> y antes de </a:t>
            </a:r>
            <a:r>
              <a:rPr lang="pt-BR" sz="2000" dirty="0" err="1">
                <a:latin typeface="Franklin Gothic Book" panose="020B0503020102020204" pitchFamily="34" charset="0"/>
              </a:rPr>
              <a:t>combinarla</a:t>
            </a:r>
            <a:r>
              <a:rPr lang="pt-BR" sz="2000" dirty="0">
                <a:latin typeface="Franklin Gothic Book" panose="020B0503020102020204" pitchFamily="34" charset="0"/>
              </a:rPr>
              <a:t> </a:t>
            </a:r>
            <a:r>
              <a:rPr lang="pt-BR" sz="2000" dirty="0" err="1">
                <a:latin typeface="Franklin Gothic Book" panose="020B0503020102020204" pitchFamily="34" charset="0"/>
              </a:rPr>
              <a:t>con</a:t>
            </a:r>
            <a:r>
              <a:rPr lang="pt-BR" sz="2000" dirty="0">
                <a:latin typeface="Franklin Gothic Book" panose="020B0503020102020204" pitchFamily="34" charset="0"/>
              </a:rPr>
              <a:t> </a:t>
            </a:r>
            <a:r>
              <a:rPr lang="pt-BR" sz="2000" dirty="0" err="1">
                <a:latin typeface="Franklin Gothic Book" panose="020B0503020102020204" pitchFamily="34" charset="0"/>
              </a:rPr>
              <a:t>el</a:t>
            </a:r>
            <a:r>
              <a:rPr lang="pt-BR" sz="2000" dirty="0">
                <a:latin typeface="Franklin Gothic Book" panose="020B0503020102020204" pitchFamily="34" charset="0"/>
              </a:rPr>
              <a:t> programa principal</a:t>
            </a:r>
          </a:p>
          <a:p>
            <a:pPr marL="514350" indent="-514350">
              <a:buFont typeface="+mj-lt"/>
              <a:buAutoNum type="arabicPeriod"/>
            </a:pPr>
            <a:r>
              <a:rPr lang="pt-BR" sz="2800" dirty="0">
                <a:latin typeface="Franklin Gothic Book" panose="020B0503020102020204" pitchFamily="34" charset="0"/>
              </a:rPr>
              <a:t>Se </a:t>
            </a:r>
            <a:r>
              <a:rPr lang="pt-BR" sz="2800" dirty="0" err="1">
                <a:latin typeface="Franklin Gothic Book" panose="020B0503020102020204" pitchFamily="34" charset="0"/>
              </a:rPr>
              <a:t>puede</a:t>
            </a:r>
            <a:r>
              <a:rPr lang="pt-BR" sz="2800" dirty="0">
                <a:latin typeface="Franklin Gothic Book" panose="020B0503020102020204" pitchFamily="34" charset="0"/>
              </a:rPr>
              <a:t> reutilizar </a:t>
            </a:r>
            <a:r>
              <a:rPr lang="pt-BR" sz="2800" dirty="0" err="1">
                <a:latin typeface="Franklin Gothic Book" panose="020B0503020102020204" pitchFamily="34" charset="0"/>
              </a:rPr>
              <a:t>la</a:t>
            </a:r>
            <a:r>
              <a:rPr lang="pt-BR" sz="2800" dirty="0">
                <a:latin typeface="Franklin Gothic Book" panose="020B0503020102020204" pitchFamily="34" charset="0"/>
              </a:rPr>
              <a:t> </a:t>
            </a:r>
            <a:r>
              <a:rPr lang="pt-BR" sz="2800" dirty="0" err="1">
                <a:latin typeface="Franklin Gothic Book" panose="020B0503020102020204" pitchFamily="34" charset="0"/>
              </a:rPr>
              <a:t>subrutina</a:t>
            </a:r>
            <a:r>
              <a:rPr lang="pt-BR" sz="2800" dirty="0">
                <a:latin typeface="Franklin Gothic Book" panose="020B0503020102020204" pitchFamily="34" charset="0"/>
              </a:rPr>
              <a:t>: </a:t>
            </a:r>
            <a:r>
              <a:rPr lang="pt-BR" sz="2000" dirty="0">
                <a:latin typeface="Franklin Gothic Book" panose="020B0503020102020204" pitchFamily="34" charset="0"/>
              </a:rPr>
              <a:t>cada </a:t>
            </a:r>
            <a:r>
              <a:rPr lang="pt-BR" sz="2000" dirty="0" err="1">
                <a:latin typeface="Franklin Gothic Book" panose="020B0503020102020204" pitchFamily="34" charset="0"/>
              </a:rPr>
              <a:t>subrutina</a:t>
            </a:r>
            <a:r>
              <a:rPr lang="pt-BR" sz="2000" dirty="0">
                <a:latin typeface="Franklin Gothic Book" panose="020B0503020102020204" pitchFamily="34" charset="0"/>
              </a:rPr>
              <a:t> </a:t>
            </a:r>
            <a:r>
              <a:rPr lang="pt-BR" sz="2000" dirty="0" err="1">
                <a:latin typeface="Franklin Gothic Book" panose="020B0503020102020204" pitchFamily="34" charset="0"/>
              </a:rPr>
              <a:t>puede</a:t>
            </a:r>
            <a:r>
              <a:rPr lang="pt-BR" sz="2000" dirty="0">
                <a:latin typeface="Franklin Gothic Book" panose="020B0503020102020204" pitchFamily="34" charset="0"/>
              </a:rPr>
              <a:t> ser utilizada por distintos programas </a:t>
            </a:r>
            <a:r>
              <a:rPr lang="pt-BR" sz="2000" dirty="0" err="1">
                <a:latin typeface="Franklin Gothic Book" panose="020B0503020102020204" pitchFamily="34" charset="0"/>
              </a:rPr>
              <a:t>principales</a:t>
            </a:r>
            <a:endParaRPr lang="pt-BR" sz="2000" dirty="0">
              <a:latin typeface="Franklin Gothic Book" panose="020B0503020102020204" pitchFamily="34" charset="0"/>
            </a:endParaRPr>
          </a:p>
          <a:p>
            <a:pPr marL="514350" indent="-514350">
              <a:buFont typeface="+mj-lt"/>
              <a:buAutoNum type="arabicPeriod"/>
            </a:pPr>
            <a:r>
              <a:rPr lang="pt-BR" sz="2800" dirty="0" err="1">
                <a:latin typeface="Franklin Gothic Book" panose="020B0503020102020204" pitchFamily="34" charset="0"/>
              </a:rPr>
              <a:t>Aislamiento</a:t>
            </a:r>
            <a:r>
              <a:rPr lang="pt-BR" sz="2800" dirty="0">
                <a:latin typeface="Franklin Gothic Book" panose="020B0503020102020204" pitchFamily="34" charset="0"/>
              </a:rPr>
              <a:t> de </a:t>
            </a:r>
            <a:r>
              <a:rPr lang="pt-BR" sz="2800" dirty="0" err="1">
                <a:latin typeface="Franklin Gothic Book" panose="020B0503020102020204" pitchFamily="34" charset="0"/>
              </a:rPr>
              <a:t>las</a:t>
            </a:r>
            <a:r>
              <a:rPr lang="pt-BR" sz="2800" dirty="0">
                <a:latin typeface="Franklin Gothic Book" panose="020B0503020102020204" pitchFamily="34" charset="0"/>
              </a:rPr>
              <a:t> </a:t>
            </a:r>
            <a:r>
              <a:rPr lang="pt-BR" sz="2800" dirty="0" err="1">
                <a:latin typeface="Franklin Gothic Book" panose="020B0503020102020204" pitchFamily="34" charset="0"/>
              </a:rPr>
              <a:t>variables</a:t>
            </a:r>
            <a:r>
              <a:rPr lang="pt-BR" sz="2800" dirty="0">
                <a:latin typeface="Franklin Gothic Book" panose="020B0503020102020204" pitchFamily="34" charset="0"/>
              </a:rPr>
              <a:t>: </a:t>
            </a:r>
            <a:r>
              <a:rPr lang="pt-BR" sz="2000" dirty="0" err="1">
                <a:latin typeface="Franklin Gothic Book" panose="020B0503020102020204" pitchFamily="34" charset="0"/>
              </a:rPr>
              <a:t>las</a:t>
            </a:r>
            <a:r>
              <a:rPr lang="pt-BR" sz="2000" dirty="0">
                <a:latin typeface="Franklin Gothic Book" panose="020B0503020102020204" pitchFamily="34" charset="0"/>
              </a:rPr>
              <a:t> funciones </a:t>
            </a:r>
            <a:r>
              <a:rPr lang="pt-BR" sz="2000" dirty="0" err="1">
                <a:latin typeface="Franklin Gothic Book" panose="020B0503020102020204" pitchFamily="34" charset="0"/>
              </a:rPr>
              <a:t>reciben</a:t>
            </a:r>
            <a:r>
              <a:rPr lang="pt-BR" sz="2000" dirty="0">
                <a:latin typeface="Franklin Gothic Book" panose="020B0503020102020204" pitchFamily="34" charset="0"/>
              </a:rPr>
              <a:t> </a:t>
            </a:r>
            <a:r>
              <a:rPr lang="pt-BR" sz="2000" dirty="0" err="1">
                <a:latin typeface="Franklin Gothic Book" panose="020B0503020102020204" pitchFamily="34" charset="0"/>
              </a:rPr>
              <a:t>datos</a:t>
            </a:r>
            <a:r>
              <a:rPr lang="pt-BR" sz="2000" dirty="0">
                <a:latin typeface="Franklin Gothic Book" panose="020B0503020102020204" pitchFamily="34" charset="0"/>
              </a:rPr>
              <a:t> de entrada de </a:t>
            </a:r>
            <a:r>
              <a:rPr lang="pt-BR" sz="2000" dirty="0" err="1">
                <a:latin typeface="Franklin Gothic Book" panose="020B0503020102020204" pitchFamily="34" charset="0"/>
              </a:rPr>
              <a:t>la</a:t>
            </a:r>
            <a:r>
              <a:rPr lang="pt-BR" sz="2000" dirty="0">
                <a:latin typeface="Franklin Gothic Book" panose="020B0503020102020204" pitchFamily="34" charset="0"/>
              </a:rPr>
              <a:t> </a:t>
            </a:r>
            <a:r>
              <a:rPr lang="pt-BR" sz="2000" i="1" dirty="0">
                <a:latin typeface="Franklin Gothic Book" panose="020B0503020102020204" pitchFamily="34" charset="0"/>
              </a:rPr>
              <a:t>lista de argumentos de entrada, </a:t>
            </a:r>
            <a:r>
              <a:rPr lang="pt-BR" sz="2000" dirty="0">
                <a:latin typeface="Franklin Gothic Book" panose="020B0503020102020204" pitchFamily="34" charset="0"/>
              </a:rPr>
              <a:t>Cada </a:t>
            </a:r>
            <a:r>
              <a:rPr lang="pt-BR" sz="2000" dirty="0" err="1">
                <a:latin typeface="Franklin Gothic Book" panose="020B0503020102020204" pitchFamily="34" charset="0"/>
              </a:rPr>
              <a:t>función</a:t>
            </a:r>
            <a:r>
              <a:rPr lang="pt-BR" sz="2000" dirty="0">
                <a:latin typeface="Franklin Gothic Book" panose="020B0503020102020204" pitchFamily="34" charset="0"/>
              </a:rPr>
              <a:t> </a:t>
            </a:r>
            <a:r>
              <a:rPr lang="pt-BR" sz="2000" dirty="0" err="1">
                <a:latin typeface="Franklin Gothic Book" panose="020B0503020102020204" pitchFamily="34" charset="0"/>
              </a:rPr>
              <a:t>tiene</a:t>
            </a:r>
            <a:r>
              <a:rPr lang="pt-BR" sz="2000" dirty="0">
                <a:latin typeface="Franklin Gothic Book" panose="020B0503020102020204" pitchFamily="34" charset="0"/>
              </a:rPr>
              <a:t> </a:t>
            </a:r>
            <a:r>
              <a:rPr lang="pt-BR" sz="2000" dirty="0" err="1">
                <a:latin typeface="Franklin Gothic Book" panose="020B0503020102020204" pitchFamily="34" charset="0"/>
              </a:rPr>
              <a:t>su</a:t>
            </a:r>
            <a:r>
              <a:rPr lang="pt-BR" sz="2000" dirty="0">
                <a:latin typeface="Franklin Gothic Book" panose="020B0503020102020204" pitchFamily="34" charset="0"/>
              </a:rPr>
              <a:t> </a:t>
            </a:r>
            <a:r>
              <a:rPr lang="pt-BR" sz="2000" dirty="0" err="1">
                <a:latin typeface="Franklin Gothic Book" panose="020B0503020102020204" pitchFamily="34" charset="0"/>
              </a:rPr>
              <a:t>própio</a:t>
            </a:r>
            <a:r>
              <a:rPr lang="pt-BR" sz="2000" dirty="0">
                <a:latin typeface="Franklin Gothic Book" panose="020B0503020102020204" pitchFamily="34" charset="0"/>
              </a:rPr>
              <a:t> “</a:t>
            </a:r>
            <a:r>
              <a:rPr lang="pt-BR" sz="2000" dirty="0" err="1">
                <a:latin typeface="Franklin Gothic Book" panose="020B0503020102020204" pitchFamily="34" charset="0"/>
              </a:rPr>
              <a:t>espacio</a:t>
            </a:r>
            <a:r>
              <a:rPr lang="pt-BR" sz="2000" dirty="0">
                <a:latin typeface="Franklin Gothic Book" panose="020B0503020102020204" pitchFamily="34" charset="0"/>
              </a:rPr>
              <a:t> de </a:t>
            </a:r>
            <a:r>
              <a:rPr lang="pt-BR" sz="2000" dirty="0" err="1">
                <a:latin typeface="Franklin Gothic Book" panose="020B0503020102020204" pitchFamily="34" charset="0"/>
              </a:rPr>
              <a:t>trabajo</a:t>
            </a:r>
            <a:r>
              <a:rPr lang="pt-BR" sz="2000" dirty="0">
                <a:latin typeface="Franklin Gothic Book" panose="020B0503020102020204" pitchFamily="34" charset="0"/>
              </a:rPr>
              <a:t>” </a:t>
            </a:r>
            <a:r>
              <a:rPr lang="pt-BR" sz="2000" dirty="0" err="1">
                <a:latin typeface="Franklin Gothic Book" panose="020B0503020102020204" pitchFamily="34" charset="0"/>
              </a:rPr>
              <a:t>con</a:t>
            </a:r>
            <a:r>
              <a:rPr lang="pt-BR" sz="2000" dirty="0">
                <a:latin typeface="Franklin Gothic Book" panose="020B0503020102020204" pitchFamily="34" charset="0"/>
              </a:rPr>
              <a:t> sus </a:t>
            </a:r>
            <a:r>
              <a:rPr lang="pt-BR" sz="2000" dirty="0" err="1">
                <a:latin typeface="Franklin Gothic Book" panose="020B0503020102020204" pitchFamily="34" charset="0"/>
              </a:rPr>
              <a:t>propias</a:t>
            </a:r>
            <a:r>
              <a:rPr lang="pt-BR" sz="2000" dirty="0">
                <a:latin typeface="Franklin Gothic Book" panose="020B0503020102020204" pitchFamily="34" charset="0"/>
              </a:rPr>
              <a:t> </a:t>
            </a:r>
            <a:r>
              <a:rPr lang="pt-BR" sz="2000" dirty="0" err="1">
                <a:latin typeface="Franklin Gothic Book" panose="020B0503020102020204" pitchFamily="34" charset="0"/>
              </a:rPr>
              <a:t>variables</a:t>
            </a:r>
            <a:r>
              <a:rPr lang="pt-BR" sz="2000" dirty="0">
                <a:latin typeface="Franklin Gothic Book" panose="020B0503020102020204" pitchFamily="34" charset="0"/>
              </a:rPr>
              <a:t>, que es </a:t>
            </a:r>
            <a:r>
              <a:rPr lang="pt-BR" sz="2000" dirty="0" err="1">
                <a:latin typeface="Franklin Gothic Book" panose="020B0503020102020204" pitchFamily="34" charset="0"/>
              </a:rPr>
              <a:t>independiente</a:t>
            </a:r>
            <a:r>
              <a:rPr lang="pt-BR" sz="2000" dirty="0">
                <a:latin typeface="Franklin Gothic Book" panose="020B0503020102020204" pitchFamily="34" charset="0"/>
              </a:rPr>
              <a:t> </a:t>
            </a:r>
            <a:r>
              <a:rPr lang="pt-BR" sz="2000" dirty="0" err="1">
                <a:latin typeface="Franklin Gothic Book" panose="020B0503020102020204" pitchFamily="34" charset="0"/>
              </a:rPr>
              <a:t>del</a:t>
            </a:r>
            <a:r>
              <a:rPr lang="pt-BR" sz="2000" dirty="0">
                <a:latin typeface="Franklin Gothic Book" panose="020B0503020102020204" pitchFamily="34" charset="0"/>
              </a:rPr>
              <a:t> programa principal. </a:t>
            </a:r>
            <a:r>
              <a:rPr lang="pt-BR" sz="2000" dirty="0" err="1">
                <a:latin typeface="Franklin Gothic Book" panose="020B0503020102020204" pitchFamily="34" charset="0"/>
              </a:rPr>
              <a:t>Las</a:t>
            </a:r>
            <a:r>
              <a:rPr lang="pt-BR" sz="2000" dirty="0">
                <a:latin typeface="Franklin Gothic Book" panose="020B0503020102020204" pitchFamily="34" charset="0"/>
              </a:rPr>
              <a:t> únicas </a:t>
            </a:r>
            <a:r>
              <a:rPr lang="pt-BR" sz="2000" dirty="0" err="1">
                <a:latin typeface="Franklin Gothic Book" panose="020B0503020102020204" pitchFamily="34" charset="0"/>
              </a:rPr>
              <a:t>variables</a:t>
            </a:r>
            <a:r>
              <a:rPr lang="pt-BR" sz="2000" dirty="0">
                <a:latin typeface="Franklin Gothic Book" panose="020B0503020102020204" pitchFamily="34" charset="0"/>
              </a:rPr>
              <a:t> </a:t>
            </a:r>
            <a:r>
              <a:rPr lang="pt-BR" sz="2000" dirty="0" err="1">
                <a:latin typeface="Franklin Gothic Book" panose="020B0503020102020204" pitchFamily="34" charset="0"/>
              </a:rPr>
              <a:t>del</a:t>
            </a:r>
            <a:r>
              <a:rPr lang="pt-BR" sz="2000" dirty="0">
                <a:latin typeface="Franklin Gothic Book" panose="020B0503020102020204" pitchFamily="34" charset="0"/>
              </a:rPr>
              <a:t> programa principal que </a:t>
            </a:r>
            <a:r>
              <a:rPr lang="pt-BR" sz="2000" dirty="0" err="1">
                <a:latin typeface="Franklin Gothic Book" panose="020B0503020102020204" pitchFamily="34" charset="0"/>
              </a:rPr>
              <a:t>pueden</a:t>
            </a:r>
            <a:r>
              <a:rPr lang="pt-BR" sz="2000" dirty="0">
                <a:latin typeface="Franklin Gothic Book" panose="020B0503020102020204" pitchFamily="34" charset="0"/>
              </a:rPr>
              <a:t> ser “vistas” por </a:t>
            </a:r>
            <a:r>
              <a:rPr lang="pt-BR" sz="2000" dirty="0" err="1">
                <a:latin typeface="Franklin Gothic Book" panose="020B0503020102020204" pitchFamily="34" charset="0"/>
              </a:rPr>
              <a:t>la</a:t>
            </a:r>
            <a:r>
              <a:rPr lang="pt-BR" sz="2000" dirty="0">
                <a:latin typeface="Franklin Gothic Book" panose="020B0503020102020204" pitchFamily="34" charset="0"/>
              </a:rPr>
              <a:t> </a:t>
            </a:r>
            <a:r>
              <a:rPr lang="pt-BR" sz="2000" dirty="0" err="1">
                <a:latin typeface="Franklin Gothic Book" panose="020B0503020102020204" pitchFamily="34" charset="0"/>
              </a:rPr>
              <a:t>función</a:t>
            </a:r>
            <a:r>
              <a:rPr lang="pt-BR" sz="2000" dirty="0">
                <a:latin typeface="Franklin Gothic Book" panose="020B0503020102020204" pitchFamily="34" charset="0"/>
              </a:rPr>
              <a:t> </a:t>
            </a:r>
            <a:r>
              <a:rPr lang="pt-BR" sz="2000" dirty="0" err="1">
                <a:latin typeface="Franklin Gothic Book" panose="020B0503020102020204" pitchFamily="34" charset="0"/>
              </a:rPr>
              <a:t>son</a:t>
            </a:r>
            <a:r>
              <a:rPr lang="pt-BR" sz="2000" dirty="0">
                <a:latin typeface="Franklin Gothic Book" panose="020B0503020102020204" pitchFamily="34" charset="0"/>
              </a:rPr>
              <a:t> </a:t>
            </a:r>
            <a:r>
              <a:rPr lang="pt-BR" sz="2000" dirty="0" err="1">
                <a:latin typeface="Franklin Gothic Book" panose="020B0503020102020204" pitchFamily="34" charset="0"/>
              </a:rPr>
              <a:t>aquellas</a:t>
            </a:r>
            <a:r>
              <a:rPr lang="pt-BR" sz="2000" dirty="0">
                <a:latin typeface="Franklin Gothic Book" panose="020B0503020102020204" pitchFamily="34" charset="0"/>
              </a:rPr>
              <a:t>  incluídas </a:t>
            </a:r>
            <a:r>
              <a:rPr lang="pt-BR" sz="2000" dirty="0" err="1">
                <a:latin typeface="Franklin Gothic Book" panose="020B0503020102020204" pitchFamily="34" charset="0"/>
              </a:rPr>
              <a:t>en</a:t>
            </a:r>
            <a:r>
              <a:rPr lang="pt-BR" sz="2000" dirty="0">
                <a:latin typeface="Franklin Gothic Book" panose="020B0503020102020204" pitchFamily="34" charset="0"/>
              </a:rPr>
              <a:t> </a:t>
            </a:r>
            <a:r>
              <a:rPr lang="pt-BR" sz="2000" dirty="0" err="1">
                <a:latin typeface="Franklin Gothic Book" panose="020B0503020102020204" pitchFamily="34" charset="0"/>
              </a:rPr>
              <a:t>la</a:t>
            </a:r>
            <a:r>
              <a:rPr lang="pt-BR" sz="2000" dirty="0">
                <a:latin typeface="Franklin Gothic Book" panose="020B0503020102020204" pitchFamily="34" charset="0"/>
              </a:rPr>
              <a:t> </a:t>
            </a:r>
            <a:r>
              <a:rPr lang="pt-BR" sz="2000" i="1" dirty="0">
                <a:latin typeface="Franklin Gothic Book" panose="020B0503020102020204" pitchFamily="34" charset="0"/>
              </a:rPr>
              <a:t>lista de argumentos de entrada</a:t>
            </a:r>
            <a:r>
              <a:rPr lang="pt-BR" sz="2000" dirty="0">
                <a:latin typeface="Franklin Gothic Book" panose="020B0503020102020204" pitchFamily="34" charset="0"/>
              </a:rPr>
              <a:t> y </a:t>
            </a:r>
            <a:r>
              <a:rPr lang="pt-BR" sz="2000" dirty="0" err="1">
                <a:latin typeface="Franklin Gothic Book" panose="020B0503020102020204" pitchFamily="34" charset="0"/>
              </a:rPr>
              <a:t>las</a:t>
            </a:r>
            <a:r>
              <a:rPr lang="pt-BR" sz="2000" dirty="0">
                <a:latin typeface="Franklin Gothic Book" panose="020B0503020102020204" pitchFamily="34" charset="0"/>
              </a:rPr>
              <a:t> únicas </a:t>
            </a:r>
            <a:r>
              <a:rPr lang="pt-BR" sz="2000" dirty="0" err="1">
                <a:latin typeface="Franklin Gothic Book" panose="020B0503020102020204" pitchFamily="34" charset="0"/>
              </a:rPr>
              <a:t>variables</a:t>
            </a:r>
            <a:r>
              <a:rPr lang="pt-BR" sz="2000" dirty="0">
                <a:latin typeface="Franklin Gothic Book" panose="020B0503020102020204" pitchFamily="34" charset="0"/>
              </a:rPr>
              <a:t> de </a:t>
            </a:r>
            <a:r>
              <a:rPr lang="pt-BR" sz="2000" dirty="0" err="1">
                <a:latin typeface="Franklin Gothic Book" panose="020B0503020102020204" pitchFamily="34" charset="0"/>
              </a:rPr>
              <a:t>la</a:t>
            </a:r>
            <a:r>
              <a:rPr lang="pt-BR" sz="2000" dirty="0">
                <a:latin typeface="Franklin Gothic Book" panose="020B0503020102020204" pitchFamily="34" charset="0"/>
              </a:rPr>
              <a:t> </a:t>
            </a:r>
            <a:r>
              <a:rPr lang="pt-BR" sz="2000" dirty="0" err="1">
                <a:latin typeface="Franklin Gothic Book" panose="020B0503020102020204" pitchFamily="34" charset="0"/>
              </a:rPr>
              <a:t>función</a:t>
            </a:r>
            <a:r>
              <a:rPr lang="pt-BR" sz="2000" dirty="0">
                <a:latin typeface="Franklin Gothic Book" panose="020B0503020102020204" pitchFamily="34" charset="0"/>
              </a:rPr>
              <a:t> que </a:t>
            </a:r>
            <a:r>
              <a:rPr lang="pt-BR" sz="2000" dirty="0" err="1">
                <a:latin typeface="Franklin Gothic Book" panose="020B0503020102020204" pitchFamily="34" charset="0"/>
              </a:rPr>
              <a:t>pueden</a:t>
            </a:r>
            <a:r>
              <a:rPr lang="pt-BR" sz="2000" dirty="0">
                <a:latin typeface="Franklin Gothic Book" panose="020B0503020102020204" pitchFamily="34" charset="0"/>
              </a:rPr>
              <a:t> ser “vistas” por </a:t>
            </a:r>
            <a:r>
              <a:rPr lang="pt-BR" sz="2000" dirty="0" err="1">
                <a:latin typeface="Franklin Gothic Book" panose="020B0503020102020204" pitchFamily="34" charset="0"/>
              </a:rPr>
              <a:t>el</a:t>
            </a:r>
            <a:r>
              <a:rPr lang="pt-BR" sz="2000" dirty="0">
                <a:latin typeface="Franklin Gothic Book" panose="020B0503020102020204" pitchFamily="34" charset="0"/>
              </a:rPr>
              <a:t> programa principal </a:t>
            </a:r>
            <a:r>
              <a:rPr lang="pt-BR" sz="2000" dirty="0" err="1">
                <a:latin typeface="Franklin Gothic Book" panose="020B0503020102020204" pitchFamily="34" charset="0"/>
              </a:rPr>
              <a:t>son</a:t>
            </a:r>
            <a:r>
              <a:rPr lang="pt-BR" sz="2000" dirty="0">
                <a:latin typeface="Franklin Gothic Book" panose="020B0503020102020204" pitchFamily="34" charset="0"/>
              </a:rPr>
              <a:t> </a:t>
            </a:r>
            <a:r>
              <a:rPr lang="pt-BR" sz="2000" dirty="0" err="1">
                <a:latin typeface="Franklin Gothic Book" panose="020B0503020102020204" pitchFamily="34" charset="0"/>
              </a:rPr>
              <a:t>aquellas</a:t>
            </a:r>
            <a:r>
              <a:rPr lang="pt-BR" sz="2000" dirty="0">
                <a:latin typeface="Franklin Gothic Book" panose="020B0503020102020204" pitchFamily="34" charset="0"/>
              </a:rPr>
              <a:t> incluídas </a:t>
            </a:r>
            <a:r>
              <a:rPr lang="pt-BR" sz="2000" dirty="0" err="1">
                <a:latin typeface="Franklin Gothic Book" panose="020B0503020102020204" pitchFamily="34" charset="0"/>
              </a:rPr>
              <a:t>en</a:t>
            </a:r>
            <a:r>
              <a:rPr lang="pt-BR" sz="2000" dirty="0">
                <a:latin typeface="Franklin Gothic Book" panose="020B0503020102020204" pitchFamily="34" charset="0"/>
              </a:rPr>
              <a:t> </a:t>
            </a:r>
            <a:r>
              <a:rPr lang="pt-BR" sz="2000" dirty="0" err="1">
                <a:latin typeface="Franklin Gothic Book" panose="020B0503020102020204" pitchFamily="34" charset="0"/>
              </a:rPr>
              <a:t>la</a:t>
            </a:r>
            <a:r>
              <a:rPr lang="pt-BR" sz="2000" dirty="0">
                <a:latin typeface="Franklin Gothic Book" panose="020B0503020102020204" pitchFamily="34" charset="0"/>
              </a:rPr>
              <a:t> </a:t>
            </a:r>
            <a:r>
              <a:rPr lang="pt-BR" sz="2000" i="1" dirty="0">
                <a:latin typeface="Franklin Gothic Book" panose="020B0503020102020204" pitchFamily="34" charset="0"/>
              </a:rPr>
              <a:t>lista de </a:t>
            </a:r>
            <a:r>
              <a:rPr lang="pt-BR" sz="2000" i="1" dirty="0" err="1">
                <a:latin typeface="Franklin Gothic Book" panose="020B0503020102020204" pitchFamily="34" charset="0"/>
              </a:rPr>
              <a:t>variables</a:t>
            </a:r>
            <a:r>
              <a:rPr lang="pt-BR" sz="2000" i="1" dirty="0">
                <a:latin typeface="Franklin Gothic Book" panose="020B0503020102020204" pitchFamily="34" charset="0"/>
              </a:rPr>
              <a:t> de </a:t>
            </a:r>
            <a:r>
              <a:rPr lang="pt-BR" sz="2000" i="1" dirty="0" err="1">
                <a:latin typeface="Franklin Gothic Book" panose="020B0503020102020204" pitchFamily="34" charset="0"/>
              </a:rPr>
              <a:t>salida</a:t>
            </a:r>
            <a:r>
              <a:rPr lang="pt-BR" sz="2000" dirty="0">
                <a:latin typeface="Franklin Gothic Book" panose="020B0503020102020204" pitchFamily="34" charset="0"/>
              </a:rPr>
              <a:t>. </a:t>
            </a:r>
            <a:r>
              <a:rPr lang="pt-BR" sz="2000" dirty="0" err="1">
                <a:latin typeface="Franklin Gothic Book" panose="020B0503020102020204" pitchFamily="34" charset="0"/>
              </a:rPr>
              <a:t>Esto</a:t>
            </a:r>
            <a:r>
              <a:rPr lang="pt-BR" sz="2000" dirty="0">
                <a:latin typeface="Franklin Gothic Book" panose="020B0503020102020204" pitchFamily="34" charset="0"/>
              </a:rPr>
              <a:t> es importante, </a:t>
            </a:r>
            <a:r>
              <a:rPr lang="pt-BR" sz="2000" dirty="0" err="1">
                <a:latin typeface="Franklin Gothic Book" panose="020B0503020102020204" pitchFamily="34" charset="0"/>
              </a:rPr>
              <a:t>ya</a:t>
            </a:r>
            <a:r>
              <a:rPr lang="pt-BR" sz="2000" dirty="0">
                <a:latin typeface="Franklin Gothic Book" panose="020B0503020102020204" pitchFamily="34" charset="0"/>
              </a:rPr>
              <a:t> que </a:t>
            </a:r>
            <a:r>
              <a:rPr lang="pt-BR" sz="2000" dirty="0" err="1">
                <a:latin typeface="Franklin Gothic Book" panose="020B0503020102020204" pitchFamily="34" charset="0"/>
              </a:rPr>
              <a:t>los</a:t>
            </a:r>
            <a:r>
              <a:rPr lang="pt-BR" sz="2000" dirty="0">
                <a:latin typeface="Franklin Gothic Book" panose="020B0503020102020204" pitchFamily="34" charset="0"/>
              </a:rPr>
              <a:t> </a:t>
            </a:r>
            <a:r>
              <a:rPr lang="pt-BR" sz="2000" dirty="0" err="1">
                <a:latin typeface="Franklin Gothic Book" panose="020B0503020102020204" pitchFamily="34" charset="0"/>
              </a:rPr>
              <a:t>errores</a:t>
            </a:r>
            <a:r>
              <a:rPr lang="pt-BR" sz="2000" dirty="0">
                <a:latin typeface="Franklin Gothic Book" panose="020B0503020102020204" pitchFamily="34" charset="0"/>
              </a:rPr>
              <a:t> </a:t>
            </a:r>
            <a:r>
              <a:rPr lang="pt-BR" sz="2000" dirty="0" err="1">
                <a:latin typeface="Franklin Gothic Book" panose="020B0503020102020204" pitchFamily="34" charset="0"/>
              </a:rPr>
              <a:t>accidentales</a:t>
            </a:r>
            <a:r>
              <a:rPr lang="pt-BR" sz="2000" dirty="0">
                <a:latin typeface="Franklin Gothic Book" panose="020B0503020102020204" pitchFamily="34" charset="0"/>
              </a:rPr>
              <a:t> de </a:t>
            </a:r>
            <a:r>
              <a:rPr lang="pt-BR" sz="2000" dirty="0" err="1">
                <a:latin typeface="Franklin Gothic Book" panose="020B0503020102020204" pitchFamily="34" charset="0"/>
              </a:rPr>
              <a:t>programación</a:t>
            </a:r>
            <a:r>
              <a:rPr lang="pt-BR" sz="2000" dirty="0">
                <a:latin typeface="Franklin Gothic Book" panose="020B0503020102020204" pitchFamily="34" charset="0"/>
              </a:rPr>
              <a:t> </a:t>
            </a:r>
            <a:r>
              <a:rPr lang="pt-BR" sz="2000" dirty="0" err="1">
                <a:latin typeface="Franklin Gothic Book" panose="020B0503020102020204" pitchFamily="34" charset="0"/>
              </a:rPr>
              <a:t>en</a:t>
            </a:r>
            <a:r>
              <a:rPr lang="pt-BR" sz="2000" dirty="0">
                <a:latin typeface="Franklin Gothic Book" panose="020B0503020102020204" pitchFamily="34" charset="0"/>
              </a:rPr>
              <a:t> </a:t>
            </a:r>
            <a:r>
              <a:rPr lang="pt-BR" sz="2000" dirty="0" err="1">
                <a:latin typeface="Franklin Gothic Book" panose="020B0503020102020204" pitchFamily="34" charset="0"/>
              </a:rPr>
              <a:t>la</a:t>
            </a:r>
            <a:r>
              <a:rPr lang="pt-BR" sz="2000" dirty="0">
                <a:latin typeface="Franklin Gothic Book" panose="020B0503020102020204" pitchFamily="34" charset="0"/>
              </a:rPr>
              <a:t> </a:t>
            </a:r>
            <a:r>
              <a:rPr lang="pt-BR" sz="2000" dirty="0" err="1">
                <a:latin typeface="Franklin Gothic Book" panose="020B0503020102020204" pitchFamily="34" charset="0"/>
              </a:rPr>
              <a:t>función</a:t>
            </a:r>
            <a:r>
              <a:rPr lang="pt-BR" sz="2000" dirty="0">
                <a:latin typeface="Franklin Gothic Book" panose="020B0503020102020204" pitchFamily="34" charset="0"/>
              </a:rPr>
              <a:t>  no </a:t>
            </a:r>
            <a:r>
              <a:rPr lang="pt-BR" sz="2000" dirty="0" err="1">
                <a:latin typeface="Franklin Gothic Book" panose="020B0503020102020204" pitchFamily="34" charset="0"/>
              </a:rPr>
              <a:t>afectan</a:t>
            </a:r>
            <a:r>
              <a:rPr lang="pt-BR" sz="2000" dirty="0">
                <a:latin typeface="Franklin Gothic Book" panose="020B0503020102020204" pitchFamily="34" charset="0"/>
              </a:rPr>
              <a:t> a todas </a:t>
            </a:r>
            <a:r>
              <a:rPr lang="pt-BR" sz="2000" dirty="0" err="1">
                <a:latin typeface="Franklin Gothic Book" panose="020B0503020102020204" pitchFamily="34" charset="0"/>
              </a:rPr>
              <a:t>las</a:t>
            </a:r>
            <a:r>
              <a:rPr lang="pt-BR" sz="2000" dirty="0">
                <a:latin typeface="Franklin Gothic Book" panose="020B0503020102020204" pitchFamily="34" charset="0"/>
              </a:rPr>
              <a:t> </a:t>
            </a:r>
            <a:r>
              <a:rPr lang="pt-BR" sz="2000" dirty="0" err="1">
                <a:latin typeface="Franklin Gothic Book" panose="020B0503020102020204" pitchFamily="34" charset="0"/>
              </a:rPr>
              <a:t>variables</a:t>
            </a:r>
            <a:r>
              <a:rPr lang="pt-BR" sz="2000" dirty="0">
                <a:latin typeface="Franklin Gothic Book" panose="020B0503020102020204" pitchFamily="34" charset="0"/>
              </a:rPr>
              <a:t> . </a:t>
            </a:r>
            <a:r>
              <a:rPr lang="pt-BR" sz="2000" dirty="0" err="1">
                <a:latin typeface="Franklin Gothic Book" panose="020B0503020102020204" pitchFamily="34" charset="0"/>
              </a:rPr>
              <a:t>Esto</a:t>
            </a:r>
            <a:r>
              <a:rPr lang="pt-BR" sz="2000" dirty="0">
                <a:latin typeface="Franklin Gothic Book" panose="020B0503020102020204" pitchFamily="34" charset="0"/>
              </a:rPr>
              <a:t> es porque </a:t>
            </a:r>
            <a:r>
              <a:rPr lang="pt-BR" sz="2000" dirty="0" err="1">
                <a:latin typeface="Franklin Gothic Book" panose="020B0503020102020204" pitchFamily="34" charset="0"/>
              </a:rPr>
              <a:t>las</a:t>
            </a:r>
            <a:r>
              <a:rPr lang="pt-BR" sz="2000" dirty="0">
                <a:latin typeface="Franklin Gothic Book" panose="020B0503020102020204" pitchFamily="34" charset="0"/>
              </a:rPr>
              <a:t> </a:t>
            </a:r>
            <a:r>
              <a:rPr lang="pt-BR" sz="2000" dirty="0" err="1">
                <a:latin typeface="Franklin Gothic Book" panose="020B0503020102020204" pitchFamily="34" charset="0"/>
              </a:rPr>
              <a:t>variables</a:t>
            </a:r>
            <a:r>
              <a:rPr lang="pt-BR" sz="2000" dirty="0">
                <a:latin typeface="Franklin Gothic Book" panose="020B0503020102020204" pitchFamily="34" charset="0"/>
              </a:rPr>
              <a:t> de entrada “</a:t>
            </a:r>
            <a:r>
              <a:rPr lang="pt-BR" sz="2000" dirty="0" err="1">
                <a:latin typeface="Franklin Gothic Book" panose="020B0503020102020204" pitchFamily="34" charset="0"/>
              </a:rPr>
              <a:t>entran</a:t>
            </a:r>
            <a:r>
              <a:rPr lang="pt-BR" sz="2000" dirty="0">
                <a:latin typeface="Franklin Gothic Book" panose="020B0503020102020204" pitchFamily="34" charset="0"/>
              </a:rPr>
              <a:t> a </a:t>
            </a:r>
            <a:r>
              <a:rPr lang="pt-BR" sz="2000" dirty="0" err="1">
                <a:latin typeface="Franklin Gothic Book" panose="020B0503020102020204" pitchFamily="34" charset="0"/>
              </a:rPr>
              <a:t>la</a:t>
            </a:r>
            <a:r>
              <a:rPr lang="pt-BR" sz="2000" dirty="0">
                <a:latin typeface="Franklin Gothic Book" panose="020B0503020102020204" pitchFamily="34" charset="0"/>
              </a:rPr>
              <a:t> </a:t>
            </a:r>
            <a:r>
              <a:rPr lang="pt-BR" sz="2000" dirty="0" err="1">
                <a:latin typeface="Franklin Gothic Book" panose="020B0503020102020204" pitchFamily="34" charset="0"/>
              </a:rPr>
              <a:t>funci</a:t>
            </a:r>
            <a:r>
              <a:rPr lang="es-AR" sz="2000" dirty="0" err="1">
                <a:latin typeface="Franklin Gothic Book" panose="020B0503020102020204" pitchFamily="34" charset="0"/>
              </a:rPr>
              <a:t>ón</a:t>
            </a:r>
            <a:r>
              <a:rPr lang="es-AR" sz="2000" dirty="0">
                <a:latin typeface="Franklin Gothic Book" panose="020B0503020102020204" pitchFamily="34" charset="0"/>
              </a:rPr>
              <a:t>” como una copia de las del programa principal, y la función puede modificar los valores de esas copias libremente sin afectar los valores del programa principal</a:t>
            </a:r>
            <a:endParaRPr lang="pt-BR" sz="2000" dirty="0">
              <a:latin typeface="Franklin Gothic Book" panose="020B0503020102020204" pitchFamily="34" charset="0"/>
            </a:endParaRPr>
          </a:p>
          <a:p>
            <a:endParaRPr lang="es-AR" sz="900" dirty="0">
              <a:latin typeface="Franklin Gothic Book" panose="020B0503020102020204" pitchFamily="34" charset="0"/>
            </a:endParaRPr>
          </a:p>
        </p:txBody>
      </p:sp>
      <p:sp>
        <p:nvSpPr>
          <p:cNvPr id="4" name="CuadroTexto 3"/>
          <p:cNvSpPr txBox="1"/>
          <p:nvPr/>
        </p:nvSpPr>
        <p:spPr>
          <a:xfrm>
            <a:off x="946283" y="38986"/>
            <a:ext cx="7920880" cy="523220"/>
          </a:xfrm>
          <a:prstGeom prst="rect">
            <a:avLst/>
          </a:prstGeom>
          <a:noFill/>
        </p:spPr>
        <p:txBody>
          <a:bodyPr wrap="square" rtlCol="0">
            <a:spAutoFit/>
          </a:bodyPr>
          <a:lstStyle/>
          <a:p>
            <a:r>
              <a:rPr lang="es-AR" sz="2800" b="1" dirty="0">
                <a:latin typeface="Franklin Gothic Book" panose="020B0503020102020204" pitchFamily="34" charset="0"/>
              </a:rPr>
              <a:t>VENTAJAS DE LAS SUBRUTINAS</a:t>
            </a:r>
          </a:p>
        </p:txBody>
      </p:sp>
    </p:spTree>
    <p:extLst>
      <p:ext uri="{BB962C8B-B14F-4D97-AF65-F5344CB8AC3E}">
        <p14:creationId xmlns:p14="http://schemas.microsoft.com/office/powerpoint/2010/main" val="2868406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303259" y="335203"/>
            <a:ext cx="8590326" cy="353943"/>
          </a:xfrm>
          <a:prstGeom prst="rect">
            <a:avLst/>
          </a:prstGeom>
          <a:noFill/>
        </p:spPr>
        <p:txBody>
          <a:bodyPr wrap="square" rtlCol="0">
            <a:spAutoFit/>
          </a:bodyPr>
          <a:lstStyle/>
          <a:p>
            <a:endParaRPr lang="es-AR" sz="800" dirty="0">
              <a:latin typeface="Franklin Gothic Book" panose="020B0503020102020204" pitchFamily="34" charset="0"/>
            </a:endParaRPr>
          </a:p>
          <a:p>
            <a:endParaRPr lang="es-AR" sz="900" dirty="0">
              <a:latin typeface="Franklin Gothic Book" panose="020B0503020102020204" pitchFamily="34" charset="0"/>
            </a:endParaRPr>
          </a:p>
        </p:txBody>
      </p:sp>
      <p:sp>
        <p:nvSpPr>
          <p:cNvPr id="4" name="CuadroTexto 3"/>
          <p:cNvSpPr txBox="1"/>
          <p:nvPr/>
        </p:nvSpPr>
        <p:spPr>
          <a:xfrm>
            <a:off x="946283" y="38986"/>
            <a:ext cx="7920880" cy="523220"/>
          </a:xfrm>
          <a:prstGeom prst="rect">
            <a:avLst/>
          </a:prstGeom>
          <a:noFill/>
        </p:spPr>
        <p:txBody>
          <a:bodyPr wrap="square" rtlCol="0">
            <a:spAutoFit/>
          </a:bodyPr>
          <a:lstStyle/>
          <a:p>
            <a:r>
              <a:rPr lang="es-AR" sz="2800" b="1" dirty="0">
                <a:latin typeface="Franklin Gothic Book" panose="020B0503020102020204" pitchFamily="34" charset="0"/>
              </a:rPr>
              <a:t>EJERCICIO A RESOLVER</a:t>
            </a:r>
          </a:p>
        </p:txBody>
      </p:sp>
      <p:pic>
        <p:nvPicPr>
          <p:cNvPr id="12" name="Imagen 11">
            <a:extLst>
              <a:ext uri="{FF2B5EF4-FFF2-40B4-BE49-F238E27FC236}">
                <a16:creationId xmlns:a16="http://schemas.microsoft.com/office/drawing/2014/main" id="{ED19FF6C-E89B-46E8-93CA-B59B4D642083}"/>
              </a:ext>
            </a:extLst>
          </p:cNvPr>
          <p:cNvPicPr>
            <a:picLocks noChangeAspect="1"/>
          </p:cNvPicPr>
          <p:nvPr/>
        </p:nvPicPr>
        <p:blipFill rotWithShape="1">
          <a:blip r:embed="rId3"/>
          <a:srcRect l="16925" t="21987" r="35038" b="7980"/>
          <a:stretch/>
        </p:blipFill>
        <p:spPr>
          <a:xfrm>
            <a:off x="946282" y="673941"/>
            <a:ext cx="7135603" cy="5848855"/>
          </a:xfrm>
          <a:prstGeom prst="rect">
            <a:avLst/>
          </a:prstGeom>
        </p:spPr>
      </p:pic>
    </p:spTree>
    <p:extLst>
      <p:ext uri="{BB962C8B-B14F-4D97-AF65-F5344CB8AC3E}">
        <p14:creationId xmlns:p14="http://schemas.microsoft.com/office/powerpoint/2010/main" val="1056426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303259" y="335203"/>
            <a:ext cx="8590326" cy="353943"/>
          </a:xfrm>
          <a:prstGeom prst="rect">
            <a:avLst/>
          </a:prstGeom>
          <a:noFill/>
        </p:spPr>
        <p:txBody>
          <a:bodyPr wrap="square" rtlCol="0">
            <a:spAutoFit/>
          </a:bodyPr>
          <a:lstStyle/>
          <a:p>
            <a:endParaRPr lang="es-AR" sz="800" dirty="0">
              <a:latin typeface="Franklin Gothic Book" panose="020B0503020102020204" pitchFamily="34" charset="0"/>
            </a:endParaRPr>
          </a:p>
          <a:p>
            <a:endParaRPr lang="es-AR" sz="900" dirty="0">
              <a:latin typeface="Franklin Gothic Book" panose="020B0503020102020204" pitchFamily="34" charset="0"/>
            </a:endParaRPr>
          </a:p>
        </p:txBody>
      </p:sp>
      <p:sp>
        <p:nvSpPr>
          <p:cNvPr id="4" name="CuadroTexto 3"/>
          <p:cNvSpPr txBox="1"/>
          <p:nvPr/>
        </p:nvSpPr>
        <p:spPr>
          <a:xfrm>
            <a:off x="946283" y="38986"/>
            <a:ext cx="7920880" cy="523220"/>
          </a:xfrm>
          <a:prstGeom prst="rect">
            <a:avLst/>
          </a:prstGeom>
          <a:noFill/>
        </p:spPr>
        <p:txBody>
          <a:bodyPr wrap="square" rtlCol="0">
            <a:spAutoFit/>
          </a:bodyPr>
          <a:lstStyle/>
          <a:p>
            <a:r>
              <a:rPr lang="es-AR" sz="2800" b="1" dirty="0">
                <a:latin typeface="Franklin Gothic Book" panose="020B0503020102020204" pitchFamily="34" charset="0"/>
              </a:rPr>
              <a:t>EJERCICIO A RESOLVER</a:t>
            </a:r>
          </a:p>
        </p:txBody>
      </p:sp>
      <p:pic>
        <p:nvPicPr>
          <p:cNvPr id="3" name="Imagen 2">
            <a:extLst>
              <a:ext uri="{FF2B5EF4-FFF2-40B4-BE49-F238E27FC236}">
                <a16:creationId xmlns:a16="http://schemas.microsoft.com/office/drawing/2014/main" id="{F4B3F8D1-3AE1-45EC-83E1-2F8167D15B5E}"/>
              </a:ext>
            </a:extLst>
          </p:cNvPr>
          <p:cNvPicPr>
            <a:picLocks noChangeAspect="1"/>
          </p:cNvPicPr>
          <p:nvPr/>
        </p:nvPicPr>
        <p:blipFill rotWithShape="1">
          <a:blip r:embed="rId3"/>
          <a:srcRect l="17712" t="26189" r="36613" b="10782"/>
          <a:stretch/>
        </p:blipFill>
        <p:spPr>
          <a:xfrm>
            <a:off x="755767" y="689145"/>
            <a:ext cx="7518928" cy="5833651"/>
          </a:xfrm>
          <a:prstGeom prst="rect">
            <a:avLst/>
          </a:prstGeom>
        </p:spPr>
      </p:pic>
    </p:spTree>
    <p:extLst>
      <p:ext uri="{BB962C8B-B14F-4D97-AF65-F5344CB8AC3E}">
        <p14:creationId xmlns:p14="http://schemas.microsoft.com/office/powerpoint/2010/main" val="2093760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467544" y="980728"/>
            <a:ext cx="8496944" cy="1569660"/>
          </a:xfrm>
          <a:prstGeom prst="rect">
            <a:avLst/>
          </a:prstGeom>
          <a:noFill/>
        </p:spPr>
        <p:txBody>
          <a:bodyPr wrap="square" rtlCol="0">
            <a:spAutoFit/>
          </a:bodyPr>
          <a:lstStyle/>
          <a:p>
            <a:r>
              <a:rPr lang="es-AR" sz="2400" dirty="0">
                <a:latin typeface="Franklin Gothic Book" panose="020B0503020102020204" pitchFamily="34" charset="0"/>
              </a:rPr>
              <a:t>Podemos utilizar Matlab/Octave:</a:t>
            </a:r>
          </a:p>
          <a:p>
            <a:endParaRPr lang="es-AR" sz="2400" dirty="0">
              <a:latin typeface="Franklin Gothic Book" panose="020B0503020102020204" pitchFamily="34" charset="0"/>
            </a:endParaRPr>
          </a:p>
          <a:p>
            <a:pPr marL="457200" indent="-457200">
              <a:buAutoNum type="arabicParenR"/>
            </a:pPr>
            <a:r>
              <a:rPr lang="es-AR" sz="2400" dirty="0">
                <a:latin typeface="Franklin Gothic Book" panose="020B0503020102020204" pitchFamily="34" charset="0"/>
              </a:rPr>
              <a:t>En la </a:t>
            </a:r>
            <a:r>
              <a:rPr lang="es-AR" sz="2400" b="1" dirty="0">
                <a:solidFill>
                  <a:srgbClr val="FF0000"/>
                </a:solidFill>
                <a:latin typeface="Franklin Gothic Book" panose="020B0503020102020204" pitchFamily="34" charset="0"/>
              </a:rPr>
              <a:t>ventana de Comandos </a:t>
            </a:r>
            <a:r>
              <a:rPr lang="es-AR" sz="2400" dirty="0">
                <a:latin typeface="Franklin Gothic Book" panose="020B0503020102020204" pitchFamily="34" charset="0"/>
              </a:rPr>
              <a:t>(</a:t>
            </a:r>
            <a:r>
              <a:rPr lang="es-AR" sz="2400" dirty="0" err="1">
                <a:latin typeface="Franklin Gothic Book" panose="020B0503020102020204" pitchFamily="34" charset="0"/>
              </a:rPr>
              <a:t>Command</a:t>
            </a:r>
            <a:r>
              <a:rPr lang="es-AR" sz="2400" dirty="0">
                <a:latin typeface="Franklin Gothic Book" panose="020B0503020102020204" pitchFamily="34" charset="0"/>
              </a:rPr>
              <a:t> </a:t>
            </a:r>
            <a:r>
              <a:rPr lang="es-AR" sz="2400" dirty="0" err="1">
                <a:latin typeface="Franklin Gothic Book" panose="020B0503020102020204" pitchFamily="34" charset="0"/>
              </a:rPr>
              <a:t>Window</a:t>
            </a:r>
            <a:r>
              <a:rPr lang="es-AR" sz="2400" dirty="0">
                <a:latin typeface="Franklin Gothic Book" panose="020B0503020102020204" pitchFamily="34" charset="0"/>
              </a:rPr>
              <a:t>)</a:t>
            </a:r>
          </a:p>
          <a:p>
            <a:pPr marL="457200" indent="-457200">
              <a:buAutoNum type="arabicParenR"/>
            </a:pPr>
            <a:r>
              <a:rPr lang="es-AR" sz="2400" dirty="0">
                <a:latin typeface="Franklin Gothic Book" panose="020B0503020102020204" pitchFamily="34" charset="0"/>
              </a:rPr>
              <a:t>Mediante </a:t>
            </a:r>
            <a:r>
              <a:rPr lang="es-AR" sz="2400" b="1" dirty="0">
                <a:solidFill>
                  <a:srgbClr val="FF0000"/>
                </a:solidFill>
                <a:latin typeface="Franklin Gothic Book" panose="020B0503020102020204" pitchFamily="34" charset="0"/>
              </a:rPr>
              <a:t>archivos “m” , o de programas</a:t>
            </a:r>
            <a:r>
              <a:rPr lang="es-AR" sz="2400" dirty="0">
                <a:latin typeface="Franklin Gothic Book" panose="020B0503020102020204" pitchFamily="34" charset="0"/>
              </a:rPr>
              <a:t> (scripts </a:t>
            </a:r>
            <a:r>
              <a:rPr lang="es-AR" sz="2400" dirty="0" err="1">
                <a:latin typeface="Franklin Gothic Book" panose="020B0503020102020204" pitchFamily="34" charset="0"/>
              </a:rPr>
              <a:t>ó</a:t>
            </a:r>
            <a:r>
              <a:rPr lang="es-AR" sz="2400" dirty="0">
                <a:latin typeface="Franklin Gothic Book" panose="020B0503020102020204" pitchFamily="34" charset="0"/>
              </a:rPr>
              <a:t> m-files)</a:t>
            </a:r>
          </a:p>
        </p:txBody>
      </p:sp>
      <p:sp>
        <p:nvSpPr>
          <p:cNvPr id="4" name="CuadroTexto 3"/>
          <p:cNvSpPr txBox="1"/>
          <p:nvPr/>
        </p:nvSpPr>
        <p:spPr>
          <a:xfrm>
            <a:off x="971600" y="188640"/>
            <a:ext cx="7776864" cy="523220"/>
          </a:xfrm>
          <a:prstGeom prst="rect">
            <a:avLst/>
          </a:prstGeom>
          <a:noFill/>
        </p:spPr>
        <p:txBody>
          <a:bodyPr wrap="square" rtlCol="0">
            <a:spAutoFit/>
          </a:bodyPr>
          <a:lstStyle/>
          <a:p>
            <a:r>
              <a:rPr lang="es-AR" sz="2800" b="1" dirty="0">
                <a:latin typeface="Franklin Gothic Book" panose="020B0503020102020204" pitchFamily="34" charset="0"/>
              </a:rPr>
              <a:t>UN BREVE REPASO</a:t>
            </a:r>
          </a:p>
        </p:txBody>
      </p:sp>
      <p:sp>
        <p:nvSpPr>
          <p:cNvPr id="5" name="CuadroTexto 4">
            <a:extLst>
              <a:ext uri="{FF2B5EF4-FFF2-40B4-BE49-F238E27FC236}">
                <a16:creationId xmlns:a16="http://schemas.microsoft.com/office/drawing/2014/main" id="{A68D4A02-0F4F-4429-ADB1-88D0491EB90A}"/>
              </a:ext>
            </a:extLst>
          </p:cNvPr>
          <p:cNvSpPr txBox="1"/>
          <p:nvPr/>
        </p:nvSpPr>
        <p:spPr>
          <a:xfrm>
            <a:off x="448018" y="2784119"/>
            <a:ext cx="8496944" cy="3046988"/>
          </a:xfrm>
          <a:prstGeom prst="rect">
            <a:avLst/>
          </a:prstGeom>
          <a:solidFill>
            <a:schemeClr val="accent1">
              <a:lumMod val="40000"/>
              <a:lumOff val="60000"/>
            </a:schemeClr>
          </a:solidFill>
        </p:spPr>
        <p:txBody>
          <a:bodyPr wrap="square" rtlCol="0">
            <a:spAutoFit/>
          </a:bodyPr>
          <a:lstStyle/>
          <a:p>
            <a:endParaRPr lang="es-AR" sz="2400" dirty="0">
              <a:latin typeface="Franklin Gothic Book" panose="020B0503020102020204" pitchFamily="34" charset="0"/>
            </a:endParaRPr>
          </a:p>
          <a:p>
            <a:r>
              <a:rPr lang="es-AR" sz="2400" dirty="0">
                <a:latin typeface="Franklin Gothic Book" panose="020B0503020102020204" pitchFamily="34" charset="0"/>
              </a:rPr>
              <a:t>Vimos que los archivos “m” son conjuntos de instrucciones válidas en Matlab que se guardan en un archivo al que podemos darle un nombre.</a:t>
            </a:r>
          </a:p>
          <a:p>
            <a:endParaRPr lang="es-AR" sz="2400" dirty="0">
              <a:latin typeface="Franklin Gothic Book" panose="020B0503020102020204" pitchFamily="34" charset="0"/>
            </a:endParaRPr>
          </a:p>
          <a:p>
            <a:r>
              <a:rPr lang="es-AR" sz="2400" dirty="0">
                <a:latin typeface="Franklin Gothic Book" panose="020B0503020102020204" pitchFamily="34" charset="0"/>
              </a:rPr>
              <a:t>Cuando se ejecuta un archivo “m”, el resultado es el mismo que el que obtendríamos si esas instrucciones hubieran sido tipeadas en la misma secuencia en la ventana de comandos.</a:t>
            </a:r>
          </a:p>
        </p:txBody>
      </p:sp>
      <p:sp>
        <p:nvSpPr>
          <p:cNvPr id="6" name="CuadroTexto 5">
            <a:extLst>
              <a:ext uri="{FF2B5EF4-FFF2-40B4-BE49-F238E27FC236}">
                <a16:creationId xmlns:a16="http://schemas.microsoft.com/office/drawing/2014/main" id="{15F8018F-4BED-4285-B8CA-104D520079A2}"/>
              </a:ext>
            </a:extLst>
          </p:cNvPr>
          <p:cNvSpPr txBox="1"/>
          <p:nvPr/>
        </p:nvSpPr>
        <p:spPr>
          <a:xfrm>
            <a:off x="467544" y="2784119"/>
            <a:ext cx="8496944" cy="3785652"/>
          </a:xfrm>
          <a:prstGeom prst="rect">
            <a:avLst/>
          </a:prstGeom>
          <a:solidFill>
            <a:schemeClr val="accent1">
              <a:lumMod val="40000"/>
              <a:lumOff val="60000"/>
            </a:schemeClr>
          </a:solidFill>
        </p:spPr>
        <p:txBody>
          <a:bodyPr wrap="square" rtlCol="0">
            <a:spAutoFit/>
          </a:bodyPr>
          <a:lstStyle/>
          <a:p>
            <a:endParaRPr lang="es-AR" sz="2400" dirty="0">
              <a:latin typeface="Franklin Gothic Book" panose="020B0503020102020204" pitchFamily="34" charset="0"/>
            </a:endParaRPr>
          </a:p>
          <a:p>
            <a:r>
              <a:rPr lang="es-AR" sz="2400" dirty="0">
                <a:latin typeface="Franklin Gothic Book" panose="020B0503020102020204" pitchFamily="34" charset="0"/>
              </a:rPr>
              <a:t>Los archivos “m” o de programas comparten el mismo espacio de memoria que la Ventana de Comandos.  Eso quiere decir que las variables que hayan sido definidas antes de que se ejecute el programa, siguen ocupando el espacio de memoria o de trabajo (son visibles) y sus contenidos podrían ser usados por el programa (de allí la recomendación dada en la práctica de comenzar cada programa con la instrucción </a:t>
            </a:r>
            <a:r>
              <a:rPr lang="es-AR" sz="2400" b="1" i="1" dirty="0" err="1">
                <a:latin typeface="Franklin Gothic Book" panose="020B0503020102020204" pitchFamily="34" charset="0"/>
              </a:rPr>
              <a:t>clear</a:t>
            </a:r>
            <a:r>
              <a:rPr lang="es-AR" sz="2400" b="1" i="1" dirty="0">
                <a:latin typeface="Franklin Gothic Book" panose="020B0503020102020204" pitchFamily="34" charset="0"/>
              </a:rPr>
              <a:t> variables</a:t>
            </a:r>
            <a:r>
              <a:rPr lang="es-AR" sz="2400" dirty="0">
                <a:latin typeface="Franklin Gothic Book" panose="020B0503020102020204" pitchFamily="34" charset="0"/>
              </a:rPr>
              <a:t>, para eliminar las variables del espacio de trabajo, liberando la memoria)</a:t>
            </a:r>
          </a:p>
        </p:txBody>
      </p:sp>
      <p:sp>
        <p:nvSpPr>
          <p:cNvPr id="7" name="CuadroTexto 6">
            <a:extLst>
              <a:ext uri="{FF2B5EF4-FFF2-40B4-BE49-F238E27FC236}">
                <a16:creationId xmlns:a16="http://schemas.microsoft.com/office/drawing/2014/main" id="{B7C39BFC-70BE-4BBE-9511-23EDACC8E59A}"/>
              </a:ext>
            </a:extLst>
          </p:cNvPr>
          <p:cNvSpPr txBox="1"/>
          <p:nvPr/>
        </p:nvSpPr>
        <p:spPr>
          <a:xfrm>
            <a:off x="467544" y="2783230"/>
            <a:ext cx="8496944" cy="3785652"/>
          </a:xfrm>
          <a:prstGeom prst="rect">
            <a:avLst/>
          </a:prstGeom>
          <a:solidFill>
            <a:schemeClr val="accent1">
              <a:lumMod val="40000"/>
              <a:lumOff val="60000"/>
            </a:schemeClr>
          </a:solidFill>
        </p:spPr>
        <p:txBody>
          <a:bodyPr wrap="square" rtlCol="0">
            <a:spAutoFit/>
          </a:bodyPr>
          <a:lstStyle/>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r>
              <a:rPr lang="es-AR" sz="2400" dirty="0">
                <a:latin typeface="Franklin Gothic Book" panose="020B0503020102020204" pitchFamily="34" charset="0"/>
              </a:rPr>
              <a:t>Del mismo modo, las variables que crea el programa al ser ejecutado, permanecen en el espacio de trabajo con los últimos valores asignados, aún después que se haya terminado la ejecución del programa.</a:t>
            </a:r>
          </a:p>
          <a:p>
            <a:r>
              <a:rPr lang="es-AR" sz="2400" dirty="0">
                <a:latin typeface="Franklin Gothic Book" panose="020B0503020102020204" pitchFamily="34" charset="0"/>
              </a:rPr>
              <a:t>. </a:t>
            </a: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p:txBody>
      </p:sp>
    </p:spTree>
    <p:extLst>
      <p:ext uri="{BB962C8B-B14F-4D97-AF65-F5344CB8AC3E}">
        <p14:creationId xmlns:p14="http://schemas.microsoft.com/office/powerpoint/2010/main" val="255767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467544" y="913457"/>
            <a:ext cx="8496944" cy="4893647"/>
          </a:xfrm>
          <a:prstGeom prst="rect">
            <a:avLst/>
          </a:prstGeom>
          <a:noFill/>
        </p:spPr>
        <p:txBody>
          <a:bodyPr wrap="square" rtlCol="0">
            <a:spAutoFit/>
          </a:bodyPr>
          <a:lstStyle/>
          <a:p>
            <a:r>
              <a:rPr lang="es-AR" sz="2400" dirty="0">
                <a:latin typeface="Franklin Gothic Book" panose="020B0503020102020204" pitchFamily="34" charset="0"/>
              </a:rPr>
              <a:t>Muchas de las fórmulas utilizadas en ingeniería son combinaciones de muchas operaciones aritméticas en una única expresión.</a:t>
            </a:r>
          </a:p>
          <a:p>
            <a:endParaRPr lang="es-AR" sz="2400" dirty="0">
              <a:latin typeface="Franklin Gothic Book" panose="020B0503020102020204" pitchFamily="34" charset="0"/>
            </a:endParaRPr>
          </a:p>
          <a:p>
            <a:r>
              <a:rPr lang="es-AR" sz="2400" dirty="0">
                <a:latin typeface="Franklin Gothic Book" panose="020B0503020102020204" pitchFamily="34" charset="0"/>
              </a:rPr>
              <a:t>Esas fórmulas generalmente no pueden ser escritas tal como se utilizan sino que hay que seguir una sintaxis especial, muy parecida a como se escriben esas expresiones al hacer el cálculo en una calculadora.</a:t>
            </a: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r>
              <a:rPr lang="es-AR" sz="2400" dirty="0">
                <a:latin typeface="Franklin Gothic Book" panose="020B0503020102020204" pitchFamily="34" charset="0"/>
              </a:rPr>
              <a:t>Tendremos que tener cuidado en cuál es el orden en que Matlab realiza las operaciones, para, al escribirlas, garantizar los resultados.</a:t>
            </a:r>
          </a:p>
        </p:txBody>
      </p:sp>
      <p:sp>
        <p:nvSpPr>
          <p:cNvPr id="4" name="CuadroTexto 3"/>
          <p:cNvSpPr txBox="1"/>
          <p:nvPr/>
        </p:nvSpPr>
        <p:spPr>
          <a:xfrm>
            <a:off x="971600" y="188640"/>
            <a:ext cx="7776864" cy="523220"/>
          </a:xfrm>
          <a:prstGeom prst="rect">
            <a:avLst/>
          </a:prstGeom>
          <a:noFill/>
        </p:spPr>
        <p:txBody>
          <a:bodyPr wrap="square" rtlCol="0">
            <a:spAutoFit/>
          </a:bodyPr>
          <a:lstStyle/>
          <a:p>
            <a:r>
              <a:rPr lang="es-AR" sz="2800" b="1" dirty="0">
                <a:latin typeface="Franklin Gothic Book" panose="020B0503020102020204" pitchFamily="34" charset="0"/>
              </a:rPr>
              <a:t>EXPRESIONES EN MATLAB</a:t>
            </a:r>
          </a:p>
        </p:txBody>
      </p:sp>
    </p:spTree>
    <p:extLst>
      <p:ext uri="{BB962C8B-B14F-4D97-AF65-F5344CB8AC3E}">
        <p14:creationId xmlns:p14="http://schemas.microsoft.com/office/powerpoint/2010/main" val="160188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1027871" y="1536174"/>
            <a:ext cx="6408712" cy="3785652"/>
          </a:xfrm>
          <a:prstGeom prst="rect">
            <a:avLst/>
          </a:prstGeom>
          <a:noFill/>
        </p:spPr>
        <p:txBody>
          <a:bodyPr wrap="square" rtlCol="0">
            <a:spAutoFit/>
          </a:bodyPr>
          <a:lstStyle/>
          <a:p>
            <a:pPr marL="457200" indent="-457200">
              <a:buAutoNum type="arabicParenR"/>
            </a:pPr>
            <a:r>
              <a:rPr lang="en-US" sz="2400" b="1" dirty="0">
                <a:latin typeface="Franklin Gothic Book" panose="020B0503020102020204" pitchFamily="34" charset="0"/>
              </a:rPr>
              <a:t>Par</a:t>
            </a:r>
            <a:r>
              <a:rPr lang="es-AR" sz="2400" b="1" dirty="0" err="1">
                <a:latin typeface="Franklin Gothic Book" panose="020B0503020102020204" pitchFamily="34" charset="0"/>
              </a:rPr>
              <a:t>éntesis</a:t>
            </a:r>
            <a:r>
              <a:rPr lang="es-AR" sz="2400" dirty="0">
                <a:latin typeface="Franklin Gothic Book" panose="020B0503020102020204" pitchFamily="34" charset="0"/>
              </a:rPr>
              <a:t> (desde el interior hacia el exterior)</a:t>
            </a:r>
          </a:p>
          <a:p>
            <a:pPr marL="457200" indent="-457200">
              <a:buAutoNum type="arabicParenR"/>
            </a:pPr>
            <a:endParaRPr lang="es-AR" sz="2400" dirty="0">
              <a:latin typeface="Franklin Gothic Book" panose="020B0503020102020204" pitchFamily="34" charset="0"/>
            </a:endParaRPr>
          </a:p>
          <a:p>
            <a:pPr marL="457200" indent="-457200">
              <a:buAutoNum type="arabicParenR"/>
            </a:pPr>
            <a:r>
              <a:rPr lang="es-AR" sz="2400" b="1" dirty="0">
                <a:latin typeface="Franklin Gothic Book" panose="020B0503020102020204" pitchFamily="34" charset="0"/>
              </a:rPr>
              <a:t>Potencias</a:t>
            </a:r>
            <a:r>
              <a:rPr lang="es-AR" sz="2400" dirty="0">
                <a:latin typeface="Franklin Gothic Book" panose="020B0503020102020204" pitchFamily="34" charset="0"/>
              </a:rPr>
              <a:t> (de izquierda hacia la derecha)</a:t>
            </a:r>
          </a:p>
          <a:p>
            <a:pPr marL="457200" indent="-457200">
              <a:buAutoNum type="arabicParenR"/>
            </a:pPr>
            <a:endParaRPr lang="es-AR" sz="2400" dirty="0">
              <a:latin typeface="Franklin Gothic Book" panose="020B0503020102020204" pitchFamily="34" charset="0"/>
            </a:endParaRPr>
          </a:p>
          <a:p>
            <a:pPr marL="457200" indent="-457200">
              <a:buAutoNum type="arabicParenR"/>
            </a:pPr>
            <a:r>
              <a:rPr lang="es-AR" sz="2400" b="1" dirty="0">
                <a:latin typeface="Franklin Gothic Book" panose="020B0503020102020204" pitchFamily="34" charset="0"/>
              </a:rPr>
              <a:t>Multiplicaciones y divisiones </a:t>
            </a:r>
            <a:r>
              <a:rPr lang="es-AR" sz="2400" dirty="0">
                <a:latin typeface="Franklin Gothic Book" panose="020B0503020102020204" pitchFamily="34" charset="0"/>
              </a:rPr>
              <a:t>(de izquierda hacia la derecha)</a:t>
            </a:r>
          </a:p>
          <a:p>
            <a:pPr marL="457200" indent="-457200">
              <a:buAutoNum type="arabicParenR"/>
            </a:pPr>
            <a:endParaRPr lang="es-AR" sz="2400" dirty="0">
              <a:latin typeface="Franklin Gothic Book" panose="020B0503020102020204" pitchFamily="34" charset="0"/>
            </a:endParaRPr>
          </a:p>
          <a:p>
            <a:pPr marL="457200" indent="-457200">
              <a:buAutoNum type="arabicParenR"/>
            </a:pPr>
            <a:r>
              <a:rPr lang="es-AR" sz="2400" b="1" dirty="0">
                <a:latin typeface="Franklin Gothic Book" panose="020B0503020102020204" pitchFamily="34" charset="0"/>
              </a:rPr>
              <a:t>Sumas y restas </a:t>
            </a:r>
            <a:r>
              <a:rPr lang="es-AR" sz="2400" dirty="0">
                <a:latin typeface="Franklin Gothic Book" panose="020B0503020102020204" pitchFamily="34" charset="0"/>
              </a:rPr>
              <a:t>(de izquierda hacia la derecha)</a:t>
            </a:r>
          </a:p>
        </p:txBody>
      </p:sp>
      <p:sp>
        <p:nvSpPr>
          <p:cNvPr id="4" name="CuadroTexto 3"/>
          <p:cNvSpPr txBox="1"/>
          <p:nvPr/>
        </p:nvSpPr>
        <p:spPr>
          <a:xfrm>
            <a:off x="971600" y="188640"/>
            <a:ext cx="7776864" cy="954107"/>
          </a:xfrm>
          <a:prstGeom prst="rect">
            <a:avLst/>
          </a:prstGeom>
          <a:noFill/>
        </p:spPr>
        <p:txBody>
          <a:bodyPr wrap="square" rtlCol="0">
            <a:spAutoFit/>
          </a:bodyPr>
          <a:lstStyle/>
          <a:p>
            <a:r>
              <a:rPr lang="es-AR" sz="2800" b="1" dirty="0">
                <a:latin typeface="Franklin Gothic Book" panose="020B0503020102020204" pitchFamily="34" charset="0"/>
              </a:rPr>
              <a:t>EXPRESIONES EN MATLAB</a:t>
            </a:r>
          </a:p>
          <a:p>
            <a:r>
              <a:rPr lang="es-AR" sz="2800" b="1" dirty="0">
                <a:latin typeface="Franklin Gothic Book" panose="020B0503020102020204" pitchFamily="34" charset="0"/>
              </a:rPr>
              <a:t>Orden de Prelación de las operaciones</a:t>
            </a:r>
          </a:p>
        </p:txBody>
      </p:sp>
    </p:spTree>
    <p:extLst>
      <p:ext uri="{BB962C8B-B14F-4D97-AF65-F5344CB8AC3E}">
        <p14:creationId xmlns:p14="http://schemas.microsoft.com/office/powerpoint/2010/main" val="285798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2987824" y="1268760"/>
            <a:ext cx="2808312" cy="461665"/>
          </a:xfrm>
          <a:prstGeom prst="rect">
            <a:avLst/>
          </a:prstGeom>
          <a:noFill/>
        </p:spPr>
        <p:txBody>
          <a:bodyPr wrap="square" rtlCol="0">
            <a:spAutoFit/>
          </a:bodyPr>
          <a:lstStyle/>
          <a:p>
            <a:r>
              <a:rPr lang="es-AR" sz="2400" dirty="0">
                <a:latin typeface="Franklin Gothic Book" panose="020B0503020102020204" pitchFamily="34" charset="0"/>
              </a:rPr>
              <a:t>a</a:t>
            </a:r>
            <a:r>
              <a:rPr lang="en-US" sz="2400" dirty="0">
                <a:latin typeface="Franklin Gothic Book" panose="020B0503020102020204" pitchFamily="34" charset="0"/>
              </a:rPr>
              <a:t>=3; b=2; c=5; d=3</a:t>
            </a:r>
            <a:endParaRPr lang="es-AR" sz="2400" dirty="0">
              <a:latin typeface="Franklin Gothic Book" panose="020B0503020102020204" pitchFamily="34" charset="0"/>
            </a:endParaRPr>
          </a:p>
        </p:txBody>
      </p:sp>
      <p:sp>
        <p:nvSpPr>
          <p:cNvPr id="4" name="CuadroTexto 3"/>
          <p:cNvSpPr txBox="1"/>
          <p:nvPr/>
        </p:nvSpPr>
        <p:spPr>
          <a:xfrm>
            <a:off x="971600" y="188640"/>
            <a:ext cx="7776864" cy="954107"/>
          </a:xfrm>
          <a:prstGeom prst="rect">
            <a:avLst/>
          </a:prstGeom>
          <a:noFill/>
        </p:spPr>
        <p:txBody>
          <a:bodyPr wrap="square" rtlCol="0">
            <a:spAutoFit/>
          </a:bodyPr>
          <a:lstStyle/>
          <a:p>
            <a:r>
              <a:rPr lang="es-AR" sz="2800" b="1" dirty="0">
                <a:latin typeface="Franklin Gothic Book" panose="020B0503020102020204" pitchFamily="34" charset="0"/>
              </a:rPr>
              <a:t>EXPRESIONES EN MATLAB</a:t>
            </a:r>
          </a:p>
          <a:p>
            <a:r>
              <a:rPr lang="es-AR" sz="2800" b="1" dirty="0">
                <a:latin typeface="Franklin Gothic Book" panose="020B0503020102020204" pitchFamily="34" charset="0"/>
              </a:rPr>
              <a:t>Orden de Prelación de las operaciones - Ejemplos</a:t>
            </a:r>
          </a:p>
        </p:txBody>
      </p:sp>
      <p:sp>
        <p:nvSpPr>
          <p:cNvPr id="5" name="CuadroTexto 4">
            <a:extLst>
              <a:ext uri="{FF2B5EF4-FFF2-40B4-BE49-F238E27FC236}">
                <a16:creationId xmlns:a16="http://schemas.microsoft.com/office/drawing/2014/main" id="{B0545A2C-A20B-4DEF-A4EA-7D99F37B80EB}"/>
              </a:ext>
            </a:extLst>
          </p:cNvPr>
          <p:cNvSpPr txBox="1"/>
          <p:nvPr/>
        </p:nvSpPr>
        <p:spPr>
          <a:xfrm>
            <a:off x="683568" y="1856438"/>
            <a:ext cx="3888432" cy="4524315"/>
          </a:xfrm>
          <a:prstGeom prst="rect">
            <a:avLst/>
          </a:prstGeom>
          <a:solidFill>
            <a:schemeClr val="accent1"/>
          </a:solidFill>
        </p:spPr>
        <p:txBody>
          <a:bodyPr wrap="square" rtlCol="0">
            <a:spAutoFit/>
          </a:bodyPr>
          <a:lstStyle/>
          <a:p>
            <a:r>
              <a:rPr lang="es-AR" sz="2400" dirty="0" err="1">
                <a:latin typeface="Franklin Gothic Book" panose="020B0503020102020204" pitchFamily="34" charset="0"/>
              </a:rPr>
              <a:t>Resul</a:t>
            </a:r>
            <a:r>
              <a:rPr lang="es-AR" sz="2400" dirty="0">
                <a:latin typeface="Franklin Gothic Book" panose="020B0503020102020204" pitchFamily="34" charset="0"/>
              </a:rPr>
              <a:t>= a*(</a:t>
            </a:r>
            <a:r>
              <a:rPr lang="es-AR" sz="2400" dirty="0" err="1">
                <a:latin typeface="Franklin Gothic Book" panose="020B0503020102020204" pitchFamily="34" charset="0"/>
              </a:rPr>
              <a:t>b+c</a:t>
            </a:r>
            <a:r>
              <a:rPr lang="es-AR" sz="2400" dirty="0">
                <a:latin typeface="Franklin Gothic Book" panose="020B0503020102020204" pitchFamily="34" charset="0"/>
              </a:rPr>
              <a:t>)*d</a:t>
            </a:r>
          </a:p>
          <a:p>
            <a:endParaRPr lang="es-AR" sz="2400" dirty="0">
              <a:latin typeface="Franklin Gothic Book" panose="020B0503020102020204" pitchFamily="34" charset="0"/>
            </a:endParaRPr>
          </a:p>
          <a:p>
            <a:r>
              <a:rPr lang="es-AR" sz="2400" b="1" dirty="0">
                <a:latin typeface="Franklin Gothic Book" panose="020B0503020102020204" pitchFamily="34" charset="0"/>
              </a:rPr>
              <a:t>Secuencia para Matlab:</a:t>
            </a:r>
          </a:p>
          <a:p>
            <a:endParaRPr lang="es-AR" sz="2400" dirty="0">
              <a:latin typeface="Franklin Gothic Book" panose="020B0503020102020204" pitchFamily="34" charset="0"/>
            </a:endParaRPr>
          </a:p>
          <a:p>
            <a:r>
              <a:rPr lang="es-AR" sz="2400" dirty="0" err="1">
                <a:latin typeface="Franklin Gothic Book" panose="020B0503020102020204" pitchFamily="34" charset="0"/>
              </a:rPr>
              <a:t>Resul</a:t>
            </a:r>
            <a:r>
              <a:rPr lang="es-AR" sz="2400" dirty="0">
                <a:latin typeface="Franklin Gothic Book" panose="020B0503020102020204" pitchFamily="34" charset="0"/>
              </a:rPr>
              <a:t>=3*(2+5)*3</a:t>
            </a:r>
          </a:p>
          <a:p>
            <a:endParaRPr lang="es-AR" sz="2400" dirty="0">
              <a:latin typeface="Franklin Gothic Book" panose="020B0503020102020204" pitchFamily="34" charset="0"/>
            </a:endParaRPr>
          </a:p>
          <a:p>
            <a:r>
              <a:rPr lang="es-AR" sz="2400" dirty="0" err="1">
                <a:latin typeface="Franklin Gothic Book" panose="020B0503020102020204" pitchFamily="34" charset="0"/>
              </a:rPr>
              <a:t>Resul</a:t>
            </a:r>
            <a:r>
              <a:rPr lang="es-AR" sz="2400" dirty="0">
                <a:latin typeface="Franklin Gothic Book" panose="020B0503020102020204" pitchFamily="34" charset="0"/>
              </a:rPr>
              <a:t>=3*7*3</a:t>
            </a:r>
          </a:p>
          <a:p>
            <a:endParaRPr lang="es-AR" sz="2400" dirty="0">
              <a:latin typeface="Franklin Gothic Book" panose="020B0503020102020204" pitchFamily="34" charset="0"/>
            </a:endParaRPr>
          </a:p>
          <a:p>
            <a:r>
              <a:rPr lang="es-AR" sz="2400" dirty="0" err="1">
                <a:latin typeface="Franklin Gothic Book" panose="020B0503020102020204" pitchFamily="34" charset="0"/>
              </a:rPr>
              <a:t>Resul</a:t>
            </a:r>
            <a:r>
              <a:rPr lang="es-AR" sz="2400" dirty="0">
                <a:latin typeface="Franklin Gothic Book" panose="020B0503020102020204" pitchFamily="34" charset="0"/>
              </a:rPr>
              <a:t>=21*3</a:t>
            </a:r>
          </a:p>
          <a:p>
            <a:endParaRPr lang="es-AR" sz="2400" dirty="0">
              <a:latin typeface="Franklin Gothic Book" panose="020B0503020102020204" pitchFamily="34" charset="0"/>
            </a:endParaRPr>
          </a:p>
          <a:p>
            <a:r>
              <a:rPr lang="es-AR" sz="2400" dirty="0" err="1">
                <a:latin typeface="Franklin Gothic Book" panose="020B0503020102020204" pitchFamily="34" charset="0"/>
              </a:rPr>
              <a:t>Resul</a:t>
            </a:r>
            <a:r>
              <a:rPr lang="es-AR" sz="2400" dirty="0">
                <a:latin typeface="Franklin Gothic Book" panose="020B0503020102020204" pitchFamily="34" charset="0"/>
              </a:rPr>
              <a:t>=63</a:t>
            </a:r>
          </a:p>
          <a:p>
            <a:endParaRPr lang="es-AR" sz="2400" dirty="0">
              <a:latin typeface="Franklin Gothic Book" panose="020B0503020102020204" pitchFamily="34" charset="0"/>
            </a:endParaRPr>
          </a:p>
        </p:txBody>
      </p:sp>
      <p:sp>
        <p:nvSpPr>
          <p:cNvPr id="7" name="CuadroTexto 6">
            <a:extLst>
              <a:ext uri="{FF2B5EF4-FFF2-40B4-BE49-F238E27FC236}">
                <a16:creationId xmlns:a16="http://schemas.microsoft.com/office/drawing/2014/main" id="{F0D9E3D7-8561-4BF5-A04E-4798A8E1497B}"/>
              </a:ext>
            </a:extLst>
          </p:cNvPr>
          <p:cNvSpPr txBox="1"/>
          <p:nvPr/>
        </p:nvSpPr>
        <p:spPr>
          <a:xfrm>
            <a:off x="4860032" y="1796390"/>
            <a:ext cx="3744416" cy="4524315"/>
          </a:xfrm>
          <a:prstGeom prst="rect">
            <a:avLst/>
          </a:prstGeom>
          <a:solidFill>
            <a:schemeClr val="accent1">
              <a:lumMod val="40000"/>
              <a:lumOff val="60000"/>
            </a:schemeClr>
          </a:solidFill>
        </p:spPr>
        <p:txBody>
          <a:bodyPr wrap="square" rtlCol="0">
            <a:spAutoFit/>
          </a:bodyPr>
          <a:lstStyle/>
          <a:p>
            <a:r>
              <a:rPr lang="en-US" dirty="0" err="1">
                <a:latin typeface="Franklin Gothic Book" panose="020B0503020102020204" pitchFamily="34" charset="0"/>
              </a:rPr>
              <a:t>Resul</a:t>
            </a:r>
            <a:r>
              <a:rPr lang="en-US" dirty="0">
                <a:latin typeface="Franklin Gothic Book" panose="020B0503020102020204" pitchFamily="34" charset="0"/>
              </a:rPr>
              <a:t>=</a:t>
            </a:r>
            <a:r>
              <a:rPr lang="en-US" dirty="0" err="1">
                <a:latin typeface="Franklin Gothic Book" panose="020B0503020102020204" pitchFamily="34" charset="0"/>
              </a:rPr>
              <a:t>d^c</a:t>
            </a:r>
            <a:r>
              <a:rPr lang="en-US" dirty="0">
                <a:latin typeface="Franklin Gothic Book" panose="020B0503020102020204" pitchFamily="34" charset="0"/>
              </a:rPr>
              <a:t>^(</a:t>
            </a:r>
            <a:r>
              <a:rPr lang="en-US" dirty="0" err="1">
                <a:latin typeface="Franklin Gothic Book" panose="020B0503020102020204" pitchFamily="34" charset="0"/>
              </a:rPr>
              <a:t>b^a</a:t>
            </a:r>
            <a:r>
              <a:rPr lang="en-US" dirty="0">
                <a:latin typeface="Franklin Gothic Book" panose="020B0503020102020204" pitchFamily="34" charset="0"/>
              </a:rPr>
              <a:t>)</a:t>
            </a:r>
          </a:p>
          <a:p>
            <a:endParaRPr lang="en-US" dirty="0">
              <a:latin typeface="Franklin Gothic Book" panose="020B0503020102020204" pitchFamily="34" charset="0"/>
            </a:endParaRPr>
          </a:p>
          <a:p>
            <a:r>
              <a:rPr lang="en-US" b="1" dirty="0" err="1">
                <a:latin typeface="Franklin Gothic Book" panose="020B0503020102020204" pitchFamily="34" charset="0"/>
              </a:rPr>
              <a:t>Secuencia</a:t>
            </a:r>
            <a:r>
              <a:rPr lang="en-US" b="1" dirty="0">
                <a:latin typeface="Franklin Gothic Book" panose="020B0503020102020204" pitchFamily="34" charset="0"/>
              </a:rPr>
              <a:t> para </a:t>
            </a:r>
            <a:r>
              <a:rPr lang="en-US" b="1" dirty="0" err="1">
                <a:latin typeface="Franklin Gothic Book" panose="020B0503020102020204" pitchFamily="34" charset="0"/>
              </a:rPr>
              <a:t>Matlab</a:t>
            </a:r>
            <a:endParaRPr lang="en-US" b="1" dirty="0">
              <a:latin typeface="Franklin Gothic Book" panose="020B0503020102020204" pitchFamily="34" charset="0"/>
            </a:endParaRPr>
          </a:p>
          <a:p>
            <a:endParaRPr lang="en-US" dirty="0">
              <a:latin typeface="Franklin Gothic Book" panose="020B0503020102020204" pitchFamily="34" charset="0"/>
            </a:endParaRPr>
          </a:p>
          <a:p>
            <a:r>
              <a:rPr lang="es-AR" dirty="0" err="1">
                <a:latin typeface="Franklin Gothic Book" panose="020B0503020102020204" pitchFamily="34" charset="0"/>
              </a:rPr>
              <a:t>Resul</a:t>
            </a:r>
            <a:r>
              <a:rPr lang="es-AR" dirty="0">
                <a:latin typeface="Franklin Gothic Book" panose="020B0503020102020204" pitchFamily="34" charset="0"/>
              </a:rPr>
              <a:t>=3^5^(2^3)</a:t>
            </a:r>
          </a:p>
          <a:p>
            <a:endParaRPr lang="es-AR" dirty="0">
              <a:latin typeface="Franklin Gothic Book" panose="020B0503020102020204" pitchFamily="34" charset="0"/>
            </a:endParaRPr>
          </a:p>
          <a:p>
            <a:r>
              <a:rPr lang="es-AR" dirty="0" err="1">
                <a:latin typeface="Franklin Gothic Book" panose="020B0503020102020204" pitchFamily="34" charset="0"/>
              </a:rPr>
              <a:t>Resul</a:t>
            </a:r>
            <a:r>
              <a:rPr lang="es-AR" dirty="0">
                <a:latin typeface="Franklin Gothic Book" panose="020B0503020102020204" pitchFamily="34" charset="0"/>
              </a:rPr>
              <a:t>=3^5^8</a:t>
            </a:r>
            <a:endParaRPr lang="en-US" dirty="0">
              <a:latin typeface="Franklin Gothic Book" panose="020B0503020102020204" pitchFamily="34" charset="0"/>
            </a:endParaRPr>
          </a:p>
          <a:p>
            <a:endParaRPr lang="en-US" dirty="0">
              <a:latin typeface="Franklin Gothic Book" panose="020B0503020102020204" pitchFamily="34" charset="0"/>
            </a:endParaRPr>
          </a:p>
          <a:p>
            <a:r>
              <a:rPr lang="en-US" dirty="0" err="1">
                <a:latin typeface="Franklin Gothic Book" panose="020B0503020102020204" pitchFamily="34" charset="0"/>
              </a:rPr>
              <a:t>Resul</a:t>
            </a:r>
            <a:r>
              <a:rPr lang="en-US" dirty="0">
                <a:latin typeface="Franklin Gothic Book" panose="020B0503020102020204" pitchFamily="34" charset="0"/>
              </a:rPr>
              <a:t>=243^8</a:t>
            </a:r>
          </a:p>
          <a:p>
            <a:endParaRPr lang="en-US" dirty="0">
              <a:latin typeface="Franklin Gothic Book" panose="020B0503020102020204" pitchFamily="34" charset="0"/>
            </a:endParaRPr>
          </a:p>
          <a:p>
            <a:r>
              <a:rPr lang="en-US" dirty="0" err="1">
                <a:latin typeface="Franklin Gothic Book" panose="020B0503020102020204" pitchFamily="34" charset="0"/>
              </a:rPr>
              <a:t>Resul</a:t>
            </a:r>
            <a:r>
              <a:rPr lang="en-US" dirty="0">
                <a:latin typeface="Franklin Gothic Book" panose="020B0503020102020204" pitchFamily="34" charset="0"/>
              </a:rPr>
              <a:t>=1.215766545905693e+19</a:t>
            </a:r>
          </a:p>
          <a:p>
            <a:endParaRPr lang="en-US" dirty="0">
              <a:latin typeface="Franklin Gothic Book" panose="020B0503020102020204" pitchFamily="34" charset="0"/>
            </a:endParaRPr>
          </a:p>
          <a:p>
            <a:r>
              <a:rPr lang="en-US" dirty="0">
                <a:latin typeface="Franklin Gothic Book" panose="020B0503020102020204" pitchFamily="34" charset="0"/>
              </a:rPr>
              <a:t>(</a:t>
            </a:r>
            <a:r>
              <a:rPr lang="en-US" dirty="0" err="1">
                <a:latin typeface="Franklin Gothic Book" panose="020B0503020102020204" pitchFamily="34" charset="0"/>
              </a:rPr>
              <a:t>equivalente</a:t>
            </a:r>
            <a:r>
              <a:rPr lang="en-US" dirty="0">
                <a:latin typeface="Franklin Gothic Book" panose="020B0503020102020204" pitchFamily="34" charset="0"/>
              </a:rPr>
              <a:t> a:</a:t>
            </a:r>
          </a:p>
          <a:p>
            <a:r>
              <a:rPr lang="en-US" dirty="0">
                <a:latin typeface="Franklin Gothic Book" panose="020B0503020102020204" pitchFamily="34" charset="0"/>
              </a:rPr>
              <a:t>1,215766545905693 x 10</a:t>
            </a:r>
            <a:r>
              <a:rPr lang="en-US" baseline="30000" dirty="0">
                <a:latin typeface="Franklin Gothic Book" panose="020B0503020102020204" pitchFamily="34" charset="0"/>
              </a:rPr>
              <a:t>19     </a:t>
            </a:r>
            <a:r>
              <a:rPr lang="en-US" dirty="0">
                <a:latin typeface="Franklin Gothic Book" panose="020B0503020102020204" pitchFamily="34" charset="0"/>
              </a:rPr>
              <a:t>ó</a:t>
            </a:r>
            <a:endParaRPr lang="en-US" baseline="30000" dirty="0">
              <a:latin typeface="Franklin Gothic Book" panose="020B0503020102020204" pitchFamily="34" charset="0"/>
            </a:endParaRPr>
          </a:p>
          <a:p>
            <a:endParaRPr lang="en-US" baseline="30000" dirty="0">
              <a:latin typeface="Franklin Gothic Book" panose="020B0503020102020204" pitchFamily="34" charset="0"/>
            </a:endParaRPr>
          </a:p>
          <a:p>
            <a:r>
              <a:rPr lang="en-US" dirty="0">
                <a:latin typeface="Franklin Gothic Book" panose="020B0503020102020204" pitchFamily="34" charset="0"/>
              </a:rPr>
              <a:t>1.215.766.545.905.693.000 )</a:t>
            </a:r>
            <a:endParaRPr lang="es-AR" sz="2400" dirty="0">
              <a:latin typeface="Franklin Gothic Book" panose="020B0503020102020204" pitchFamily="34" charset="0"/>
            </a:endParaRPr>
          </a:p>
        </p:txBody>
      </p:sp>
    </p:spTree>
    <p:extLst>
      <p:ext uri="{BB962C8B-B14F-4D97-AF65-F5344CB8AC3E}">
        <p14:creationId xmlns:p14="http://schemas.microsoft.com/office/powerpoint/2010/main" val="15998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467544" y="913457"/>
            <a:ext cx="8496944" cy="4524315"/>
          </a:xfrm>
          <a:prstGeom prst="rect">
            <a:avLst/>
          </a:prstGeom>
          <a:noFill/>
        </p:spPr>
        <p:txBody>
          <a:bodyPr wrap="square" rtlCol="0">
            <a:spAutoFit/>
          </a:bodyPr>
          <a:lstStyle/>
          <a:p>
            <a:r>
              <a:rPr lang="es-AR" sz="2400" dirty="0">
                <a:latin typeface="Franklin Gothic Book" panose="020B0503020102020204" pitchFamily="34" charset="0"/>
              </a:rPr>
              <a:t>Hemos visto funciones que ya vienen predefinidas en el programa (las funciones trigonométricas, funciones estadísticas, logaritmos, etc.)</a:t>
            </a:r>
          </a:p>
          <a:p>
            <a:r>
              <a:rPr lang="es-AR" sz="2400" dirty="0">
                <a:latin typeface="Franklin Gothic Book" panose="020B0503020102020204" pitchFamily="34" charset="0"/>
              </a:rPr>
              <a:t>En realidad una de las fortalezas de Matlab/Octave es que dispone de una amplia variedad de funciones listas para usar.</a:t>
            </a:r>
          </a:p>
          <a:p>
            <a:r>
              <a:rPr lang="es-AR" sz="2400" dirty="0">
                <a:latin typeface="Franklin Gothic Book" panose="020B0503020102020204" pitchFamily="34" charset="0"/>
              </a:rPr>
              <a:t>Algunas </a:t>
            </a:r>
            <a:r>
              <a:rPr lang="en-US" sz="2400" dirty="0">
                <a:latin typeface="Franklin Gothic Book" panose="020B0503020102020204" pitchFamily="34" charset="0"/>
              </a:rPr>
              <a:t>de </a:t>
            </a:r>
            <a:r>
              <a:rPr lang="en-US" sz="2400" dirty="0" err="1">
                <a:latin typeface="Franklin Gothic Book" panose="020B0503020102020204" pitchFamily="34" charset="0"/>
              </a:rPr>
              <a:t>ellas</a:t>
            </a:r>
            <a:r>
              <a:rPr lang="en-US" sz="2400" dirty="0">
                <a:latin typeface="Franklin Gothic Book" panose="020B0503020102020204" pitchFamily="34" charset="0"/>
              </a:rPr>
              <a:t>, </a:t>
            </a:r>
            <a:r>
              <a:rPr lang="en-US" sz="2400" dirty="0" err="1">
                <a:latin typeface="Franklin Gothic Book" panose="020B0503020102020204" pitchFamily="34" charset="0"/>
              </a:rPr>
              <a:t>luego</a:t>
            </a:r>
            <a:r>
              <a:rPr lang="en-US" sz="2400" dirty="0">
                <a:latin typeface="Franklin Gothic Book" panose="020B0503020102020204" pitchFamily="34" charset="0"/>
              </a:rPr>
              <a:t> de </a:t>
            </a:r>
            <a:r>
              <a:rPr lang="en-US" sz="2400" dirty="0" err="1">
                <a:latin typeface="Franklin Gothic Book" panose="020B0503020102020204" pitchFamily="34" charset="0"/>
              </a:rPr>
              <a:t>operar</a:t>
            </a:r>
            <a:r>
              <a:rPr lang="en-US" sz="2400" dirty="0">
                <a:latin typeface="Franklin Gothic Book" panose="020B0503020102020204" pitchFamily="34" charset="0"/>
              </a:rPr>
              <a:t>, </a:t>
            </a:r>
            <a:r>
              <a:rPr lang="en-US" sz="2400" dirty="0" err="1">
                <a:latin typeface="Franklin Gothic Book" panose="020B0503020102020204" pitchFamily="34" charset="0"/>
              </a:rPr>
              <a:t>muestran</a:t>
            </a:r>
            <a:r>
              <a:rPr lang="en-US" sz="2400" dirty="0">
                <a:latin typeface="Franklin Gothic Book" panose="020B0503020102020204" pitchFamily="34" charset="0"/>
              </a:rPr>
              <a:t> el </a:t>
            </a:r>
            <a:r>
              <a:rPr lang="en-US" sz="2400" dirty="0" err="1">
                <a:latin typeface="Franklin Gothic Book" panose="020B0503020102020204" pitchFamily="34" charset="0"/>
              </a:rPr>
              <a:t>resultado</a:t>
            </a:r>
            <a:r>
              <a:rPr lang="en-US" sz="2400" dirty="0">
                <a:latin typeface="Franklin Gothic Book" panose="020B0503020102020204" pitchFamily="34" charset="0"/>
              </a:rPr>
              <a:t> </a:t>
            </a:r>
            <a:r>
              <a:rPr lang="en-US" sz="2400" dirty="0" err="1">
                <a:latin typeface="Franklin Gothic Book" panose="020B0503020102020204" pitchFamily="34" charset="0"/>
              </a:rPr>
              <a:t>en</a:t>
            </a:r>
            <a:r>
              <a:rPr lang="en-US" sz="2400" dirty="0">
                <a:latin typeface="Franklin Gothic Book" panose="020B0503020102020204" pitchFamily="34" charset="0"/>
              </a:rPr>
              <a:t> una </a:t>
            </a:r>
            <a:r>
              <a:rPr lang="es-AR" sz="2400" dirty="0">
                <a:latin typeface="Franklin Gothic Book" panose="020B0503020102020204" pitchFamily="34" charset="0"/>
              </a:rPr>
              <a:t>única variable de salida o resultado (como la función cos ya vista).</a:t>
            </a: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r>
              <a:rPr lang="es-AR" sz="2400" dirty="0">
                <a:latin typeface="Franklin Gothic Book" panose="020B0503020102020204" pitchFamily="34" charset="0"/>
              </a:rPr>
              <a:t>Sin embargo, también hay funciones que tienen más de una variable de salida.</a:t>
            </a:r>
            <a:endParaRPr lang="es-AR" sz="2000" dirty="0">
              <a:latin typeface="Franklin Gothic Book" panose="020B0503020102020204" pitchFamily="34" charset="0"/>
            </a:endParaRPr>
          </a:p>
        </p:txBody>
      </p:sp>
      <p:sp>
        <p:nvSpPr>
          <p:cNvPr id="4" name="CuadroTexto 3"/>
          <p:cNvSpPr txBox="1"/>
          <p:nvPr/>
        </p:nvSpPr>
        <p:spPr>
          <a:xfrm>
            <a:off x="467544" y="260648"/>
            <a:ext cx="7776864" cy="523220"/>
          </a:xfrm>
          <a:prstGeom prst="rect">
            <a:avLst/>
          </a:prstGeom>
          <a:noFill/>
        </p:spPr>
        <p:txBody>
          <a:bodyPr wrap="square" rtlCol="0">
            <a:spAutoFit/>
          </a:bodyPr>
          <a:lstStyle/>
          <a:p>
            <a:r>
              <a:rPr lang="es-AR" sz="2800" b="1" dirty="0">
                <a:latin typeface="Franklin Gothic Book" panose="020B0503020102020204" pitchFamily="34" charset="0"/>
              </a:rPr>
              <a:t>FUNCIONES PREDEFINIDAS EN MATLAB / OCTAVE</a:t>
            </a:r>
          </a:p>
        </p:txBody>
      </p:sp>
    </p:spTree>
    <p:extLst>
      <p:ext uri="{BB962C8B-B14F-4D97-AF65-F5344CB8AC3E}">
        <p14:creationId xmlns:p14="http://schemas.microsoft.com/office/powerpoint/2010/main" val="3983284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467544" y="979468"/>
            <a:ext cx="8496944" cy="5878532"/>
          </a:xfrm>
          <a:prstGeom prst="rect">
            <a:avLst/>
          </a:prstGeom>
          <a:noFill/>
        </p:spPr>
        <p:txBody>
          <a:bodyPr wrap="square" rtlCol="0">
            <a:spAutoFit/>
          </a:bodyPr>
          <a:lstStyle/>
          <a:p>
            <a:r>
              <a:rPr lang="es-AR" sz="2400" dirty="0">
                <a:latin typeface="Franklin Gothic Book" panose="020B0503020102020204" pitchFamily="34" charset="0"/>
              </a:rPr>
              <a:t>Un ejemplo de esto es la función </a:t>
            </a:r>
            <a:r>
              <a:rPr lang="es-AR" sz="2400" b="1" dirty="0" err="1">
                <a:latin typeface="Franklin Gothic Book" panose="020B0503020102020204" pitchFamily="34" charset="0"/>
              </a:rPr>
              <a:t>max</a:t>
            </a:r>
            <a:r>
              <a:rPr lang="es-AR" sz="2400" dirty="0">
                <a:latin typeface="Franklin Gothic Book" panose="020B0503020102020204" pitchFamily="34" charset="0"/>
              </a:rPr>
              <a:t>, que muestra cuál es el valor máximo entre los componentes de un vector. </a:t>
            </a:r>
          </a:p>
          <a:p>
            <a:endParaRPr lang="es-AR" sz="2400" dirty="0">
              <a:latin typeface="Franklin Gothic Book" panose="020B0503020102020204" pitchFamily="34" charset="0"/>
            </a:endParaRPr>
          </a:p>
          <a:p>
            <a:r>
              <a:rPr lang="es-AR" sz="2400" dirty="0">
                <a:latin typeface="Franklin Gothic Book" panose="020B0503020102020204" pitchFamily="34" charset="0"/>
              </a:rPr>
              <a:t>Al utilizar la función para un vector de 5 componentes</a:t>
            </a:r>
          </a:p>
          <a:p>
            <a:r>
              <a:rPr lang="es-AR" sz="2400" dirty="0" err="1">
                <a:latin typeface="Franklin Gothic Book" panose="020B0503020102020204" pitchFamily="34" charset="0"/>
              </a:rPr>
              <a:t>Maximo</a:t>
            </a:r>
            <a:r>
              <a:rPr lang="es-AR" sz="2400" dirty="0">
                <a:latin typeface="Franklin Gothic Book" panose="020B0503020102020204" pitchFamily="34" charset="0"/>
              </a:rPr>
              <a:t>=</a:t>
            </a:r>
            <a:r>
              <a:rPr lang="es-AR" sz="2400" b="1" dirty="0" err="1">
                <a:latin typeface="Franklin Gothic Book" panose="020B0503020102020204" pitchFamily="34" charset="0"/>
              </a:rPr>
              <a:t>max</a:t>
            </a:r>
            <a:r>
              <a:rPr lang="es-AR" sz="2400" dirty="0">
                <a:latin typeface="Franklin Gothic Book" panose="020B0503020102020204" pitchFamily="34" charset="0"/>
              </a:rPr>
              <a:t>([1 5 9 8 4 2])</a:t>
            </a:r>
          </a:p>
          <a:p>
            <a:r>
              <a:rPr lang="es-AR" sz="2400" dirty="0">
                <a:latin typeface="Franklin Gothic Book" panose="020B0503020102020204" pitchFamily="34" charset="0"/>
              </a:rPr>
              <a:t>Obtenemos como resultado:</a:t>
            </a:r>
          </a:p>
          <a:p>
            <a:r>
              <a:rPr lang="es-AR" sz="2400" dirty="0" err="1">
                <a:latin typeface="Franklin Gothic Book" panose="020B0503020102020204" pitchFamily="34" charset="0"/>
              </a:rPr>
              <a:t>Maximo</a:t>
            </a:r>
            <a:r>
              <a:rPr lang="en-US" sz="2400" dirty="0">
                <a:latin typeface="Franklin Gothic Book" panose="020B0503020102020204" pitchFamily="34" charset="0"/>
              </a:rPr>
              <a:t>=9</a:t>
            </a:r>
          </a:p>
          <a:p>
            <a:endParaRPr lang="en-US" sz="800" dirty="0">
              <a:latin typeface="Franklin Gothic Book" panose="020B0503020102020204" pitchFamily="34" charset="0"/>
            </a:endParaRPr>
          </a:p>
          <a:p>
            <a:r>
              <a:rPr lang="en-US" sz="2400" dirty="0">
                <a:latin typeface="Franklin Gothic Book" panose="020B0503020102020204" pitchFamily="34" charset="0"/>
              </a:rPr>
              <a:t>Pero </a:t>
            </a:r>
            <a:r>
              <a:rPr lang="en-US" sz="2400" dirty="0" err="1">
                <a:latin typeface="Franklin Gothic Book" panose="020B0503020102020204" pitchFamily="34" charset="0"/>
              </a:rPr>
              <a:t>tambi</a:t>
            </a:r>
            <a:r>
              <a:rPr lang="es-AR" sz="2400" dirty="0" err="1">
                <a:latin typeface="Franklin Gothic Book" panose="020B0503020102020204" pitchFamily="34" charset="0"/>
              </a:rPr>
              <a:t>én</a:t>
            </a:r>
            <a:r>
              <a:rPr lang="es-AR" sz="2400" dirty="0">
                <a:latin typeface="Franklin Gothic Book" panose="020B0503020102020204" pitchFamily="34" charset="0"/>
              </a:rPr>
              <a:t> </a:t>
            </a:r>
            <a:r>
              <a:rPr lang="en-US" sz="2400" dirty="0" err="1">
                <a:latin typeface="Franklin Gothic Book" panose="020B0503020102020204" pitchFamily="34" charset="0"/>
              </a:rPr>
              <a:t>puede</a:t>
            </a:r>
            <a:r>
              <a:rPr lang="en-US" sz="2400" dirty="0">
                <a:latin typeface="Franklin Gothic Book" panose="020B0503020102020204" pitchFamily="34" charset="0"/>
              </a:rPr>
              <a:t> </a:t>
            </a:r>
            <a:r>
              <a:rPr lang="en-US" sz="2400" dirty="0" err="1">
                <a:latin typeface="Franklin Gothic Book" panose="020B0503020102020204" pitchFamily="34" charset="0"/>
              </a:rPr>
              <a:t>usarse</a:t>
            </a:r>
            <a:r>
              <a:rPr lang="en-US" sz="2400" dirty="0">
                <a:latin typeface="Franklin Gothic Book" panose="020B0503020102020204" pitchFamily="34" charset="0"/>
              </a:rPr>
              <a:t> de </a:t>
            </a:r>
            <a:r>
              <a:rPr lang="en-US" sz="2400" dirty="0" err="1">
                <a:latin typeface="Franklin Gothic Book" panose="020B0503020102020204" pitchFamily="34" charset="0"/>
              </a:rPr>
              <a:t>esta</a:t>
            </a:r>
            <a:r>
              <a:rPr lang="en-US" sz="2400" dirty="0">
                <a:latin typeface="Franklin Gothic Book" panose="020B0503020102020204" pitchFamily="34" charset="0"/>
              </a:rPr>
              <a:t> forma:</a:t>
            </a:r>
          </a:p>
          <a:p>
            <a:r>
              <a:rPr lang="en-US" sz="2400" dirty="0">
                <a:latin typeface="Franklin Gothic Book" panose="020B0503020102020204" pitchFamily="34" charset="0"/>
              </a:rPr>
              <a:t>[Maximo </a:t>
            </a:r>
            <a:r>
              <a:rPr lang="en-US" sz="2400" dirty="0" err="1">
                <a:latin typeface="Franklin Gothic Book" panose="020B0503020102020204" pitchFamily="34" charset="0"/>
              </a:rPr>
              <a:t>ubicacion</a:t>
            </a:r>
            <a:r>
              <a:rPr lang="es-AR" sz="2400" dirty="0">
                <a:latin typeface="Franklin Gothic Book" panose="020B0503020102020204" pitchFamily="34" charset="0"/>
              </a:rPr>
              <a:t>]=</a:t>
            </a:r>
            <a:r>
              <a:rPr lang="es-AR" sz="2400" b="1" dirty="0">
                <a:latin typeface="Franklin Gothic Book" panose="020B0503020102020204" pitchFamily="34" charset="0"/>
              </a:rPr>
              <a:t> </a:t>
            </a:r>
            <a:r>
              <a:rPr lang="es-AR" sz="2400" b="1" dirty="0" err="1">
                <a:latin typeface="Franklin Gothic Book" panose="020B0503020102020204" pitchFamily="34" charset="0"/>
              </a:rPr>
              <a:t>max</a:t>
            </a:r>
            <a:r>
              <a:rPr lang="es-AR" sz="2400" dirty="0">
                <a:latin typeface="Franklin Gothic Book" panose="020B0503020102020204" pitchFamily="34" charset="0"/>
              </a:rPr>
              <a:t>([1 5 9 8 4 2])</a:t>
            </a:r>
          </a:p>
          <a:p>
            <a:r>
              <a:rPr lang="es-AR" sz="2400" dirty="0">
                <a:latin typeface="Franklin Gothic Book" panose="020B0503020102020204" pitchFamily="34" charset="0"/>
              </a:rPr>
              <a:t>Y, en este caso el resultado es:</a:t>
            </a:r>
          </a:p>
          <a:p>
            <a:r>
              <a:rPr lang="es-AR" sz="2400" dirty="0" err="1">
                <a:latin typeface="Franklin Gothic Book" panose="020B0503020102020204" pitchFamily="34" charset="0"/>
              </a:rPr>
              <a:t>Maximo</a:t>
            </a:r>
            <a:r>
              <a:rPr lang="es-AR" sz="2400" dirty="0">
                <a:latin typeface="Franklin Gothic Book" panose="020B0503020102020204" pitchFamily="34" charset="0"/>
              </a:rPr>
              <a:t>=9   </a:t>
            </a:r>
            <a:r>
              <a:rPr lang="es-AR" sz="2400" dirty="0" err="1">
                <a:latin typeface="Franklin Gothic Book" panose="020B0503020102020204" pitchFamily="34" charset="0"/>
              </a:rPr>
              <a:t>ubicacion</a:t>
            </a:r>
            <a:r>
              <a:rPr lang="es-AR" sz="2400" dirty="0">
                <a:latin typeface="Franklin Gothic Book" panose="020B0503020102020204" pitchFamily="34" charset="0"/>
              </a:rPr>
              <a:t>=3</a:t>
            </a:r>
          </a:p>
          <a:p>
            <a:endParaRPr lang="es-AR" sz="800" dirty="0">
              <a:latin typeface="Franklin Gothic Book" panose="020B0503020102020204" pitchFamily="34" charset="0"/>
            </a:endParaRPr>
          </a:p>
          <a:p>
            <a:r>
              <a:rPr lang="es-AR" sz="2400" dirty="0">
                <a:latin typeface="Franklin Gothic Book" panose="020B0503020102020204" pitchFamily="34" charset="0"/>
              </a:rPr>
              <a:t>Es decir que, si se suministran dos variables para almacenar los resultados, en una de ellas almacena el valor máximo del vector, y en otra almacena en qué posición del vector está ese valor máximo</a:t>
            </a:r>
            <a:endParaRPr lang="es-AR" sz="2000" dirty="0">
              <a:latin typeface="Franklin Gothic Book" panose="020B0503020102020204" pitchFamily="34" charset="0"/>
            </a:endParaRPr>
          </a:p>
        </p:txBody>
      </p:sp>
      <p:sp>
        <p:nvSpPr>
          <p:cNvPr id="4" name="CuadroTexto 3"/>
          <p:cNvSpPr txBox="1"/>
          <p:nvPr/>
        </p:nvSpPr>
        <p:spPr>
          <a:xfrm>
            <a:off x="611560" y="0"/>
            <a:ext cx="7776864" cy="830997"/>
          </a:xfrm>
          <a:prstGeom prst="rect">
            <a:avLst/>
          </a:prstGeom>
          <a:noFill/>
        </p:spPr>
        <p:txBody>
          <a:bodyPr wrap="square" rtlCol="0">
            <a:spAutoFit/>
          </a:bodyPr>
          <a:lstStyle/>
          <a:p>
            <a:r>
              <a:rPr lang="es-AR" sz="2400" b="1" dirty="0">
                <a:latin typeface="Franklin Gothic Book" panose="020B0503020102020204" pitchFamily="34" charset="0"/>
              </a:rPr>
              <a:t>FUNCIONES PREDEFINIDAS EN MATLAB / OCTAVE CON </a:t>
            </a:r>
            <a:r>
              <a:rPr lang="es-AR" sz="2400" b="1" dirty="0">
                <a:solidFill>
                  <a:srgbClr val="FF0000"/>
                </a:solidFill>
                <a:latin typeface="Franklin Gothic Book" panose="020B0503020102020204" pitchFamily="34" charset="0"/>
              </a:rPr>
              <a:t>MÁS DE UNA VARIABLE DE SALIDA </a:t>
            </a:r>
            <a:r>
              <a:rPr lang="es-AR" sz="2400" b="1" dirty="0">
                <a:latin typeface="Franklin Gothic Book" panose="020B0503020102020204" pitchFamily="34" charset="0"/>
              </a:rPr>
              <a:t>O DE RESULTADO</a:t>
            </a:r>
          </a:p>
        </p:txBody>
      </p:sp>
    </p:spTree>
    <p:extLst>
      <p:ext uri="{BB962C8B-B14F-4D97-AF65-F5344CB8AC3E}">
        <p14:creationId xmlns:p14="http://schemas.microsoft.com/office/powerpoint/2010/main" val="3626605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467544" y="913457"/>
            <a:ext cx="8496944" cy="5940088"/>
          </a:xfrm>
          <a:prstGeom prst="rect">
            <a:avLst/>
          </a:prstGeom>
          <a:noFill/>
        </p:spPr>
        <p:txBody>
          <a:bodyPr wrap="square" rtlCol="0">
            <a:spAutoFit/>
          </a:bodyPr>
          <a:lstStyle/>
          <a:p>
            <a:r>
              <a:rPr lang="es-AR" sz="2400" dirty="0">
                <a:latin typeface="Franklin Gothic Book" panose="020B0503020102020204" pitchFamily="34" charset="0"/>
              </a:rPr>
              <a:t>Supóngase que un ingeniero dedicado al cálculo de canales utiliza frecuentemente la ecuación de </a:t>
            </a:r>
            <a:r>
              <a:rPr lang="es-AR" sz="2400" dirty="0" err="1">
                <a:latin typeface="Franklin Gothic Book" panose="020B0503020102020204" pitchFamily="34" charset="0"/>
              </a:rPr>
              <a:t>Chezy-Manning</a:t>
            </a:r>
            <a:r>
              <a:rPr lang="es-AR" sz="2400" dirty="0">
                <a:latin typeface="Franklin Gothic Book" panose="020B0503020102020204" pitchFamily="34" charset="0"/>
              </a:rPr>
              <a:t> para el cálculo de las velocidades en un canal:</a:t>
            </a:r>
          </a:p>
          <a:p>
            <a:pPr marL="285750" indent="-285750">
              <a:buFont typeface="Arial" panose="020B0604020202020204" pitchFamily="34" charset="0"/>
              <a:buChar char="•"/>
            </a:pPr>
            <a:endParaRPr lang="es-AR" sz="2400" dirty="0">
              <a:latin typeface="Franklin Gothic Book" panose="020B0503020102020204" pitchFamily="34" charset="0"/>
            </a:endParaRPr>
          </a:p>
          <a:p>
            <a:pPr marL="285750" indent="-285750">
              <a:buFont typeface="Arial" panose="020B0604020202020204" pitchFamily="34" charset="0"/>
              <a:buChar char="•"/>
            </a:pPr>
            <a:endParaRPr lang="es-AR" sz="2400" dirty="0">
              <a:latin typeface="Franklin Gothic Book" panose="020B0503020102020204" pitchFamily="34" charset="0"/>
            </a:endParaRPr>
          </a:p>
          <a:p>
            <a:pPr marL="285750" indent="-285750">
              <a:buFont typeface="Arial" panose="020B0604020202020204" pitchFamily="34" charset="0"/>
              <a:buChar char="•"/>
            </a:pPr>
            <a:endParaRPr lang="es-AR" sz="2400" dirty="0">
              <a:latin typeface="Franklin Gothic Book" panose="020B0503020102020204" pitchFamily="34" charset="0"/>
            </a:endParaRPr>
          </a:p>
          <a:p>
            <a:pPr marL="285750" indent="-285750">
              <a:buFont typeface="Arial" panose="020B0604020202020204" pitchFamily="34" charset="0"/>
              <a:buChar char="•"/>
            </a:pPr>
            <a:endParaRPr lang="es-AR" sz="2400" dirty="0">
              <a:latin typeface="Franklin Gothic Book" panose="020B0503020102020204" pitchFamily="34" charset="0"/>
            </a:endParaRPr>
          </a:p>
          <a:p>
            <a:pPr marL="285750" indent="-285750">
              <a:buFont typeface="Arial" panose="020B0604020202020204" pitchFamily="34" charset="0"/>
              <a:buChar char="•"/>
            </a:pPr>
            <a:endParaRPr lang="es-AR" sz="2400" dirty="0">
              <a:latin typeface="Franklin Gothic Book" panose="020B0503020102020204" pitchFamily="34" charset="0"/>
            </a:endParaRPr>
          </a:p>
          <a:p>
            <a:pPr marL="285750" indent="-285750">
              <a:buFont typeface="Arial" panose="020B0604020202020204" pitchFamily="34" charset="0"/>
              <a:buChar char="•"/>
            </a:pPr>
            <a:endParaRPr lang="es-AR" sz="2400" dirty="0">
              <a:latin typeface="Franklin Gothic Book" panose="020B0503020102020204" pitchFamily="34" charset="0"/>
            </a:endParaRPr>
          </a:p>
          <a:p>
            <a:r>
              <a:rPr lang="es-AR" sz="2400" dirty="0">
                <a:latin typeface="Franklin Gothic Book" panose="020B0503020102020204" pitchFamily="34" charset="0"/>
              </a:rPr>
              <a:t>Es probable que este ingeniero utilice esta ecuación con mucho más frecuencia que la función coseno (x), o logaritmo (x).</a:t>
            </a:r>
          </a:p>
          <a:p>
            <a:endParaRPr lang="es-AR" sz="2400" dirty="0">
              <a:latin typeface="Franklin Gothic Book" panose="020B0503020102020204" pitchFamily="34" charset="0"/>
            </a:endParaRPr>
          </a:p>
          <a:p>
            <a:r>
              <a:rPr lang="es-AR" sz="2400" dirty="0">
                <a:latin typeface="Franklin Gothic Book" panose="020B0503020102020204" pitchFamily="34" charset="0"/>
              </a:rPr>
              <a:t>Sin embargo, ni las calculadoras, ni tampoco Matlab/</a:t>
            </a:r>
            <a:r>
              <a:rPr lang="es-AR" sz="2400" dirty="0" err="1">
                <a:latin typeface="Franklin Gothic Book" panose="020B0503020102020204" pitchFamily="34" charset="0"/>
              </a:rPr>
              <a:t>Octave</a:t>
            </a:r>
            <a:r>
              <a:rPr lang="es-AR" sz="2400" dirty="0">
                <a:latin typeface="Franklin Gothic Book" panose="020B0503020102020204" pitchFamily="34" charset="0"/>
              </a:rPr>
              <a:t> tienen o una tecla o una función predefinida que facilite la tarea de este ingeniero</a:t>
            </a:r>
            <a:r>
              <a:rPr lang="es-AR" sz="2000" dirty="0">
                <a:latin typeface="Franklin Gothic Book" panose="020B0503020102020204" pitchFamily="34" charset="0"/>
              </a:rPr>
              <a:t>.</a:t>
            </a:r>
          </a:p>
          <a:p>
            <a:endParaRPr lang="es-AR" sz="2000" dirty="0">
              <a:latin typeface="Franklin Gothic Book" panose="020B0503020102020204" pitchFamily="34" charset="0"/>
            </a:endParaRPr>
          </a:p>
        </p:txBody>
      </p:sp>
      <p:sp>
        <p:nvSpPr>
          <p:cNvPr id="4" name="CuadroTexto 3"/>
          <p:cNvSpPr txBox="1"/>
          <p:nvPr/>
        </p:nvSpPr>
        <p:spPr>
          <a:xfrm>
            <a:off x="971600" y="188640"/>
            <a:ext cx="7776864" cy="523220"/>
          </a:xfrm>
          <a:prstGeom prst="rect">
            <a:avLst/>
          </a:prstGeom>
          <a:noFill/>
        </p:spPr>
        <p:txBody>
          <a:bodyPr wrap="square" rtlCol="0">
            <a:spAutoFit/>
          </a:bodyPr>
          <a:lstStyle/>
          <a:p>
            <a:r>
              <a:rPr lang="es-AR" sz="2800" b="1" dirty="0">
                <a:latin typeface="Franklin Gothic Book" panose="020B0503020102020204" pitchFamily="34" charset="0"/>
              </a:rPr>
              <a:t>FUNCIONES DEFINIDAS POR EL USUARIO</a:t>
            </a:r>
          </a:p>
        </p:txBody>
      </p:sp>
      <p:graphicFrame>
        <p:nvGraphicFramePr>
          <p:cNvPr id="5" name="3 Objeto"/>
          <p:cNvGraphicFramePr>
            <a:graphicFrameLocks noChangeAspect="1"/>
          </p:cNvGraphicFramePr>
          <p:nvPr/>
        </p:nvGraphicFramePr>
        <p:xfrm>
          <a:off x="3130550" y="2441252"/>
          <a:ext cx="3194050" cy="1347788"/>
        </p:xfrm>
        <a:graphic>
          <a:graphicData uri="http://schemas.openxmlformats.org/presentationml/2006/ole">
            <mc:AlternateContent xmlns:mc="http://schemas.openxmlformats.org/markup-compatibility/2006">
              <mc:Choice xmlns:v="urn:schemas-microsoft-com:vml" Requires="v">
                <p:oleObj name="Equation" r:id="rId3" imgW="812447" imgH="342751" progId="Equation.DSMT4">
                  <p:embed/>
                </p:oleObj>
              </mc:Choice>
              <mc:Fallback>
                <p:oleObj name="Equation" r:id="rId3" imgW="812447" imgH="342751" progId="Equation.DSMT4">
                  <p:embed/>
                  <p:pic>
                    <p:nvPicPr>
                      <p:cNvPr id="5" name="3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0550" y="2441252"/>
                        <a:ext cx="3194050" cy="13477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1497298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écnic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1AD1F4D-760B-4C90-86B9-31316F5C39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NUMEROS</Template>
  <TotalTime>7257</TotalTime>
  <Words>3006</Words>
  <Application>Microsoft Office PowerPoint</Application>
  <PresentationFormat>Presentación en pantalla (4:3)</PresentationFormat>
  <Paragraphs>298</Paragraphs>
  <Slides>29</Slides>
  <Notes>0</Notes>
  <HiddenSlides>0</HiddenSlides>
  <MMClips>0</MMClips>
  <ScaleCrop>false</ScaleCrop>
  <HeadingPairs>
    <vt:vector size="8" baseType="variant">
      <vt:variant>
        <vt:lpstr>Fuentes usadas</vt:lpstr>
      </vt:variant>
      <vt:variant>
        <vt:i4>5</vt:i4>
      </vt:variant>
      <vt:variant>
        <vt:lpstr>Tema</vt:lpstr>
      </vt:variant>
      <vt:variant>
        <vt:i4>2</vt:i4>
      </vt:variant>
      <vt:variant>
        <vt:lpstr>Servidores OLE incrustados</vt:lpstr>
      </vt:variant>
      <vt:variant>
        <vt:i4>2</vt:i4>
      </vt:variant>
      <vt:variant>
        <vt:lpstr>Títulos de diapositiva</vt:lpstr>
      </vt:variant>
      <vt:variant>
        <vt:i4>29</vt:i4>
      </vt:variant>
    </vt:vector>
  </HeadingPairs>
  <TitlesOfParts>
    <vt:vector size="38" baseType="lpstr">
      <vt:lpstr>Arial</vt:lpstr>
      <vt:lpstr>Calibri</vt:lpstr>
      <vt:lpstr>Franklin Gothic Book</vt:lpstr>
      <vt:lpstr>Lucida Handwriting</vt:lpstr>
      <vt:lpstr>Wingdings 2</vt:lpstr>
      <vt:lpstr>Tema de Office</vt:lpstr>
      <vt:lpstr>Técnico</vt:lpstr>
      <vt:lpstr>Equation</vt:lpstr>
      <vt:lpstr>Ecuación</vt:lpstr>
      <vt:lpstr>Introducción al Matlab/octave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Guillermo</dc:creator>
  <cp:keywords/>
  <cp:lastModifiedBy>osvaldo mena</cp:lastModifiedBy>
  <cp:revision>131</cp:revision>
  <dcterms:created xsi:type="dcterms:W3CDTF">2019-08-23T18:43:06Z</dcterms:created>
  <dcterms:modified xsi:type="dcterms:W3CDTF">2024-03-06T16:41:41Z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TC019600869991</vt:lpwstr>
  </property>
</Properties>
</file>