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10"/>
  </p:notesMasterIdLst>
  <p:sldIdLst>
    <p:sldId id="272" r:id="rId3"/>
    <p:sldId id="273" r:id="rId4"/>
    <p:sldId id="308" r:id="rId5"/>
    <p:sldId id="309" r:id="rId6"/>
    <p:sldId id="310" r:id="rId7"/>
    <p:sldId id="311" r:id="rId8"/>
    <p:sldId id="312" r:id="rId9"/>
  </p:sldIdLst>
  <p:sldSz cx="9144000" cy="6858000" type="screen4x3"/>
  <p:notesSz cx="6858000" cy="9144000"/>
  <p:defaultTextStyle>
    <a:defPPr>
      <a:defRPr lang="es-V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ffi" initials="L" lastIdx="1" clrIdx="0">
    <p:extLst>
      <p:ext uri="{19B8F6BF-5375-455C-9EA6-DF929625EA0E}">
        <p15:presenceInfo xmlns:p15="http://schemas.microsoft.com/office/powerpoint/2012/main" userId="Luff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33"/>
    <a:srgbClr val="FFFF66"/>
    <a:srgbClr val="FF66FF"/>
    <a:srgbClr val="FF9900"/>
    <a:srgbClr val="FF3300"/>
    <a:srgbClr val="007A37"/>
    <a:srgbClr val="CC3300"/>
    <a:srgbClr val="FF6600"/>
    <a:srgbClr val="D2A000"/>
    <a:srgbClr val="FFD4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39" autoAdjust="0"/>
    <p:restoredTop sz="94660"/>
  </p:normalViewPr>
  <p:slideViewPr>
    <p:cSldViewPr>
      <p:cViewPr varScale="1">
        <p:scale>
          <a:sx n="69" d="100"/>
          <a:sy n="69" d="100"/>
        </p:scale>
        <p:origin x="1668" y="60"/>
      </p:cViewPr>
      <p:guideLst>
        <p:guide orient="horz" pos="2160"/>
        <p:guide pos="2880"/>
      </p:guideLst>
    </p:cSldViewPr>
  </p:slideViewPr>
  <p:notesTextViewPr>
    <p:cViewPr>
      <p:scale>
        <a:sx n="1" d="1"/>
        <a:sy n="1" d="1"/>
      </p:scale>
      <p:origin x="0" y="0"/>
    </p:cViewPr>
  </p:notesTextViewPr>
  <p:sorterViewPr>
    <p:cViewPr>
      <p:scale>
        <a:sx n="66" d="100"/>
        <a:sy n="66" d="100"/>
      </p:scale>
      <p:origin x="0" y="40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V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BC40C43-A0CA-4132-9E40-18354723A721}" type="datetimeFigureOut">
              <a:rPr lang="es-VE"/>
              <a:pPr>
                <a:defRPr/>
              </a:pPr>
              <a:t>1/5/2024</a:t>
            </a:fld>
            <a:endParaRPr lang="es-V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V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V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V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65A75B01-8818-4657-B9FB-489D3D0BE58E}" type="slidenum">
              <a:rPr lang="es-VE"/>
              <a:pPr>
                <a:defRPr/>
              </a:pPr>
              <a:t>‹Nº›</a:t>
            </a:fld>
            <a:endParaRPr lang="es-VE"/>
          </a:p>
        </p:txBody>
      </p:sp>
    </p:spTree>
    <p:extLst>
      <p:ext uri="{BB962C8B-B14F-4D97-AF65-F5344CB8AC3E}">
        <p14:creationId xmlns:p14="http://schemas.microsoft.com/office/powerpoint/2010/main" val="38805885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AR"/>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AR"/>
              <a:t>Haga clic para modificar el estilo de subtítulo del patrón</a:t>
            </a:r>
          </a:p>
        </p:txBody>
      </p:sp>
      <p:sp>
        <p:nvSpPr>
          <p:cNvPr id="4" name="3 Marcador de fecha"/>
          <p:cNvSpPr>
            <a:spLocks noGrp="1"/>
          </p:cNvSpPr>
          <p:nvPr>
            <p:ph type="dt" sz="half" idx="10"/>
          </p:nvPr>
        </p:nvSpPr>
        <p:spPr/>
        <p:txBody>
          <a:bodyPr/>
          <a:lstStyle>
            <a:lvl1pPr>
              <a:defRPr/>
            </a:lvl1pPr>
          </a:lstStyle>
          <a:p>
            <a:pPr>
              <a:defRPr/>
            </a:pPr>
            <a:fld id="{CD495D45-1234-4F01-B17D-D5628A6C32FC}" type="datetimeFigureOut">
              <a:rPr lang="es-AR" smtClean="0"/>
              <a:pPr>
                <a:defRPr/>
              </a:pPr>
              <a:t>1/5/2024</a:t>
            </a:fld>
            <a:endParaRPr lang="es-AR"/>
          </a:p>
        </p:txBody>
      </p:sp>
      <p:sp>
        <p:nvSpPr>
          <p:cNvPr id="5" name="4 Marcador de pie de página"/>
          <p:cNvSpPr>
            <a:spLocks noGrp="1"/>
          </p:cNvSpPr>
          <p:nvPr>
            <p:ph type="ftr" sz="quarter" idx="11"/>
          </p:nvPr>
        </p:nvSpPr>
        <p:spPr/>
        <p:txBody>
          <a:bodyPr/>
          <a:lstStyle>
            <a:lvl1pPr>
              <a:defRPr/>
            </a:lvl1pPr>
          </a:lstStyle>
          <a:p>
            <a:pPr>
              <a:defRPr/>
            </a:pPr>
            <a:endParaRPr lang="es-AR"/>
          </a:p>
        </p:txBody>
      </p:sp>
      <p:sp>
        <p:nvSpPr>
          <p:cNvPr id="6" name="5 Marcador de número de diapositiva"/>
          <p:cNvSpPr>
            <a:spLocks noGrp="1"/>
          </p:cNvSpPr>
          <p:nvPr>
            <p:ph type="sldNum" sz="quarter" idx="12"/>
          </p:nvPr>
        </p:nvSpPr>
        <p:spPr/>
        <p:txBody>
          <a:bodyPr/>
          <a:lstStyle>
            <a:lvl1pPr>
              <a:defRPr/>
            </a:lvl1pPr>
          </a:lstStyle>
          <a:p>
            <a:pPr>
              <a:defRPr/>
            </a:pPr>
            <a:fld id="{04EE8522-A8DB-4F06-987E-F9E6AED2E505}" type="slidenum">
              <a:rPr lang="es-AR" smtClean="0"/>
              <a:pPr>
                <a:defRPr/>
              </a:pPr>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AR"/>
              <a:t>Haga clic para modificar el estilo de texto del patrón</a:t>
            </a:r>
          </a:p>
          <a:p>
            <a:pPr lvl="1"/>
            <a:r>
              <a:rPr lang="es-AR"/>
              <a:t>Segundo nivel</a:t>
            </a:r>
          </a:p>
          <a:p>
            <a:pPr lvl="2"/>
            <a:r>
              <a:rPr lang="es-AR"/>
              <a:t>Tercer nivel</a:t>
            </a:r>
          </a:p>
          <a:p>
            <a:pPr lvl="3"/>
            <a:r>
              <a:rPr lang="es-AR"/>
              <a:t>Cuarto nivel</a:t>
            </a:r>
          </a:p>
          <a:p>
            <a:pPr lvl="4"/>
            <a:r>
              <a:rPr lang="es-AR"/>
              <a:t>Quinto nivel</a:t>
            </a:r>
          </a:p>
        </p:txBody>
      </p:sp>
      <p:sp>
        <p:nvSpPr>
          <p:cNvPr id="4" name="3 Marcador de fecha"/>
          <p:cNvSpPr>
            <a:spLocks noGrp="1"/>
          </p:cNvSpPr>
          <p:nvPr>
            <p:ph type="dt" sz="half" idx="10"/>
          </p:nvPr>
        </p:nvSpPr>
        <p:spPr/>
        <p:txBody>
          <a:bodyPr/>
          <a:lstStyle>
            <a:lvl1pPr>
              <a:defRPr/>
            </a:lvl1pPr>
          </a:lstStyle>
          <a:p>
            <a:pPr>
              <a:defRPr/>
            </a:pPr>
            <a:fld id="{A4946D27-7344-4B3C-A2E0-A39C6DC2FB5F}" type="datetimeFigureOut">
              <a:rPr lang="es-AR" smtClean="0"/>
              <a:pPr>
                <a:defRPr/>
              </a:pPr>
              <a:t>1/5/2024</a:t>
            </a:fld>
            <a:endParaRPr lang="es-AR"/>
          </a:p>
        </p:txBody>
      </p:sp>
      <p:sp>
        <p:nvSpPr>
          <p:cNvPr id="5" name="4 Marcador de pie de página"/>
          <p:cNvSpPr>
            <a:spLocks noGrp="1"/>
          </p:cNvSpPr>
          <p:nvPr>
            <p:ph type="ftr" sz="quarter" idx="11"/>
          </p:nvPr>
        </p:nvSpPr>
        <p:spPr/>
        <p:txBody>
          <a:bodyPr/>
          <a:lstStyle>
            <a:lvl1pPr>
              <a:defRPr/>
            </a:lvl1pPr>
          </a:lstStyle>
          <a:p>
            <a:pPr>
              <a:defRPr/>
            </a:pPr>
            <a:endParaRPr lang="es-AR"/>
          </a:p>
        </p:txBody>
      </p:sp>
      <p:sp>
        <p:nvSpPr>
          <p:cNvPr id="6" name="5 Marcador de número de diapositiva"/>
          <p:cNvSpPr>
            <a:spLocks noGrp="1"/>
          </p:cNvSpPr>
          <p:nvPr>
            <p:ph type="sldNum" sz="quarter" idx="12"/>
          </p:nvPr>
        </p:nvSpPr>
        <p:spPr/>
        <p:txBody>
          <a:bodyPr/>
          <a:lstStyle>
            <a:lvl1pPr>
              <a:defRPr/>
            </a:lvl1pPr>
          </a:lstStyle>
          <a:p>
            <a:pPr>
              <a:defRPr/>
            </a:pPr>
            <a:fld id="{FE4E8A17-5FA2-45BE-B64D-5F22C61AE8FD}" type="slidenum">
              <a:rPr lang="es-AR" smtClean="0"/>
              <a:pPr>
                <a:defRPr/>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AR"/>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AR"/>
              <a:t>Haga clic para modificar el estilo de texto del patrón</a:t>
            </a:r>
          </a:p>
          <a:p>
            <a:pPr lvl="1"/>
            <a:r>
              <a:rPr lang="es-AR"/>
              <a:t>Segundo nivel</a:t>
            </a:r>
          </a:p>
          <a:p>
            <a:pPr lvl="2"/>
            <a:r>
              <a:rPr lang="es-AR"/>
              <a:t>Tercer nivel</a:t>
            </a:r>
          </a:p>
          <a:p>
            <a:pPr lvl="3"/>
            <a:r>
              <a:rPr lang="es-AR"/>
              <a:t>Cuarto nivel</a:t>
            </a:r>
          </a:p>
          <a:p>
            <a:pPr lvl="4"/>
            <a:r>
              <a:rPr lang="es-AR"/>
              <a:t>Quinto nivel</a:t>
            </a:r>
          </a:p>
        </p:txBody>
      </p:sp>
      <p:sp>
        <p:nvSpPr>
          <p:cNvPr id="4" name="3 Marcador de fecha"/>
          <p:cNvSpPr>
            <a:spLocks noGrp="1"/>
          </p:cNvSpPr>
          <p:nvPr>
            <p:ph type="dt" sz="half" idx="10"/>
          </p:nvPr>
        </p:nvSpPr>
        <p:spPr/>
        <p:txBody>
          <a:bodyPr/>
          <a:lstStyle>
            <a:lvl1pPr>
              <a:defRPr/>
            </a:lvl1pPr>
          </a:lstStyle>
          <a:p>
            <a:pPr>
              <a:defRPr/>
            </a:pPr>
            <a:fld id="{005B913E-6F76-498C-9B4F-3FDB85CCD4F4}" type="datetimeFigureOut">
              <a:rPr lang="es-AR" smtClean="0"/>
              <a:pPr>
                <a:defRPr/>
              </a:pPr>
              <a:t>1/5/2024</a:t>
            </a:fld>
            <a:endParaRPr lang="es-AR"/>
          </a:p>
        </p:txBody>
      </p:sp>
      <p:sp>
        <p:nvSpPr>
          <p:cNvPr id="5" name="4 Marcador de pie de página"/>
          <p:cNvSpPr>
            <a:spLocks noGrp="1"/>
          </p:cNvSpPr>
          <p:nvPr>
            <p:ph type="ftr" sz="quarter" idx="11"/>
          </p:nvPr>
        </p:nvSpPr>
        <p:spPr/>
        <p:txBody>
          <a:bodyPr/>
          <a:lstStyle>
            <a:lvl1pPr>
              <a:defRPr/>
            </a:lvl1pPr>
          </a:lstStyle>
          <a:p>
            <a:pPr>
              <a:defRPr/>
            </a:pPr>
            <a:endParaRPr lang="es-AR"/>
          </a:p>
        </p:txBody>
      </p:sp>
      <p:sp>
        <p:nvSpPr>
          <p:cNvPr id="6" name="5 Marcador de número de diapositiva"/>
          <p:cNvSpPr>
            <a:spLocks noGrp="1"/>
          </p:cNvSpPr>
          <p:nvPr>
            <p:ph type="sldNum" sz="quarter" idx="12"/>
          </p:nvPr>
        </p:nvSpPr>
        <p:spPr/>
        <p:txBody>
          <a:bodyPr/>
          <a:lstStyle>
            <a:lvl1pPr>
              <a:defRPr/>
            </a:lvl1pPr>
          </a:lstStyle>
          <a:p>
            <a:pPr>
              <a:defRPr/>
            </a:pPr>
            <a:fld id="{2BCB8AA1-533F-4AFD-A5AA-15612E0A39A7}" type="slidenum">
              <a:rPr lang="es-AR" smtClean="0"/>
              <a:pPr>
                <a:defRPr/>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a:t>Haga clic para modificar el estilo de título del patrón</a:t>
            </a:r>
          </a:p>
        </p:txBody>
      </p:sp>
      <p:sp>
        <p:nvSpPr>
          <p:cNvPr id="3" name="2 Marcador de contenido"/>
          <p:cNvSpPr>
            <a:spLocks noGrp="1"/>
          </p:cNvSpPr>
          <p:nvPr>
            <p:ph idx="1"/>
          </p:nvPr>
        </p:nvSpPr>
        <p:spPr/>
        <p:txBody>
          <a:bodyPr/>
          <a:lstStyle/>
          <a:p>
            <a:pPr lvl="0"/>
            <a:r>
              <a:rPr lang="es-AR"/>
              <a:t>Haga clic para modificar el estilo de texto del patrón</a:t>
            </a:r>
          </a:p>
          <a:p>
            <a:pPr lvl="1"/>
            <a:r>
              <a:rPr lang="es-AR"/>
              <a:t>Segundo nivel</a:t>
            </a:r>
          </a:p>
          <a:p>
            <a:pPr lvl="2"/>
            <a:r>
              <a:rPr lang="es-AR"/>
              <a:t>Tercer nivel</a:t>
            </a:r>
          </a:p>
          <a:p>
            <a:pPr lvl="3"/>
            <a:r>
              <a:rPr lang="es-AR"/>
              <a:t>Cuarto nivel</a:t>
            </a:r>
          </a:p>
          <a:p>
            <a:pPr lvl="4"/>
            <a:r>
              <a:rPr lang="es-AR"/>
              <a:t>Quinto nivel</a:t>
            </a:r>
          </a:p>
        </p:txBody>
      </p:sp>
      <p:sp>
        <p:nvSpPr>
          <p:cNvPr id="4" name="3 Marcador de fecha"/>
          <p:cNvSpPr>
            <a:spLocks noGrp="1"/>
          </p:cNvSpPr>
          <p:nvPr>
            <p:ph type="dt" sz="half" idx="10"/>
          </p:nvPr>
        </p:nvSpPr>
        <p:spPr/>
        <p:txBody>
          <a:bodyPr/>
          <a:lstStyle>
            <a:lvl1pPr>
              <a:defRPr/>
            </a:lvl1pPr>
          </a:lstStyle>
          <a:p>
            <a:pPr>
              <a:defRPr/>
            </a:pPr>
            <a:fld id="{3E417FBF-0316-48B0-9512-F03F1B808335}" type="datetimeFigureOut">
              <a:rPr lang="es-AR" smtClean="0"/>
              <a:pPr>
                <a:defRPr/>
              </a:pPr>
              <a:t>1/5/2024</a:t>
            </a:fld>
            <a:endParaRPr lang="es-AR"/>
          </a:p>
        </p:txBody>
      </p:sp>
      <p:sp>
        <p:nvSpPr>
          <p:cNvPr id="5" name="4 Marcador de pie de página"/>
          <p:cNvSpPr>
            <a:spLocks noGrp="1"/>
          </p:cNvSpPr>
          <p:nvPr>
            <p:ph type="ftr" sz="quarter" idx="11"/>
          </p:nvPr>
        </p:nvSpPr>
        <p:spPr/>
        <p:txBody>
          <a:bodyPr/>
          <a:lstStyle>
            <a:lvl1pPr>
              <a:defRPr/>
            </a:lvl1pPr>
          </a:lstStyle>
          <a:p>
            <a:pPr>
              <a:defRPr/>
            </a:pPr>
            <a:endParaRPr lang="es-AR"/>
          </a:p>
        </p:txBody>
      </p:sp>
      <p:sp>
        <p:nvSpPr>
          <p:cNvPr id="6" name="5 Marcador de número de diapositiva"/>
          <p:cNvSpPr>
            <a:spLocks noGrp="1"/>
          </p:cNvSpPr>
          <p:nvPr>
            <p:ph type="sldNum" sz="quarter" idx="12"/>
          </p:nvPr>
        </p:nvSpPr>
        <p:spPr/>
        <p:txBody>
          <a:bodyPr/>
          <a:lstStyle>
            <a:lvl1pPr>
              <a:defRPr/>
            </a:lvl1pPr>
          </a:lstStyle>
          <a:p>
            <a:pPr>
              <a:defRPr/>
            </a:pPr>
            <a:fld id="{99029159-C623-47B6-8C48-A55EF48AA3E7}" type="slidenum">
              <a:rPr lang="es-AR" smtClean="0"/>
              <a:pPr>
                <a:defRPr/>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AR"/>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AR"/>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BA1D54B9-E2DE-4429-BADD-7BB8D7846175}" type="datetimeFigureOut">
              <a:rPr lang="es-AR" smtClean="0"/>
              <a:pPr>
                <a:defRPr/>
              </a:pPr>
              <a:t>1/5/2024</a:t>
            </a:fld>
            <a:endParaRPr lang="es-AR"/>
          </a:p>
        </p:txBody>
      </p:sp>
      <p:sp>
        <p:nvSpPr>
          <p:cNvPr id="5" name="4 Marcador de pie de página"/>
          <p:cNvSpPr>
            <a:spLocks noGrp="1"/>
          </p:cNvSpPr>
          <p:nvPr>
            <p:ph type="ftr" sz="quarter" idx="11"/>
          </p:nvPr>
        </p:nvSpPr>
        <p:spPr/>
        <p:txBody>
          <a:bodyPr/>
          <a:lstStyle>
            <a:lvl1pPr>
              <a:defRPr/>
            </a:lvl1pPr>
          </a:lstStyle>
          <a:p>
            <a:pPr>
              <a:defRPr/>
            </a:pPr>
            <a:endParaRPr lang="es-AR"/>
          </a:p>
        </p:txBody>
      </p:sp>
      <p:sp>
        <p:nvSpPr>
          <p:cNvPr id="6" name="5 Marcador de número de diapositiva"/>
          <p:cNvSpPr>
            <a:spLocks noGrp="1"/>
          </p:cNvSpPr>
          <p:nvPr>
            <p:ph type="sldNum" sz="quarter" idx="12"/>
          </p:nvPr>
        </p:nvSpPr>
        <p:spPr/>
        <p:txBody>
          <a:bodyPr/>
          <a:lstStyle>
            <a:lvl1pPr>
              <a:defRPr/>
            </a:lvl1pPr>
          </a:lstStyle>
          <a:p>
            <a:pPr>
              <a:defRPr/>
            </a:pPr>
            <a:fld id="{BBBBFF32-EAAA-4CE4-833C-1943E55E2C68}" type="slidenum">
              <a:rPr lang="es-AR" smtClean="0"/>
              <a:pPr>
                <a:defRPr/>
              </a:pPr>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AR"/>
              <a:t>Haga clic para modificar el estilo de texto del patrón</a:t>
            </a:r>
          </a:p>
          <a:p>
            <a:pPr lvl="1"/>
            <a:r>
              <a:rPr lang="es-AR"/>
              <a:t>Segundo nivel</a:t>
            </a:r>
          </a:p>
          <a:p>
            <a:pPr lvl="2"/>
            <a:r>
              <a:rPr lang="es-AR"/>
              <a:t>Tercer nivel</a:t>
            </a:r>
          </a:p>
          <a:p>
            <a:pPr lvl="3"/>
            <a:r>
              <a:rPr lang="es-AR"/>
              <a:t>Cuarto nivel</a:t>
            </a:r>
          </a:p>
          <a:p>
            <a:pPr lvl="4"/>
            <a:r>
              <a:rPr lang="es-AR"/>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AR"/>
              <a:t>Haga clic para modificar el estilo de texto del patrón</a:t>
            </a:r>
          </a:p>
          <a:p>
            <a:pPr lvl="1"/>
            <a:r>
              <a:rPr lang="es-AR"/>
              <a:t>Segundo nivel</a:t>
            </a:r>
          </a:p>
          <a:p>
            <a:pPr lvl="2"/>
            <a:r>
              <a:rPr lang="es-AR"/>
              <a:t>Tercer nivel</a:t>
            </a:r>
          </a:p>
          <a:p>
            <a:pPr lvl="3"/>
            <a:r>
              <a:rPr lang="es-AR"/>
              <a:t>Cuarto nivel</a:t>
            </a:r>
          </a:p>
          <a:p>
            <a:pPr lvl="4"/>
            <a:r>
              <a:rPr lang="es-AR"/>
              <a:t>Quinto nivel</a:t>
            </a:r>
          </a:p>
        </p:txBody>
      </p:sp>
      <p:sp>
        <p:nvSpPr>
          <p:cNvPr id="5" name="3 Marcador de fecha"/>
          <p:cNvSpPr>
            <a:spLocks noGrp="1"/>
          </p:cNvSpPr>
          <p:nvPr>
            <p:ph type="dt" sz="half" idx="10"/>
          </p:nvPr>
        </p:nvSpPr>
        <p:spPr/>
        <p:txBody>
          <a:bodyPr/>
          <a:lstStyle>
            <a:lvl1pPr>
              <a:defRPr/>
            </a:lvl1pPr>
          </a:lstStyle>
          <a:p>
            <a:pPr>
              <a:defRPr/>
            </a:pPr>
            <a:fld id="{8266ADC2-8F02-4234-892B-72E6DA1C9A7E}" type="datetimeFigureOut">
              <a:rPr lang="es-AR" smtClean="0"/>
              <a:pPr>
                <a:defRPr/>
              </a:pPr>
              <a:t>1/5/2024</a:t>
            </a:fld>
            <a:endParaRPr lang="es-AR"/>
          </a:p>
        </p:txBody>
      </p:sp>
      <p:sp>
        <p:nvSpPr>
          <p:cNvPr id="6" name="4 Marcador de pie de página"/>
          <p:cNvSpPr>
            <a:spLocks noGrp="1"/>
          </p:cNvSpPr>
          <p:nvPr>
            <p:ph type="ftr" sz="quarter" idx="11"/>
          </p:nvPr>
        </p:nvSpPr>
        <p:spPr/>
        <p:txBody>
          <a:bodyPr/>
          <a:lstStyle>
            <a:lvl1pPr>
              <a:defRPr/>
            </a:lvl1pPr>
          </a:lstStyle>
          <a:p>
            <a:pPr>
              <a:defRPr/>
            </a:pPr>
            <a:endParaRPr lang="es-AR"/>
          </a:p>
        </p:txBody>
      </p:sp>
      <p:sp>
        <p:nvSpPr>
          <p:cNvPr id="7" name="5 Marcador de número de diapositiva"/>
          <p:cNvSpPr>
            <a:spLocks noGrp="1"/>
          </p:cNvSpPr>
          <p:nvPr>
            <p:ph type="sldNum" sz="quarter" idx="12"/>
          </p:nvPr>
        </p:nvSpPr>
        <p:spPr/>
        <p:txBody>
          <a:bodyPr/>
          <a:lstStyle>
            <a:lvl1pPr>
              <a:defRPr/>
            </a:lvl1pPr>
          </a:lstStyle>
          <a:p>
            <a:pPr>
              <a:defRPr/>
            </a:pPr>
            <a:fld id="{FE7C533E-2051-4A91-90F9-E12E6F7AD84B}" type="slidenum">
              <a:rPr lang="es-AR" smtClean="0"/>
              <a:pPr>
                <a:defRPr/>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AR"/>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AR"/>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AR"/>
              <a:t>Haga clic para modificar el estilo de texto del patrón</a:t>
            </a:r>
          </a:p>
          <a:p>
            <a:pPr lvl="1"/>
            <a:r>
              <a:rPr lang="es-AR"/>
              <a:t>Segundo nivel</a:t>
            </a:r>
          </a:p>
          <a:p>
            <a:pPr lvl="2"/>
            <a:r>
              <a:rPr lang="es-AR"/>
              <a:t>Tercer nivel</a:t>
            </a:r>
          </a:p>
          <a:p>
            <a:pPr lvl="3"/>
            <a:r>
              <a:rPr lang="es-AR"/>
              <a:t>Cuarto nivel</a:t>
            </a:r>
          </a:p>
          <a:p>
            <a:pPr lvl="4"/>
            <a:r>
              <a:rPr lang="es-AR"/>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AR"/>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AR"/>
              <a:t>Haga clic para modificar el estilo de texto del patrón</a:t>
            </a:r>
          </a:p>
          <a:p>
            <a:pPr lvl="1"/>
            <a:r>
              <a:rPr lang="es-AR"/>
              <a:t>Segundo nivel</a:t>
            </a:r>
          </a:p>
          <a:p>
            <a:pPr lvl="2"/>
            <a:r>
              <a:rPr lang="es-AR"/>
              <a:t>Tercer nivel</a:t>
            </a:r>
          </a:p>
          <a:p>
            <a:pPr lvl="3"/>
            <a:r>
              <a:rPr lang="es-AR"/>
              <a:t>Cuarto nivel</a:t>
            </a:r>
          </a:p>
          <a:p>
            <a:pPr lvl="4"/>
            <a:r>
              <a:rPr lang="es-AR"/>
              <a:t>Quinto nivel</a:t>
            </a:r>
          </a:p>
        </p:txBody>
      </p:sp>
      <p:sp>
        <p:nvSpPr>
          <p:cNvPr id="7" name="3 Marcador de fecha"/>
          <p:cNvSpPr>
            <a:spLocks noGrp="1"/>
          </p:cNvSpPr>
          <p:nvPr>
            <p:ph type="dt" sz="half" idx="10"/>
          </p:nvPr>
        </p:nvSpPr>
        <p:spPr/>
        <p:txBody>
          <a:bodyPr/>
          <a:lstStyle>
            <a:lvl1pPr>
              <a:defRPr/>
            </a:lvl1pPr>
          </a:lstStyle>
          <a:p>
            <a:pPr>
              <a:defRPr/>
            </a:pPr>
            <a:fld id="{53D9EE4F-C61A-4B28-8E0B-EAE60732C90C}" type="datetimeFigureOut">
              <a:rPr lang="es-AR" smtClean="0"/>
              <a:pPr>
                <a:defRPr/>
              </a:pPr>
              <a:t>1/5/2024</a:t>
            </a:fld>
            <a:endParaRPr lang="es-AR"/>
          </a:p>
        </p:txBody>
      </p:sp>
      <p:sp>
        <p:nvSpPr>
          <p:cNvPr id="8" name="4 Marcador de pie de página"/>
          <p:cNvSpPr>
            <a:spLocks noGrp="1"/>
          </p:cNvSpPr>
          <p:nvPr>
            <p:ph type="ftr" sz="quarter" idx="11"/>
          </p:nvPr>
        </p:nvSpPr>
        <p:spPr/>
        <p:txBody>
          <a:bodyPr/>
          <a:lstStyle>
            <a:lvl1pPr>
              <a:defRPr/>
            </a:lvl1pPr>
          </a:lstStyle>
          <a:p>
            <a:pPr>
              <a:defRPr/>
            </a:pPr>
            <a:endParaRPr lang="es-AR"/>
          </a:p>
        </p:txBody>
      </p:sp>
      <p:sp>
        <p:nvSpPr>
          <p:cNvPr id="9" name="5 Marcador de número de diapositiva"/>
          <p:cNvSpPr>
            <a:spLocks noGrp="1"/>
          </p:cNvSpPr>
          <p:nvPr>
            <p:ph type="sldNum" sz="quarter" idx="12"/>
          </p:nvPr>
        </p:nvSpPr>
        <p:spPr/>
        <p:txBody>
          <a:bodyPr/>
          <a:lstStyle>
            <a:lvl1pPr>
              <a:defRPr/>
            </a:lvl1pPr>
          </a:lstStyle>
          <a:p>
            <a:pPr>
              <a:defRPr/>
            </a:pPr>
            <a:fld id="{D01A8AC5-5C4A-4751-9F87-4908E8E5EBCA}" type="slidenum">
              <a:rPr lang="es-AR" smtClean="0"/>
              <a:pPr>
                <a:defRPr/>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a:t>Haga clic para modificar el estilo de título del patrón</a:t>
            </a:r>
          </a:p>
        </p:txBody>
      </p:sp>
      <p:sp>
        <p:nvSpPr>
          <p:cNvPr id="3" name="3 Marcador de fecha"/>
          <p:cNvSpPr>
            <a:spLocks noGrp="1"/>
          </p:cNvSpPr>
          <p:nvPr>
            <p:ph type="dt" sz="half" idx="10"/>
          </p:nvPr>
        </p:nvSpPr>
        <p:spPr/>
        <p:txBody>
          <a:bodyPr/>
          <a:lstStyle>
            <a:lvl1pPr>
              <a:defRPr/>
            </a:lvl1pPr>
          </a:lstStyle>
          <a:p>
            <a:pPr>
              <a:defRPr/>
            </a:pPr>
            <a:fld id="{D2B5CA25-C474-402D-A91C-5B59A42F4CA0}" type="datetimeFigureOut">
              <a:rPr lang="es-AR" smtClean="0"/>
              <a:pPr>
                <a:defRPr/>
              </a:pPr>
              <a:t>1/5/2024</a:t>
            </a:fld>
            <a:endParaRPr lang="es-AR"/>
          </a:p>
        </p:txBody>
      </p:sp>
      <p:sp>
        <p:nvSpPr>
          <p:cNvPr id="4" name="4 Marcador de pie de página"/>
          <p:cNvSpPr>
            <a:spLocks noGrp="1"/>
          </p:cNvSpPr>
          <p:nvPr>
            <p:ph type="ftr" sz="quarter" idx="11"/>
          </p:nvPr>
        </p:nvSpPr>
        <p:spPr/>
        <p:txBody>
          <a:bodyPr/>
          <a:lstStyle>
            <a:lvl1pPr>
              <a:defRPr/>
            </a:lvl1pPr>
          </a:lstStyle>
          <a:p>
            <a:pPr>
              <a:defRPr/>
            </a:pPr>
            <a:endParaRPr lang="es-AR"/>
          </a:p>
        </p:txBody>
      </p:sp>
      <p:sp>
        <p:nvSpPr>
          <p:cNvPr id="5" name="5 Marcador de número de diapositiva"/>
          <p:cNvSpPr>
            <a:spLocks noGrp="1"/>
          </p:cNvSpPr>
          <p:nvPr>
            <p:ph type="sldNum" sz="quarter" idx="12"/>
          </p:nvPr>
        </p:nvSpPr>
        <p:spPr/>
        <p:txBody>
          <a:bodyPr/>
          <a:lstStyle>
            <a:lvl1pPr>
              <a:defRPr/>
            </a:lvl1pPr>
          </a:lstStyle>
          <a:p>
            <a:pPr>
              <a:defRPr/>
            </a:pPr>
            <a:fld id="{246FADC5-556F-486B-A2DE-C645C89C96C5}" type="slidenum">
              <a:rPr lang="es-AR" smtClean="0"/>
              <a:pPr>
                <a:defRPr/>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683445B7-75EE-4427-B072-AE84B6E64EE5}" type="datetimeFigureOut">
              <a:rPr lang="es-AR" smtClean="0"/>
              <a:pPr>
                <a:defRPr/>
              </a:pPr>
              <a:t>1/5/2024</a:t>
            </a:fld>
            <a:endParaRPr lang="es-AR"/>
          </a:p>
        </p:txBody>
      </p:sp>
      <p:sp>
        <p:nvSpPr>
          <p:cNvPr id="3" name="4 Marcador de pie de página"/>
          <p:cNvSpPr>
            <a:spLocks noGrp="1"/>
          </p:cNvSpPr>
          <p:nvPr>
            <p:ph type="ftr" sz="quarter" idx="11"/>
          </p:nvPr>
        </p:nvSpPr>
        <p:spPr/>
        <p:txBody>
          <a:bodyPr/>
          <a:lstStyle>
            <a:lvl1pPr>
              <a:defRPr/>
            </a:lvl1pPr>
          </a:lstStyle>
          <a:p>
            <a:pPr>
              <a:defRPr/>
            </a:pPr>
            <a:endParaRPr lang="es-AR"/>
          </a:p>
        </p:txBody>
      </p:sp>
      <p:sp>
        <p:nvSpPr>
          <p:cNvPr id="4" name="5 Marcador de número de diapositiva"/>
          <p:cNvSpPr>
            <a:spLocks noGrp="1"/>
          </p:cNvSpPr>
          <p:nvPr>
            <p:ph type="sldNum" sz="quarter" idx="12"/>
          </p:nvPr>
        </p:nvSpPr>
        <p:spPr/>
        <p:txBody>
          <a:bodyPr/>
          <a:lstStyle>
            <a:lvl1pPr>
              <a:defRPr/>
            </a:lvl1pPr>
          </a:lstStyle>
          <a:p>
            <a:pPr>
              <a:defRPr/>
            </a:pPr>
            <a:fld id="{24FD09E0-66FE-4A28-9FC9-B51FEF66DB3E}" type="slidenum">
              <a:rPr lang="es-AR" smtClean="0"/>
              <a:pPr>
                <a:defRPr/>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AR"/>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AR"/>
              <a:t>Haga clic para modificar el estilo de texto del patrón</a:t>
            </a:r>
          </a:p>
          <a:p>
            <a:pPr lvl="1"/>
            <a:r>
              <a:rPr lang="es-AR"/>
              <a:t>Segundo nivel</a:t>
            </a:r>
          </a:p>
          <a:p>
            <a:pPr lvl="2"/>
            <a:r>
              <a:rPr lang="es-AR"/>
              <a:t>Tercer nivel</a:t>
            </a:r>
          </a:p>
          <a:p>
            <a:pPr lvl="3"/>
            <a:r>
              <a:rPr lang="es-AR"/>
              <a:t>Cuarto nivel</a:t>
            </a:r>
          </a:p>
          <a:p>
            <a:pPr lvl="4"/>
            <a:r>
              <a:rPr lang="es-AR"/>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AR"/>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F81554DF-D7D3-434A-A114-AFF9407E9179}" type="datetimeFigureOut">
              <a:rPr lang="es-AR" smtClean="0"/>
              <a:pPr>
                <a:defRPr/>
              </a:pPr>
              <a:t>1/5/2024</a:t>
            </a:fld>
            <a:endParaRPr lang="es-AR"/>
          </a:p>
        </p:txBody>
      </p:sp>
      <p:sp>
        <p:nvSpPr>
          <p:cNvPr id="6" name="4 Marcador de pie de página"/>
          <p:cNvSpPr>
            <a:spLocks noGrp="1"/>
          </p:cNvSpPr>
          <p:nvPr>
            <p:ph type="ftr" sz="quarter" idx="11"/>
          </p:nvPr>
        </p:nvSpPr>
        <p:spPr/>
        <p:txBody>
          <a:bodyPr/>
          <a:lstStyle>
            <a:lvl1pPr>
              <a:defRPr/>
            </a:lvl1pPr>
          </a:lstStyle>
          <a:p>
            <a:pPr>
              <a:defRPr/>
            </a:pPr>
            <a:endParaRPr lang="es-AR"/>
          </a:p>
        </p:txBody>
      </p:sp>
      <p:sp>
        <p:nvSpPr>
          <p:cNvPr id="7" name="5 Marcador de número de diapositiva"/>
          <p:cNvSpPr>
            <a:spLocks noGrp="1"/>
          </p:cNvSpPr>
          <p:nvPr>
            <p:ph type="sldNum" sz="quarter" idx="12"/>
          </p:nvPr>
        </p:nvSpPr>
        <p:spPr/>
        <p:txBody>
          <a:bodyPr/>
          <a:lstStyle>
            <a:lvl1pPr>
              <a:defRPr/>
            </a:lvl1pPr>
          </a:lstStyle>
          <a:p>
            <a:pPr>
              <a:defRPr/>
            </a:pPr>
            <a:fld id="{1F0EBFE7-CF61-4CED-AC0C-4AAAAD337BDF}" type="slidenum">
              <a:rPr lang="es-AR" smtClean="0"/>
              <a:pPr>
                <a:defRPr/>
              </a:pPr>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AR"/>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AR" noProof="0"/>
              <a:t>Haga clic en el icono para agregar una imagen</a:t>
            </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AR"/>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EF3CEFDE-8617-4C1B-AD75-BB0C2DC694DF}" type="datetimeFigureOut">
              <a:rPr lang="es-AR" smtClean="0"/>
              <a:pPr>
                <a:defRPr/>
              </a:pPr>
              <a:t>1/5/2024</a:t>
            </a:fld>
            <a:endParaRPr lang="es-AR"/>
          </a:p>
        </p:txBody>
      </p:sp>
      <p:sp>
        <p:nvSpPr>
          <p:cNvPr id="6" name="4 Marcador de pie de página"/>
          <p:cNvSpPr>
            <a:spLocks noGrp="1"/>
          </p:cNvSpPr>
          <p:nvPr>
            <p:ph type="ftr" sz="quarter" idx="11"/>
          </p:nvPr>
        </p:nvSpPr>
        <p:spPr/>
        <p:txBody>
          <a:bodyPr/>
          <a:lstStyle>
            <a:lvl1pPr>
              <a:defRPr/>
            </a:lvl1pPr>
          </a:lstStyle>
          <a:p>
            <a:pPr>
              <a:defRPr/>
            </a:pPr>
            <a:endParaRPr lang="es-AR"/>
          </a:p>
        </p:txBody>
      </p:sp>
      <p:sp>
        <p:nvSpPr>
          <p:cNvPr id="7" name="5 Marcador de número de diapositiva"/>
          <p:cNvSpPr>
            <a:spLocks noGrp="1"/>
          </p:cNvSpPr>
          <p:nvPr>
            <p:ph type="sldNum" sz="quarter" idx="12"/>
          </p:nvPr>
        </p:nvSpPr>
        <p:spPr/>
        <p:txBody>
          <a:bodyPr/>
          <a:lstStyle>
            <a:lvl1pPr>
              <a:defRPr/>
            </a:lvl1pPr>
          </a:lstStyle>
          <a:p>
            <a:pPr>
              <a:defRPr/>
            </a:pPr>
            <a:fld id="{5B93E0EC-2A81-4ABB-9F9A-A614722482CB}" type="slidenum">
              <a:rPr lang="es-AR" smtClean="0"/>
              <a:pPr>
                <a:defRPr/>
              </a:pPr>
              <a:t>‹Nº›</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000" r="-1000"/>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AR"/>
              <a:t>Haga clic para modificar el estilo de título del patrón</a:t>
            </a:r>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AR"/>
              <a:t>Haga clic para modificar el estilo de texto del patrón</a:t>
            </a:r>
          </a:p>
          <a:p>
            <a:pPr lvl="1"/>
            <a:r>
              <a:rPr lang="es-AR"/>
              <a:t>Segundo nivel</a:t>
            </a:r>
          </a:p>
          <a:p>
            <a:pPr lvl="2"/>
            <a:r>
              <a:rPr lang="es-AR"/>
              <a:t>Tercer nivel</a:t>
            </a:r>
          </a:p>
          <a:p>
            <a:pPr lvl="3"/>
            <a:r>
              <a:rPr lang="es-AR"/>
              <a:t>Cuarto nivel</a:t>
            </a:r>
          </a:p>
          <a:p>
            <a:pPr lvl="4"/>
            <a:r>
              <a:rPr lang="es-AR"/>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46A1A776-E6C3-43D1-81DA-679603A15545}" type="datetimeFigureOut">
              <a:rPr lang="es-AR" smtClean="0"/>
              <a:pPr>
                <a:defRPr/>
              </a:pPr>
              <a:t>1/5/2024</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AFA4E8BD-4B35-4100-A390-B19A8EA2DBC4}" type="slidenum">
              <a:rPr lang="es-AR" smtClean="0"/>
              <a:pPr>
                <a:defRPr/>
              </a:pPr>
              <a:t>‹Nº›</a:t>
            </a:fld>
            <a:endParaRPr lang="es-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wmf"/><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7.bin"/><Relationship Id="rId18" Type="http://schemas.openxmlformats.org/officeDocument/2006/relationships/oleObject" Target="../embeddings/oleObject10.bin"/><Relationship Id="rId3" Type="http://schemas.openxmlformats.org/officeDocument/2006/relationships/oleObject" Target="../embeddings/oleObject2.bin"/><Relationship Id="rId21" Type="http://schemas.openxmlformats.org/officeDocument/2006/relationships/image" Target="../media/image14.wmf"/><Relationship Id="rId7" Type="http://schemas.openxmlformats.org/officeDocument/2006/relationships/oleObject" Target="../embeddings/oleObject4.bin"/><Relationship Id="rId12" Type="http://schemas.openxmlformats.org/officeDocument/2006/relationships/image" Target="../media/image10.wmf"/><Relationship Id="rId17" Type="http://schemas.openxmlformats.org/officeDocument/2006/relationships/image" Target="../media/image12.wmf"/><Relationship Id="rId25" Type="http://schemas.openxmlformats.org/officeDocument/2006/relationships/image" Target="../media/image16.wmf"/><Relationship Id="rId2" Type="http://schemas.openxmlformats.org/officeDocument/2006/relationships/image" Target="../media/image1.jpeg"/><Relationship Id="rId16" Type="http://schemas.openxmlformats.org/officeDocument/2006/relationships/oleObject" Target="../embeddings/oleObject9.bin"/><Relationship Id="rId20" Type="http://schemas.openxmlformats.org/officeDocument/2006/relationships/oleObject" Target="../embeddings/oleObject11.bin"/><Relationship Id="rId1" Type="http://schemas.openxmlformats.org/officeDocument/2006/relationships/slideLayout" Target="../slideLayouts/slideLayout7.xml"/><Relationship Id="rId6" Type="http://schemas.openxmlformats.org/officeDocument/2006/relationships/image" Target="../media/image7.wmf"/><Relationship Id="rId11" Type="http://schemas.openxmlformats.org/officeDocument/2006/relationships/oleObject" Target="../embeddings/oleObject6.bin"/><Relationship Id="rId24" Type="http://schemas.openxmlformats.org/officeDocument/2006/relationships/oleObject" Target="../embeddings/oleObject13.bin"/><Relationship Id="rId5" Type="http://schemas.openxmlformats.org/officeDocument/2006/relationships/oleObject" Target="../embeddings/oleObject3.bin"/><Relationship Id="rId15" Type="http://schemas.openxmlformats.org/officeDocument/2006/relationships/image" Target="../media/image11.wmf"/><Relationship Id="rId23" Type="http://schemas.openxmlformats.org/officeDocument/2006/relationships/image" Target="../media/image15.wmf"/><Relationship Id="rId10" Type="http://schemas.openxmlformats.org/officeDocument/2006/relationships/image" Target="../media/image9.wmf"/><Relationship Id="rId19" Type="http://schemas.openxmlformats.org/officeDocument/2006/relationships/image" Target="../media/image13.wmf"/><Relationship Id="rId4" Type="http://schemas.openxmlformats.org/officeDocument/2006/relationships/image" Target="../media/image6.wmf"/><Relationship Id="rId9" Type="http://schemas.openxmlformats.org/officeDocument/2006/relationships/oleObject" Target="../embeddings/oleObject5.bin"/><Relationship Id="rId14" Type="http://schemas.openxmlformats.org/officeDocument/2006/relationships/oleObject" Target="../embeddings/oleObject8.bin"/><Relationship Id="rId22" Type="http://schemas.openxmlformats.org/officeDocument/2006/relationships/oleObject" Target="../embeddings/oleObject12.bin"/></Relationships>
</file>

<file path=ppt/slides/_rels/slide6.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1.wmf"/><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8.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7.bin"/></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3.w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979712" y="1196752"/>
            <a:ext cx="5760640" cy="1446550"/>
          </a:xfrm>
          <a:prstGeom prst="rect">
            <a:avLst/>
          </a:prstGeom>
          <a:noFill/>
        </p:spPr>
        <p:txBody>
          <a:bodyPr wrap="square" rtlCol="0">
            <a:spAutoFit/>
          </a:bodyPr>
          <a:lstStyle/>
          <a:p>
            <a:pPr algn="ctr"/>
            <a:r>
              <a:rPr lang="es-AR" sz="4400" b="1" dirty="0">
                <a:solidFill>
                  <a:schemeClr val="accent2">
                    <a:lumMod val="40000"/>
                    <a:lumOff val="60000"/>
                  </a:schemeClr>
                </a:solidFill>
                <a:effectLst>
                  <a:outerShdw blurRad="38100" dist="38100" dir="2700000" algn="tl">
                    <a:srgbClr val="000000">
                      <a:alpha val="43137"/>
                    </a:srgbClr>
                  </a:outerShdw>
                </a:effectLst>
                <a:latin typeface="Franklin Gothic Book" panose="020B0503020102020204" pitchFamily="34" charset="0"/>
              </a:rPr>
              <a:t>MATEMÁTICA D1</a:t>
            </a:r>
          </a:p>
          <a:p>
            <a:pPr algn="ctr"/>
            <a:r>
              <a:rPr lang="es-AR" sz="4400" b="1" dirty="0">
                <a:solidFill>
                  <a:schemeClr val="accent2">
                    <a:lumMod val="40000"/>
                    <a:lumOff val="60000"/>
                  </a:schemeClr>
                </a:solidFill>
                <a:effectLst>
                  <a:outerShdw blurRad="38100" dist="38100" dir="2700000" algn="tl">
                    <a:srgbClr val="000000">
                      <a:alpha val="43137"/>
                    </a:srgbClr>
                  </a:outerShdw>
                </a:effectLst>
                <a:latin typeface="Franklin Gothic Book" panose="020B0503020102020204" pitchFamily="34" charset="0"/>
              </a:rPr>
              <a:t> parte numérica</a:t>
            </a:r>
          </a:p>
        </p:txBody>
      </p:sp>
      <p:sp>
        <p:nvSpPr>
          <p:cNvPr id="3" name="CuadroTexto 2"/>
          <p:cNvSpPr txBox="1"/>
          <p:nvPr/>
        </p:nvSpPr>
        <p:spPr>
          <a:xfrm>
            <a:off x="1979712" y="3320410"/>
            <a:ext cx="6264696" cy="584775"/>
          </a:xfrm>
          <a:prstGeom prst="rect">
            <a:avLst/>
          </a:prstGeom>
          <a:noFill/>
        </p:spPr>
        <p:txBody>
          <a:bodyPr wrap="square" rtlCol="0">
            <a:spAutoFit/>
          </a:bodyPr>
          <a:lstStyle/>
          <a:p>
            <a:pPr algn="ctr"/>
            <a:r>
              <a:rPr lang="es-AR" sz="3200" b="1" i="1" dirty="0">
                <a:solidFill>
                  <a:schemeClr val="bg1"/>
                </a:solidFill>
                <a:effectLst>
                  <a:outerShdw blurRad="38100" dist="38100" dir="2700000" algn="tl">
                    <a:srgbClr val="000000">
                      <a:alpha val="43137"/>
                    </a:srgbClr>
                  </a:outerShdw>
                </a:effectLst>
                <a:latin typeface="Franklin Gothic Book" panose="020B0503020102020204" pitchFamily="34" charset="0"/>
              </a:rPr>
              <a:t>DERIVACIÓN NUMÉRICA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sp>
        <p:nvSpPr>
          <p:cNvPr id="4" name="CuadroTexto 3"/>
          <p:cNvSpPr txBox="1"/>
          <p:nvPr/>
        </p:nvSpPr>
        <p:spPr>
          <a:xfrm>
            <a:off x="13970" y="184175"/>
            <a:ext cx="4680520" cy="523220"/>
          </a:xfrm>
          <a:prstGeom prst="rect">
            <a:avLst/>
          </a:prstGeom>
          <a:noFill/>
        </p:spPr>
        <p:txBody>
          <a:bodyPr wrap="square" rtlCol="0">
            <a:spAutoFit/>
          </a:bodyPr>
          <a:lstStyle/>
          <a:p>
            <a:pPr algn="ctr"/>
            <a:r>
              <a:rPr lang="es-AR" sz="2800" dirty="0">
                <a:latin typeface="Impact" panose="020B0806030902050204" pitchFamily="34" charset="0"/>
              </a:rPr>
              <a:t>D e r i v a c i </a:t>
            </a:r>
            <a:r>
              <a:rPr lang="es-AR" sz="2800" dirty="0" err="1">
                <a:latin typeface="Impact" panose="020B0806030902050204" pitchFamily="34" charset="0"/>
              </a:rPr>
              <a:t>ó</a:t>
            </a:r>
            <a:r>
              <a:rPr lang="es-AR" sz="2800" dirty="0">
                <a:latin typeface="Impact" panose="020B0806030902050204" pitchFamily="34" charset="0"/>
              </a:rPr>
              <a:t> n     </a:t>
            </a:r>
            <a:r>
              <a:rPr lang="es-AR" sz="2800" dirty="0" err="1">
                <a:latin typeface="Impact" panose="020B0806030902050204" pitchFamily="34" charset="0"/>
              </a:rPr>
              <a:t>N</a:t>
            </a:r>
            <a:r>
              <a:rPr lang="es-AR" sz="2800" dirty="0">
                <a:latin typeface="Impact" panose="020B0806030902050204" pitchFamily="34" charset="0"/>
              </a:rPr>
              <a:t> u m é r i c a</a:t>
            </a:r>
          </a:p>
        </p:txBody>
      </p:sp>
      <p:graphicFrame>
        <p:nvGraphicFramePr>
          <p:cNvPr id="3" name="Tabla 2"/>
          <p:cNvGraphicFramePr>
            <a:graphicFrameLocks noGrp="1"/>
          </p:cNvGraphicFramePr>
          <p:nvPr>
            <p:extLst>
              <p:ext uri="{D42A27DB-BD31-4B8C-83A1-F6EECF244321}">
                <p14:modId xmlns:p14="http://schemas.microsoft.com/office/powerpoint/2010/main" val="2749838688"/>
              </p:ext>
            </p:extLst>
          </p:nvPr>
        </p:nvGraphicFramePr>
        <p:xfrm>
          <a:off x="1859868" y="1988840"/>
          <a:ext cx="5496272" cy="32359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866001989"/>
                    </a:ext>
                  </a:extLst>
                </a:gridCol>
                <a:gridCol w="1219200">
                  <a:extLst>
                    <a:ext uri="{9D8B030D-6E8A-4147-A177-3AD203B41FA5}">
                      <a16:colId xmlns:a16="http://schemas.microsoft.com/office/drawing/2014/main" val="1057248364"/>
                    </a:ext>
                  </a:extLst>
                </a:gridCol>
                <a:gridCol w="1401688">
                  <a:extLst>
                    <a:ext uri="{9D8B030D-6E8A-4147-A177-3AD203B41FA5}">
                      <a16:colId xmlns:a16="http://schemas.microsoft.com/office/drawing/2014/main" val="4100618636"/>
                    </a:ext>
                  </a:extLst>
                </a:gridCol>
                <a:gridCol w="1656184">
                  <a:extLst>
                    <a:ext uri="{9D8B030D-6E8A-4147-A177-3AD203B41FA5}">
                      <a16:colId xmlns:a16="http://schemas.microsoft.com/office/drawing/2014/main" val="2084746760"/>
                    </a:ext>
                  </a:extLst>
                </a:gridCol>
              </a:tblGrid>
              <a:tr h="370840">
                <a:tc gridSpan="2">
                  <a:txBody>
                    <a:bodyPr/>
                    <a:lstStyle/>
                    <a:p>
                      <a:pPr algn="ctr"/>
                      <a:r>
                        <a:rPr lang="es-AR" dirty="0"/>
                        <a:t>DATO</a:t>
                      </a:r>
                    </a:p>
                  </a:txBody>
                  <a:tcPr/>
                </a:tc>
                <a:tc hMerge="1">
                  <a:txBody>
                    <a:bodyPr/>
                    <a:lstStyle/>
                    <a:p>
                      <a:pPr algn="ctr"/>
                      <a:endParaRPr lang="es-AR" dirty="0"/>
                    </a:p>
                  </a:txBody>
                  <a:tcPr/>
                </a:tc>
                <a:tc>
                  <a:txBody>
                    <a:bodyPr/>
                    <a:lstStyle/>
                    <a:p>
                      <a:pPr algn="ctr"/>
                      <a:endParaRPr lang="es-AR" dirty="0"/>
                    </a:p>
                  </a:txBody>
                  <a:tcPr>
                    <a:solidFill>
                      <a:schemeClr val="accent1">
                        <a:alpha val="0"/>
                      </a:schemeClr>
                    </a:solidFill>
                  </a:tcPr>
                </a:tc>
                <a:tc>
                  <a:txBody>
                    <a:bodyPr/>
                    <a:lstStyle/>
                    <a:p>
                      <a:pPr algn="ctr"/>
                      <a:r>
                        <a:rPr lang="es-AR" dirty="0"/>
                        <a:t>INCÓGNITA</a:t>
                      </a:r>
                    </a:p>
                  </a:txBody>
                  <a:tcPr/>
                </a:tc>
                <a:extLst>
                  <a:ext uri="{0D108BD9-81ED-4DB2-BD59-A6C34878D82A}">
                    <a16:rowId xmlns:a16="http://schemas.microsoft.com/office/drawing/2014/main" val="3031197413"/>
                  </a:ext>
                </a:extLst>
              </a:tr>
              <a:tr h="370840">
                <a:tc gridSpan="2">
                  <a:txBody>
                    <a:bodyPr/>
                    <a:lstStyle/>
                    <a:p>
                      <a:r>
                        <a:rPr lang="es-AR" dirty="0"/>
                        <a:t>Función</a:t>
                      </a:r>
                      <a:r>
                        <a:rPr lang="es-AR" baseline="0" dirty="0"/>
                        <a:t> a derivar </a:t>
                      </a:r>
                      <a:r>
                        <a:rPr lang="es-AR" b="1" baseline="0" dirty="0"/>
                        <a:t>f(x) </a:t>
                      </a:r>
                      <a:r>
                        <a:rPr lang="es-AR" baseline="0" dirty="0"/>
                        <a:t>dada en forma de tabla</a:t>
                      </a:r>
                      <a:endParaRPr lang="es-AR" dirty="0"/>
                    </a:p>
                  </a:txBody>
                  <a:tcPr/>
                </a:tc>
                <a:tc hMerge="1">
                  <a:txBody>
                    <a:bodyPr/>
                    <a:lstStyle/>
                    <a:p>
                      <a:endParaRPr lang="es-AR" dirty="0"/>
                    </a:p>
                  </a:txBody>
                  <a:tcPr/>
                </a:tc>
                <a:tc>
                  <a:txBody>
                    <a:bodyPr/>
                    <a:lstStyle/>
                    <a:p>
                      <a:endParaRPr lang="es-AR" b="1" dirty="0"/>
                    </a:p>
                  </a:txBody>
                  <a:tcPr>
                    <a:solidFill>
                      <a:schemeClr val="accent1">
                        <a:alpha val="0"/>
                      </a:schemeClr>
                    </a:solidFill>
                  </a:tcPr>
                </a:tc>
                <a:tc rowSpan="7">
                  <a:txBody>
                    <a:bodyPr/>
                    <a:lstStyle/>
                    <a:p>
                      <a:pPr algn="ctr"/>
                      <a:r>
                        <a:rPr lang="es-AR" dirty="0"/>
                        <a:t>Derivada de f(x) en uno o más puntos</a:t>
                      </a:r>
                      <a:endParaRPr lang="es-AR" b="1" dirty="0"/>
                    </a:p>
                  </a:txBody>
                  <a:tcPr anchor="ctr"/>
                </a:tc>
                <a:extLst>
                  <a:ext uri="{0D108BD9-81ED-4DB2-BD59-A6C34878D82A}">
                    <a16:rowId xmlns:a16="http://schemas.microsoft.com/office/drawing/2014/main" val="2969314564"/>
                  </a:ext>
                </a:extLst>
              </a:tr>
              <a:tr h="370840">
                <a:tc>
                  <a:txBody>
                    <a:bodyPr/>
                    <a:lstStyle/>
                    <a:p>
                      <a:pPr algn="ctr"/>
                      <a:r>
                        <a:rPr lang="es-AR" dirty="0"/>
                        <a:t>x</a:t>
                      </a:r>
                      <a:r>
                        <a:rPr lang="es-AR" baseline="-25000" dirty="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f(x</a:t>
                      </a:r>
                      <a:r>
                        <a:rPr lang="es-AR" baseline="-25000" dirty="0"/>
                        <a:t>0</a:t>
                      </a:r>
                      <a:r>
                        <a:rPr lang="es-AR" dirty="0"/>
                        <a:t>)</a:t>
                      </a:r>
                    </a:p>
                  </a:txBody>
                  <a:tcPr/>
                </a:tc>
                <a:tc>
                  <a:txBody>
                    <a:bodyPr/>
                    <a:lstStyle/>
                    <a:p>
                      <a:endParaRPr lang="es-AR" dirty="0"/>
                    </a:p>
                  </a:txBody>
                  <a:tcPr>
                    <a:solidFill>
                      <a:schemeClr val="accent1">
                        <a:alpha val="0"/>
                      </a:schemeClr>
                    </a:solidFill>
                  </a:tcPr>
                </a:tc>
                <a:tc vMerge="1">
                  <a:txBody>
                    <a:bodyPr/>
                    <a:lstStyle/>
                    <a:p>
                      <a:pPr algn="ctr"/>
                      <a:endParaRPr lang="es-AR" dirty="0"/>
                    </a:p>
                  </a:txBody>
                  <a:tcPr/>
                </a:tc>
                <a:extLst>
                  <a:ext uri="{0D108BD9-81ED-4DB2-BD59-A6C34878D82A}">
                    <a16:rowId xmlns:a16="http://schemas.microsoft.com/office/drawing/2014/main" val="2747597982"/>
                  </a:ext>
                </a:extLst>
              </a:tr>
              <a:tr h="370840">
                <a:tc>
                  <a:txBody>
                    <a:bodyPr/>
                    <a:lstStyle/>
                    <a:p>
                      <a:pPr algn="ctr"/>
                      <a:r>
                        <a:rPr lang="es-AR" dirty="0"/>
                        <a:t>x</a:t>
                      </a:r>
                      <a:r>
                        <a:rPr lang="es-AR" baseline="-25000" dirty="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f(x</a:t>
                      </a:r>
                      <a:r>
                        <a:rPr lang="es-AR" baseline="-25000" dirty="0"/>
                        <a:t>1</a:t>
                      </a:r>
                      <a:r>
                        <a:rPr lang="es-AR" dirty="0"/>
                        <a:t>)</a:t>
                      </a:r>
                    </a:p>
                  </a:txBody>
                  <a:tcPr/>
                </a:tc>
                <a:tc>
                  <a:txBody>
                    <a:bodyPr/>
                    <a:lstStyle/>
                    <a:p>
                      <a:endParaRPr lang="es-AR" dirty="0"/>
                    </a:p>
                  </a:txBody>
                  <a:tcPr>
                    <a:solidFill>
                      <a:schemeClr val="accent1">
                        <a:alpha val="0"/>
                      </a:schemeClr>
                    </a:solidFill>
                  </a:tcPr>
                </a:tc>
                <a:tc vMerge="1">
                  <a:txBody>
                    <a:bodyPr/>
                    <a:lstStyle/>
                    <a:p>
                      <a:pPr algn="ctr"/>
                      <a:endParaRPr lang="es-AR" dirty="0"/>
                    </a:p>
                  </a:txBody>
                  <a:tcPr/>
                </a:tc>
                <a:extLst>
                  <a:ext uri="{0D108BD9-81ED-4DB2-BD59-A6C34878D82A}">
                    <a16:rowId xmlns:a16="http://schemas.microsoft.com/office/drawing/2014/main" val="3625888535"/>
                  </a:ext>
                </a:extLst>
              </a:tr>
              <a:tr h="370840">
                <a:tc>
                  <a:txBody>
                    <a:bodyPr/>
                    <a:lstStyle/>
                    <a:p>
                      <a:pPr algn="ctr"/>
                      <a:r>
                        <a:rPr lang="es-AR" dirty="0"/>
                        <a:t>x</a:t>
                      </a:r>
                      <a:r>
                        <a:rPr lang="es-AR" baseline="-25000" dirty="0"/>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f(x</a:t>
                      </a:r>
                      <a:r>
                        <a:rPr lang="es-AR" baseline="-25000" dirty="0"/>
                        <a:t>2</a:t>
                      </a:r>
                      <a:r>
                        <a:rPr lang="es-AR" dirty="0"/>
                        <a:t>)</a:t>
                      </a:r>
                    </a:p>
                  </a:txBody>
                  <a:tcPr/>
                </a:tc>
                <a:tc>
                  <a:txBody>
                    <a:bodyPr/>
                    <a:lstStyle/>
                    <a:p>
                      <a:endParaRPr lang="es-AR" dirty="0"/>
                    </a:p>
                  </a:txBody>
                  <a:tcPr>
                    <a:solidFill>
                      <a:schemeClr val="accent1">
                        <a:alpha val="0"/>
                      </a:schemeClr>
                    </a:solidFill>
                  </a:tcPr>
                </a:tc>
                <a:tc vMerge="1">
                  <a:txBody>
                    <a:bodyPr/>
                    <a:lstStyle/>
                    <a:p>
                      <a:pPr algn="ctr"/>
                      <a:endParaRPr lang="es-AR" dirty="0"/>
                    </a:p>
                  </a:txBody>
                  <a:tcPr/>
                </a:tc>
                <a:extLst>
                  <a:ext uri="{0D108BD9-81ED-4DB2-BD59-A6C34878D82A}">
                    <a16:rowId xmlns:a16="http://schemas.microsoft.com/office/drawing/2014/main" val="2676765329"/>
                  </a:ext>
                </a:extLst>
              </a:tr>
              <a:tr h="370840">
                <a:tc>
                  <a:txBody>
                    <a:bodyPr/>
                    <a:lstStyle/>
                    <a:p>
                      <a:pPr algn="ctr"/>
                      <a:r>
                        <a:rPr lang="es-AR" dirty="0"/>
                        <a:t>x</a:t>
                      </a:r>
                      <a:r>
                        <a:rPr lang="es-AR" baseline="-25000" dirty="0"/>
                        <a:t>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f(x</a:t>
                      </a:r>
                      <a:r>
                        <a:rPr lang="es-AR" baseline="-25000" dirty="0"/>
                        <a:t>3</a:t>
                      </a:r>
                      <a:r>
                        <a:rPr lang="es-AR" dirty="0"/>
                        <a:t>)</a:t>
                      </a:r>
                    </a:p>
                  </a:txBody>
                  <a:tcPr/>
                </a:tc>
                <a:tc>
                  <a:txBody>
                    <a:bodyPr/>
                    <a:lstStyle/>
                    <a:p>
                      <a:endParaRPr lang="es-AR" dirty="0"/>
                    </a:p>
                  </a:txBody>
                  <a:tcPr>
                    <a:solidFill>
                      <a:schemeClr val="accent1">
                        <a:alpha val="0"/>
                      </a:schemeClr>
                    </a:solidFill>
                  </a:tcPr>
                </a:tc>
                <a:tc vMerge="1">
                  <a:txBody>
                    <a:bodyPr/>
                    <a:lstStyle/>
                    <a:p>
                      <a:pPr algn="ctr"/>
                      <a:endParaRPr lang="es-AR" dirty="0"/>
                    </a:p>
                  </a:txBody>
                  <a:tcPr/>
                </a:tc>
                <a:extLst>
                  <a:ext uri="{0D108BD9-81ED-4DB2-BD59-A6C34878D82A}">
                    <a16:rowId xmlns:a16="http://schemas.microsoft.com/office/drawing/2014/main" val="2355584591"/>
                  </a:ext>
                </a:extLst>
              </a:tr>
              <a:tr h="370840">
                <a:tc>
                  <a:txBody>
                    <a:bodyPr/>
                    <a:lstStyle/>
                    <a:p>
                      <a:pPr algn="ctr"/>
                      <a:r>
                        <a:rPr lang="es-AR" dirty="0"/>
                        <a:t>……</a:t>
                      </a:r>
                    </a:p>
                  </a:txBody>
                  <a:tcPr/>
                </a:tc>
                <a:tc>
                  <a:txBody>
                    <a:bodyPr/>
                    <a:lstStyle/>
                    <a:p>
                      <a:pPr algn="ctr"/>
                      <a:r>
                        <a:rPr lang="es-AR" dirty="0"/>
                        <a:t>……</a:t>
                      </a:r>
                    </a:p>
                  </a:txBody>
                  <a:tcPr/>
                </a:tc>
                <a:tc>
                  <a:txBody>
                    <a:bodyPr/>
                    <a:lstStyle/>
                    <a:p>
                      <a:endParaRPr lang="es-AR" dirty="0"/>
                    </a:p>
                  </a:txBody>
                  <a:tcPr>
                    <a:solidFill>
                      <a:schemeClr val="accent1">
                        <a:alpha val="0"/>
                      </a:schemeClr>
                    </a:solidFill>
                  </a:tcPr>
                </a:tc>
                <a:tc vMerge="1">
                  <a:txBody>
                    <a:bodyPr/>
                    <a:lstStyle/>
                    <a:p>
                      <a:pPr algn="ctr"/>
                      <a:endParaRPr lang="es-AR" dirty="0"/>
                    </a:p>
                  </a:txBody>
                  <a:tcPr/>
                </a:tc>
                <a:extLst>
                  <a:ext uri="{0D108BD9-81ED-4DB2-BD59-A6C34878D82A}">
                    <a16:rowId xmlns:a16="http://schemas.microsoft.com/office/drawing/2014/main" val="187092757"/>
                  </a:ext>
                </a:extLst>
              </a:tr>
              <a:tr h="370840">
                <a:tc>
                  <a:txBody>
                    <a:bodyPr/>
                    <a:lstStyle/>
                    <a:p>
                      <a:pPr algn="ctr"/>
                      <a:r>
                        <a:rPr lang="es-AR" dirty="0" err="1"/>
                        <a:t>x</a:t>
                      </a:r>
                      <a:r>
                        <a:rPr lang="es-AR" baseline="-25000" dirty="0" err="1"/>
                        <a:t>n</a:t>
                      </a:r>
                      <a:endParaRPr lang="es-AR"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f(</a:t>
                      </a:r>
                      <a:r>
                        <a:rPr lang="es-AR" dirty="0" err="1"/>
                        <a:t>x</a:t>
                      </a:r>
                      <a:r>
                        <a:rPr lang="es-AR" baseline="-25000" dirty="0" err="1"/>
                        <a:t>n</a:t>
                      </a:r>
                      <a:r>
                        <a:rPr lang="es-AR" dirty="0"/>
                        <a:t>)</a:t>
                      </a:r>
                    </a:p>
                  </a:txBody>
                  <a:tcPr/>
                </a:tc>
                <a:tc>
                  <a:txBody>
                    <a:bodyPr/>
                    <a:lstStyle/>
                    <a:p>
                      <a:endParaRPr lang="es-AR" dirty="0"/>
                    </a:p>
                  </a:txBody>
                  <a:tcPr>
                    <a:solidFill>
                      <a:schemeClr val="accent1">
                        <a:alpha val="0"/>
                      </a:schemeClr>
                    </a:solidFill>
                  </a:tcPr>
                </a:tc>
                <a:tc vMerge="1">
                  <a:txBody>
                    <a:bodyPr/>
                    <a:lstStyle/>
                    <a:p>
                      <a:pPr algn="ctr"/>
                      <a:endParaRPr lang="es-AR" dirty="0"/>
                    </a:p>
                  </a:txBody>
                  <a:tcPr/>
                </a:tc>
                <a:extLst>
                  <a:ext uri="{0D108BD9-81ED-4DB2-BD59-A6C34878D82A}">
                    <a16:rowId xmlns:a16="http://schemas.microsoft.com/office/drawing/2014/main" val="2138658779"/>
                  </a:ext>
                </a:extLst>
              </a:tr>
            </a:tbl>
          </a:graphicData>
        </a:graphic>
      </p:graphicFrame>
      <p:sp>
        <p:nvSpPr>
          <p:cNvPr id="6" name="Flecha derecha 5"/>
          <p:cNvSpPr/>
          <p:nvPr/>
        </p:nvSpPr>
        <p:spPr>
          <a:xfrm>
            <a:off x="4499992" y="2886740"/>
            <a:ext cx="852264" cy="1440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Text Box 3"/>
          <p:cNvSpPr txBox="1">
            <a:spLocks noChangeArrowheads="1"/>
          </p:cNvSpPr>
          <p:nvPr/>
        </p:nvSpPr>
        <p:spPr bwMode="auto">
          <a:xfrm>
            <a:off x="0" y="707395"/>
            <a:ext cx="938898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s-ES_tradnl" altLang="es-ES_tradnl" dirty="0">
                <a:latin typeface="Times" panose="02020603050405020304" pitchFamily="18" charset="0"/>
              </a:rPr>
              <a:t>   </a:t>
            </a:r>
            <a:r>
              <a:rPr lang="es-ES_tradnl" altLang="es-ES_tradnl" sz="2400" dirty="0">
                <a:latin typeface="Franklin Gothic Book" panose="020B0503020102020204" pitchFamily="34" charset="0"/>
              </a:rPr>
              <a:t>El problema de la derivación numérica consiste en la evaluación de </a:t>
            </a:r>
          </a:p>
          <a:p>
            <a:pPr algn="just"/>
            <a:r>
              <a:rPr lang="es-ES_tradnl" altLang="es-ES_tradnl" sz="2400" dirty="0">
                <a:latin typeface="Franklin Gothic Book" panose="020B0503020102020204" pitchFamily="34" charset="0"/>
              </a:rPr>
              <a:t>la derivada de la función en un punto, cuando únicamente conocemos </a:t>
            </a:r>
          </a:p>
          <a:p>
            <a:pPr algn="just"/>
            <a:r>
              <a:rPr lang="es-ES_tradnl" altLang="es-ES_tradnl" sz="2400" dirty="0">
                <a:latin typeface="Franklin Gothic Book" panose="020B0503020102020204" pitchFamily="34" charset="0"/>
              </a:rPr>
              <a:t>los valores de la función en un conjunto de puntos x</a:t>
            </a:r>
            <a:r>
              <a:rPr lang="es-ES_tradnl" altLang="es-ES_tradnl" sz="2400" baseline="-25000" dirty="0">
                <a:latin typeface="Franklin Gothic Book" panose="020B0503020102020204" pitchFamily="34" charset="0"/>
              </a:rPr>
              <a:t>0</a:t>
            </a:r>
            <a:r>
              <a:rPr lang="es-ES_tradnl" altLang="es-ES_tradnl" sz="2400" dirty="0">
                <a:latin typeface="Franklin Gothic Book" panose="020B0503020102020204" pitchFamily="34" charset="0"/>
              </a:rPr>
              <a:t>, x</a:t>
            </a:r>
            <a:r>
              <a:rPr lang="es-ES_tradnl" altLang="es-ES_tradnl" sz="2400" baseline="-25000" dirty="0">
                <a:latin typeface="Franklin Gothic Book" panose="020B0503020102020204" pitchFamily="34" charset="0"/>
              </a:rPr>
              <a:t>1</a:t>
            </a:r>
            <a:r>
              <a:rPr lang="es-ES_tradnl" altLang="es-ES_tradnl" sz="2400" dirty="0">
                <a:latin typeface="Franklin Gothic Book" panose="020B0503020102020204" pitchFamily="34" charset="0"/>
              </a:rPr>
              <a:t>,... </a:t>
            </a:r>
            <a:r>
              <a:rPr lang="es-ES_tradnl" altLang="es-ES_tradnl" sz="2400" dirty="0" err="1">
                <a:latin typeface="Franklin Gothic Book" panose="020B0503020102020204" pitchFamily="34" charset="0"/>
              </a:rPr>
              <a:t>x</a:t>
            </a:r>
            <a:r>
              <a:rPr lang="es-ES_tradnl" altLang="es-ES_tradnl" sz="2400" baseline="-25000" dirty="0" err="1">
                <a:latin typeface="Franklin Gothic Book" panose="020B0503020102020204" pitchFamily="34" charset="0"/>
              </a:rPr>
              <a:t>n</a:t>
            </a:r>
            <a:r>
              <a:rPr lang="es-ES_tradnl" altLang="es-ES_tradnl" sz="2400" dirty="0">
                <a:latin typeface="Franklin Gothic Book" panose="020B0503020102020204" pitchFamily="34" charset="0"/>
              </a:rPr>
              <a:t>.</a:t>
            </a:r>
          </a:p>
        </p:txBody>
      </p:sp>
      <p:sp>
        <p:nvSpPr>
          <p:cNvPr id="8" name="Text Box 5"/>
          <p:cNvSpPr txBox="1">
            <a:spLocks noChangeArrowheads="1"/>
          </p:cNvSpPr>
          <p:nvPr/>
        </p:nvSpPr>
        <p:spPr bwMode="auto">
          <a:xfrm>
            <a:off x="197891" y="5453942"/>
            <a:ext cx="874821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ES_tradnl" altLang="es-ES_tradnl" sz="2400" dirty="0">
                <a:latin typeface="Franklin Gothic Book" panose="020B0503020102020204" pitchFamily="34" charset="0"/>
              </a:rPr>
              <a:t>   La derivada es una propiedad esencialmente local, por lo cual se debe aproximar la función lo más fielmente posible en el entorno inmediato del punto en el que se la quiera calcular.</a:t>
            </a:r>
          </a:p>
        </p:txBody>
      </p:sp>
    </p:spTree>
    <p:extLst>
      <p:ext uri="{BB962C8B-B14F-4D97-AF65-F5344CB8AC3E}">
        <p14:creationId xmlns:p14="http://schemas.microsoft.com/office/powerpoint/2010/main" val="45657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utoUpdateAnimBg="0"/>
      <p:bldP spid="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sp>
        <p:nvSpPr>
          <p:cNvPr id="4" name="CuadroTexto 3"/>
          <p:cNvSpPr txBox="1"/>
          <p:nvPr/>
        </p:nvSpPr>
        <p:spPr>
          <a:xfrm>
            <a:off x="0" y="80901"/>
            <a:ext cx="4680520" cy="523220"/>
          </a:xfrm>
          <a:prstGeom prst="rect">
            <a:avLst/>
          </a:prstGeom>
          <a:noFill/>
        </p:spPr>
        <p:txBody>
          <a:bodyPr wrap="square" rtlCol="0">
            <a:spAutoFit/>
          </a:bodyPr>
          <a:lstStyle/>
          <a:p>
            <a:pPr algn="ctr"/>
            <a:r>
              <a:rPr lang="es-AR" sz="2800" dirty="0">
                <a:latin typeface="Impact" panose="020B0806030902050204" pitchFamily="34" charset="0"/>
              </a:rPr>
              <a:t>D e r i v a c i </a:t>
            </a:r>
            <a:r>
              <a:rPr lang="es-AR" sz="2800" dirty="0" err="1">
                <a:latin typeface="Impact" panose="020B0806030902050204" pitchFamily="34" charset="0"/>
              </a:rPr>
              <a:t>ó</a:t>
            </a:r>
            <a:r>
              <a:rPr lang="es-AR" sz="2800" dirty="0">
                <a:latin typeface="Impact" panose="020B0806030902050204" pitchFamily="34" charset="0"/>
              </a:rPr>
              <a:t> n     </a:t>
            </a:r>
            <a:r>
              <a:rPr lang="es-AR" sz="2800" dirty="0" err="1">
                <a:latin typeface="Impact" panose="020B0806030902050204" pitchFamily="34" charset="0"/>
              </a:rPr>
              <a:t>N</a:t>
            </a:r>
            <a:r>
              <a:rPr lang="es-AR" sz="2800" dirty="0">
                <a:latin typeface="Impact" panose="020B0806030902050204" pitchFamily="34" charset="0"/>
              </a:rPr>
              <a:t> u m é r i c a</a:t>
            </a:r>
          </a:p>
        </p:txBody>
      </p:sp>
      <p:sp>
        <p:nvSpPr>
          <p:cNvPr id="7" name="Text Box 3"/>
          <p:cNvSpPr txBox="1">
            <a:spLocks noChangeArrowheads="1"/>
          </p:cNvSpPr>
          <p:nvPr/>
        </p:nvSpPr>
        <p:spPr bwMode="auto">
          <a:xfrm>
            <a:off x="99584" y="500187"/>
            <a:ext cx="872088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ES_tradnl" altLang="es-ES_tradnl" dirty="0">
                <a:latin typeface="Times" panose="02020603050405020304" pitchFamily="18" charset="0"/>
              </a:rPr>
              <a:t>  </a:t>
            </a:r>
            <a:r>
              <a:rPr lang="es-ES_tradnl" altLang="es-ES_tradnl" sz="2400" dirty="0">
                <a:latin typeface="Franklin Gothic Book" panose="020B0503020102020204" pitchFamily="34" charset="0"/>
              </a:rPr>
              <a:t>El cálculo numérico de la derivada de f(x) puede llevarse a cabo aproximándola mediante un polinomio P</a:t>
            </a:r>
            <a:r>
              <a:rPr lang="es-ES_tradnl" altLang="es-ES_tradnl" sz="2400" baseline="-25000" dirty="0">
                <a:latin typeface="Franklin Gothic Book" panose="020B0503020102020204" pitchFamily="34" charset="0"/>
              </a:rPr>
              <a:t>m</a:t>
            </a:r>
            <a:r>
              <a:rPr lang="es-ES_tradnl" altLang="es-ES_tradnl" sz="2400" dirty="0">
                <a:latin typeface="Franklin Gothic Book" panose="020B0503020102020204" pitchFamily="34" charset="0"/>
              </a:rPr>
              <a:t>(x) , pero esto debe efectuarse con sumo cuidado, pues si bien la diferencia:</a:t>
            </a:r>
          </a:p>
          <a:p>
            <a:r>
              <a:rPr lang="es-ES_tradnl" altLang="es-ES_tradnl" sz="2400" dirty="0">
                <a:latin typeface="Franklin Gothic Book" panose="020B0503020102020204" pitchFamily="34" charset="0"/>
              </a:rPr>
              <a:t>	[f(x) – </a:t>
            </a:r>
            <a:r>
              <a:rPr lang="es-ES_tradnl" altLang="es-ES_tradnl" sz="2400" dirty="0" err="1">
                <a:latin typeface="Franklin Gothic Book" panose="020B0503020102020204" pitchFamily="34" charset="0"/>
              </a:rPr>
              <a:t>P</a:t>
            </a:r>
            <a:r>
              <a:rPr lang="es-ES_tradnl" altLang="es-ES_tradnl" sz="2400" baseline="-25000" dirty="0" err="1">
                <a:latin typeface="Franklin Gothic Book" panose="020B0503020102020204" pitchFamily="34" charset="0"/>
              </a:rPr>
              <a:t>n</a:t>
            </a:r>
            <a:r>
              <a:rPr lang="es-ES_tradnl" altLang="es-ES_tradnl" sz="2400" dirty="0">
                <a:latin typeface="Franklin Gothic Book" panose="020B0503020102020204" pitchFamily="34" charset="0"/>
              </a:rPr>
              <a:t>(x)] es generalmente pequeña,</a:t>
            </a:r>
          </a:p>
          <a:p>
            <a:r>
              <a:rPr lang="es-ES_tradnl" altLang="es-ES_tradnl" sz="2400" dirty="0">
                <a:latin typeface="Franklin Gothic Book" panose="020B0503020102020204" pitchFamily="34" charset="0"/>
              </a:rPr>
              <a:t> en cambio </a:t>
            </a:r>
          </a:p>
          <a:p>
            <a:r>
              <a:rPr lang="es-ES_tradnl" altLang="es-ES_tradnl" sz="2400" dirty="0">
                <a:latin typeface="Franklin Gothic Book" panose="020B0503020102020204" pitchFamily="34" charset="0"/>
              </a:rPr>
              <a:t>	[f</a:t>
            </a:r>
            <a:r>
              <a:rPr lang="es-ES_tradnl" altLang="es-ES_tradnl" sz="2400" baseline="30000" dirty="0">
                <a:latin typeface="Franklin Gothic Book" panose="020B0503020102020204" pitchFamily="34" charset="0"/>
              </a:rPr>
              <a:t>(m)</a:t>
            </a:r>
            <a:r>
              <a:rPr lang="es-ES_tradnl" altLang="es-ES_tradnl" sz="2400" dirty="0">
                <a:latin typeface="Franklin Gothic Book" panose="020B0503020102020204" pitchFamily="34" charset="0"/>
              </a:rPr>
              <a:t>(x) – P</a:t>
            </a:r>
            <a:r>
              <a:rPr lang="es-ES_tradnl" altLang="es-ES_tradnl" sz="2400" baseline="30000" dirty="0">
                <a:latin typeface="Franklin Gothic Book" panose="020B0503020102020204" pitchFamily="34" charset="0"/>
              </a:rPr>
              <a:t>(m)</a:t>
            </a:r>
            <a:r>
              <a:rPr lang="es-ES_tradnl" altLang="es-ES_tradnl" sz="2400" baseline="-25000" dirty="0">
                <a:latin typeface="Franklin Gothic Book" panose="020B0503020102020204" pitchFamily="34" charset="0"/>
              </a:rPr>
              <a:t>n</a:t>
            </a:r>
            <a:r>
              <a:rPr lang="es-ES_tradnl" altLang="es-ES_tradnl" sz="2400" dirty="0">
                <a:latin typeface="Franklin Gothic Book" panose="020B0503020102020204" pitchFamily="34" charset="0"/>
              </a:rPr>
              <a:t>(x)] puede tomar valores grandes. </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9152" y="2920694"/>
            <a:ext cx="3771900" cy="3576320"/>
          </a:xfrm>
          <a:prstGeom prst="rect">
            <a:avLst/>
          </a:prstGeom>
          <a:solidFill>
            <a:schemeClr val="accent1">
              <a:lumMod val="20000"/>
              <a:lumOff val="80000"/>
            </a:schemeClr>
          </a:solidFill>
          <a:ln>
            <a:noFill/>
          </a:ln>
          <a:effectLst/>
        </p:spPr>
      </p:pic>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9152" y="2876269"/>
            <a:ext cx="3771900" cy="3576320"/>
          </a:xfrm>
          <a:prstGeom prst="rect">
            <a:avLst/>
          </a:prstGeom>
          <a:solidFill>
            <a:schemeClr val="accent1">
              <a:lumMod val="20000"/>
              <a:lumOff val="80000"/>
            </a:schemeClr>
          </a:solidFill>
          <a:ln>
            <a:noFill/>
          </a:ln>
          <a:effectLst/>
        </p:spPr>
      </p:pic>
      <p:pic>
        <p:nvPicPr>
          <p:cNvPr id="1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9152" y="2852936"/>
            <a:ext cx="3771900" cy="3576320"/>
          </a:xfrm>
          <a:prstGeom prst="rect">
            <a:avLst/>
          </a:prstGeom>
          <a:solidFill>
            <a:schemeClr val="accent1">
              <a:lumMod val="20000"/>
              <a:lumOff val="80000"/>
            </a:schemeClr>
          </a:solidFill>
          <a:ln>
            <a:noFill/>
          </a:ln>
          <a:effectLst/>
        </p:spPr>
      </p:pic>
      <p:sp>
        <p:nvSpPr>
          <p:cNvPr id="2" name="CuadroTexto 1"/>
          <p:cNvSpPr txBox="1"/>
          <p:nvPr/>
        </p:nvSpPr>
        <p:spPr>
          <a:xfrm>
            <a:off x="4427984" y="3356992"/>
            <a:ext cx="576064" cy="369332"/>
          </a:xfrm>
          <a:prstGeom prst="rect">
            <a:avLst/>
          </a:prstGeom>
          <a:noFill/>
        </p:spPr>
        <p:txBody>
          <a:bodyPr wrap="square" rtlCol="0">
            <a:spAutoFit/>
          </a:bodyPr>
          <a:lstStyle/>
          <a:p>
            <a:r>
              <a:rPr lang="es-AR" dirty="0">
                <a:solidFill>
                  <a:srgbClr val="FF0000"/>
                </a:solidFill>
              </a:rPr>
              <a:t>f(x)</a:t>
            </a:r>
          </a:p>
        </p:txBody>
      </p:sp>
      <p:sp>
        <p:nvSpPr>
          <p:cNvPr id="12" name="CuadroTexto 11"/>
          <p:cNvSpPr txBox="1"/>
          <p:nvPr/>
        </p:nvSpPr>
        <p:spPr>
          <a:xfrm>
            <a:off x="5220072" y="4708854"/>
            <a:ext cx="720080" cy="369332"/>
          </a:xfrm>
          <a:prstGeom prst="rect">
            <a:avLst/>
          </a:prstGeom>
          <a:noFill/>
        </p:spPr>
        <p:txBody>
          <a:bodyPr wrap="square" rtlCol="0">
            <a:spAutoFit/>
          </a:bodyPr>
          <a:lstStyle/>
          <a:p>
            <a:r>
              <a:rPr lang="es-AR" dirty="0" err="1"/>
              <a:t>Pn</a:t>
            </a:r>
            <a:r>
              <a:rPr lang="es-AR" dirty="0"/>
              <a:t>(x)</a:t>
            </a:r>
          </a:p>
        </p:txBody>
      </p:sp>
    </p:spTree>
    <p:extLst>
      <p:ext uri="{BB962C8B-B14F-4D97-AF65-F5344CB8AC3E}">
        <p14:creationId xmlns:p14="http://schemas.microsoft.com/office/powerpoint/2010/main" val="233606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2"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5000"/>
            <a:lum/>
          </a:blip>
          <a:srcRect/>
          <a:stretch>
            <a:fillRect l="-1000" r="-1000"/>
          </a:stretch>
        </a:blipFill>
        <a:effectLst/>
      </p:bgPr>
    </p:bg>
    <p:spTree>
      <p:nvGrpSpPr>
        <p:cNvPr id="1" name=""/>
        <p:cNvGrpSpPr/>
        <p:nvPr/>
      </p:nvGrpSpPr>
      <p:grpSpPr>
        <a:xfrm>
          <a:off x="0" y="0"/>
          <a:ext cx="0" cy="0"/>
          <a:chOff x="0" y="0"/>
          <a:chExt cx="0" cy="0"/>
        </a:xfrm>
      </p:grpSpPr>
      <p:sp>
        <p:nvSpPr>
          <p:cNvPr id="4" name="CuadroTexto 3"/>
          <p:cNvSpPr txBox="1"/>
          <p:nvPr/>
        </p:nvSpPr>
        <p:spPr>
          <a:xfrm>
            <a:off x="13970" y="184175"/>
            <a:ext cx="4680520" cy="523220"/>
          </a:xfrm>
          <a:prstGeom prst="rect">
            <a:avLst/>
          </a:prstGeom>
          <a:noFill/>
        </p:spPr>
        <p:txBody>
          <a:bodyPr wrap="square" rtlCol="0">
            <a:spAutoFit/>
          </a:bodyPr>
          <a:lstStyle/>
          <a:p>
            <a:pPr algn="ctr"/>
            <a:r>
              <a:rPr lang="es-AR" sz="2800" dirty="0">
                <a:latin typeface="Impact" panose="020B0806030902050204" pitchFamily="34" charset="0"/>
              </a:rPr>
              <a:t>D e r i v a c i </a:t>
            </a:r>
            <a:r>
              <a:rPr lang="es-AR" sz="2800" dirty="0" err="1">
                <a:latin typeface="Impact" panose="020B0806030902050204" pitchFamily="34" charset="0"/>
              </a:rPr>
              <a:t>ó</a:t>
            </a:r>
            <a:r>
              <a:rPr lang="es-AR" sz="2800" dirty="0">
                <a:latin typeface="Impact" panose="020B0806030902050204" pitchFamily="34" charset="0"/>
              </a:rPr>
              <a:t> n     </a:t>
            </a:r>
            <a:r>
              <a:rPr lang="es-AR" sz="2800" dirty="0" err="1">
                <a:latin typeface="Impact" panose="020B0806030902050204" pitchFamily="34" charset="0"/>
              </a:rPr>
              <a:t>N</a:t>
            </a:r>
            <a:r>
              <a:rPr lang="es-AR" sz="2800" dirty="0">
                <a:latin typeface="Impact" panose="020B0806030902050204" pitchFamily="34" charset="0"/>
              </a:rPr>
              <a:t> u m é r i c a</a:t>
            </a:r>
          </a:p>
        </p:txBody>
      </p:sp>
      <p:graphicFrame>
        <p:nvGraphicFramePr>
          <p:cNvPr id="14" name="Object 3"/>
          <p:cNvGraphicFramePr>
            <a:graphicFrameLocks noChangeAspect="1"/>
          </p:cNvGraphicFramePr>
          <p:nvPr>
            <p:extLst>
              <p:ext uri="{D42A27DB-BD31-4B8C-83A1-F6EECF244321}">
                <p14:modId xmlns:p14="http://schemas.microsoft.com/office/powerpoint/2010/main" val="2709984520"/>
              </p:ext>
            </p:extLst>
          </p:nvPr>
        </p:nvGraphicFramePr>
        <p:xfrm>
          <a:off x="924521" y="3933056"/>
          <a:ext cx="6854825" cy="582612"/>
        </p:xfrm>
        <a:graphic>
          <a:graphicData uri="http://schemas.openxmlformats.org/presentationml/2006/ole">
            <mc:AlternateContent xmlns:mc="http://schemas.openxmlformats.org/markup-compatibility/2006">
              <mc:Choice xmlns:v="urn:schemas-microsoft-com:vml" Requires="v">
                <p:oleObj name="Ecuación" r:id="rId3" imgW="5232240" imgH="444240" progId="Equation.3">
                  <p:embed/>
                </p:oleObj>
              </mc:Choice>
              <mc:Fallback>
                <p:oleObj name="Ecuación" r:id="rId3" imgW="5232240" imgH="444240" progId="Equation.3">
                  <p:embed/>
                  <p:pic>
                    <p:nvPicPr>
                      <p:cNvPr id="102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521" y="3933056"/>
                        <a:ext cx="6854825"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6 CuadroTexto"/>
          <p:cNvSpPr txBox="1"/>
          <p:nvPr/>
        </p:nvSpPr>
        <p:spPr>
          <a:xfrm>
            <a:off x="913830" y="1479654"/>
            <a:ext cx="7488237" cy="2585323"/>
          </a:xfrm>
          <a:prstGeom prst="rect">
            <a:avLst/>
          </a:prstGeom>
          <a:noFill/>
        </p:spPr>
        <p:txBody>
          <a:bodyPr>
            <a:spAutoFit/>
          </a:bodyPr>
          <a:lstStyle/>
          <a:p>
            <a:pPr fontAlgn="auto">
              <a:spcBef>
                <a:spcPts val="0"/>
              </a:spcBef>
              <a:spcAft>
                <a:spcPts val="0"/>
              </a:spcAft>
              <a:defRPr/>
            </a:pPr>
            <a:r>
              <a:rPr lang="es-CL" sz="2400" dirty="0">
                <a:latin typeface="+mn-lt"/>
              </a:rPr>
              <a:t>Condiciones:</a:t>
            </a:r>
          </a:p>
          <a:p>
            <a:pPr marL="342900" indent="-342900" fontAlgn="auto">
              <a:spcBef>
                <a:spcPts val="0"/>
              </a:spcBef>
              <a:spcAft>
                <a:spcPts val="0"/>
              </a:spcAft>
              <a:buFontTx/>
              <a:buAutoNum type="arabicParenR"/>
              <a:defRPr/>
            </a:pPr>
            <a:r>
              <a:rPr lang="es-CL" sz="2400" dirty="0">
                <a:latin typeface="+mn-lt"/>
              </a:rPr>
              <a:t>f definida en [a, b] y sus primeras (n+1) derivadas son continuas en el intervalo (a, b)</a:t>
            </a:r>
          </a:p>
          <a:p>
            <a:pPr marL="342900" indent="-342900" fontAlgn="auto">
              <a:spcBef>
                <a:spcPts val="0"/>
              </a:spcBef>
              <a:spcAft>
                <a:spcPts val="0"/>
              </a:spcAft>
              <a:buFontTx/>
              <a:buAutoNum type="arabicParenR"/>
              <a:defRPr/>
            </a:pPr>
            <a:r>
              <a:rPr lang="es-CL" sz="2400" dirty="0">
                <a:latin typeface="Symbol" pitchFamily="18" charset="2"/>
              </a:rPr>
              <a:t>x </a:t>
            </a:r>
            <a:r>
              <a:rPr lang="es-CL" sz="2400" dirty="0">
                <a:latin typeface="+mj-lt"/>
              </a:rPr>
              <a:t>contenido en el intervalo (a, b) (pero desconocido)</a:t>
            </a:r>
          </a:p>
          <a:p>
            <a:pPr marL="342900" indent="-342900" fontAlgn="auto">
              <a:spcBef>
                <a:spcPts val="0"/>
              </a:spcBef>
              <a:spcAft>
                <a:spcPts val="0"/>
              </a:spcAft>
              <a:buFontTx/>
              <a:buAutoNum type="arabicParenR"/>
              <a:defRPr/>
            </a:pPr>
            <a:endParaRPr lang="es-CL" sz="2400" dirty="0">
              <a:latin typeface="Franklin Gothic Book" panose="020B0503020102020204" pitchFamily="34" charset="0"/>
            </a:endParaRPr>
          </a:p>
          <a:p>
            <a:pPr fontAlgn="auto">
              <a:spcBef>
                <a:spcPts val="0"/>
              </a:spcBef>
              <a:spcAft>
                <a:spcPts val="0"/>
              </a:spcAft>
              <a:defRPr/>
            </a:pPr>
            <a:r>
              <a:rPr lang="es-CL" sz="2400" dirty="0">
                <a:latin typeface="Franklin Gothic Book" panose="020B0503020102020204" pitchFamily="34" charset="0"/>
              </a:rPr>
              <a:t>Entonces, resulta:</a:t>
            </a:r>
          </a:p>
          <a:p>
            <a:pPr fontAlgn="auto">
              <a:spcBef>
                <a:spcPts val="0"/>
              </a:spcBef>
              <a:spcAft>
                <a:spcPts val="0"/>
              </a:spcAft>
              <a:defRPr/>
            </a:pPr>
            <a:endParaRPr lang="es-ES" dirty="0">
              <a:latin typeface="+mn-lt"/>
            </a:endParaRPr>
          </a:p>
        </p:txBody>
      </p:sp>
      <p:sp>
        <p:nvSpPr>
          <p:cNvPr id="16" name="7 CuadroTexto"/>
          <p:cNvSpPr txBox="1">
            <a:spLocks noChangeArrowheads="1"/>
          </p:cNvSpPr>
          <p:nvPr/>
        </p:nvSpPr>
        <p:spPr bwMode="auto">
          <a:xfrm>
            <a:off x="900113" y="648657"/>
            <a:ext cx="79930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s-CL" altLang="es-AR" sz="2400" dirty="0"/>
              <a:t>Para lograr mayor precisión, se utilizará el desarrollo de Taylor de la función f(x) en torno a una vecindad del punto x = a. </a:t>
            </a:r>
            <a:endParaRPr lang="es-ES" altLang="es-AR" sz="2400" dirty="0"/>
          </a:p>
        </p:txBody>
      </p:sp>
    </p:spTree>
    <p:extLst>
      <p:ext uri="{BB962C8B-B14F-4D97-AF65-F5344CB8AC3E}">
        <p14:creationId xmlns:p14="http://schemas.microsoft.com/office/powerpoint/2010/main" val="3893543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5000"/>
            <a:lum/>
          </a:blip>
          <a:srcRect/>
          <a:stretch>
            <a:fillRect l="-1000" r="-1000"/>
          </a:stretch>
        </a:blipFill>
        <a:effectLst/>
      </p:bgPr>
    </p:bg>
    <p:spTree>
      <p:nvGrpSpPr>
        <p:cNvPr id="1" name=""/>
        <p:cNvGrpSpPr/>
        <p:nvPr/>
      </p:nvGrpSpPr>
      <p:grpSpPr>
        <a:xfrm>
          <a:off x="0" y="0"/>
          <a:ext cx="0" cy="0"/>
          <a:chOff x="0" y="0"/>
          <a:chExt cx="0" cy="0"/>
        </a:xfrm>
      </p:grpSpPr>
      <p:sp>
        <p:nvSpPr>
          <p:cNvPr id="4" name="CuadroTexto 3"/>
          <p:cNvSpPr txBox="1"/>
          <p:nvPr/>
        </p:nvSpPr>
        <p:spPr>
          <a:xfrm>
            <a:off x="0" y="183218"/>
            <a:ext cx="9130030" cy="523220"/>
          </a:xfrm>
          <a:prstGeom prst="rect">
            <a:avLst/>
          </a:prstGeom>
          <a:noFill/>
        </p:spPr>
        <p:txBody>
          <a:bodyPr wrap="square" rtlCol="0">
            <a:spAutoFit/>
          </a:bodyPr>
          <a:lstStyle/>
          <a:p>
            <a:pPr algn="ctr"/>
            <a:r>
              <a:rPr lang="es-AR" sz="2800" dirty="0">
                <a:latin typeface="Impact" panose="020B0806030902050204" pitchFamily="34" charset="0"/>
              </a:rPr>
              <a:t>D e r i v a c i </a:t>
            </a:r>
            <a:r>
              <a:rPr lang="es-AR" sz="2800" dirty="0" err="1">
                <a:latin typeface="Impact" panose="020B0806030902050204" pitchFamily="34" charset="0"/>
              </a:rPr>
              <a:t>ó</a:t>
            </a:r>
            <a:r>
              <a:rPr lang="es-AR" sz="2800" dirty="0">
                <a:latin typeface="Impact" panose="020B0806030902050204" pitchFamily="34" charset="0"/>
              </a:rPr>
              <a:t> n     </a:t>
            </a:r>
            <a:r>
              <a:rPr lang="es-AR" sz="2800" dirty="0" err="1">
                <a:latin typeface="Impact" panose="020B0806030902050204" pitchFamily="34" charset="0"/>
              </a:rPr>
              <a:t>N</a:t>
            </a:r>
            <a:r>
              <a:rPr lang="es-AR" sz="2800" dirty="0">
                <a:latin typeface="Impact" panose="020B0806030902050204" pitchFamily="34" charset="0"/>
              </a:rPr>
              <a:t> u m é r i c a  -  d e r i v a d a   p r i m e r a </a:t>
            </a:r>
          </a:p>
        </p:txBody>
      </p:sp>
      <p:sp>
        <p:nvSpPr>
          <p:cNvPr id="6" name="3 CuadroTexto"/>
          <p:cNvSpPr txBox="1">
            <a:spLocks noChangeArrowheads="1"/>
          </p:cNvSpPr>
          <p:nvPr/>
        </p:nvSpPr>
        <p:spPr bwMode="auto">
          <a:xfrm>
            <a:off x="1403350" y="706438"/>
            <a:ext cx="4537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s-AR" altLang="es-AR"/>
          </a:p>
        </p:txBody>
      </p:sp>
      <p:graphicFrame>
        <p:nvGraphicFramePr>
          <p:cNvPr id="7" name="Object 3"/>
          <p:cNvGraphicFramePr>
            <a:graphicFrameLocks noChangeAspect="1"/>
          </p:cNvGraphicFramePr>
          <p:nvPr/>
        </p:nvGraphicFramePr>
        <p:xfrm>
          <a:off x="2220913" y="650875"/>
          <a:ext cx="695325" cy="415925"/>
        </p:xfrm>
        <a:graphic>
          <a:graphicData uri="http://schemas.openxmlformats.org/presentationml/2006/ole">
            <mc:AlternateContent xmlns:mc="http://schemas.openxmlformats.org/markup-compatibility/2006">
              <mc:Choice xmlns:v="urn:schemas-microsoft-com:vml" Requires="v">
                <p:oleObj name="Ecuación" r:id="rId3" imgW="380880" imgH="228600" progId="Equation.3">
                  <p:embed/>
                </p:oleObj>
              </mc:Choice>
              <mc:Fallback>
                <p:oleObj name="Ecuación" r:id="rId3" imgW="380880" imgH="228600" progId="Equation.3">
                  <p:embed/>
                  <p:pic>
                    <p:nvPicPr>
                      <p:cNvPr id="205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0913" y="650875"/>
                        <a:ext cx="695325"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260399609"/>
              </p:ext>
            </p:extLst>
          </p:nvPr>
        </p:nvGraphicFramePr>
        <p:xfrm>
          <a:off x="7306468" y="654050"/>
          <a:ext cx="292100" cy="438150"/>
        </p:xfrm>
        <a:graphic>
          <a:graphicData uri="http://schemas.openxmlformats.org/presentationml/2006/ole">
            <mc:AlternateContent xmlns:mc="http://schemas.openxmlformats.org/markup-compatibility/2006">
              <mc:Choice xmlns:v="urn:schemas-microsoft-com:vml" Requires="v">
                <p:oleObj name="Ecuación" r:id="rId5" imgW="152280" imgH="228600" progId="Equation.3">
                  <p:embed/>
                </p:oleObj>
              </mc:Choice>
              <mc:Fallback>
                <p:oleObj name="Ecuación" r:id="rId5" imgW="152280" imgH="228600" progId="Equation.3">
                  <p:embed/>
                  <p:pic>
                    <p:nvPicPr>
                      <p:cNvPr id="2051"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6468" y="654050"/>
                        <a:ext cx="2921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7 CuadroTexto"/>
          <p:cNvSpPr txBox="1">
            <a:spLocks noChangeArrowheads="1"/>
          </p:cNvSpPr>
          <p:nvPr/>
        </p:nvSpPr>
        <p:spPr bwMode="auto">
          <a:xfrm>
            <a:off x="971550" y="706438"/>
            <a:ext cx="6985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s-CL" altLang="es-AR" sz="1600" dirty="0"/>
              <a:t>Para el punto                  se efectúa el desarrollo de Taylor en torno del punto</a:t>
            </a:r>
            <a:endParaRPr lang="es-ES" altLang="es-AR" sz="1600" dirty="0"/>
          </a:p>
        </p:txBody>
      </p:sp>
      <p:sp>
        <p:nvSpPr>
          <p:cNvPr id="10" name="8 CuadroTexto"/>
          <p:cNvSpPr txBox="1">
            <a:spLocks noChangeArrowheads="1"/>
          </p:cNvSpPr>
          <p:nvPr/>
        </p:nvSpPr>
        <p:spPr bwMode="auto">
          <a:xfrm>
            <a:off x="1042988" y="1066800"/>
            <a:ext cx="62658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s-CL" altLang="es-AR" sz="1600" dirty="0"/>
              <a:t>y se trunca la expansión en el segundo término más el resto, esto es</a:t>
            </a:r>
            <a:endParaRPr lang="es-ES" altLang="es-AR" sz="1600" dirty="0"/>
          </a:p>
        </p:txBody>
      </p:sp>
      <p:graphicFrame>
        <p:nvGraphicFramePr>
          <p:cNvPr id="11" name="Object 6"/>
          <p:cNvGraphicFramePr>
            <a:graphicFrameLocks noChangeAspect="1"/>
          </p:cNvGraphicFramePr>
          <p:nvPr/>
        </p:nvGraphicFramePr>
        <p:xfrm>
          <a:off x="1763713" y="1571625"/>
          <a:ext cx="5129212" cy="576263"/>
        </p:xfrm>
        <a:graphic>
          <a:graphicData uri="http://schemas.openxmlformats.org/presentationml/2006/ole">
            <mc:AlternateContent xmlns:mc="http://schemas.openxmlformats.org/markup-compatibility/2006">
              <mc:Choice xmlns:v="urn:schemas-microsoft-com:vml" Requires="v">
                <p:oleObj name="Ecuación" r:id="rId7" imgW="3504960" imgH="393480" progId="Equation.3">
                  <p:embed/>
                </p:oleObj>
              </mc:Choice>
              <mc:Fallback>
                <p:oleObj name="Ecuación" r:id="rId7" imgW="3504960" imgH="393480" progId="Equation.3">
                  <p:embed/>
                  <p:pic>
                    <p:nvPicPr>
                      <p:cNvPr id="2052"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1571625"/>
                        <a:ext cx="51292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7"/>
          <p:cNvGraphicFramePr>
            <a:graphicFrameLocks noChangeAspect="1"/>
          </p:cNvGraphicFramePr>
          <p:nvPr/>
        </p:nvGraphicFramePr>
        <p:xfrm>
          <a:off x="1800225" y="3371850"/>
          <a:ext cx="5167313" cy="576263"/>
        </p:xfrm>
        <a:graphic>
          <a:graphicData uri="http://schemas.openxmlformats.org/presentationml/2006/ole">
            <mc:AlternateContent xmlns:mc="http://schemas.openxmlformats.org/markup-compatibility/2006">
              <mc:Choice xmlns:v="urn:schemas-microsoft-com:vml" Requires="v">
                <p:oleObj name="Ecuación" r:id="rId9" imgW="3530520" imgH="393480" progId="Equation.3">
                  <p:embed/>
                </p:oleObj>
              </mc:Choice>
              <mc:Fallback>
                <p:oleObj name="Ecuación" r:id="rId9" imgW="3530520" imgH="393480" progId="Equation.3">
                  <p:embed/>
                  <p:pic>
                    <p:nvPicPr>
                      <p:cNvPr id="2053"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00225" y="3371850"/>
                        <a:ext cx="5167313"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12 CuadroTexto"/>
          <p:cNvSpPr txBox="1">
            <a:spLocks noChangeArrowheads="1"/>
          </p:cNvSpPr>
          <p:nvPr/>
        </p:nvSpPr>
        <p:spPr bwMode="auto">
          <a:xfrm>
            <a:off x="1555750" y="2600325"/>
            <a:ext cx="4537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s-AR" altLang="es-AR"/>
          </a:p>
        </p:txBody>
      </p:sp>
      <p:graphicFrame>
        <p:nvGraphicFramePr>
          <p:cNvPr id="17" name="Object 8"/>
          <p:cNvGraphicFramePr>
            <a:graphicFrameLocks noChangeAspect="1"/>
          </p:cNvGraphicFramePr>
          <p:nvPr/>
        </p:nvGraphicFramePr>
        <p:xfrm>
          <a:off x="2373313" y="2579688"/>
          <a:ext cx="695325" cy="415925"/>
        </p:xfrm>
        <a:graphic>
          <a:graphicData uri="http://schemas.openxmlformats.org/presentationml/2006/ole">
            <mc:AlternateContent xmlns:mc="http://schemas.openxmlformats.org/markup-compatibility/2006">
              <mc:Choice xmlns:v="urn:schemas-microsoft-com:vml" Requires="v">
                <p:oleObj name="Ecuación" r:id="rId11" imgW="380880" imgH="228600" progId="Equation.3">
                  <p:embed/>
                </p:oleObj>
              </mc:Choice>
              <mc:Fallback>
                <p:oleObj name="Ecuación" r:id="rId11" imgW="380880" imgH="228600" progId="Equation.3">
                  <p:embed/>
                  <p:pic>
                    <p:nvPicPr>
                      <p:cNvPr id="2054"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73313" y="2579688"/>
                        <a:ext cx="695325"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9"/>
          <p:cNvGraphicFramePr>
            <a:graphicFrameLocks noChangeAspect="1"/>
          </p:cNvGraphicFramePr>
          <p:nvPr>
            <p:extLst>
              <p:ext uri="{D42A27DB-BD31-4B8C-83A1-F6EECF244321}">
                <p14:modId xmlns:p14="http://schemas.microsoft.com/office/powerpoint/2010/main" val="1510009115"/>
              </p:ext>
            </p:extLst>
          </p:nvPr>
        </p:nvGraphicFramePr>
        <p:xfrm>
          <a:off x="7452518" y="2557463"/>
          <a:ext cx="292100" cy="438150"/>
        </p:xfrm>
        <a:graphic>
          <a:graphicData uri="http://schemas.openxmlformats.org/presentationml/2006/ole">
            <mc:AlternateContent xmlns:mc="http://schemas.openxmlformats.org/markup-compatibility/2006">
              <mc:Choice xmlns:v="urn:schemas-microsoft-com:vml" Requires="v">
                <p:oleObj name="Ecuación" r:id="rId13" imgW="152280" imgH="228600" progId="Equation.3">
                  <p:embed/>
                </p:oleObj>
              </mc:Choice>
              <mc:Fallback>
                <p:oleObj name="Ecuación" r:id="rId13" imgW="152280" imgH="228600" progId="Equation.3">
                  <p:embed/>
                  <p:pic>
                    <p:nvPicPr>
                      <p:cNvPr id="2055"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2518" y="2557463"/>
                        <a:ext cx="2921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15 CuadroTexto"/>
          <p:cNvSpPr txBox="1">
            <a:spLocks noChangeArrowheads="1"/>
          </p:cNvSpPr>
          <p:nvPr/>
        </p:nvSpPr>
        <p:spPr bwMode="auto">
          <a:xfrm>
            <a:off x="1115392" y="2600325"/>
            <a:ext cx="6985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s-CL" altLang="es-AR" sz="1600" dirty="0"/>
              <a:t>Para el punto                  se efectúa el desarrollo de Taylor en torno del punto</a:t>
            </a:r>
            <a:endParaRPr lang="es-ES" altLang="es-AR" sz="1600" dirty="0"/>
          </a:p>
        </p:txBody>
      </p:sp>
      <p:sp>
        <p:nvSpPr>
          <p:cNvPr id="20" name="16 CuadroTexto"/>
          <p:cNvSpPr txBox="1">
            <a:spLocks noChangeArrowheads="1"/>
          </p:cNvSpPr>
          <p:nvPr/>
        </p:nvSpPr>
        <p:spPr bwMode="auto">
          <a:xfrm>
            <a:off x="1186830" y="2960688"/>
            <a:ext cx="62658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s-CL" altLang="es-AR" sz="1600" dirty="0"/>
              <a:t>y se trunca la expansión en el segundo término más el resto, esto es</a:t>
            </a:r>
            <a:endParaRPr lang="es-ES" altLang="es-AR" sz="1600" dirty="0"/>
          </a:p>
        </p:txBody>
      </p:sp>
      <p:graphicFrame>
        <p:nvGraphicFramePr>
          <p:cNvPr id="21" name="Object 13"/>
          <p:cNvGraphicFramePr>
            <a:graphicFrameLocks noChangeAspect="1"/>
          </p:cNvGraphicFramePr>
          <p:nvPr/>
        </p:nvGraphicFramePr>
        <p:xfrm>
          <a:off x="3589338" y="4164013"/>
          <a:ext cx="1054100" cy="312737"/>
        </p:xfrm>
        <a:graphic>
          <a:graphicData uri="http://schemas.openxmlformats.org/presentationml/2006/ole">
            <mc:AlternateContent xmlns:mc="http://schemas.openxmlformats.org/markup-compatibility/2006">
              <mc:Choice xmlns:v="urn:schemas-microsoft-com:vml" Requires="v">
                <p:oleObj name="Ecuación" r:id="rId14" imgW="685800" imgH="203040" progId="Equation.3">
                  <p:embed/>
                </p:oleObj>
              </mc:Choice>
              <mc:Fallback>
                <p:oleObj name="Ecuación" r:id="rId14" imgW="685800" imgH="203040" progId="Equation.3">
                  <p:embed/>
                  <p:pic>
                    <p:nvPicPr>
                      <p:cNvPr id="2056"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89338" y="4164013"/>
                        <a:ext cx="1054100"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Object 14"/>
          <p:cNvGraphicFramePr>
            <a:graphicFrameLocks noChangeAspect="1"/>
          </p:cNvGraphicFramePr>
          <p:nvPr>
            <p:extLst>
              <p:ext uri="{D42A27DB-BD31-4B8C-83A1-F6EECF244321}">
                <p14:modId xmlns:p14="http://schemas.microsoft.com/office/powerpoint/2010/main" val="204392263"/>
              </p:ext>
            </p:extLst>
          </p:nvPr>
        </p:nvGraphicFramePr>
        <p:xfrm>
          <a:off x="395536" y="5270500"/>
          <a:ext cx="2433637" cy="334963"/>
        </p:xfrm>
        <a:graphic>
          <a:graphicData uri="http://schemas.openxmlformats.org/presentationml/2006/ole">
            <mc:AlternateContent xmlns:mc="http://schemas.openxmlformats.org/markup-compatibility/2006">
              <mc:Choice xmlns:v="urn:schemas-microsoft-com:vml" Requires="v">
                <p:oleObj name="Ecuación" r:id="rId16" imgW="1663560" imgH="228600" progId="Equation.3">
                  <p:embed/>
                </p:oleObj>
              </mc:Choice>
              <mc:Fallback>
                <p:oleObj name="Ecuación" r:id="rId16" imgW="1663560" imgH="228600" progId="Equation.3">
                  <p:embed/>
                  <p:pic>
                    <p:nvPicPr>
                      <p:cNvPr id="2057"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5536" y="5270500"/>
                        <a:ext cx="2433637"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15"/>
          <p:cNvGraphicFramePr>
            <a:graphicFrameLocks noChangeAspect="1"/>
          </p:cNvGraphicFramePr>
          <p:nvPr>
            <p:extLst>
              <p:ext uri="{D42A27DB-BD31-4B8C-83A1-F6EECF244321}">
                <p14:modId xmlns:p14="http://schemas.microsoft.com/office/powerpoint/2010/main" val="3887580997"/>
              </p:ext>
            </p:extLst>
          </p:nvPr>
        </p:nvGraphicFramePr>
        <p:xfrm>
          <a:off x="466973" y="6163964"/>
          <a:ext cx="2416175" cy="333375"/>
        </p:xfrm>
        <a:graphic>
          <a:graphicData uri="http://schemas.openxmlformats.org/presentationml/2006/ole">
            <mc:AlternateContent xmlns:mc="http://schemas.openxmlformats.org/markup-compatibility/2006">
              <mc:Choice xmlns:v="urn:schemas-microsoft-com:vml" Requires="v">
                <p:oleObj name="Ecuación" r:id="rId18" imgW="1650960" imgH="228600" progId="Equation.3">
                  <p:embed/>
                </p:oleObj>
              </mc:Choice>
              <mc:Fallback>
                <p:oleObj name="Ecuación" r:id="rId18" imgW="1650960" imgH="228600" progId="Equation.3">
                  <p:embed/>
                  <p:pic>
                    <p:nvPicPr>
                      <p:cNvPr id="2058" name="Object 1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6973" y="6163964"/>
                        <a:ext cx="2416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26 CuadroTexto"/>
          <p:cNvSpPr txBox="1">
            <a:spLocks noChangeArrowheads="1"/>
          </p:cNvSpPr>
          <p:nvPr/>
        </p:nvSpPr>
        <p:spPr bwMode="auto">
          <a:xfrm>
            <a:off x="1116013" y="4667250"/>
            <a:ext cx="36718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s-CL" altLang="es-AR" sz="1600" dirty="0"/>
              <a:t>Los desarrollos truncados quedan :</a:t>
            </a:r>
            <a:endParaRPr lang="es-ES" altLang="es-AR" sz="1600" dirty="0"/>
          </a:p>
        </p:txBody>
      </p:sp>
      <p:sp>
        <p:nvSpPr>
          <p:cNvPr id="2" name="Cerrar corchete 1"/>
          <p:cNvSpPr/>
          <p:nvPr/>
        </p:nvSpPr>
        <p:spPr>
          <a:xfrm rot="5400000">
            <a:off x="3336205" y="1243713"/>
            <a:ext cx="298301" cy="1440159"/>
          </a:xfrm>
          <a:prstGeom prst="rightBracket">
            <a:avLst/>
          </a:prstGeom>
          <a:ln w="412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25" name="Cerrar corchete 24"/>
          <p:cNvSpPr/>
          <p:nvPr/>
        </p:nvSpPr>
        <p:spPr>
          <a:xfrm rot="5400000">
            <a:off x="3342729" y="3074096"/>
            <a:ext cx="298301" cy="1440159"/>
          </a:xfrm>
          <a:prstGeom prst="rightBracket">
            <a:avLst/>
          </a:prstGeom>
          <a:ln w="412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26" name="27 CuadroTexto"/>
          <p:cNvSpPr txBox="1">
            <a:spLocks noChangeArrowheads="1"/>
          </p:cNvSpPr>
          <p:nvPr/>
        </p:nvSpPr>
        <p:spPr bwMode="auto">
          <a:xfrm>
            <a:off x="5436096" y="4000546"/>
            <a:ext cx="327451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CL" altLang="es-AR" sz="1600" dirty="0">
                <a:latin typeface="Franklin Gothic Book" panose="020B0503020102020204" pitchFamily="34" charset="0"/>
              </a:rPr>
              <a:t>Observación: el truncamiento se justifica si se supone que h es muy pequeño, menor que 1, y entonces h</a:t>
            </a:r>
            <a:r>
              <a:rPr lang="es-CL" altLang="es-AR" sz="1600" baseline="30000" dirty="0">
                <a:latin typeface="Franklin Gothic Book" panose="020B0503020102020204" pitchFamily="34" charset="0"/>
              </a:rPr>
              <a:t>2</a:t>
            </a:r>
            <a:r>
              <a:rPr lang="es-CL" altLang="es-AR" sz="1600" dirty="0">
                <a:latin typeface="Franklin Gothic Book" panose="020B0503020102020204" pitchFamily="34" charset="0"/>
              </a:rPr>
              <a:t> será más pequeño todavía, y al dividirlo por 2, más pequeño aún. </a:t>
            </a:r>
          </a:p>
          <a:p>
            <a:pPr eaLnBrk="1" hangingPunct="1">
              <a:spcBef>
                <a:spcPct val="0"/>
              </a:spcBef>
              <a:buFontTx/>
              <a:buNone/>
            </a:pPr>
            <a:r>
              <a:rPr lang="es-CL" altLang="es-AR" sz="1600" dirty="0">
                <a:latin typeface="Franklin Gothic Book" panose="020B0503020102020204" pitchFamily="34" charset="0"/>
              </a:rPr>
              <a:t>Pero claro, queda la duda si el valor de la segunda derivada no es muy grande relativamente , que en cualquier caso es un valor finito por las exigencias a la función f.</a:t>
            </a:r>
            <a:endParaRPr lang="es-ES" altLang="es-AR" sz="1600" dirty="0">
              <a:latin typeface="Franklin Gothic Book" panose="020B0503020102020204" pitchFamily="34" charset="0"/>
            </a:endParaRPr>
          </a:p>
        </p:txBody>
      </p:sp>
      <p:graphicFrame>
        <p:nvGraphicFramePr>
          <p:cNvPr id="27" name="Object 7"/>
          <p:cNvGraphicFramePr>
            <a:graphicFrameLocks noChangeAspect="1"/>
          </p:cNvGraphicFramePr>
          <p:nvPr>
            <p:extLst>
              <p:ext uri="{D42A27DB-BD31-4B8C-83A1-F6EECF244321}">
                <p14:modId xmlns:p14="http://schemas.microsoft.com/office/powerpoint/2010/main" val="401559043"/>
              </p:ext>
            </p:extLst>
          </p:nvPr>
        </p:nvGraphicFramePr>
        <p:xfrm>
          <a:off x="3067050" y="5157788"/>
          <a:ext cx="2471738" cy="519112"/>
        </p:xfrm>
        <a:graphic>
          <a:graphicData uri="http://schemas.openxmlformats.org/presentationml/2006/ole">
            <mc:AlternateContent xmlns:mc="http://schemas.openxmlformats.org/markup-compatibility/2006">
              <mc:Choice xmlns:v="urn:schemas-microsoft-com:vml" Requires="v">
                <p:oleObj name="Ecuación" r:id="rId20" imgW="1688760" imgH="355320" progId="Equation.3">
                  <p:embed/>
                </p:oleObj>
              </mc:Choice>
              <mc:Fallback>
                <p:oleObj name="Ecuación" r:id="rId20" imgW="1688760" imgH="355320" progId="Equation.3">
                  <p:embed/>
                  <p:pic>
                    <p:nvPicPr>
                      <p:cNvPr id="4100" name="Object 7"/>
                      <p:cNvPicPr>
                        <a:picLocks noChangeAspect="1" noChangeArrowheads="1"/>
                      </p:cNvPicPr>
                      <p:nvPr/>
                    </p:nvPicPr>
                    <p:blipFill>
                      <a:blip r:embed="rId21"/>
                      <a:srcRect/>
                      <a:stretch>
                        <a:fillRect/>
                      </a:stretch>
                    </p:blipFill>
                    <p:spPr bwMode="auto">
                      <a:xfrm>
                        <a:off x="3067050" y="5157788"/>
                        <a:ext cx="24717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8"/>
          <p:cNvGraphicFramePr>
            <a:graphicFrameLocks noChangeAspect="1"/>
          </p:cNvGraphicFramePr>
          <p:nvPr>
            <p:extLst>
              <p:ext uri="{D42A27DB-BD31-4B8C-83A1-F6EECF244321}">
                <p14:modId xmlns:p14="http://schemas.microsoft.com/office/powerpoint/2010/main" val="3340596780"/>
              </p:ext>
            </p:extLst>
          </p:nvPr>
        </p:nvGraphicFramePr>
        <p:xfrm>
          <a:off x="3003550" y="6076652"/>
          <a:ext cx="2452688" cy="520700"/>
        </p:xfrm>
        <a:graphic>
          <a:graphicData uri="http://schemas.openxmlformats.org/presentationml/2006/ole">
            <mc:AlternateContent xmlns:mc="http://schemas.openxmlformats.org/markup-compatibility/2006">
              <mc:Choice xmlns:v="urn:schemas-microsoft-com:vml" Requires="v">
                <p:oleObj name="Ecuación" r:id="rId22" imgW="1676160" imgH="355320" progId="Equation.3">
                  <p:embed/>
                </p:oleObj>
              </mc:Choice>
              <mc:Fallback>
                <p:oleObj name="Ecuación" r:id="rId22" imgW="1676160" imgH="355320" progId="Equation.3">
                  <p:embed/>
                  <p:pic>
                    <p:nvPicPr>
                      <p:cNvPr id="4101" name="Object 8"/>
                      <p:cNvPicPr>
                        <a:picLocks noChangeAspect="1" noChangeArrowheads="1"/>
                      </p:cNvPicPr>
                      <p:nvPr/>
                    </p:nvPicPr>
                    <p:blipFill>
                      <a:blip r:embed="rId23"/>
                      <a:srcRect/>
                      <a:stretch>
                        <a:fillRect/>
                      </a:stretch>
                    </p:blipFill>
                    <p:spPr bwMode="auto">
                      <a:xfrm>
                        <a:off x="3003550" y="6076652"/>
                        <a:ext cx="2452688"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Rectángulo 2"/>
          <p:cNvSpPr/>
          <p:nvPr/>
        </p:nvSpPr>
        <p:spPr>
          <a:xfrm>
            <a:off x="3310557" y="5038725"/>
            <a:ext cx="2197547" cy="668383"/>
          </a:xfrm>
          <a:prstGeom prst="rect">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9" name="Rectángulo 28"/>
          <p:cNvSpPr/>
          <p:nvPr/>
        </p:nvSpPr>
        <p:spPr>
          <a:xfrm>
            <a:off x="3275856" y="5978003"/>
            <a:ext cx="2160240" cy="619349"/>
          </a:xfrm>
          <a:prstGeom prst="rect">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CuadroTexto 4"/>
          <p:cNvSpPr txBox="1"/>
          <p:nvPr/>
        </p:nvSpPr>
        <p:spPr>
          <a:xfrm>
            <a:off x="5600254" y="4643844"/>
            <a:ext cx="3580258" cy="369332"/>
          </a:xfrm>
          <a:prstGeom prst="rect">
            <a:avLst/>
          </a:prstGeom>
          <a:solidFill>
            <a:schemeClr val="accent1">
              <a:lumMod val="40000"/>
              <a:lumOff val="60000"/>
            </a:schemeClr>
          </a:solidFill>
        </p:spPr>
        <p:txBody>
          <a:bodyPr wrap="square" rtlCol="0">
            <a:spAutoFit/>
          </a:bodyPr>
          <a:lstStyle/>
          <a:p>
            <a:r>
              <a:rPr lang="es-AR" dirty="0">
                <a:latin typeface="Franklin Gothic Book" panose="020B0503020102020204" pitchFamily="34" charset="0"/>
              </a:rPr>
              <a:t>Expresiones de la derivada primera </a:t>
            </a:r>
          </a:p>
        </p:txBody>
      </p:sp>
      <p:cxnSp>
        <p:nvCxnSpPr>
          <p:cNvPr id="15" name="Conector recto 14"/>
          <p:cNvCxnSpPr/>
          <p:nvPr/>
        </p:nvCxnSpPr>
        <p:spPr>
          <a:xfrm>
            <a:off x="5940425" y="5157192"/>
            <a:ext cx="2303983"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30" name="Elipse 29"/>
          <p:cNvSpPr/>
          <p:nvPr/>
        </p:nvSpPr>
        <p:spPr>
          <a:xfrm>
            <a:off x="6948264" y="5013176"/>
            <a:ext cx="288032" cy="25732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1" name="Elipse 30"/>
          <p:cNvSpPr/>
          <p:nvPr/>
        </p:nvSpPr>
        <p:spPr>
          <a:xfrm>
            <a:off x="7956376" y="5013176"/>
            <a:ext cx="288032" cy="25732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2" name="Elipse 31"/>
          <p:cNvSpPr/>
          <p:nvPr/>
        </p:nvSpPr>
        <p:spPr>
          <a:xfrm>
            <a:off x="5940152" y="5013176"/>
            <a:ext cx="288032" cy="257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3" name="CuadroTexto 32"/>
          <p:cNvSpPr txBox="1"/>
          <p:nvPr/>
        </p:nvSpPr>
        <p:spPr>
          <a:xfrm>
            <a:off x="5902299" y="5204043"/>
            <a:ext cx="429147" cy="246221"/>
          </a:xfrm>
          <a:prstGeom prst="rect">
            <a:avLst/>
          </a:prstGeom>
          <a:noFill/>
        </p:spPr>
        <p:txBody>
          <a:bodyPr wrap="square" rtlCol="0">
            <a:spAutoFit/>
          </a:bodyPr>
          <a:lstStyle/>
          <a:p>
            <a:r>
              <a:rPr lang="es-AR" sz="1000" dirty="0">
                <a:latin typeface="Times New Roman" panose="02020603050405020304" pitchFamily="18" charset="0"/>
                <a:cs typeface="Times New Roman" panose="02020603050405020304" pitchFamily="18" charset="0"/>
              </a:rPr>
              <a:t>x</a:t>
            </a:r>
            <a:r>
              <a:rPr lang="es-AR" sz="1000" baseline="-25000" dirty="0">
                <a:latin typeface="Times New Roman" panose="02020603050405020304" pitchFamily="18" charset="0"/>
                <a:cs typeface="Times New Roman" panose="02020603050405020304" pitchFamily="18" charset="0"/>
              </a:rPr>
              <a:t>i</a:t>
            </a:r>
            <a:r>
              <a:rPr lang="es-AR" sz="1000" dirty="0">
                <a:latin typeface="Times New Roman" panose="02020603050405020304" pitchFamily="18" charset="0"/>
                <a:cs typeface="Times New Roman" panose="02020603050405020304" pitchFamily="18" charset="0"/>
              </a:rPr>
              <a:t>-h</a:t>
            </a:r>
          </a:p>
        </p:txBody>
      </p:sp>
      <p:sp>
        <p:nvSpPr>
          <p:cNvPr id="34" name="CuadroTexto 33"/>
          <p:cNvSpPr txBox="1"/>
          <p:nvPr/>
        </p:nvSpPr>
        <p:spPr>
          <a:xfrm>
            <a:off x="7959277" y="5199003"/>
            <a:ext cx="429147" cy="246221"/>
          </a:xfrm>
          <a:prstGeom prst="rect">
            <a:avLst/>
          </a:prstGeom>
          <a:noFill/>
        </p:spPr>
        <p:txBody>
          <a:bodyPr wrap="square" rtlCol="0">
            <a:spAutoFit/>
          </a:bodyPr>
          <a:lstStyle/>
          <a:p>
            <a:r>
              <a:rPr lang="es-AR" sz="1000" dirty="0" err="1">
                <a:latin typeface="Times New Roman" panose="02020603050405020304" pitchFamily="18" charset="0"/>
                <a:cs typeface="Times New Roman" panose="02020603050405020304" pitchFamily="18" charset="0"/>
              </a:rPr>
              <a:t>x</a:t>
            </a:r>
            <a:r>
              <a:rPr lang="es-AR" sz="1000" baseline="-25000" dirty="0" err="1">
                <a:latin typeface="Times New Roman" panose="02020603050405020304" pitchFamily="18" charset="0"/>
                <a:cs typeface="Times New Roman" panose="02020603050405020304" pitchFamily="18" charset="0"/>
              </a:rPr>
              <a:t>i</a:t>
            </a:r>
            <a:r>
              <a:rPr lang="es-AR" sz="1000" dirty="0" err="1">
                <a:latin typeface="Times New Roman" panose="02020603050405020304" pitchFamily="18" charset="0"/>
                <a:cs typeface="Times New Roman" panose="02020603050405020304" pitchFamily="18" charset="0"/>
              </a:rPr>
              <a:t>+h</a:t>
            </a:r>
            <a:endParaRPr lang="es-AR" sz="1000" dirty="0">
              <a:latin typeface="Times New Roman" panose="02020603050405020304" pitchFamily="18" charset="0"/>
              <a:cs typeface="Times New Roman" panose="02020603050405020304" pitchFamily="18" charset="0"/>
            </a:endParaRPr>
          </a:p>
        </p:txBody>
      </p:sp>
      <p:sp>
        <p:nvSpPr>
          <p:cNvPr id="35" name="CuadroTexto 34"/>
          <p:cNvSpPr txBox="1"/>
          <p:nvPr/>
        </p:nvSpPr>
        <p:spPr>
          <a:xfrm>
            <a:off x="6948264" y="5199003"/>
            <a:ext cx="429147" cy="246221"/>
          </a:xfrm>
          <a:prstGeom prst="rect">
            <a:avLst/>
          </a:prstGeom>
          <a:noFill/>
        </p:spPr>
        <p:txBody>
          <a:bodyPr wrap="square" rtlCol="0">
            <a:spAutoFit/>
          </a:bodyPr>
          <a:lstStyle/>
          <a:p>
            <a:r>
              <a:rPr lang="es-AR" sz="1000" dirty="0">
                <a:latin typeface="Times New Roman" panose="02020603050405020304" pitchFamily="18" charset="0"/>
                <a:cs typeface="Times New Roman" panose="02020603050405020304" pitchFamily="18" charset="0"/>
              </a:rPr>
              <a:t>x</a:t>
            </a:r>
            <a:r>
              <a:rPr lang="es-AR" sz="1000" baseline="-25000" dirty="0">
                <a:latin typeface="Times New Roman" panose="02020603050405020304" pitchFamily="18" charset="0"/>
                <a:cs typeface="Times New Roman" panose="02020603050405020304" pitchFamily="18" charset="0"/>
              </a:rPr>
              <a:t>i</a:t>
            </a:r>
            <a:endParaRPr lang="es-AR" sz="1000" dirty="0">
              <a:latin typeface="Times New Roman" panose="02020603050405020304" pitchFamily="18" charset="0"/>
              <a:cs typeface="Times New Roman" panose="02020603050405020304" pitchFamily="18" charset="0"/>
            </a:endParaRPr>
          </a:p>
        </p:txBody>
      </p:sp>
      <p:cxnSp>
        <p:nvCxnSpPr>
          <p:cNvPr id="36" name="Conector recto 35"/>
          <p:cNvCxnSpPr/>
          <p:nvPr/>
        </p:nvCxnSpPr>
        <p:spPr>
          <a:xfrm>
            <a:off x="5906270" y="6160264"/>
            <a:ext cx="2303983"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37" name="Elipse 36"/>
          <p:cNvSpPr/>
          <p:nvPr/>
        </p:nvSpPr>
        <p:spPr>
          <a:xfrm>
            <a:off x="6914109" y="6016248"/>
            <a:ext cx="288032" cy="25732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8" name="Elipse 37"/>
          <p:cNvSpPr/>
          <p:nvPr/>
        </p:nvSpPr>
        <p:spPr>
          <a:xfrm>
            <a:off x="7922221" y="6016248"/>
            <a:ext cx="288032" cy="257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9" name="Elipse 38"/>
          <p:cNvSpPr/>
          <p:nvPr/>
        </p:nvSpPr>
        <p:spPr>
          <a:xfrm>
            <a:off x="5905997" y="6016248"/>
            <a:ext cx="288032" cy="25732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0" name="CuadroTexto 39"/>
          <p:cNvSpPr txBox="1"/>
          <p:nvPr/>
        </p:nvSpPr>
        <p:spPr>
          <a:xfrm>
            <a:off x="5868144" y="6207115"/>
            <a:ext cx="429147" cy="246221"/>
          </a:xfrm>
          <a:prstGeom prst="rect">
            <a:avLst/>
          </a:prstGeom>
          <a:noFill/>
        </p:spPr>
        <p:txBody>
          <a:bodyPr wrap="square" rtlCol="0">
            <a:spAutoFit/>
          </a:bodyPr>
          <a:lstStyle/>
          <a:p>
            <a:r>
              <a:rPr lang="es-AR" sz="1000" dirty="0">
                <a:latin typeface="Times New Roman" panose="02020603050405020304" pitchFamily="18" charset="0"/>
                <a:cs typeface="Times New Roman" panose="02020603050405020304" pitchFamily="18" charset="0"/>
              </a:rPr>
              <a:t>x</a:t>
            </a:r>
            <a:r>
              <a:rPr lang="es-AR" sz="1000" baseline="-25000" dirty="0">
                <a:latin typeface="Times New Roman" panose="02020603050405020304" pitchFamily="18" charset="0"/>
                <a:cs typeface="Times New Roman" panose="02020603050405020304" pitchFamily="18" charset="0"/>
              </a:rPr>
              <a:t>i</a:t>
            </a:r>
            <a:r>
              <a:rPr lang="es-AR" sz="1000" dirty="0">
                <a:latin typeface="Times New Roman" panose="02020603050405020304" pitchFamily="18" charset="0"/>
                <a:cs typeface="Times New Roman" panose="02020603050405020304" pitchFamily="18" charset="0"/>
              </a:rPr>
              <a:t>-h</a:t>
            </a:r>
          </a:p>
        </p:txBody>
      </p:sp>
      <p:sp>
        <p:nvSpPr>
          <p:cNvPr id="41" name="CuadroTexto 40"/>
          <p:cNvSpPr txBox="1"/>
          <p:nvPr/>
        </p:nvSpPr>
        <p:spPr>
          <a:xfrm>
            <a:off x="7925122" y="6202075"/>
            <a:ext cx="429147" cy="246221"/>
          </a:xfrm>
          <a:prstGeom prst="rect">
            <a:avLst/>
          </a:prstGeom>
          <a:noFill/>
        </p:spPr>
        <p:txBody>
          <a:bodyPr wrap="square" rtlCol="0">
            <a:spAutoFit/>
          </a:bodyPr>
          <a:lstStyle/>
          <a:p>
            <a:r>
              <a:rPr lang="es-AR" sz="1000" dirty="0" err="1">
                <a:latin typeface="Times New Roman" panose="02020603050405020304" pitchFamily="18" charset="0"/>
                <a:cs typeface="Times New Roman" panose="02020603050405020304" pitchFamily="18" charset="0"/>
              </a:rPr>
              <a:t>x</a:t>
            </a:r>
            <a:r>
              <a:rPr lang="es-AR" sz="1000" baseline="-25000" dirty="0" err="1">
                <a:latin typeface="Times New Roman" panose="02020603050405020304" pitchFamily="18" charset="0"/>
                <a:cs typeface="Times New Roman" panose="02020603050405020304" pitchFamily="18" charset="0"/>
              </a:rPr>
              <a:t>i</a:t>
            </a:r>
            <a:r>
              <a:rPr lang="es-AR" sz="1000" dirty="0" err="1">
                <a:latin typeface="Times New Roman" panose="02020603050405020304" pitchFamily="18" charset="0"/>
                <a:cs typeface="Times New Roman" panose="02020603050405020304" pitchFamily="18" charset="0"/>
              </a:rPr>
              <a:t>+h</a:t>
            </a:r>
            <a:endParaRPr lang="es-AR" sz="1000" dirty="0">
              <a:latin typeface="Times New Roman" panose="02020603050405020304" pitchFamily="18" charset="0"/>
              <a:cs typeface="Times New Roman" panose="02020603050405020304" pitchFamily="18" charset="0"/>
            </a:endParaRPr>
          </a:p>
        </p:txBody>
      </p:sp>
      <p:sp>
        <p:nvSpPr>
          <p:cNvPr id="42" name="CuadroTexto 41"/>
          <p:cNvSpPr txBox="1"/>
          <p:nvPr/>
        </p:nvSpPr>
        <p:spPr>
          <a:xfrm>
            <a:off x="6914109" y="6202075"/>
            <a:ext cx="429147" cy="246221"/>
          </a:xfrm>
          <a:prstGeom prst="rect">
            <a:avLst/>
          </a:prstGeom>
          <a:noFill/>
        </p:spPr>
        <p:txBody>
          <a:bodyPr wrap="square" rtlCol="0">
            <a:spAutoFit/>
          </a:bodyPr>
          <a:lstStyle/>
          <a:p>
            <a:r>
              <a:rPr lang="es-AR" sz="1000" dirty="0">
                <a:latin typeface="Times New Roman" panose="02020603050405020304" pitchFamily="18" charset="0"/>
                <a:cs typeface="Times New Roman" panose="02020603050405020304" pitchFamily="18" charset="0"/>
              </a:rPr>
              <a:t>x</a:t>
            </a:r>
            <a:r>
              <a:rPr lang="es-AR" sz="1000" baseline="-25000" dirty="0">
                <a:latin typeface="Times New Roman" panose="02020603050405020304" pitchFamily="18" charset="0"/>
                <a:cs typeface="Times New Roman" panose="02020603050405020304" pitchFamily="18" charset="0"/>
              </a:rPr>
              <a:t>i</a:t>
            </a:r>
            <a:endParaRPr lang="es-AR" sz="1000" dirty="0">
              <a:latin typeface="Times New Roman" panose="02020603050405020304" pitchFamily="18" charset="0"/>
              <a:cs typeface="Times New Roman" panose="02020603050405020304" pitchFamily="18" charset="0"/>
            </a:endParaRPr>
          </a:p>
        </p:txBody>
      </p:sp>
      <p:sp>
        <p:nvSpPr>
          <p:cNvPr id="43" name="CuadroTexto 42"/>
          <p:cNvSpPr txBox="1"/>
          <p:nvPr/>
        </p:nvSpPr>
        <p:spPr>
          <a:xfrm>
            <a:off x="5600254" y="5435932"/>
            <a:ext cx="3580258" cy="369332"/>
          </a:xfrm>
          <a:prstGeom prst="rect">
            <a:avLst/>
          </a:prstGeom>
          <a:solidFill>
            <a:schemeClr val="accent1">
              <a:lumMod val="40000"/>
              <a:lumOff val="60000"/>
            </a:schemeClr>
          </a:solidFill>
        </p:spPr>
        <p:txBody>
          <a:bodyPr wrap="square" rtlCol="0">
            <a:spAutoFit/>
          </a:bodyPr>
          <a:lstStyle/>
          <a:p>
            <a:r>
              <a:rPr lang="es-AR" b="1" i="1" dirty="0">
                <a:solidFill>
                  <a:schemeClr val="accent1">
                    <a:lumMod val="50000"/>
                  </a:schemeClr>
                </a:solidFill>
                <a:latin typeface="Franklin Gothic Book" panose="020B0503020102020204" pitchFamily="34" charset="0"/>
              </a:rPr>
              <a:t>en diferencias hacia adelante</a:t>
            </a:r>
          </a:p>
        </p:txBody>
      </p:sp>
      <p:sp>
        <p:nvSpPr>
          <p:cNvPr id="44" name="CuadroTexto 43"/>
          <p:cNvSpPr txBox="1"/>
          <p:nvPr/>
        </p:nvSpPr>
        <p:spPr>
          <a:xfrm>
            <a:off x="5580112" y="6372036"/>
            <a:ext cx="3580258" cy="369332"/>
          </a:xfrm>
          <a:prstGeom prst="rect">
            <a:avLst/>
          </a:prstGeom>
          <a:solidFill>
            <a:schemeClr val="accent1">
              <a:lumMod val="40000"/>
              <a:lumOff val="60000"/>
            </a:schemeClr>
          </a:solidFill>
        </p:spPr>
        <p:txBody>
          <a:bodyPr wrap="square" rtlCol="0">
            <a:spAutoFit/>
          </a:bodyPr>
          <a:lstStyle/>
          <a:p>
            <a:r>
              <a:rPr lang="es-AR" b="1" i="1" dirty="0">
                <a:solidFill>
                  <a:schemeClr val="accent1">
                    <a:lumMod val="50000"/>
                  </a:schemeClr>
                </a:solidFill>
                <a:latin typeface="Franklin Gothic Book" panose="020B0503020102020204" pitchFamily="34" charset="0"/>
              </a:rPr>
              <a:t>en diferencias hacia atrás</a:t>
            </a:r>
          </a:p>
        </p:txBody>
      </p:sp>
      <p:sp>
        <p:nvSpPr>
          <p:cNvPr id="45" name="CuadroTexto 44"/>
          <p:cNvSpPr txBox="1"/>
          <p:nvPr/>
        </p:nvSpPr>
        <p:spPr>
          <a:xfrm>
            <a:off x="8552582" y="5003884"/>
            <a:ext cx="627930" cy="369332"/>
          </a:xfrm>
          <a:prstGeom prst="rect">
            <a:avLst/>
          </a:prstGeom>
          <a:noFill/>
        </p:spPr>
        <p:txBody>
          <a:bodyPr wrap="square" rtlCol="0">
            <a:spAutoFit/>
          </a:bodyPr>
          <a:lstStyle/>
          <a:p>
            <a:r>
              <a:rPr lang="es-AR" b="1" i="1" dirty="0">
                <a:latin typeface="Franklin Gothic Book" panose="020B0503020102020204" pitchFamily="34" charset="0"/>
              </a:rPr>
              <a:t>O(h)</a:t>
            </a:r>
          </a:p>
        </p:txBody>
      </p:sp>
      <p:sp>
        <p:nvSpPr>
          <p:cNvPr id="46" name="CuadroTexto 45"/>
          <p:cNvSpPr txBox="1"/>
          <p:nvPr/>
        </p:nvSpPr>
        <p:spPr>
          <a:xfrm>
            <a:off x="8552582" y="5939988"/>
            <a:ext cx="627930" cy="369332"/>
          </a:xfrm>
          <a:prstGeom prst="rect">
            <a:avLst/>
          </a:prstGeom>
          <a:noFill/>
        </p:spPr>
        <p:txBody>
          <a:bodyPr wrap="square" rtlCol="0">
            <a:spAutoFit/>
          </a:bodyPr>
          <a:lstStyle/>
          <a:p>
            <a:r>
              <a:rPr lang="es-AR" b="1" i="1" dirty="0">
                <a:latin typeface="Franklin Gothic Book" panose="020B0503020102020204" pitchFamily="34" charset="0"/>
              </a:rPr>
              <a:t>O(h)</a:t>
            </a:r>
          </a:p>
        </p:txBody>
      </p:sp>
      <p:graphicFrame>
        <p:nvGraphicFramePr>
          <p:cNvPr id="47" name="Object 7"/>
          <p:cNvGraphicFramePr>
            <a:graphicFrameLocks noChangeAspect="1"/>
          </p:cNvGraphicFramePr>
          <p:nvPr>
            <p:extLst>
              <p:ext uri="{D42A27DB-BD31-4B8C-83A1-F6EECF244321}">
                <p14:modId xmlns:p14="http://schemas.microsoft.com/office/powerpoint/2010/main" val="3179006564"/>
              </p:ext>
            </p:extLst>
          </p:nvPr>
        </p:nvGraphicFramePr>
        <p:xfrm>
          <a:off x="6915770" y="4022328"/>
          <a:ext cx="2081212" cy="558800"/>
        </p:xfrm>
        <a:graphic>
          <a:graphicData uri="http://schemas.openxmlformats.org/presentationml/2006/ole">
            <mc:AlternateContent xmlns:mc="http://schemas.openxmlformats.org/markup-compatibility/2006">
              <mc:Choice xmlns:v="urn:schemas-microsoft-com:vml" Requires="v">
                <p:oleObj name="Ecuación" r:id="rId24" imgW="1422360" imgH="380880" progId="Equation.3">
                  <p:embed/>
                </p:oleObj>
              </mc:Choice>
              <mc:Fallback>
                <p:oleObj name="Ecuación" r:id="rId24" imgW="1422360" imgH="380880" progId="Equation.3">
                  <p:embed/>
                  <p:pic>
                    <p:nvPicPr>
                      <p:cNvPr id="12" name="Object 7"/>
                      <p:cNvPicPr>
                        <a:picLocks noChangeAspect="1" noChangeArrowheads="1"/>
                      </p:cNvPicPr>
                      <p:nvPr/>
                    </p:nvPicPr>
                    <p:blipFill>
                      <a:blip r:embed="rId25"/>
                      <a:srcRect/>
                      <a:stretch>
                        <a:fillRect/>
                      </a:stretch>
                    </p:blipFill>
                    <p:spPr bwMode="auto">
                      <a:xfrm>
                        <a:off x="6915770" y="4022328"/>
                        <a:ext cx="2081212" cy="558800"/>
                      </a:xfrm>
                      <a:prstGeom prst="rect">
                        <a:avLst/>
                      </a:prstGeom>
                      <a:noFill/>
                      <a:ln w="19050">
                        <a:solidFill>
                          <a:schemeClr val="accent1">
                            <a:shade val="50000"/>
                          </a:schemeClr>
                        </a:solidFill>
                      </a:ln>
                      <a:effectLst/>
                    </p:spPr>
                  </p:pic>
                </p:oleObj>
              </mc:Fallback>
            </mc:AlternateContent>
          </a:graphicData>
        </a:graphic>
      </p:graphicFrame>
      <p:cxnSp>
        <p:nvCxnSpPr>
          <p:cNvPr id="49" name="Conector recto de flecha 48"/>
          <p:cNvCxnSpPr/>
          <p:nvPr/>
        </p:nvCxnSpPr>
        <p:spPr>
          <a:xfrm>
            <a:off x="8866547" y="4383124"/>
            <a:ext cx="97941" cy="74205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507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2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 grpId="0" animBg="1"/>
      <p:bldP spid="25" grpId="0" animBg="1"/>
      <p:bldP spid="26" grpId="0"/>
      <p:bldP spid="26" grpId="1"/>
      <p:bldP spid="3" grpId="0" animBg="1"/>
      <p:bldP spid="29" grpId="0" animBg="1"/>
      <p:bldP spid="5" grpId="0" animBg="1"/>
      <p:bldP spid="30" grpId="0" animBg="1"/>
      <p:bldP spid="31" grpId="0" animBg="1"/>
      <p:bldP spid="32" grpId="0" animBg="1"/>
      <p:bldP spid="33" grpId="0"/>
      <p:bldP spid="34" grpId="0"/>
      <p:bldP spid="35" grpId="0"/>
      <p:bldP spid="37" grpId="0" animBg="1"/>
      <p:bldP spid="38" grpId="0" animBg="1"/>
      <p:bldP spid="39" grpId="0" animBg="1"/>
      <p:bldP spid="40" grpId="0"/>
      <p:bldP spid="41" grpId="0"/>
      <p:bldP spid="42" grpId="0"/>
      <p:bldP spid="43" grpId="0" animBg="1"/>
      <p:bldP spid="44" grpId="0" animBg="1"/>
      <p:bldP spid="45" grpId="0"/>
      <p:bldP spid="4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2000"/>
            <a:lum/>
          </a:blip>
          <a:srcRect/>
          <a:stretch>
            <a:fillRect l="-1000" r="-1000"/>
          </a:stretch>
        </a:blipFill>
        <a:effectLst/>
      </p:bgPr>
    </p:bg>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nvGraphicFramePr>
        <p:xfrm>
          <a:off x="2051050" y="1557338"/>
          <a:ext cx="3605213" cy="576262"/>
        </p:xfrm>
        <a:graphic>
          <a:graphicData uri="http://schemas.openxmlformats.org/presentationml/2006/ole">
            <mc:AlternateContent xmlns:mc="http://schemas.openxmlformats.org/markup-compatibility/2006">
              <mc:Choice xmlns:v="urn:schemas-microsoft-com:vml" Requires="v">
                <p:oleObj name="Ecuación" r:id="rId3" imgW="2463800" imgH="393700" progId="Equation.3">
                  <p:embed/>
                </p:oleObj>
              </mc:Choice>
              <mc:Fallback>
                <p:oleObj name="Ecuación" r:id="rId3" imgW="2463800" imgH="393700" progId="Equation.3">
                  <p:embed/>
                  <p:pic>
                    <p:nvPicPr>
                      <p:cNvPr id="614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1557338"/>
                        <a:ext cx="3605213"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3"/>
          <p:cNvGraphicFramePr>
            <a:graphicFrameLocks noChangeAspect="1"/>
          </p:cNvGraphicFramePr>
          <p:nvPr/>
        </p:nvGraphicFramePr>
        <p:xfrm>
          <a:off x="2047875" y="2419350"/>
          <a:ext cx="3586163" cy="576263"/>
        </p:xfrm>
        <a:graphic>
          <a:graphicData uri="http://schemas.openxmlformats.org/presentationml/2006/ole">
            <mc:AlternateContent xmlns:mc="http://schemas.openxmlformats.org/markup-compatibility/2006">
              <mc:Choice xmlns:v="urn:schemas-microsoft-com:vml" Requires="v">
                <p:oleObj name="Ecuación" r:id="rId5" imgW="2451100" imgH="393700" progId="Equation.3">
                  <p:embed/>
                </p:oleObj>
              </mc:Choice>
              <mc:Fallback>
                <p:oleObj name="Ecuación" r:id="rId5" imgW="2451100" imgH="393700" progId="Equation.3">
                  <p:embed/>
                  <p:pic>
                    <p:nvPicPr>
                      <p:cNvPr id="614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7875" y="2419350"/>
                        <a:ext cx="3586163"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4"/>
          <p:cNvGraphicFramePr>
            <a:graphicFrameLocks noChangeAspect="1"/>
          </p:cNvGraphicFramePr>
          <p:nvPr>
            <p:extLst>
              <p:ext uri="{D42A27DB-BD31-4B8C-83A1-F6EECF244321}">
                <p14:modId xmlns:p14="http://schemas.microsoft.com/office/powerpoint/2010/main" val="286502036"/>
              </p:ext>
            </p:extLst>
          </p:nvPr>
        </p:nvGraphicFramePr>
        <p:xfrm>
          <a:off x="2565202" y="3829958"/>
          <a:ext cx="2582862" cy="577850"/>
        </p:xfrm>
        <a:graphic>
          <a:graphicData uri="http://schemas.openxmlformats.org/presentationml/2006/ole">
            <mc:AlternateContent xmlns:mc="http://schemas.openxmlformats.org/markup-compatibility/2006">
              <mc:Choice xmlns:v="urn:schemas-microsoft-com:vml" Requires="v">
                <p:oleObj name="Ecuación" r:id="rId7" imgW="1765080" imgH="393480" progId="Equation.3">
                  <p:embed/>
                </p:oleObj>
              </mc:Choice>
              <mc:Fallback>
                <p:oleObj name="Ecuación" r:id="rId7" imgW="1765080" imgH="393480" progId="Equation.3">
                  <p:embed/>
                  <p:pic>
                    <p:nvPicPr>
                      <p:cNvPr id="6148" name="Object 4"/>
                      <p:cNvPicPr>
                        <a:picLocks noChangeAspect="1" noChangeArrowheads="1"/>
                      </p:cNvPicPr>
                      <p:nvPr/>
                    </p:nvPicPr>
                    <p:blipFill>
                      <a:blip r:embed="rId8"/>
                      <a:srcRect/>
                      <a:stretch>
                        <a:fillRect/>
                      </a:stretch>
                    </p:blipFill>
                    <p:spPr bwMode="auto">
                      <a:xfrm>
                        <a:off x="2565202" y="3829958"/>
                        <a:ext cx="2582862"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6 CuadroTexto"/>
          <p:cNvSpPr txBox="1">
            <a:spLocks noChangeArrowheads="1"/>
          </p:cNvSpPr>
          <p:nvPr/>
        </p:nvSpPr>
        <p:spPr bwMode="auto">
          <a:xfrm>
            <a:off x="298262" y="3589579"/>
            <a:ext cx="817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CL" altLang="es-AR" sz="1400" dirty="0"/>
              <a:t>Restando miembro a miembro y despejando, se obtiene otra aproximación numérica para la primera derivada</a:t>
            </a:r>
            <a:endParaRPr lang="es-ES" altLang="es-AR" sz="1400" dirty="0"/>
          </a:p>
        </p:txBody>
      </p:sp>
      <p:graphicFrame>
        <p:nvGraphicFramePr>
          <p:cNvPr id="6" name="Object 5"/>
          <p:cNvGraphicFramePr>
            <a:graphicFrameLocks noChangeAspect="1"/>
          </p:cNvGraphicFramePr>
          <p:nvPr>
            <p:extLst>
              <p:ext uri="{D42A27DB-BD31-4B8C-83A1-F6EECF244321}">
                <p14:modId xmlns:p14="http://schemas.microsoft.com/office/powerpoint/2010/main" val="467246231"/>
              </p:ext>
            </p:extLst>
          </p:nvPr>
        </p:nvGraphicFramePr>
        <p:xfrm>
          <a:off x="3167062" y="4979937"/>
          <a:ext cx="1347787" cy="312738"/>
        </p:xfrm>
        <a:graphic>
          <a:graphicData uri="http://schemas.openxmlformats.org/presentationml/2006/ole">
            <mc:AlternateContent xmlns:mc="http://schemas.openxmlformats.org/markup-compatibility/2006">
              <mc:Choice xmlns:v="urn:schemas-microsoft-com:vml" Requires="v">
                <p:oleObj name="Ecuación" r:id="rId9" imgW="876300" imgH="203200" progId="Equation.3">
                  <p:embed/>
                </p:oleObj>
              </mc:Choice>
              <mc:Fallback>
                <p:oleObj name="Ecuación" r:id="rId9" imgW="876300" imgH="203200" progId="Equation.3">
                  <p:embed/>
                  <p:pic>
                    <p:nvPicPr>
                      <p:cNvPr id="6151"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67062" y="4979937"/>
                        <a:ext cx="1347787"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CuadroTexto 7"/>
          <p:cNvSpPr txBox="1"/>
          <p:nvPr/>
        </p:nvSpPr>
        <p:spPr>
          <a:xfrm>
            <a:off x="-180528" y="333375"/>
            <a:ext cx="9130030" cy="523220"/>
          </a:xfrm>
          <a:prstGeom prst="rect">
            <a:avLst/>
          </a:prstGeom>
          <a:noFill/>
        </p:spPr>
        <p:txBody>
          <a:bodyPr wrap="square" rtlCol="0">
            <a:spAutoFit/>
          </a:bodyPr>
          <a:lstStyle/>
          <a:p>
            <a:pPr algn="ctr"/>
            <a:r>
              <a:rPr lang="es-AR" sz="2800" dirty="0">
                <a:latin typeface="Impact" panose="020B0806030902050204" pitchFamily="34" charset="0"/>
              </a:rPr>
              <a:t>D e r i v a c i </a:t>
            </a:r>
            <a:r>
              <a:rPr lang="es-AR" sz="2800" dirty="0" err="1">
                <a:latin typeface="Impact" panose="020B0806030902050204" pitchFamily="34" charset="0"/>
              </a:rPr>
              <a:t>ó</a:t>
            </a:r>
            <a:r>
              <a:rPr lang="es-AR" sz="2800" dirty="0">
                <a:latin typeface="Impact" panose="020B0806030902050204" pitchFamily="34" charset="0"/>
              </a:rPr>
              <a:t> n     </a:t>
            </a:r>
            <a:r>
              <a:rPr lang="es-AR" sz="2800" dirty="0" err="1">
                <a:latin typeface="Impact" panose="020B0806030902050204" pitchFamily="34" charset="0"/>
              </a:rPr>
              <a:t>N</a:t>
            </a:r>
            <a:r>
              <a:rPr lang="es-AR" sz="2800" dirty="0">
                <a:latin typeface="Impact" panose="020B0806030902050204" pitchFamily="34" charset="0"/>
              </a:rPr>
              <a:t> u m é r i c a  -  d e r i v a d a   p r i m e r a </a:t>
            </a:r>
          </a:p>
        </p:txBody>
      </p:sp>
      <p:sp>
        <p:nvSpPr>
          <p:cNvPr id="9" name="6 CuadroTexto"/>
          <p:cNvSpPr txBox="1">
            <a:spLocks noChangeArrowheads="1"/>
          </p:cNvSpPr>
          <p:nvPr/>
        </p:nvSpPr>
        <p:spPr bwMode="auto">
          <a:xfrm>
            <a:off x="1259632" y="1032793"/>
            <a:ext cx="68405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CL" altLang="es-AR" sz="1400" dirty="0"/>
              <a:t>Considerando los dos desarrollos en Serie de Taylor</a:t>
            </a:r>
            <a:endParaRPr lang="es-ES" altLang="es-AR" sz="1400" dirty="0"/>
          </a:p>
        </p:txBody>
      </p:sp>
      <p:cxnSp>
        <p:nvCxnSpPr>
          <p:cNvPr id="10" name="Conector recto 9"/>
          <p:cNvCxnSpPr/>
          <p:nvPr/>
        </p:nvCxnSpPr>
        <p:spPr>
          <a:xfrm>
            <a:off x="5920283" y="4581128"/>
            <a:ext cx="2303983" cy="0"/>
          </a:xfrm>
          <a:prstGeom prst="line">
            <a:avLst/>
          </a:prstGeom>
          <a:ln w="47625">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sp>
        <p:nvSpPr>
          <p:cNvPr id="11" name="Elipse 10"/>
          <p:cNvSpPr/>
          <p:nvPr/>
        </p:nvSpPr>
        <p:spPr>
          <a:xfrm>
            <a:off x="6928122" y="4437112"/>
            <a:ext cx="288032" cy="257324"/>
          </a:xfrm>
          <a:prstGeom prst="ellipse">
            <a:avLst/>
          </a:prstGeom>
          <a:solidFill>
            <a:schemeClr val="bg1">
              <a:alpha val="35000"/>
            </a:schemeClr>
          </a:solidFill>
          <a:ln>
            <a:solidFill>
              <a:schemeClr val="accent1">
                <a:shade val="50000"/>
                <a:alpha val="9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Elipse 11"/>
          <p:cNvSpPr/>
          <p:nvPr/>
        </p:nvSpPr>
        <p:spPr>
          <a:xfrm>
            <a:off x="7936234" y="4437112"/>
            <a:ext cx="288032" cy="25732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Elipse 12"/>
          <p:cNvSpPr/>
          <p:nvPr/>
        </p:nvSpPr>
        <p:spPr>
          <a:xfrm>
            <a:off x="5920010" y="4437112"/>
            <a:ext cx="288032" cy="25732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CuadroTexto 13"/>
          <p:cNvSpPr txBox="1"/>
          <p:nvPr/>
        </p:nvSpPr>
        <p:spPr>
          <a:xfrm>
            <a:off x="6928122" y="4622939"/>
            <a:ext cx="429147" cy="246221"/>
          </a:xfrm>
          <a:prstGeom prst="rect">
            <a:avLst/>
          </a:prstGeom>
          <a:noFill/>
        </p:spPr>
        <p:txBody>
          <a:bodyPr wrap="square" rtlCol="0">
            <a:spAutoFit/>
          </a:bodyPr>
          <a:lstStyle/>
          <a:p>
            <a:r>
              <a:rPr lang="es-AR" sz="1000" dirty="0">
                <a:latin typeface="Times New Roman" panose="02020603050405020304" pitchFamily="18" charset="0"/>
                <a:cs typeface="Times New Roman" panose="02020603050405020304" pitchFamily="18" charset="0"/>
              </a:rPr>
              <a:t>x</a:t>
            </a:r>
            <a:r>
              <a:rPr lang="es-AR" sz="1000" baseline="-25000" dirty="0">
                <a:latin typeface="Times New Roman" panose="02020603050405020304" pitchFamily="18" charset="0"/>
                <a:cs typeface="Times New Roman" panose="02020603050405020304" pitchFamily="18" charset="0"/>
              </a:rPr>
              <a:t>i</a:t>
            </a:r>
            <a:endParaRPr lang="es-AR" sz="1000" dirty="0">
              <a:latin typeface="Times New Roman" panose="02020603050405020304" pitchFamily="18" charset="0"/>
              <a:cs typeface="Times New Roman" panose="02020603050405020304" pitchFamily="18" charset="0"/>
            </a:endParaRPr>
          </a:p>
        </p:txBody>
      </p:sp>
      <p:sp>
        <p:nvSpPr>
          <p:cNvPr id="15" name="CuadroTexto 14"/>
          <p:cNvSpPr txBox="1"/>
          <p:nvPr/>
        </p:nvSpPr>
        <p:spPr>
          <a:xfrm>
            <a:off x="6012160" y="4912436"/>
            <a:ext cx="2160240" cy="374324"/>
          </a:xfrm>
          <a:prstGeom prst="rect">
            <a:avLst/>
          </a:prstGeom>
          <a:solidFill>
            <a:schemeClr val="accent1">
              <a:lumMod val="40000"/>
              <a:lumOff val="60000"/>
            </a:schemeClr>
          </a:solidFill>
        </p:spPr>
        <p:txBody>
          <a:bodyPr wrap="square" rtlCol="0">
            <a:spAutoFit/>
          </a:bodyPr>
          <a:lstStyle/>
          <a:p>
            <a:r>
              <a:rPr lang="es-AR" b="1" i="1" dirty="0">
                <a:solidFill>
                  <a:schemeClr val="accent1">
                    <a:lumMod val="50000"/>
                  </a:schemeClr>
                </a:solidFill>
                <a:latin typeface="Franklin Gothic Book" panose="020B0503020102020204" pitchFamily="34" charset="0"/>
              </a:rPr>
              <a:t>fórmula centrada</a:t>
            </a:r>
          </a:p>
        </p:txBody>
      </p:sp>
      <p:sp>
        <p:nvSpPr>
          <p:cNvPr id="16" name="CuadroTexto 15"/>
          <p:cNvSpPr txBox="1"/>
          <p:nvPr/>
        </p:nvSpPr>
        <p:spPr>
          <a:xfrm>
            <a:off x="5868144" y="4658176"/>
            <a:ext cx="429147" cy="246221"/>
          </a:xfrm>
          <a:prstGeom prst="rect">
            <a:avLst/>
          </a:prstGeom>
          <a:noFill/>
        </p:spPr>
        <p:txBody>
          <a:bodyPr wrap="square" rtlCol="0">
            <a:spAutoFit/>
          </a:bodyPr>
          <a:lstStyle/>
          <a:p>
            <a:r>
              <a:rPr lang="es-AR" sz="1000" dirty="0">
                <a:latin typeface="Times New Roman" panose="02020603050405020304" pitchFamily="18" charset="0"/>
                <a:cs typeface="Times New Roman" panose="02020603050405020304" pitchFamily="18" charset="0"/>
              </a:rPr>
              <a:t>x</a:t>
            </a:r>
            <a:r>
              <a:rPr lang="es-AR" sz="1000" baseline="-25000" dirty="0">
                <a:latin typeface="Times New Roman" panose="02020603050405020304" pitchFamily="18" charset="0"/>
                <a:cs typeface="Times New Roman" panose="02020603050405020304" pitchFamily="18" charset="0"/>
              </a:rPr>
              <a:t>i</a:t>
            </a:r>
            <a:r>
              <a:rPr lang="es-AR" sz="1000" dirty="0">
                <a:latin typeface="Times New Roman" panose="02020603050405020304" pitchFamily="18" charset="0"/>
                <a:cs typeface="Times New Roman" panose="02020603050405020304" pitchFamily="18" charset="0"/>
              </a:rPr>
              <a:t>-h</a:t>
            </a:r>
          </a:p>
        </p:txBody>
      </p:sp>
      <p:sp>
        <p:nvSpPr>
          <p:cNvPr id="17" name="CuadroTexto 16"/>
          <p:cNvSpPr txBox="1"/>
          <p:nvPr/>
        </p:nvSpPr>
        <p:spPr>
          <a:xfrm>
            <a:off x="7925122" y="4653136"/>
            <a:ext cx="429147" cy="246221"/>
          </a:xfrm>
          <a:prstGeom prst="rect">
            <a:avLst/>
          </a:prstGeom>
          <a:noFill/>
        </p:spPr>
        <p:txBody>
          <a:bodyPr wrap="square" rtlCol="0">
            <a:spAutoFit/>
          </a:bodyPr>
          <a:lstStyle/>
          <a:p>
            <a:r>
              <a:rPr lang="es-AR" sz="1000" dirty="0" err="1">
                <a:latin typeface="Times New Roman" panose="02020603050405020304" pitchFamily="18" charset="0"/>
                <a:cs typeface="Times New Roman" panose="02020603050405020304" pitchFamily="18" charset="0"/>
              </a:rPr>
              <a:t>x</a:t>
            </a:r>
            <a:r>
              <a:rPr lang="es-AR" sz="1000" baseline="-25000" dirty="0" err="1">
                <a:latin typeface="Times New Roman" panose="02020603050405020304" pitchFamily="18" charset="0"/>
                <a:cs typeface="Times New Roman" panose="02020603050405020304" pitchFamily="18" charset="0"/>
              </a:rPr>
              <a:t>i</a:t>
            </a:r>
            <a:r>
              <a:rPr lang="es-AR" sz="1000" dirty="0" err="1">
                <a:latin typeface="Times New Roman" panose="02020603050405020304" pitchFamily="18" charset="0"/>
                <a:cs typeface="Times New Roman" panose="02020603050405020304" pitchFamily="18" charset="0"/>
              </a:rPr>
              <a:t>+h</a:t>
            </a:r>
            <a:endParaRPr lang="es-AR" sz="1000" dirty="0">
              <a:latin typeface="Times New Roman" panose="02020603050405020304" pitchFamily="18" charset="0"/>
              <a:cs typeface="Times New Roman" panose="02020603050405020304" pitchFamily="18" charset="0"/>
            </a:endParaRPr>
          </a:p>
        </p:txBody>
      </p:sp>
      <p:graphicFrame>
        <p:nvGraphicFramePr>
          <p:cNvPr id="18" name="Object 4"/>
          <p:cNvGraphicFramePr>
            <a:graphicFrameLocks noChangeAspect="1"/>
          </p:cNvGraphicFramePr>
          <p:nvPr>
            <p:extLst>
              <p:ext uri="{D42A27DB-BD31-4B8C-83A1-F6EECF244321}">
                <p14:modId xmlns:p14="http://schemas.microsoft.com/office/powerpoint/2010/main" val="3607333064"/>
              </p:ext>
            </p:extLst>
          </p:nvPr>
        </p:nvGraphicFramePr>
        <p:xfrm>
          <a:off x="3085703" y="4338638"/>
          <a:ext cx="2638425" cy="577850"/>
        </p:xfrm>
        <a:graphic>
          <a:graphicData uri="http://schemas.openxmlformats.org/presentationml/2006/ole">
            <mc:AlternateContent xmlns:mc="http://schemas.openxmlformats.org/markup-compatibility/2006">
              <mc:Choice xmlns:v="urn:schemas-microsoft-com:vml" Requires="v">
                <p:oleObj name="Ecuación" r:id="rId11" imgW="1803240" imgH="393480" progId="Equation.3">
                  <p:embed/>
                </p:oleObj>
              </mc:Choice>
              <mc:Fallback>
                <p:oleObj name="Ecuación" r:id="rId11" imgW="1803240" imgH="393480" progId="Equation.3">
                  <p:embed/>
                  <p:pic>
                    <p:nvPicPr>
                      <p:cNvPr id="4" name="Object 4"/>
                      <p:cNvPicPr>
                        <a:picLocks noChangeAspect="1" noChangeArrowheads="1"/>
                      </p:cNvPicPr>
                      <p:nvPr/>
                    </p:nvPicPr>
                    <p:blipFill>
                      <a:blip r:embed="rId12"/>
                      <a:srcRect/>
                      <a:stretch>
                        <a:fillRect/>
                      </a:stretch>
                    </p:blipFill>
                    <p:spPr bwMode="auto">
                      <a:xfrm>
                        <a:off x="3085703" y="4338638"/>
                        <a:ext cx="263842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Rectángulo 18"/>
          <p:cNvSpPr/>
          <p:nvPr/>
        </p:nvSpPr>
        <p:spPr>
          <a:xfrm>
            <a:off x="3063129" y="4321819"/>
            <a:ext cx="2726878" cy="619349"/>
          </a:xfrm>
          <a:prstGeom prst="rect">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1" name="CuadroTexto 20"/>
          <p:cNvSpPr txBox="1"/>
          <p:nvPr/>
        </p:nvSpPr>
        <p:spPr>
          <a:xfrm>
            <a:off x="6660232" y="5795972"/>
            <a:ext cx="792088" cy="369332"/>
          </a:xfrm>
          <a:prstGeom prst="rect">
            <a:avLst/>
          </a:prstGeom>
          <a:noFill/>
        </p:spPr>
        <p:txBody>
          <a:bodyPr wrap="square" rtlCol="0">
            <a:spAutoFit/>
          </a:bodyPr>
          <a:lstStyle/>
          <a:p>
            <a:r>
              <a:rPr lang="es-AR" b="1" i="1" dirty="0">
                <a:latin typeface="Franklin Gothic Book" panose="020B0503020102020204" pitchFamily="34" charset="0"/>
              </a:rPr>
              <a:t>O(h</a:t>
            </a:r>
            <a:r>
              <a:rPr lang="es-AR" b="1" i="1" baseline="30000" dirty="0">
                <a:latin typeface="Franklin Gothic Book" panose="020B0503020102020204" pitchFamily="34" charset="0"/>
              </a:rPr>
              <a:t>2</a:t>
            </a:r>
            <a:r>
              <a:rPr lang="es-AR" b="1" i="1" dirty="0">
                <a:latin typeface="Franklin Gothic Book" panose="020B0503020102020204" pitchFamily="34" charset="0"/>
              </a:rPr>
              <a:t>)</a:t>
            </a:r>
          </a:p>
        </p:txBody>
      </p:sp>
      <p:sp>
        <p:nvSpPr>
          <p:cNvPr id="22" name="6 CuadroTexto"/>
          <p:cNvSpPr txBox="1">
            <a:spLocks noChangeArrowheads="1"/>
          </p:cNvSpPr>
          <p:nvPr/>
        </p:nvSpPr>
        <p:spPr bwMode="auto">
          <a:xfrm>
            <a:off x="298262" y="5795972"/>
            <a:ext cx="6361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CL" altLang="es-AR" sz="1400" dirty="0"/>
              <a:t>En este caso, al restar, se elimina el término de la derivada segunda y queda el de la </a:t>
            </a:r>
          </a:p>
          <a:p>
            <a:pPr eaLnBrk="1" hangingPunct="1">
              <a:spcBef>
                <a:spcPct val="0"/>
              </a:spcBef>
              <a:buFontTx/>
              <a:buNone/>
            </a:pPr>
            <a:r>
              <a:rPr lang="es-CL" altLang="es-AR" sz="1400" dirty="0"/>
              <a:t>derivada tercera, multiplicado por h</a:t>
            </a:r>
            <a:r>
              <a:rPr lang="es-CL" altLang="es-AR" sz="1400" baseline="30000" dirty="0"/>
              <a:t>3</a:t>
            </a:r>
            <a:r>
              <a:rPr lang="es-CL" altLang="es-AR" sz="1400" dirty="0"/>
              <a:t>, y al dividirlo por h queda h</a:t>
            </a:r>
            <a:r>
              <a:rPr lang="es-CL" altLang="es-AR" sz="1400" baseline="30000" dirty="0"/>
              <a:t>2</a:t>
            </a:r>
            <a:endParaRPr lang="es-ES" altLang="es-AR" sz="1400" baseline="30000" dirty="0"/>
          </a:p>
        </p:txBody>
      </p:sp>
    </p:spTree>
    <p:extLst>
      <p:ext uri="{BB962C8B-B14F-4D97-AF65-F5344CB8AC3E}">
        <p14:creationId xmlns:p14="http://schemas.microsoft.com/office/powerpoint/2010/main" val="289918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animBg="1"/>
      <p:bldP spid="12" grpId="0" animBg="1"/>
      <p:bldP spid="13" grpId="0" animBg="1"/>
      <p:bldP spid="14" grpId="0"/>
      <p:bldP spid="15" grpId="0" animBg="1"/>
      <p:bldP spid="16" grpId="0"/>
      <p:bldP spid="17" grpId="0"/>
      <p:bldP spid="19" grpId="0" animBg="1"/>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2000"/>
            <a:lum/>
          </a:blip>
          <a:srcRect/>
          <a:stretch>
            <a:fillRect l="-1000" r="-1000"/>
          </a:stretch>
        </a:blipFill>
        <a:effectLst/>
      </p:bgPr>
    </p:bg>
    <p:spTree>
      <p:nvGrpSpPr>
        <p:cNvPr id="1" name=""/>
        <p:cNvGrpSpPr/>
        <p:nvPr/>
      </p:nvGrpSpPr>
      <p:grpSpPr>
        <a:xfrm>
          <a:off x="0" y="0"/>
          <a:ext cx="0" cy="0"/>
          <a:chOff x="0" y="0"/>
          <a:chExt cx="0" cy="0"/>
        </a:xfrm>
      </p:grpSpPr>
      <p:sp>
        <p:nvSpPr>
          <p:cNvPr id="8" name="CuadroTexto 7"/>
          <p:cNvSpPr txBox="1"/>
          <p:nvPr/>
        </p:nvSpPr>
        <p:spPr>
          <a:xfrm>
            <a:off x="-180528" y="333375"/>
            <a:ext cx="9130030" cy="523220"/>
          </a:xfrm>
          <a:prstGeom prst="rect">
            <a:avLst/>
          </a:prstGeom>
          <a:noFill/>
        </p:spPr>
        <p:txBody>
          <a:bodyPr wrap="square" rtlCol="0">
            <a:spAutoFit/>
          </a:bodyPr>
          <a:lstStyle/>
          <a:p>
            <a:pPr algn="ctr"/>
            <a:r>
              <a:rPr lang="es-AR" sz="2800" dirty="0">
                <a:latin typeface="Impact" panose="020B0806030902050204" pitchFamily="34" charset="0"/>
              </a:rPr>
              <a:t>D e r i v a c i </a:t>
            </a:r>
            <a:r>
              <a:rPr lang="es-AR" sz="2800" dirty="0" err="1">
                <a:latin typeface="Impact" panose="020B0806030902050204" pitchFamily="34" charset="0"/>
              </a:rPr>
              <a:t>ó</a:t>
            </a:r>
            <a:r>
              <a:rPr lang="es-AR" sz="2800" dirty="0">
                <a:latin typeface="Impact" panose="020B0806030902050204" pitchFamily="34" charset="0"/>
              </a:rPr>
              <a:t> n     </a:t>
            </a:r>
            <a:r>
              <a:rPr lang="es-AR" sz="2800" dirty="0" err="1">
                <a:latin typeface="Impact" panose="020B0806030902050204" pitchFamily="34" charset="0"/>
              </a:rPr>
              <a:t>N</a:t>
            </a:r>
            <a:r>
              <a:rPr lang="es-AR" sz="2800" dirty="0">
                <a:latin typeface="Impact" panose="020B0806030902050204" pitchFamily="34" charset="0"/>
              </a:rPr>
              <a:t> u m é r i c a  - </a:t>
            </a:r>
            <a:r>
              <a:rPr lang="es-AR" sz="2000" dirty="0">
                <a:latin typeface="Impact" panose="020B0806030902050204" pitchFamily="34" charset="0"/>
              </a:rPr>
              <a:t> c o n s i d e r a c i o n e s    f i n a l e s</a:t>
            </a:r>
          </a:p>
        </p:txBody>
      </p:sp>
      <p:sp>
        <p:nvSpPr>
          <p:cNvPr id="9" name="6 CuadroTexto"/>
          <p:cNvSpPr txBox="1">
            <a:spLocks noChangeArrowheads="1"/>
          </p:cNvSpPr>
          <p:nvPr/>
        </p:nvSpPr>
        <p:spPr bwMode="auto">
          <a:xfrm>
            <a:off x="323529" y="836712"/>
            <a:ext cx="68405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CL" altLang="es-AR" sz="2000" b="1" dirty="0">
                <a:latin typeface="Franklin Gothic Book" panose="020B0503020102020204" pitchFamily="34" charset="0"/>
              </a:rPr>
              <a:t>Otras expresiones</a:t>
            </a:r>
            <a:endParaRPr lang="es-ES" altLang="es-AR" sz="2000" b="1" dirty="0">
              <a:latin typeface="Franklin Gothic Book" panose="020B0503020102020204" pitchFamily="34" charset="0"/>
            </a:endParaRPr>
          </a:p>
        </p:txBody>
      </p:sp>
      <p:sp>
        <p:nvSpPr>
          <p:cNvPr id="22" name="6 CuadroTexto"/>
          <p:cNvSpPr txBox="1">
            <a:spLocks noChangeArrowheads="1"/>
          </p:cNvSpPr>
          <p:nvPr/>
        </p:nvSpPr>
        <p:spPr bwMode="auto">
          <a:xfrm>
            <a:off x="323528" y="1155736"/>
            <a:ext cx="8241827"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CL" altLang="es-AR" sz="2000" dirty="0">
                <a:latin typeface="Franklin Gothic Book" panose="020B0503020102020204" pitchFamily="34" charset="0"/>
              </a:rPr>
              <a:t>Combinando las expresiones de distintos desarrollos en serie de Taylor, con mayor o menor cantidad de términos, pueden obtenerse otras expresiones para el cálculo de la derivada primera o la derivada segunda; y también obtener expresiones para las derivadas de orden superior. Por ejemplo, para la derivada segunda, la </a:t>
            </a:r>
            <a:r>
              <a:rPr lang="es-CL" altLang="es-AR" sz="2000" dirty="0" err="1">
                <a:latin typeface="Franklin Gothic Book" panose="020B0503020102020204" pitchFamily="34" charset="0"/>
              </a:rPr>
              <a:t>expresi</a:t>
            </a:r>
            <a:r>
              <a:rPr lang="es-AR" altLang="es-AR" sz="2000" dirty="0" err="1">
                <a:latin typeface="Franklin Gothic Book" panose="020B0503020102020204" pitchFamily="34" charset="0"/>
              </a:rPr>
              <a:t>ón</a:t>
            </a:r>
            <a:r>
              <a:rPr lang="es-AR" altLang="es-AR" sz="2000" dirty="0">
                <a:latin typeface="Franklin Gothic Book" panose="020B0503020102020204" pitchFamily="34" charset="0"/>
              </a:rPr>
              <a:t> centrada resulta:</a:t>
            </a:r>
          </a:p>
          <a:p>
            <a:pPr eaLnBrk="1" hangingPunct="1">
              <a:spcBef>
                <a:spcPct val="0"/>
              </a:spcBef>
              <a:buFontTx/>
              <a:buNone/>
            </a:pPr>
            <a:endParaRPr lang="es-AR" altLang="es-AR" sz="2000" dirty="0">
              <a:latin typeface="Franklin Gothic Book" panose="020B0503020102020204" pitchFamily="34" charset="0"/>
            </a:endParaRPr>
          </a:p>
          <a:p>
            <a:pPr eaLnBrk="1" hangingPunct="1">
              <a:spcBef>
                <a:spcPct val="0"/>
              </a:spcBef>
              <a:buFontTx/>
              <a:buNone/>
            </a:pPr>
            <a:r>
              <a:rPr lang="es-AR" altLang="es-AR" sz="2000" dirty="0">
                <a:latin typeface="Franklin Gothic Book" panose="020B0503020102020204" pitchFamily="34" charset="0"/>
              </a:rPr>
              <a:t>						O(h</a:t>
            </a:r>
            <a:r>
              <a:rPr lang="es-AR" altLang="es-AR" sz="2000" baseline="30000" dirty="0">
                <a:latin typeface="Franklin Gothic Book" panose="020B0503020102020204" pitchFamily="34" charset="0"/>
              </a:rPr>
              <a:t>2</a:t>
            </a:r>
            <a:r>
              <a:rPr lang="es-AR" altLang="es-AR" sz="2000" dirty="0">
                <a:latin typeface="Franklin Gothic Book" panose="020B0503020102020204" pitchFamily="34" charset="0"/>
              </a:rPr>
              <a:t>)</a:t>
            </a:r>
            <a:endParaRPr lang="es-ES" altLang="es-AR" sz="2000" dirty="0">
              <a:latin typeface="Franklin Gothic Book" panose="020B0503020102020204" pitchFamily="34" charset="0"/>
            </a:endParaRPr>
          </a:p>
        </p:txBody>
      </p:sp>
      <p:sp>
        <p:nvSpPr>
          <p:cNvPr id="29" name="Text Box 7"/>
          <p:cNvSpPr txBox="1">
            <a:spLocks noChangeArrowheads="1"/>
          </p:cNvSpPr>
          <p:nvPr/>
        </p:nvSpPr>
        <p:spPr bwMode="auto">
          <a:xfrm>
            <a:off x="467544" y="4084926"/>
            <a:ext cx="828092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s-ES_tradnl" altLang="es-ES_tradnl" sz="2000" dirty="0">
                <a:latin typeface="Franklin Gothic Book" panose="020B0503020102020204" pitchFamily="34" charset="0"/>
              </a:rPr>
              <a:t>En las expresiones mostradas, se indicaron los errores asociados a cada una (señaladas como O(h), </a:t>
            </a:r>
            <a:r>
              <a:rPr lang="es-ES_tradnl" altLang="es-ES_tradnl" sz="2000">
                <a:latin typeface="Franklin Gothic Book" panose="020B0503020102020204" pitchFamily="34" charset="0"/>
              </a:rPr>
              <a:t>O(h</a:t>
            </a:r>
            <a:r>
              <a:rPr lang="es-ES_tradnl" altLang="es-ES_tradnl" sz="2000" baseline="30000">
                <a:latin typeface="Franklin Gothic Book" panose="020B0503020102020204" pitchFamily="34" charset="0"/>
              </a:rPr>
              <a:t>2</a:t>
            </a:r>
            <a:r>
              <a:rPr lang="es-ES_tradnl" altLang="es-ES_tradnl" sz="2000">
                <a:latin typeface="Franklin Gothic Book" panose="020B0503020102020204" pitchFamily="34" charset="0"/>
              </a:rPr>
              <a:t>)),</a:t>
            </a:r>
            <a:endParaRPr lang="es-ES_tradnl" altLang="es-ES_tradnl" sz="2000" dirty="0">
              <a:latin typeface="Franklin Gothic Book" panose="020B0503020102020204" pitchFamily="34" charset="0"/>
            </a:endParaRPr>
          </a:p>
          <a:p>
            <a:r>
              <a:rPr lang="es-ES_tradnl" altLang="es-ES_tradnl" sz="2000" dirty="0">
                <a:latin typeface="Franklin Gothic Book" panose="020B0503020102020204" pitchFamily="34" charset="0"/>
              </a:rPr>
              <a:t>Sin embargo, numéricamente se utilizan valores de h que, aunque pequeños, no son infinitesimalmente tendentes a cero.</a:t>
            </a:r>
          </a:p>
          <a:p>
            <a:r>
              <a:rPr lang="es-ES_tradnl" altLang="es-ES_tradnl" sz="2000" dirty="0">
                <a:latin typeface="Franklin Gothic Book" panose="020B0503020102020204" pitchFamily="34" charset="0"/>
              </a:rPr>
              <a:t>Cuanto mayores sean los h, mayor será el error cometido, y cuanto mayor sea el exponente de h, menor será el error cometido. </a:t>
            </a:r>
          </a:p>
          <a:p>
            <a:r>
              <a:rPr lang="es-ES_tradnl" altLang="es-ES_tradnl" sz="2000" dirty="0">
                <a:latin typeface="Franklin Gothic Book" panose="020B0503020102020204" pitchFamily="34" charset="0"/>
              </a:rPr>
              <a:t>Así en las fórmulas dadas para la derivada primera, conviene utilizar las expresiones centradas</a:t>
            </a:r>
          </a:p>
        </p:txBody>
      </p:sp>
      <p:sp>
        <p:nvSpPr>
          <p:cNvPr id="30" name="6 CuadroTexto"/>
          <p:cNvSpPr txBox="1">
            <a:spLocks noChangeArrowheads="1"/>
          </p:cNvSpPr>
          <p:nvPr/>
        </p:nvSpPr>
        <p:spPr bwMode="auto">
          <a:xfrm>
            <a:off x="467544" y="3701646"/>
            <a:ext cx="68405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CL" altLang="es-AR" sz="2000" b="1" dirty="0">
                <a:latin typeface="Franklin Gothic Book" panose="020B0503020102020204" pitchFamily="34" charset="0"/>
              </a:rPr>
              <a:t>El error cometido</a:t>
            </a:r>
            <a:endParaRPr lang="es-ES" altLang="es-AR" sz="2000" b="1" dirty="0">
              <a:latin typeface="Franklin Gothic Book" panose="020B0503020102020204" pitchFamily="34" charset="0"/>
            </a:endParaRPr>
          </a:p>
        </p:txBody>
      </p:sp>
      <p:pic>
        <p:nvPicPr>
          <p:cNvPr id="2" name="Imagen 1">
            <a:extLst>
              <a:ext uri="{FF2B5EF4-FFF2-40B4-BE49-F238E27FC236}">
                <a16:creationId xmlns:a16="http://schemas.microsoft.com/office/drawing/2014/main" id="{CAD69F47-CEB6-4E0D-A10F-3C35C7642F1F}"/>
              </a:ext>
            </a:extLst>
          </p:cNvPr>
          <p:cNvPicPr>
            <a:picLocks noChangeAspect="1"/>
          </p:cNvPicPr>
          <p:nvPr/>
        </p:nvPicPr>
        <p:blipFill>
          <a:blip r:embed="rId3"/>
          <a:stretch>
            <a:fillRect/>
          </a:stretch>
        </p:blipFill>
        <p:spPr>
          <a:xfrm>
            <a:off x="827584" y="2762977"/>
            <a:ext cx="4104456" cy="646232"/>
          </a:xfrm>
          <a:prstGeom prst="rect">
            <a:avLst/>
          </a:prstGeom>
        </p:spPr>
      </p:pic>
      <p:graphicFrame>
        <p:nvGraphicFramePr>
          <p:cNvPr id="10" name="Object 4">
            <a:extLst>
              <a:ext uri="{FF2B5EF4-FFF2-40B4-BE49-F238E27FC236}">
                <a16:creationId xmlns:a16="http://schemas.microsoft.com/office/drawing/2014/main" id="{B7899EC9-4DE0-4B85-AD00-6690BAAD92FA}"/>
              </a:ext>
            </a:extLst>
          </p:cNvPr>
          <p:cNvGraphicFramePr>
            <a:graphicFrameLocks noChangeAspect="1"/>
          </p:cNvGraphicFramePr>
          <p:nvPr>
            <p:extLst>
              <p:ext uri="{D42A27DB-BD31-4B8C-83A1-F6EECF244321}">
                <p14:modId xmlns:p14="http://schemas.microsoft.com/office/powerpoint/2010/main" val="3552709388"/>
              </p:ext>
            </p:extLst>
          </p:nvPr>
        </p:nvGraphicFramePr>
        <p:xfrm>
          <a:off x="1046163" y="2809875"/>
          <a:ext cx="3511550" cy="577850"/>
        </p:xfrm>
        <a:graphic>
          <a:graphicData uri="http://schemas.openxmlformats.org/presentationml/2006/ole">
            <mc:AlternateContent xmlns:mc="http://schemas.openxmlformats.org/markup-compatibility/2006">
              <mc:Choice xmlns:v="urn:schemas-microsoft-com:vml" Requires="v">
                <p:oleObj name="Ecuación" r:id="rId4" imgW="2400120" imgH="393480" progId="Equation.3">
                  <p:embed/>
                </p:oleObj>
              </mc:Choice>
              <mc:Fallback>
                <p:oleObj name="Ecuación" r:id="rId4" imgW="2400120" imgH="393480" progId="Equation.3">
                  <p:embed/>
                  <p:pic>
                    <p:nvPicPr>
                      <p:cNvPr id="18" name="Object 4"/>
                      <p:cNvPicPr>
                        <a:picLocks noChangeAspect="1" noChangeArrowheads="1"/>
                      </p:cNvPicPr>
                      <p:nvPr/>
                    </p:nvPicPr>
                    <p:blipFill>
                      <a:blip r:embed="rId5"/>
                      <a:srcRect/>
                      <a:stretch>
                        <a:fillRect/>
                      </a:stretch>
                    </p:blipFill>
                    <p:spPr bwMode="auto">
                      <a:xfrm>
                        <a:off x="1046163" y="2809875"/>
                        <a:ext cx="351155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7713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2" presetClass="entr" presetSubtype="8"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utoUpdateAnimBg="0"/>
      <p:bldP spid="30"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1AD1F4D-760B-4C90-86B9-31316F5C395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NUMEROS</Template>
  <TotalTime>4205</TotalTime>
  <Words>855</Words>
  <Application>Microsoft Office PowerPoint</Application>
  <PresentationFormat>Presentación en pantalla (4:3)</PresentationFormat>
  <Paragraphs>77</Paragraphs>
  <Slides>7</Slides>
  <Notes>0</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7</vt:i4>
      </vt:variant>
    </vt:vector>
  </HeadingPairs>
  <TitlesOfParts>
    <vt:vector size="16" baseType="lpstr">
      <vt:lpstr>Arial</vt:lpstr>
      <vt:lpstr>Calibri</vt:lpstr>
      <vt:lpstr>Franklin Gothic Book</vt:lpstr>
      <vt:lpstr>Impact</vt:lpstr>
      <vt:lpstr>Symbol</vt:lpstr>
      <vt:lpstr>Times</vt:lpstr>
      <vt:lpstr>Times New Roman</vt:lpstr>
      <vt:lpstr>Tema de Office</vt:lpstr>
      <vt:lpstr>Ecuación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Guillermo</dc:creator>
  <cp:lastModifiedBy>osvaldo mena</cp:lastModifiedBy>
  <cp:revision>185</cp:revision>
  <dcterms:created xsi:type="dcterms:W3CDTF">2019-08-23T18:43:06Z</dcterms:created>
  <dcterms:modified xsi:type="dcterms:W3CDTF">2024-05-02T01:38:58Z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TC019600869991</vt:lpwstr>
  </property>
</Properties>
</file>