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33"/>
  </p:notesMasterIdLst>
  <p:sldIdLst>
    <p:sldId id="272" r:id="rId3"/>
    <p:sldId id="313" r:id="rId4"/>
    <p:sldId id="314" r:id="rId5"/>
    <p:sldId id="256" r:id="rId6"/>
    <p:sldId id="312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258" r:id="rId19"/>
    <p:sldId id="327" r:id="rId20"/>
    <p:sldId id="259" r:id="rId21"/>
    <p:sldId id="264" r:id="rId22"/>
    <p:sldId id="329" r:id="rId23"/>
    <p:sldId id="262" r:id="rId24"/>
    <p:sldId id="263" r:id="rId25"/>
    <p:sldId id="330" r:id="rId26"/>
    <p:sldId id="331" r:id="rId27"/>
    <p:sldId id="332" r:id="rId28"/>
    <p:sldId id="333" r:id="rId29"/>
    <p:sldId id="336" r:id="rId30"/>
    <p:sldId id="334" r:id="rId31"/>
    <p:sldId id="335" r:id="rId32"/>
  </p:sldIdLst>
  <p:sldSz cx="9144000" cy="6858000" type="screen4x3"/>
  <p:notesSz cx="6858000" cy="9144000"/>
  <p:defaultTextStyle>
    <a:defPPr>
      <a:defRPr lang="es-V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fi" initials="L" lastIdx="1" clrIdx="0">
    <p:extLst>
      <p:ext uri="{19B8F6BF-5375-455C-9EA6-DF929625EA0E}">
        <p15:presenceInfo xmlns:p15="http://schemas.microsoft.com/office/powerpoint/2012/main" userId="Luff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B9CB"/>
    <a:srgbClr val="CC3300"/>
    <a:srgbClr val="FF9933"/>
    <a:srgbClr val="FF3300"/>
    <a:srgbClr val="FF9900"/>
    <a:srgbClr val="FF6600"/>
    <a:srgbClr val="FFFF66"/>
    <a:srgbClr val="CCFF33"/>
    <a:srgbClr val="FF66FF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95" autoAdjust="0"/>
    <p:restoredTop sz="91280" autoAdjust="0"/>
  </p:normalViewPr>
  <p:slideViewPr>
    <p:cSldViewPr>
      <p:cViewPr varScale="1">
        <p:scale>
          <a:sx n="61" d="100"/>
          <a:sy n="61" d="100"/>
        </p:scale>
        <p:origin x="12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BC40C43-A0CA-4132-9E40-18354723A721}" type="datetimeFigureOut">
              <a:rPr lang="es-VE"/>
              <a:pPr>
                <a:defRPr/>
              </a:pPr>
              <a:t>16/5/2024</a:t>
            </a:fld>
            <a:endParaRPr lang="es-V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5A75B01-8818-4657-B9FB-489D3D0BE58E}" type="slidenum">
              <a:rPr lang="es-VE"/>
              <a:pPr>
                <a:defRPr/>
              </a:pPr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805885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AR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495D45-1234-4F01-B17D-D5628A6C32FC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E8522-A8DB-4F06-987E-F9E6AED2E50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46D27-7344-4B3C-A2E0-A39C6DC2FB5F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E8A17-5FA2-45BE-B64D-5F22C61AE8FD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B913E-6F76-498C-9B4F-3FDB85CCD4F4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B8AA1-533F-4AFD-A5AA-15612E0A39A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17FBF-0316-48B0-9512-F03F1B808335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29159-C623-47B6-8C48-A55EF48AA3E7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D54B9-E2DE-4429-BADD-7BB8D7846175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FF32-EAAA-4CE4-833C-1943E55E2C68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66ADC2-8F02-4234-892B-72E6DA1C9A7E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C533E-2051-4A91-90F9-E12E6F7AD84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EE4F-C61A-4B28-8E0B-EAE60732C90C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A8AC5-5C4A-4751-9F87-4908E8E5EBCA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5CA25-C474-402D-A91C-5B59A42F4CA0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FADC5-556F-486B-A2DE-C645C89C96C5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445B7-75EE-4427-B072-AE84B6E64EE5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FD09E0-66FE-4A28-9FC9-B51FEF66DB3E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554DF-D7D3-434A-A114-AFF9407E9179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0EBFE7-CF61-4CED-AC0C-4AAAAD337BDF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AR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AR" noProof="0"/>
              <a:t>Haga clic en el icono para agregar una imagen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AR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CEFDE-8617-4C1B-AD75-BB0C2DC694DF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93E0EC-2A81-4ABB-9F9A-A614722482CB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título del patrón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AR"/>
              <a:t>Haga clic para modificar el estilo de texto del patrón</a:t>
            </a:r>
          </a:p>
          <a:p>
            <a:pPr lvl="1"/>
            <a:r>
              <a:rPr lang="es-AR"/>
              <a:t>Segundo nivel</a:t>
            </a:r>
          </a:p>
          <a:p>
            <a:pPr lvl="2"/>
            <a:r>
              <a:rPr lang="es-AR"/>
              <a:t>Tercer nivel</a:t>
            </a:r>
          </a:p>
          <a:p>
            <a:pPr lvl="3"/>
            <a:r>
              <a:rPr lang="es-AR"/>
              <a:t>Cuarto nivel</a:t>
            </a:r>
          </a:p>
          <a:p>
            <a:pPr lvl="4"/>
            <a:r>
              <a:rPr lang="es-AR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6A1A776-E6C3-43D1-81DA-679603A15545}" type="datetimeFigureOut">
              <a:rPr lang="es-AR" smtClean="0"/>
              <a:pPr>
                <a:defRPr/>
              </a:pPr>
              <a:t>16/5/2024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A4E8BD-4B35-4100-A390-B19A8EA2DBC4}" type="slidenum">
              <a:rPr lang="es-AR" smtClean="0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"/><Relationship Id="rId3" Type="http://schemas.openxmlformats.org/officeDocument/2006/relationships/oleObject" Target="../embeddings/oleObject9.bin"/><Relationship Id="rId7" Type="http://schemas.openxmlformats.org/officeDocument/2006/relationships/image" Target="../media/image1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png"/><Relationship Id="rId5" Type="http://schemas.openxmlformats.org/officeDocument/2006/relationships/image" Target="../media/image13.tif"/><Relationship Id="rId10" Type="http://schemas.openxmlformats.org/officeDocument/2006/relationships/image" Target="../media/image16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if"/><Relationship Id="rId4" Type="http://schemas.openxmlformats.org/officeDocument/2006/relationships/image" Target="../media/image18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oleObject" Target="../embeddings/oleObject13.bin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9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4.wmf"/><Relationship Id="rId2" Type="http://schemas.openxmlformats.org/officeDocument/2006/relationships/image" Target="../media/image1.jpeg"/><Relationship Id="rId16" Type="http://schemas.openxmlformats.org/officeDocument/2006/relationships/image" Target="../media/image26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25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wmf"/><Relationship Id="rId11" Type="http://schemas.openxmlformats.org/officeDocument/2006/relationships/image" Target="../media/image31.ti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30.tif"/><Relationship Id="rId4" Type="http://schemas.openxmlformats.org/officeDocument/2006/relationships/image" Target="../media/image12.wmf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tif"/><Relationship Id="rId4" Type="http://schemas.openxmlformats.org/officeDocument/2006/relationships/image" Target="../media/image28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38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tif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png"/><Relationship Id="rId5" Type="http://schemas.openxmlformats.org/officeDocument/2006/relationships/image" Target="../media/image5.wmf"/><Relationship Id="rId10" Type="http://schemas.openxmlformats.org/officeDocument/2006/relationships/oleObject" Target="../embeddings/oleObject5.bin"/><Relationship Id="rId4" Type="http://schemas.openxmlformats.org/officeDocument/2006/relationships/image" Target="../media/image4.wmf"/><Relationship Id="rId9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979712" y="1196752"/>
            <a:ext cx="57606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INTRODUCCIÓN </a:t>
            </a:r>
            <a:r>
              <a:rPr lang="es-AR" sz="4400" b="1" dirty="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A LA PROGRAMACIÓN Y ANÁLISIS NUMÉRICO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1979712" y="3320410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– RESOLUCIÓN NUMÉRICA DE ECUACIONES DIFERENCIALES ORDINARIAS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0067" y="2348880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No producen una solución continua a la solución del PVI , sino que proveen las aproximaciones en algunos puntos específicos y, en general, igualmente espaciados.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Esas aproximaciones discretas permiten hallar </a:t>
            </a:r>
          </a:p>
          <a:p>
            <a:r>
              <a:rPr lang="es-AR" sz="2400" b="1" dirty="0">
                <a:latin typeface="Franklin Gothic Book" panose="020B0503020102020204" pitchFamily="34" charset="0"/>
              </a:rPr>
              <a:t>y</a:t>
            </a:r>
            <a:r>
              <a:rPr lang="es-AR" sz="2400" b="1" baseline="-25000" dirty="0">
                <a:latin typeface="Franklin Gothic Book" panose="020B0503020102020204" pitchFamily="34" charset="0"/>
              </a:rPr>
              <a:t>k+1 </a:t>
            </a:r>
            <a:r>
              <a:rPr lang="en-US" sz="2400" b="1" dirty="0">
                <a:latin typeface="Franklin Gothic Book" panose="020B0503020102020204" pitchFamily="34" charset="0"/>
              </a:rPr>
              <a:t>= g ( </a:t>
            </a:r>
            <a:r>
              <a:rPr lang="en-US" sz="2400" b="1" dirty="0" err="1">
                <a:latin typeface="Franklin Gothic Book" panose="020B0503020102020204" pitchFamily="34" charset="0"/>
              </a:rPr>
              <a:t>y</a:t>
            </a:r>
            <a:r>
              <a:rPr lang="en-US" sz="2400" b="1" baseline="-25000" dirty="0" err="1">
                <a:latin typeface="Franklin Gothic Book" panose="020B0503020102020204" pitchFamily="34" charset="0"/>
              </a:rPr>
              <a:t>k</a:t>
            </a:r>
            <a:r>
              <a:rPr lang="en-US" sz="2400" b="1" dirty="0">
                <a:latin typeface="Franklin Gothic Book" panose="020B0503020102020204" pitchFamily="34" charset="0"/>
              </a:rPr>
              <a:t> , k , h ) </a:t>
            </a:r>
            <a:r>
              <a:rPr lang="en-US" sz="2400" b="1" dirty="0" err="1">
                <a:latin typeface="Franklin Gothic Book" panose="020B0503020102020204" pitchFamily="34" charset="0"/>
              </a:rPr>
              <a:t>como</a:t>
            </a:r>
            <a:r>
              <a:rPr lang="en-US" sz="2400" b="1" dirty="0">
                <a:latin typeface="Franklin Gothic Book" panose="020B0503020102020204" pitchFamily="34" charset="0"/>
              </a:rPr>
              <a:t> una </a:t>
            </a:r>
            <a:r>
              <a:rPr lang="en-US" sz="2400" b="1" dirty="0" err="1">
                <a:latin typeface="Franklin Gothic Book" panose="020B0503020102020204" pitchFamily="34" charset="0"/>
              </a:rPr>
              <a:t>aproximación</a:t>
            </a:r>
            <a:r>
              <a:rPr lang="en-US" sz="2400" b="1" dirty="0">
                <a:latin typeface="Franklin Gothic Book" panose="020B0503020102020204" pitchFamily="34" charset="0"/>
              </a:rPr>
              <a:t> de y(x</a:t>
            </a:r>
            <a:r>
              <a:rPr lang="en-US" sz="2400" b="1" baseline="-25000" dirty="0">
                <a:latin typeface="Franklin Gothic Book" panose="020B0503020102020204" pitchFamily="34" charset="0"/>
              </a:rPr>
              <a:t>k+1</a:t>
            </a:r>
            <a:r>
              <a:rPr lang="en-US" sz="2400" b="1" dirty="0">
                <a:latin typeface="Franklin Gothic Book" panose="020B0503020102020204" pitchFamily="34" charset="0"/>
              </a:rPr>
              <a:t>)</a:t>
            </a:r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</p:spTree>
    <p:extLst>
      <p:ext uri="{BB962C8B-B14F-4D97-AF65-F5344CB8AC3E}">
        <p14:creationId xmlns:p14="http://schemas.microsoft.com/office/powerpoint/2010/main" val="72244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2771800" y="949508"/>
            <a:ext cx="61206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Un planteo numérico es “consistente” con la ecuación diferencial que aproxima, si al disminuir el paso h, la ecuación algebraica con la que vamos a discretizar al problema tiende a la ecuación diferencial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CONSISTENCIA, ESTABILIDAD Y CONVERGENCIA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6A88DD-5B63-4259-A82C-4D7E5DB3DF93}"/>
              </a:ext>
            </a:extLst>
          </p:cNvPr>
          <p:cNvSpPr txBox="1"/>
          <p:nvPr/>
        </p:nvSpPr>
        <p:spPr>
          <a:xfrm>
            <a:off x="611560" y="970856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CONSISTENCIA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6225933-2E07-4552-A423-465B2182A6EA}"/>
              </a:ext>
            </a:extLst>
          </p:cNvPr>
          <p:cNvSpPr txBox="1"/>
          <p:nvPr/>
        </p:nvSpPr>
        <p:spPr>
          <a:xfrm>
            <a:off x="2771800" y="2795444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err="1">
                <a:latin typeface="Franklin Gothic Book" panose="020B0503020102020204" pitchFamily="34" charset="0"/>
              </a:rPr>
              <a:t>Un´método</a:t>
            </a:r>
            <a:r>
              <a:rPr lang="es-AR" sz="2400" dirty="0">
                <a:latin typeface="Franklin Gothic Book" panose="020B0503020102020204" pitchFamily="34" charset="0"/>
              </a:rPr>
              <a:t> numérico es “estable”, si la diferencia entre la solución exacta y la numérica tiende a cero a medida que avanza el cálculo con un paso constante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6F6DA8A-9E75-4E9D-BDF8-DC8183FA00A4}"/>
              </a:ext>
            </a:extLst>
          </p:cNvPr>
          <p:cNvSpPr txBox="1"/>
          <p:nvPr/>
        </p:nvSpPr>
        <p:spPr>
          <a:xfrm>
            <a:off x="611560" y="2816792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ESTABILIDAD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42944C5-0360-4F8C-8059-BE080F33E8D4}"/>
              </a:ext>
            </a:extLst>
          </p:cNvPr>
          <p:cNvSpPr txBox="1"/>
          <p:nvPr/>
        </p:nvSpPr>
        <p:spPr>
          <a:xfrm>
            <a:off x="2771800" y="4451628"/>
            <a:ext cx="61206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Un método numérico es “convergente” si la diferencia entre la solución numérica y la solución exacta tiende a cero al disminuir el paso 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9B5B929-2EC3-4437-A295-C64EA4728787}"/>
              </a:ext>
            </a:extLst>
          </p:cNvPr>
          <p:cNvSpPr txBox="1"/>
          <p:nvPr/>
        </p:nvSpPr>
        <p:spPr>
          <a:xfrm>
            <a:off x="539552" y="4472976"/>
            <a:ext cx="2376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CONVERGENCIA</a:t>
            </a:r>
          </a:p>
        </p:txBody>
      </p:sp>
    </p:spTree>
    <p:extLst>
      <p:ext uri="{BB962C8B-B14F-4D97-AF65-F5344CB8AC3E}">
        <p14:creationId xmlns:p14="http://schemas.microsoft.com/office/powerpoint/2010/main" val="84108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0066" y="548680"/>
            <a:ext cx="8272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Es un método de aplicabilidad general que se utiliza para comparar la precisión de otros métodos numéricos para resolver PVI.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  <a:ea typeface="HGMinchoE" panose="020B0400000000000000" pitchFamily="49" charset="-128"/>
              </a:rPr>
              <a:t>I ) MÉTODO DEL DESARROLLO EN SERIES DE TAYLOR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9A086431-701C-48F2-9168-3AD154562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1775124"/>
              </p:ext>
            </p:extLst>
          </p:nvPr>
        </p:nvGraphicFramePr>
        <p:xfrm>
          <a:off x="238230" y="3672494"/>
          <a:ext cx="8667540" cy="761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5778360" imgH="507960" progId="Equation.3">
                  <p:embed/>
                </p:oleObj>
              </mc:Choice>
              <mc:Fallback>
                <p:oleObj name="Ecuación" r:id="rId3" imgW="57783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230" y="3672494"/>
                        <a:ext cx="8667540" cy="76194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14FB1320-F4CB-4AFE-8E3C-D4E849CDE065}"/>
              </a:ext>
            </a:extLst>
          </p:cNvPr>
          <p:cNvSpPr txBox="1"/>
          <p:nvPr/>
        </p:nvSpPr>
        <p:spPr>
          <a:xfrm>
            <a:off x="599109" y="1733502"/>
            <a:ext cx="8272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Sea el PVI   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		y’=</a:t>
            </a:r>
            <a:r>
              <a:rPr lang="es-AR" sz="2400" b="1" dirty="0">
                <a:latin typeface="Franklin Gothic Book" panose="020B0503020102020204" pitchFamily="34" charset="0"/>
              </a:rPr>
              <a:t>f</a:t>
            </a:r>
            <a:r>
              <a:rPr lang="es-AR" sz="2400" dirty="0">
                <a:latin typeface="Franklin Gothic Book" panose="020B0503020102020204" pitchFamily="34" charset="0"/>
              </a:rPr>
              <a:t>(</a:t>
            </a:r>
            <a:r>
              <a:rPr lang="es-AR" sz="2400" dirty="0" err="1">
                <a:latin typeface="Franklin Gothic Book" panose="020B0503020102020204" pitchFamily="34" charset="0"/>
              </a:rPr>
              <a:t>x,y</a:t>
            </a:r>
            <a:r>
              <a:rPr lang="es-AR" sz="2400" dirty="0">
                <a:latin typeface="Franklin Gothic Book" panose="020B0503020102020204" pitchFamily="34" charset="0"/>
              </a:rPr>
              <a:t>)  con y(x</a:t>
            </a:r>
            <a:r>
              <a:rPr lang="es-AR" sz="2400" baseline="-25000" dirty="0">
                <a:latin typeface="Franklin Gothic Book" panose="020B0503020102020204" pitchFamily="34" charset="0"/>
              </a:rPr>
              <a:t>0</a:t>
            </a:r>
            <a:r>
              <a:rPr lang="es-AR" sz="2400" dirty="0">
                <a:latin typeface="Franklin Gothic Book" panose="020B0503020102020204" pitchFamily="34" charset="0"/>
              </a:rPr>
              <a:t>)=y</a:t>
            </a:r>
            <a:r>
              <a:rPr lang="es-AR" sz="2400" baseline="-25000" dirty="0">
                <a:latin typeface="Franklin Gothic Book" panose="020B0503020102020204" pitchFamily="34" charset="0"/>
              </a:rPr>
              <a:t>0</a:t>
            </a:r>
            <a:r>
              <a:rPr lang="es-AR" sz="2400" dirty="0">
                <a:latin typeface="Franklin Gothic Book" panose="020B0503020102020204" pitchFamily="34" charset="0"/>
              </a:rPr>
              <a:t>  entonces 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Los valores sucesivos de y</a:t>
            </a:r>
            <a:r>
              <a:rPr lang="es-AR" sz="2400" baseline="-25000" dirty="0">
                <a:latin typeface="Franklin Gothic Book" panose="020B0503020102020204" pitchFamily="34" charset="0"/>
              </a:rPr>
              <a:t>k+1 </a:t>
            </a:r>
            <a:r>
              <a:rPr lang="es-AR" sz="2400" dirty="0">
                <a:latin typeface="Franklin Gothic Book" panose="020B0503020102020204" pitchFamily="34" charset="0"/>
              </a:rPr>
              <a:t>se pueden obtener con la siguiente expresión general, obtenida de desarrollo en Series de Taylor: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7D5ADE2-B225-4CD2-9F8E-38CA2884C582}"/>
              </a:ext>
            </a:extLst>
          </p:cNvPr>
          <p:cNvSpPr txBox="1"/>
          <p:nvPr/>
        </p:nvSpPr>
        <p:spPr>
          <a:xfrm>
            <a:off x="0" y="4583806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De esa expresión puede obtenerse la del Método de Taylor de Orden 1</a:t>
            </a:r>
            <a:r>
              <a:rPr lang="en-US" sz="2400" dirty="0"/>
              <a:t>:</a:t>
            </a:r>
            <a:endParaRPr lang="es-AR" sz="2400" dirty="0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9A946C85-739F-4D52-98DF-79A4FBB3F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057047"/>
              </p:ext>
            </p:extLst>
          </p:nvPr>
        </p:nvGraphicFramePr>
        <p:xfrm>
          <a:off x="2930525" y="4941168"/>
          <a:ext cx="32575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171520" imgH="419040" progId="Equation.3">
                  <p:embed/>
                </p:oleObj>
              </mc:Choice>
              <mc:Fallback>
                <p:oleObj name="Ecuación" r:id="rId5" imgW="2171520" imgH="419040" progId="Equation.3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9A086431-701C-48F2-9168-3AD154562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30525" y="4941168"/>
                        <a:ext cx="3257550" cy="62865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58249EB9-394E-44EA-9480-5B47EF948241}"/>
              </a:ext>
            </a:extLst>
          </p:cNvPr>
          <p:cNvSpPr txBox="1"/>
          <p:nvPr/>
        </p:nvSpPr>
        <p:spPr>
          <a:xfrm>
            <a:off x="152400" y="5661248"/>
            <a:ext cx="9036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Y la del Método de Taylor de Orden 2</a:t>
            </a:r>
            <a:r>
              <a:rPr lang="en-US" sz="2400" dirty="0"/>
              <a:t>:</a:t>
            </a:r>
            <a:endParaRPr lang="es-AR" sz="2400" dirty="0"/>
          </a:p>
        </p:txBody>
      </p:sp>
      <p:graphicFrame>
        <p:nvGraphicFramePr>
          <p:cNvPr id="15" name="Objeto 14">
            <a:extLst>
              <a:ext uri="{FF2B5EF4-FFF2-40B4-BE49-F238E27FC236}">
                <a16:creationId xmlns:a16="http://schemas.microsoft.com/office/drawing/2014/main" id="{446F40F8-9AC1-4E82-8717-E953A05CAF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914491"/>
              </p:ext>
            </p:extLst>
          </p:nvPr>
        </p:nvGraphicFramePr>
        <p:xfrm>
          <a:off x="1676400" y="6122988"/>
          <a:ext cx="59626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3974760" imgH="507960" progId="Equation.3">
                  <p:embed/>
                </p:oleObj>
              </mc:Choice>
              <mc:Fallback>
                <p:oleObj name="Ecuación" r:id="rId7" imgW="3974760" imgH="507960" progId="Equation.3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9A086431-701C-48F2-9168-3AD1545621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6400" y="6122988"/>
                        <a:ext cx="5962650" cy="762000"/>
                      </a:xfrm>
                      <a:prstGeom prst="rect">
                        <a:avLst/>
                      </a:prstGeom>
                      <a:solidFill>
                        <a:srgbClr val="BFBFB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Elipse 15">
            <a:extLst>
              <a:ext uri="{FF2B5EF4-FFF2-40B4-BE49-F238E27FC236}">
                <a16:creationId xmlns:a16="http://schemas.microsoft.com/office/drawing/2014/main" id="{4E8A251E-1FDC-47F5-A7B2-521CF9475AC2}"/>
              </a:ext>
            </a:extLst>
          </p:cNvPr>
          <p:cNvSpPr/>
          <p:nvPr/>
        </p:nvSpPr>
        <p:spPr>
          <a:xfrm>
            <a:off x="8604448" y="4583806"/>
            <a:ext cx="26707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A24D829-A641-4254-9356-901D3A2A313C}"/>
              </a:ext>
            </a:extLst>
          </p:cNvPr>
          <p:cNvSpPr>
            <a:spLocks noChangeAspect="1"/>
          </p:cNvSpPr>
          <p:nvPr/>
        </p:nvSpPr>
        <p:spPr>
          <a:xfrm>
            <a:off x="4067944" y="4975200"/>
            <a:ext cx="146938" cy="25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7A7C5AC-45FE-4FB3-A6B1-169F17B38F82}"/>
              </a:ext>
            </a:extLst>
          </p:cNvPr>
          <p:cNvSpPr/>
          <p:nvPr/>
        </p:nvSpPr>
        <p:spPr>
          <a:xfrm>
            <a:off x="4601778" y="5696347"/>
            <a:ext cx="267074" cy="46166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0E6D4FD-ADB5-4CB5-BB2C-68FBB3DBCB8B}"/>
              </a:ext>
            </a:extLst>
          </p:cNvPr>
          <p:cNvSpPr>
            <a:spLocks noChangeAspect="1"/>
          </p:cNvSpPr>
          <p:nvPr/>
        </p:nvSpPr>
        <p:spPr>
          <a:xfrm>
            <a:off x="4932040" y="6124650"/>
            <a:ext cx="146938" cy="254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EA50045-F166-420D-BEC6-F86D960CA943}"/>
              </a:ext>
            </a:extLst>
          </p:cNvPr>
          <p:cNvSpPr/>
          <p:nvPr/>
        </p:nvSpPr>
        <p:spPr>
          <a:xfrm>
            <a:off x="5019998" y="4960999"/>
            <a:ext cx="1296144" cy="6286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655B674-0A10-443E-AA37-5169C6CAF961}"/>
              </a:ext>
            </a:extLst>
          </p:cNvPr>
          <p:cNvSpPr txBox="1"/>
          <p:nvPr/>
        </p:nvSpPr>
        <p:spPr>
          <a:xfrm>
            <a:off x="6188075" y="4975200"/>
            <a:ext cx="8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error</a:t>
            </a:r>
            <a:endParaRPr lang="es-AR" b="1" dirty="0">
              <a:solidFill>
                <a:srgbClr val="FF9933"/>
              </a:solidFill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55CBD46-730C-44AF-8030-84AB27D18577}"/>
              </a:ext>
            </a:extLst>
          </p:cNvPr>
          <p:cNvSpPr/>
          <p:nvPr/>
        </p:nvSpPr>
        <p:spPr>
          <a:xfrm>
            <a:off x="6372200" y="6165304"/>
            <a:ext cx="1296144" cy="628650"/>
          </a:xfrm>
          <a:prstGeom prst="ellipse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6A014A-6854-4638-9A64-B307366A178A}"/>
              </a:ext>
            </a:extLst>
          </p:cNvPr>
          <p:cNvSpPr txBox="1"/>
          <p:nvPr/>
        </p:nvSpPr>
        <p:spPr>
          <a:xfrm>
            <a:off x="7540277" y="6179505"/>
            <a:ext cx="80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9933"/>
                </a:solidFill>
              </a:rPr>
              <a:t>error</a:t>
            </a:r>
            <a:endParaRPr lang="es-AR" b="1" dirty="0">
              <a:solidFill>
                <a:srgbClr val="FF99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445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3" grpId="0"/>
      <p:bldP spid="16" grpId="0" animBg="1"/>
      <p:bldP spid="17" grpId="0" animBg="1"/>
      <p:bldP spid="19" grpId="0" animBg="1"/>
      <p:bldP spid="20" grpId="0" animBg="1"/>
      <p:bldP spid="21" grpId="0" animBg="1"/>
      <p:bldP spid="22" grpId="0"/>
      <p:bldP spid="23" grpId="0" animBg="1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9607" y="1340768"/>
            <a:ext cx="82724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 utiliza para estimar por comparación el error de otros métodos aproximados: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“ Se dice que un método es de orden </a:t>
            </a:r>
            <a:r>
              <a:rPr lang="es-AR" sz="2400" b="1" dirty="0">
                <a:latin typeface="Franklin Gothic Book" panose="020B0503020102020204" pitchFamily="34" charset="0"/>
              </a:rPr>
              <a:t>P</a:t>
            </a:r>
            <a:r>
              <a:rPr lang="es-AR" sz="2400" dirty="0">
                <a:latin typeface="Franklin Gothic Book" panose="020B0503020102020204" pitchFamily="34" charset="0"/>
              </a:rPr>
              <a:t> si los resultados que arroja tienen errores del mismo orden que los que arrojaría el Método de Taylor considerando el desarrollo hasta el término en </a:t>
            </a:r>
            <a:r>
              <a:rPr lang="es-AR" sz="2400" dirty="0" err="1">
                <a:latin typeface="Franklin Gothic Book" panose="020B0503020102020204" pitchFamily="34" charset="0"/>
              </a:rPr>
              <a:t>h</a:t>
            </a:r>
            <a:r>
              <a:rPr lang="es-AR" sz="2400" b="1" baseline="30000" dirty="0" err="1">
                <a:latin typeface="Franklin Gothic Book" panose="020B0503020102020204" pitchFamily="34" charset="0"/>
              </a:rPr>
              <a:t>P</a:t>
            </a:r>
            <a:r>
              <a:rPr lang="es-AR" sz="2400" b="1" baseline="30000" dirty="0">
                <a:latin typeface="Franklin Gothic Book" panose="020B0503020102020204" pitchFamily="34" charset="0"/>
              </a:rPr>
              <a:t> </a:t>
            </a:r>
            <a:r>
              <a:rPr lang="es-AR" sz="2400" b="1" dirty="0">
                <a:latin typeface="Franklin Gothic Book" panose="020B0503020102020204" pitchFamily="34" charset="0"/>
              </a:rPr>
              <a:t> “</a:t>
            </a:r>
            <a:endParaRPr lang="es-AR" sz="2400" b="1" baseline="300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DEL DESARROLLO EN SERIES DE TAYLOR</a:t>
            </a:r>
          </a:p>
        </p:txBody>
      </p:sp>
    </p:spTree>
    <p:extLst>
      <p:ext uri="{BB962C8B-B14F-4D97-AF65-F5344CB8AC3E}">
        <p14:creationId xmlns:p14="http://schemas.microsoft.com/office/powerpoint/2010/main" val="366696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6D7A8B1-A452-429A-B793-2A026237B62C}"/>
              </a:ext>
            </a:extLst>
          </p:cNvPr>
          <p:cNvSpPr/>
          <p:nvPr/>
        </p:nvSpPr>
        <p:spPr>
          <a:xfrm>
            <a:off x="589482" y="627085"/>
            <a:ext cx="664681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Sea el PVI   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		y’=</a:t>
            </a:r>
            <a:r>
              <a:rPr lang="es-AR" sz="2400" dirty="0" err="1">
                <a:latin typeface="Franklin Gothic Book" panose="020B0503020102020204" pitchFamily="34" charset="0"/>
              </a:rPr>
              <a:t>dy</a:t>
            </a:r>
            <a:r>
              <a:rPr lang="es-AR" sz="2400" dirty="0">
                <a:latin typeface="Franklin Gothic Book" panose="020B0503020102020204" pitchFamily="34" charset="0"/>
              </a:rPr>
              <a:t>/</a:t>
            </a:r>
            <a:r>
              <a:rPr lang="es-AR" sz="2400" dirty="0" err="1">
                <a:latin typeface="Franklin Gothic Book" panose="020B0503020102020204" pitchFamily="34" charset="0"/>
              </a:rPr>
              <a:t>dx</a:t>
            </a:r>
            <a:r>
              <a:rPr lang="es-AR" sz="2400" dirty="0">
                <a:latin typeface="Franklin Gothic Book" panose="020B0503020102020204" pitchFamily="34" charset="0"/>
              </a:rPr>
              <a:t>=f(</a:t>
            </a:r>
            <a:r>
              <a:rPr lang="es-AR" sz="2400" dirty="0" err="1">
                <a:latin typeface="Franklin Gothic Book" panose="020B0503020102020204" pitchFamily="34" charset="0"/>
              </a:rPr>
              <a:t>x,y</a:t>
            </a:r>
            <a:r>
              <a:rPr lang="es-AR" sz="2400" dirty="0">
                <a:latin typeface="Franklin Gothic Book" panose="020B0503020102020204" pitchFamily="34" charset="0"/>
              </a:rPr>
              <a:t>)  con y(x</a:t>
            </a:r>
            <a:r>
              <a:rPr lang="es-AR" sz="2400" baseline="-25000" dirty="0">
                <a:latin typeface="Franklin Gothic Book" panose="020B0503020102020204" pitchFamily="34" charset="0"/>
              </a:rPr>
              <a:t>0</a:t>
            </a:r>
            <a:r>
              <a:rPr lang="es-AR" sz="2400" dirty="0">
                <a:latin typeface="Franklin Gothic Book" panose="020B0503020102020204" pitchFamily="34" charset="0"/>
              </a:rPr>
              <a:t>)=y</a:t>
            </a:r>
            <a:r>
              <a:rPr lang="es-AR" sz="2400" baseline="-25000" dirty="0">
                <a:latin typeface="Franklin Gothic Book" panose="020B0503020102020204" pitchFamily="34" charset="0"/>
              </a:rPr>
              <a:t>0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con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      a=x</a:t>
            </a:r>
            <a:r>
              <a:rPr lang="es-AR" sz="2400" baseline="-25000" dirty="0">
                <a:latin typeface="Franklin Gothic Book" panose="020B0503020102020204" pitchFamily="34" charset="0"/>
              </a:rPr>
              <a:t>0  </a:t>
            </a:r>
            <a:r>
              <a:rPr lang="es-AR" sz="2400" dirty="0">
                <a:latin typeface="Franklin Gothic Book" panose="020B0503020102020204" pitchFamily="34" charset="0"/>
              </a:rPr>
              <a:t>&lt;=  x  &lt;= </a:t>
            </a:r>
            <a:r>
              <a:rPr lang="es-AR" sz="2400" dirty="0" err="1">
                <a:latin typeface="Franklin Gothic Book" panose="020B0503020102020204" pitchFamily="34" charset="0"/>
              </a:rPr>
              <a:t>x</a:t>
            </a:r>
            <a:r>
              <a:rPr lang="es-AR" sz="2400" baseline="-25000" dirty="0" err="1">
                <a:latin typeface="Franklin Gothic Book" panose="020B0503020102020204" pitchFamily="34" charset="0"/>
              </a:rPr>
              <a:t>N</a:t>
            </a:r>
            <a:r>
              <a:rPr lang="es-AR" sz="2400" dirty="0">
                <a:latin typeface="Franklin Gothic Book" panose="020B0503020102020204" pitchFamily="34" charset="0"/>
              </a:rPr>
              <a:t>=b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y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un conjunto de puntos equidistantes definidos por</a:t>
            </a:r>
          </a:p>
          <a:p>
            <a:r>
              <a:rPr lang="es-AR" sz="2400" dirty="0" err="1">
                <a:latin typeface="Franklin Gothic Book" panose="020B0503020102020204" pitchFamily="34" charset="0"/>
              </a:rPr>
              <a:t>x</a:t>
            </a:r>
            <a:r>
              <a:rPr lang="es-AR" sz="2400" baseline="-25000" dirty="0" err="1">
                <a:latin typeface="Franklin Gothic Book" panose="020B0503020102020204" pitchFamily="34" charset="0"/>
              </a:rPr>
              <a:t>k</a:t>
            </a:r>
            <a:r>
              <a:rPr lang="es-AR" sz="2400" dirty="0">
                <a:latin typeface="Franklin Gothic Book" panose="020B0503020102020204" pitchFamily="34" charset="0"/>
              </a:rPr>
              <a:t>=x</a:t>
            </a:r>
            <a:r>
              <a:rPr lang="es-AR" sz="2400" baseline="-25000" dirty="0">
                <a:latin typeface="Franklin Gothic Book" panose="020B0503020102020204" pitchFamily="34" charset="0"/>
              </a:rPr>
              <a:t>0</a:t>
            </a:r>
            <a:r>
              <a:rPr lang="es-AR" sz="2400" dirty="0">
                <a:latin typeface="Franklin Gothic Book" panose="020B0503020102020204" pitchFamily="34" charset="0"/>
              </a:rPr>
              <a:t>+k.h                con   k=0, 1, 2, 3, …,N</a:t>
            </a:r>
            <a:endParaRPr lang="es-AR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8EBD59-1157-455C-A4A0-52D83E7475CE}"/>
              </a:ext>
            </a:extLst>
          </p:cNvPr>
          <p:cNvSpPr/>
          <p:nvPr/>
        </p:nvSpPr>
        <p:spPr>
          <a:xfrm>
            <a:off x="589483" y="3356992"/>
            <a:ext cx="664681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Si se multiplica la ecuación diferencial      por </a:t>
            </a:r>
            <a:r>
              <a:rPr lang="es-AR" sz="2400" dirty="0" err="1">
                <a:latin typeface="Franklin Gothic Book" panose="020B0503020102020204" pitchFamily="34" charset="0"/>
              </a:rPr>
              <a:t>dx</a:t>
            </a:r>
            <a:r>
              <a:rPr lang="es-AR" sz="2400" dirty="0">
                <a:latin typeface="Franklin Gothic Book" panose="020B0503020102020204" pitchFamily="34" charset="0"/>
              </a:rPr>
              <a:t> y se integra entre </a:t>
            </a:r>
            <a:r>
              <a:rPr lang="es-AR" sz="2400" dirty="0" err="1">
                <a:latin typeface="Franklin Gothic Book" panose="020B0503020102020204" pitchFamily="34" charset="0"/>
              </a:rPr>
              <a:t>x</a:t>
            </a:r>
            <a:r>
              <a:rPr lang="es-AR" sz="2400" baseline="-25000" dirty="0" err="1">
                <a:latin typeface="Franklin Gothic Book" panose="020B0503020102020204" pitchFamily="34" charset="0"/>
              </a:rPr>
              <a:t>k</a:t>
            </a:r>
            <a:r>
              <a:rPr lang="es-AR" sz="2400" dirty="0">
                <a:latin typeface="Franklin Gothic Book" panose="020B0503020102020204" pitchFamily="34" charset="0"/>
              </a:rPr>
              <a:t> y x</a:t>
            </a:r>
            <a:r>
              <a:rPr lang="es-AR" sz="2400" baseline="-25000" dirty="0">
                <a:latin typeface="Franklin Gothic Book" panose="020B0503020102020204" pitchFamily="34" charset="0"/>
              </a:rPr>
              <a:t>k+1</a:t>
            </a:r>
            <a:r>
              <a:rPr lang="es-AR" sz="2400" dirty="0">
                <a:latin typeface="Franklin Gothic Book" panose="020B0503020102020204" pitchFamily="34" charset="0"/>
              </a:rPr>
              <a:t> resulta:  		</a:t>
            </a:r>
            <a:endParaRPr lang="es-AR" sz="2400" dirty="0"/>
          </a:p>
        </p:txBody>
      </p:sp>
      <p:sp>
        <p:nvSpPr>
          <p:cNvPr id="6" name="Heptágono 5">
            <a:extLst>
              <a:ext uri="{FF2B5EF4-FFF2-40B4-BE49-F238E27FC236}">
                <a16:creationId xmlns:a16="http://schemas.microsoft.com/office/drawing/2014/main" id="{0BAF4BC5-AFC5-41F9-8AAC-D6F9AB169530}"/>
              </a:ext>
            </a:extLst>
          </p:cNvPr>
          <p:cNvSpPr/>
          <p:nvPr/>
        </p:nvSpPr>
        <p:spPr>
          <a:xfrm>
            <a:off x="5652120" y="3429000"/>
            <a:ext cx="360040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7" name="Heptágono 6">
            <a:extLst>
              <a:ext uri="{FF2B5EF4-FFF2-40B4-BE49-F238E27FC236}">
                <a16:creationId xmlns:a16="http://schemas.microsoft.com/office/drawing/2014/main" id="{3915A61A-D7AB-4FB5-899D-8AAC2E62E7C1}"/>
              </a:ext>
            </a:extLst>
          </p:cNvPr>
          <p:cNvSpPr/>
          <p:nvPr/>
        </p:nvSpPr>
        <p:spPr>
          <a:xfrm>
            <a:off x="1908449" y="1124744"/>
            <a:ext cx="360040" cy="288032"/>
          </a:xfrm>
          <a:prstGeom prst="hep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4A4CD7C-3CAC-4E7B-9A26-DA511A02D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060620"/>
              </p:ext>
            </p:extLst>
          </p:nvPr>
        </p:nvGraphicFramePr>
        <p:xfrm>
          <a:off x="899592" y="4259997"/>
          <a:ext cx="6577837" cy="132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517560" imgH="711000" progId="Equation.3">
                  <p:embed/>
                </p:oleObj>
              </mc:Choice>
              <mc:Fallback>
                <p:oleObj name="Ecuación" r:id="rId3" imgW="35175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592" y="4259997"/>
                        <a:ext cx="6577837" cy="13295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583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D4A4CD7C-3CAC-4E7B-9A26-DA511A02D7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558983"/>
              </p:ext>
            </p:extLst>
          </p:nvPr>
        </p:nvGraphicFramePr>
        <p:xfrm>
          <a:off x="620067" y="764704"/>
          <a:ext cx="6577837" cy="132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517560" imgH="711000" progId="Equation.3">
                  <p:embed/>
                </p:oleObj>
              </mc:Choice>
              <mc:Fallback>
                <p:oleObj name="Ecuación" r:id="rId3" imgW="3517560" imgH="711000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4A4CD7C-3CAC-4E7B-9A26-DA511A02D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067" y="764704"/>
                        <a:ext cx="6577837" cy="13295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02BF015-82A2-4793-BE45-CF835CA5169A}"/>
              </a:ext>
            </a:extLst>
          </p:cNvPr>
          <p:cNvSpPr txBox="1"/>
          <p:nvPr/>
        </p:nvSpPr>
        <p:spPr>
          <a:xfrm>
            <a:off x="620067" y="2348880"/>
            <a:ext cx="668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solución de la ecuación diferencial es y(x), por lo que es una incógnita del problema. </a:t>
            </a:r>
          </a:p>
          <a:p>
            <a:r>
              <a:rPr lang="es-AR" dirty="0"/>
              <a:t>En consecuencia no se puede evaluar la integral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E37F479-DB1F-4996-BCD7-6A980D7FD693}"/>
              </a:ext>
            </a:extLst>
          </p:cNvPr>
          <p:cNvSpPr/>
          <p:nvPr/>
        </p:nvSpPr>
        <p:spPr>
          <a:xfrm>
            <a:off x="5220072" y="2924944"/>
            <a:ext cx="648072" cy="347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F87FE2D-9D6F-4916-9BF3-3BC7CC0D7433}"/>
              </a:ext>
            </a:extLst>
          </p:cNvPr>
          <p:cNvSpPr/>
          <p:nvPr/>
        </p:nvSpPr>
        <p:spPr>
          <a:xfrm>
            <a:off x="5220072" y="1059693"/>
            <a:ext cx="2088232" cy="1175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1ADEBFE-C914-429C-A0A2-C63538C551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3" t="12311" r="21282" b="17022"/>
          <a:stretch/>
        </p:blipFill>
        <p:spPr>
          <a:xfrm>
            <a:off x="793968" y="3526816"/>
            <a:ext cx="4426104" cy="324036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293EC4BB-D5A3-4D90-AFC4-1D18040D4A3F}"/>
              </a:ext>
            </a:extLst>
          </p:cNvPr>
          <p:cNvSpPr txBox="1"/>
          <p:nvPr/>
        </p:nvSpPr>
        <p:spPr>
          <a:xfrm>
            <a:off x="5544108" y="3225750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HIPÓTESIS DE EULER:</a:t>
            </a:r>
          </a:p>
          <a:p>
            <a:endParaRPr lang="es-AR" dirty="0"/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B497D0DE-E1C1-45FA-B9BB-16E60A60B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308636"/>
              </p:ext>
            </p:extLst>
          </p:nvPr>
        </p:nvGraphicFramePr>
        <p:xfrm>
          <a:off x="5544088" y="3800271"/>
          <a:ext cx="329562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2197080" imgH="457200" progId="Equation.3">
                  <p:embed/>
                </p:oleObj>
              </mc:Choice>
              <mc:Fallback>
                <p:oleObj name="Ecuación" r:id="rId6" imgW="21970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44088" y="3800271"/>
                        <a:ext cx="3295620" cy="6858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4FDA9562-266B-4BAF-A5A2-DC3F3D2064DF}"/>
              </a:ext>
            </a:extLst>
          </p:cNvPr>
          <p:cNvSpPr txBox="1"/>
          <p:nvPr/>
        </p:nvSpPr>
        <p:spPr>
          <a:xfrm>
            <a:off x="5544108" y="4593902"/>
            <a:ext cx="3420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De esa forma:</a:t>
            </a:r>
          </a:p>
          <a:p>
            <a:endParaRPr lang="es-AR" dirty="0"/>
          </a:p>
          <a:p>
            <a:endParaRPr lang="es-AR" dirty="0"/>
          </a:p>
        </p:txBody>
      </p:sp>
      <p:pic>
        <p:nvPicPr>
          <p:cNvPr id="22" name="Imagen 21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ABC3CB58-1D90-4876-815F-055576E4AC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73" t="16523" r="21723" b="16593"/>
          <a:stretch/>
        </p:blipFill>
        <p:spPr>
          <a:xfrm>
            <a:off x="755576" y="3746502"/>
            <a:ext cx="4426104" cy="3066874"/>
          </a:xfrm>
          <a:prstGeom prst="rect">
            <a:avLst/>
          </a:prstGeom>
        </p:spPr>
      </p:pic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D65749F0-7298-425D-A4AC-4260E4550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367803"/>
              </p:ext>
            </p:extLst>
          </p:nvPr>
        </p:nvGraphicFramePr>
        <p:xfrm>
          <a:off x="5154613" y="4970401"/>
          <a:ext cx="3989387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2133360" imgH="965160" progId="Equation.3">
                  <p:embed/>
                </p:oleObj>
              </mc:Choice>
              <mc:Fallback>
                <p:oleObj name="Ecuación" r:id="rId9" imgW="2133360" imgH="965160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4A4CD7C-3CAC-4E7B-9A26-DA511A02D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54613" y="4970401"/>
                        <a:ext cx="3989387" cy="180340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58B09-0889-433B-A7F6-E32CFF42677C}"/>
              </a:ext>
            </a:extLst>
          </p:cNvPr>
          <p:cNvSpPr txBox="1"/>
          <p:nvPr/>
        </p:nvSpPr>
        <p:spPr>
          <a:xfrm>
            <a:off x="5004048" y="6239053"/>
            <a:ext cx="3096344" cy="553931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926C7E-09E4-4CA0-BE65-0AC0E22FF1AA}"/>
              </a:ext>
            </a:extLst>
          </p:cNvPr>
          <p:cNvSpPr txBox="1"/>
          <p:nvPr/>
        </p:nvSpPr>
        <p:spPr>
          <a:xfrm>
            <a:off x="2495669" y="6381328"/>
            <a:ext cx="256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F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órmula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de Euler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562A2DE-F5E3-46B0-AC96-40CC239A5B90}"/>
              </a:ext>
            </a:extLst>
          </p:cNvPr>
          <p:cNvSpPr txBox="1"/>
          <p:nvPr/>
        </p:nvSpPr>
        <p:spPr>
          <a:xfrm>
            <a:off x="4067944" y="4797152"/>
            <a:ext cx="1113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3300"/>
                </a:solidFill>
              </a:rPr>
              <a:t>f(</a:t>
            </a:r>
            <a:r>
              <a:rPr lang="es-AR" dirty="0" err="1">
                <a:solidFill>
                  <a:srgbClr val="FF3300"/>
                </a:solidFill>
              </a:rPr>
              <a:t>x,y</a:t>
            </a:r>
            <a:r>
              <a:rPr lang="es-AR" dirty="0">
                <a:solidFill>
                  <a:srgbClr val="FF3300"/>
                </a:solidFill>
              </a:rPr>
              <a:t>)</a:t>
            </a:r>
          </a:p>
        </p:txBody>
      </p:sp>
      <p:pic>
        <p:nvPicPr>
          <p:cNvPr id="34848" name="Picture 32" descr="Clip De Papel Oficina - Gráficos vectoriales gratis en Pixabay">
            <a:extLst>
              <a:ext uri="{FF2B5EF4-FFF2-40B4-BE49-F238E27FC236}">
                <a16:creationId xmlns:a16="http://schemas.microsoft.com/office/drawing/2014/main" id="{ACB4A14A-801E-4457-9B89-C202AC062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9847">
            <a:off x="7633845" y="-299560"/>
            <a:ext cx="1780177" cy="14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73E06B86-A525-4536-B531-71C13C341A46}"/>
              </a:ext>
            </a:extLst>
          </p:cNvPr>
          <p:cNvSpPr/>
          <p:nvPr/>
        </p:nvSpPr>
        <p:spPr>
          <a:xfrm rot="1870864">
            <a:off x="6453383" y="5518999"/>
            <a:ext cx="2740405" cy="738664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r>
              <a:rPr lang="es-AR" b="1" dirty="0">
                <a:latin typeface="Franklin Gothic Book" panose="020B0503020102020204" pitchFamily="34" charset="0"/>
              </a:rPr>
              <a:t>Ecuación en Diferencias</a:t>
            </a:r>
            <a:r>
              <a:rPr lang="es-AR" dirty="0">
                <a:latin typeface="Franklin Gothic Book" panose="020B0503020102020204" pitchFamily="34" charset="0"/>
              </a:rPr>
              <a:t> </a:t>
            </a:r>
            <a:r>
              <a:rPr lang="es-AR" sz="2400" b="1" dirty="0">
                <a:latin typeface="Franklin Gothic Book" panose="020B0503020102020204" pitchFamily="34" charset="0"/>
              </a:rPr>
              <a:t>g</a:t>
            </a:r>
          </a:p>
          <a:p>
            <a:endParaRPr lang="es-AR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53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5" grpId="0"/>
      <p:bldP spid="17" grpId="0"/>
      <p:bldP spid="19" grpId="0" animBg="1"/>
      <p:bldP spid="20" grpId="0"/>
      <p:bldP spid="23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D65749F0-7298-425D-A4AC-4260E4550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2751835"/>
              </p:ext>
            </p:extLst>
          </p:nvPr>
        </p:nvGraphicFramePr>
        <p:xfrm>
          <a:off x="4829175" y="552450"/>
          <a:ext cx="2611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96800" imgH="215640" progId="Equation.3">
                  <p:embed/>
                </p:oleObj>
              </mc:Choice>
              <mc:Fallback>
                <p:oleObj name="Ecuación" r:id="rId3" imgW="1396800" imgH="21564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D65749F0-7298-425D-A4AC-4260E4550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552450"/>
                        <a:ext cx="2611438" cy="403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58B09-0889-433B-A7F6-E32CFF42677C}"/>
              </a:ext>
            </a:extLst>
          </p:cNvPr>
          <p:cNvSpPr txBox="1"/>
          <p:nvPr/>
        </p:nvSpPr>
        <p:spPr>
          <a:xfrm>
            <a:off x="4588071" y="476672"/>
            <a:ext cx="3096344" cy="553931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926C7E-09E4-4CA0-BE65-0AC0E22FF1AA}"/>
              </a:ext>
            </a:extLst>
          </p:cNvPr>
          <p:cNvSpPr txBox="1"/>
          <p:nvPr/>
        </p:nvSpPr>
        <p:spPr>
          <a:xfrm>
            <a:off x="2051720" y="618947"/>
            <a:ext cx="256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F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órmula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de Euler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EAC81-770C-4EBC-9820-64CAAFE0C664}"/>
              </a:ext>
            </a:extLst>
          </p:cNvPr>
          <p:cNvSpPr txBox="1"/>
          <p:nvPr/>
        </p:nvSpPr>
        <p:spPr>
          <a:xfrm>
            <a:off x="1043608" y="119675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ORDEN DEL MÉTODO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192DB6-CC9C-4963-82E5-6E0D5F8D2A95}"/>
              </a:ext>
            </a:extLst>
          </p:cNvPr>
          <p:cNvSpPr txBox="1"/>
          <p:nvPr/>
        </p:nvSpPr>
        <p:spPr>
          <a:xfrm>
            <a:off x="1038584" y="1550116"/>
            <a:ext cx="778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Por comparación con el Método de Taylor, se dice que el Método de Euler es de </a:t>
            </a:r>
            <a:r>
              <a:rPr lang="es-AR" b="1" dirty="0"/>
              <a:t>ORDEN 1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9D41C3-77A2-49BF-AB87-BFEEFABDCDA2}"/>
              </a:ext>
            </a:extLst>
          </p:cNvPr>
          <p:cNvSpPr txBox="1"/>
          <p:nvPr/>
        </p:nvSpPr>
        <p:spPr>
          <a:xfrm>
            <a:off x="1043608" y="2267580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INTERPRETACIÓN GRÁFICA</a:t>
            </a:r>
          </a:p>
        </p:txBody>
      </p:sp>
      <p:pic>
        <p:nvPicPr>
          <p:cNvPr id="13" name="Imagen 12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E62F7F81-2489-4A9D-BFFD-B94C0D610E4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13" t="3949" r="23451" b="-3949"/>
          <a:stretch/>
        </p:blipFill>
        <p:spPr>
          <a:xfrm>
            <a:off x="2051720" y="2693779"/>
            <a:ext cx="6466540" cy="4180827"/>
          </a:xfrm>
          <a:prstGeom prst="rect">
            <a:avLst/>
          </a:prstGeom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3154DE1-1B82-497B-93FC-06FD3A320FC4}"/>
              </a:ext>
            </a:extLst>
          </p:cNvPr>
          <p:cNvCxnSpPr/>
          <p:nvPr/>
        </p:nvCxnSpPr>
        <p:spPr>
          <a:xfrm>
            <a:off x="5724128" y="932763"/>
            <a:ext cx="288032" cy="335997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DA3F972-DDDF-4534-A4B3-E1305B07FC31}"/>
              </a:ext>
            </a:extLst>
          </p:cNvPr>
          <p:cNvCxnSpPr>
            <a:cxnSpLocks/>
          </p:cNvCxnSpPr>
          <p:nvPr/>
        </p:nvCxnSpPr>
        <p:spPr>
          <a:xfrm flipH="1">
            <a:off x="6874346" y="932763"/>
            <a:ext cx="217934" cy="335997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29E642C-9E69-466E-8E8F-B00D1A7C3201}"/>
              </a:ext>
            </a:extLst>
          </p:cNvPr>
          <p:cNvCxnSpPr>
            <a:cxnSpLocks/>
          </p:cNvCxnSpPr>
          <p:nvPr/>
        </p:nvCxnSpPr>
        <p:spPr>
          <a:xfrm flipH="1">
            <a:off x="6444208" y="932763"/>
            <a:ext cx="216024" cy="335997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0753EC6A-28C0-483A-AC82-0B2A8B02A8BB}"/>
              </a:ext>
            </a:extLst>
          </p:cNvPr>
          <p:cNvSpPr txBox="1"/>
          <p:nvPr/>
        </p:nvSpPr>
        <p:spPr>
          <a:xfrm>
            <a:off x="5519811" y="1279793"/>
            <a:ext cx="20045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Valores</a:t>
            </a:r>
            <a:r>
              <a:rPr lang="en-US" sz="1200" dirty="0">
                <a:solidFill>
                  <a:srgbClr val="FF0000"/>
                </a:solidFill>
              </a:rPr>
              <a:t> del </a:t>
            </a:r>
            <a:r>
              <a:rPr lang="en-US" sz="1200" dirty="0" err="1">
                <a:solidFill>
                  <a:srgbClr val="FF0000"/>
                </a:solidFill>
              </a:rPr>
              <a:t>paso</a:t>
            </a:r>
            <a:r>
              <a:rPr lang="en-US" sz="1200" dirty="0">
                <a:solidFill>
                  <a:srgbClr val="FF0000"/>
                </a:solidFill>
              </a:rPr>
              <a:t> anterior</a:t>
            </a:r>
            <a:endParaRPr lang="es-AR" sz="1200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E7AF298-7B07-4E3A-B514-DE7DCBF6455C}"/>
              </a:ext>
            </a:extLst>
          </p:cNvPr>
          <p:cNvSpPr txBox="1"/>
          <p:nvPr/>
        </p:nvSpPr>
        <p:spPr>
          <a:xfrm rot="19173015">
            <a:off x="3286446" y="4076519"/>
            <a:ext cx="1944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tx2">
                    <a:lumMod val="75000"/>
                  </a:schemeClr>
                </a:solidFill>
              </a:rPr>
              <a:t>Pendiente en el extremo izquierdo del intervalo</a:t>
            </a:r>
          </a:p>
        </p:txBody>
      </p:sp>
    </p:spTree>
    <p:extLst>
      <p:ext uri="{BB962C8B-B14F-4D97-AF65-F5344CB8AC3E}">
        <p14:creationId xmlns:p14="http://schemas.microsoft.com/office/powerpoint/2010/main" val="98957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" grpId="0"/>
      <p:bldP spid="21" grpId="0"/>
      <p:bldP spid="24" grpId="0"/>
      <p:bldP spid="9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49E86D5A-6DD0-4668-98AE-1AAE6048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305800" cy="5943600"/>
          </a:xfrm>
          <a:solidFill>
            <a:schemeClr val="bg1"/>
          </a:solidFill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MX" altLang="es-AR" sz="2000" dirty="0"/>
              <a:t>         La  solución</a:t>
            </a:r>
            <a:r>
              <a:rPr lang="es-MX" altLang="es-AR" sz="2000" i="1" dirty="0"/>
              <a:t> se aproxima</a:t>
            </a:r>
            <a:r>
              <a:rPr lang="es-MX" altLang="es-AR" sz="2000" dirty="0"/>
              <a:t> en el intervalo</a:t>
            </a:r>
            <a:r>
              <a:rPr lang="es-MX" altLang="es-AR" sz="2800" dirty="0"/>
              <a:t> </a:t>
            </a:r>
            <a:r>
              <a:rPr lang="es-MX" altLang="es-AR" sz="2000" dirty="0"/>
              <a:t>[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000" dirty="0"/>
              <a:t>, 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 </a:t>
            </a:r>
            <a:r>
              <a:rPr lang="es-MX" altLang="es-AR" sz="2000" dirty="0"/>
              <a:t>+ </a:t>
            </a:r>
            <a:r>
              <a:rPr lang="es-MX" altLang="es-AR" sz="2000" i="1" dirty="0"/>
              <a:t>T</a:t>
            </a:r>
            <a:r>
              <a:rPr lang="es-MX" altLang="es-AR" sz="2000" dirty="0"/>
              <a:t>]</a:t>
            </a:r>
            <a:r>
              <a:rPr lang="es-MX" altLang="es-AR" sz="2800" dirty="0"/>
              <a:t> </a:t>
            </a:r>
            <a:r>
              <a:rPr lang="es-MX" altLang="es-AR" sz="2000" dirty="0"/>
              <a:t>en un conjunto finito </a:t>
            </a:r>
          </a:p>
          <a:p>
            <a:pPr marL="609600" indent="-609600" eaLnBrk="1" hangingPunct="1">
              <a:buFontTx/>
              <a:buNone/>
            </a:pPr>
            <a:r>
              <a:rPr lang="es-MX" altLang="es-AR" sz="2000" dirty="0"/>
              <a:t>	 de puntos llamados </a:t>
            </a:r>
            <a:r>
              <a:rPr lang="es-MX" altLang="es-AR" sz="2000" i="1" dirty="0"/>
              <a:t>nodos :</a:t>
            </a:r>
            <a:r>
              <a:rPr lang="es-MX" altLang="es-AR" sz="2400" i="1" dirty="0"/>
              <a:t>  </a:t>
            </a:r>
            <a:r>
              <a:rPr lang="es-MX" altLang="es-AR" sz="2800" dirty="0"/>
              <a:t>  </a:t>
            </a:r>
            <a:r>
              <a:rPr lang="es-MX" altLang="es-AR" sz="2400" dirty="0"/>
              <a:t>{(</a:t>
            </a:r>
            <a:r>
              <a:rPr lang="es-MX" altLang="es-AR" sz="2400" dirty="0" err="1"/>
              <a:t>t</a:t>
            </a:r>
            <a:r>
              <a:rPr lang="es-MX" altLang="es-AR" sz="1400" dirty="0" err="1"/>
              <a:t>k</a:t>
            </a:r>
            <a:r>
              <a:rPr lang="es-MX" altLang="es-AR" sz="2400" dirty="0"/>
              <a:t> , </a:t>
            </a:r>
            <a:r>
              <a:rPr lang="es-MX" altLang="es-AR" sz="2400" dirty="0" err="1"/>
              <a:t>y</a:t>
            </a:r>
            <a:r>
              <a:rPr lang="es-MX" altLang="es-AR" sz="1400" dirty="0" err="1"/>
              <a:t>k</a:t>
            </a:r>
            <a:r>
              <a:rPr lang="es-MX" altLang="es-AR" sz="2400" dirty="0"/>
              <a:t>) / y(</a:t>
            </a:r>
            <a:r>
              <a:rPr lang="es-MX" altLang="es-AR" sz="2400" dirty="0" err="1"/>
              <a:t>t</a:t>
            </a:r>
            <a:r>
              <a:rPr lang="es-MX" altLang="es-AR" sz="1400" dirty="0" err="1"/>
              <a:t>k</a:t>
            </a:r>
            <a:r>
              <a:rPr lang="es-MX" altLang="es-AR" sz="1400" dirty="0"/>
              <a:t> </a:t>
            </a:r>
            <a:r>
              <a:rPr lang="es-MX" altLang="es-AR" sz="2400" dirty="0"/>
              <a:t>) </a:t>
            </a:r>
            <a:r>
              <a:rPr lang="es-MX" altLang="es-AR" sz="2400" u="sng" dirty="0"/>
              <a:t>~</a:t>
            </a:r>
            <a:r>
              <a:rPr lang="es-MX" altLang="es-AR" sz="2400" dirty="0"/>
              <a:t> </a:t>
            </a:r>
            <a:r>
              <a:rPr lang="es-MX" altLang="es-AR" sz="2400" dirty="0" err="1"/>
              <a:t>y</a:t>
            </a:r>
            <a:r>
              <a:rPr lang="es-MX" altLang="es-AR" sz="1400" dirty="0" err="1"/>
              <a:t>k</a:t>
            </a:r>
            <a:r>
              <a:rPr lang="es-MX" altLang="es-AR" sz="2400" dirty="0"/>
              <a:t>}</a:t>
            </a:r>
          </a:p>
          <a:p>
            <a:pPr marL="609600" indent="-609600" eaLnBrk="1" hangingPunct="1">
              <a:buFontTx/>
              <a:buNone/>
            </a:pPr>
            <a:endParaRPr lang="es-MX" altLang="es-AR" sz="800" dirty="0"/>
          </a:p>
          <a:p>
            <a:pPr marL="609600" indent="-609600" eaLnBrk="1" hangingPunct="1">
              <a:buFontTx/>
              <a:buNone/>
            </a:pPr>
            <a:r>
              <a:rPr lang="es-MX" altLang="es-AR" sz="2800" dirty="0"/>
              <a:t>	</a:t>
            </a:r>
            <a:r>
              <a:rPr lang="es-MX" altLang="es-AR" sz="2400" dirty="0"/>
              <a:t>1.</a:t>
            </a:r>
            <a:r>
              <a:rPr lang="es-MX" altLang="es-AR" sz="2800" dirty="0"/>
              <a:t>  </a:t>
            </a:r>
            <a:r>
              <a:rPr lang="es-MX" altLang="es-AR" sz="2000" dirty="0"/>
              <a:t>Subdividir [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000" dirty="0"/>
              <a:t>, 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 </a:t>
            </a:r>
            <a:r>
              <a:rPr lang="es-MX" altLang="es-AR" sz="2000" dirty="0"/>
              <a:t>+ </a:t>
            </a:r>
            <a:r>
              <a:rPr lang="es-MX" altLang="es-AR" sz="2000" i="1" dirty="0"/>
              <a:t>T</a:t>
            </a:r>
            <a:r>
              <a:rPr lang="es-MX" altLang="es-AR" sz="2000" dirty="0"/>
              <a:t>]</a:t>
            </a:r>
            <a:r>
              <a:rPr lang="es-MX" altLang="es-AR" sz="2800" dirty="0"/>
              <a:t> </a:t>
            </a:r>
            <a:r>
              <a:rPr lang="es-MX" altLang="es-AR" sz="2000" dirty="0"/>
              <a:t>en  </a:t>
            </a:r>
            <a:r>
              <a:rPr lang="es-MX" altLang="es-AR" sz="2000" i="1" dirty="0"/>
              <a:t>N</a:t>
            </a:r>
            <a:r>
              <a:rPr lang="es-MX" altLang="es-AR" sz="2000" dirty="0"/>
              <a:t>  subintervalos de igual tamaño</a:t>
            </a:r>
          </a:p>
          <a:p>
            <a:pPr marL="609600" indent="-609600" eaLnBrk="1" hangingPunct="1">
              <a:buFontTx/>
              <a:buNone/>
            </a:pPr>
            <a:r>
              <a:rPr lang="es-MX" altLang="es-AR" sz="2800" dirty="0"/>
              <a:t>               </a:t>
            </a:r>
            <a:r>
              <a:rPr lang="es-MX" altLang="es-AR" sz="2400" i="1" dirty="0" err="1"/>
              <a:t>t</a:t>
            </a:r>
            <a:r>
              <a:rPr lang="es-MX" altLang="es-AR" sz="2400" i="1" baseline="-25000" dirty="0" err="1"/>
              <a:t>k</a:t>
            </a:r>
            <a:r>
              <a:rPr lang="es-MX" altLang="es-AR" sz="2400" dirty="0"/>
              <a:t> = 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400" dirty="0"/>
              <a:t> + </a:t>
            </a:r>
            <a:r>
              <a:rPr lang="es-MX" altLang="es-AR" sz="2400" i="1" dirty="0"/>
              <a:t>k h</a:t>
            </a:r>
            <a:r>
              <a:rPr lang="es-MX" altLang="es-AR" sz="2800" dirty="0"/>
              <a:t>   ,    </a:t>
            </a:r>
            <a:r>
              <a:rPr lang="es-MX" altLang="es-AR" sz="2000" i="1" dirty="0"/>
              <a:t>k</a:t>
            </a:r>
            <a:r>
              <a:rPr lang="es-MX" altLang="es-AR" sz="2000" dirty="0"/>
              <a:t> = 0,1, .... </a:t>
            </a:r>
            <a:r>
              <a:rPr lang="es-MX" altLang="es-AR" sz="2000" i="1" dirty="0"/>
              <a:t>N</a:t>
            </a:r>
            <a:r>
              <a:rPr lang="es-MX" altLang="es-AR" sz="2800" dirty="0"/>
              <a:t>   </a:t>
            </a:r>
          </a:p>
          <a:p>
            <a:pPr marL="609600" indent="-609600" eaLnBrk="1" hangingPunct="1">
              <a:buFontTx/>
              <a:buNone/>
            </a:pPr>
            <a:r>
              <a:rPr lang="es-MX" altLang="es-AR" sz="2000" dirty="0"/>
              <a:t>	</a:t>
            </a:r>
            <a:r>
              <a:rPr lang="es-MX" altLang="es-AR" sz="2400" dirty="0"/>
              <a:t>2.</a:t>
            </a:r>
            <a:r>
              <a:rPr lang="es-MX" altLang="es-AR" sz="2800" dirty="0"/>
              <a:t>  </a:t>
            </a:r>
            <a:r>
              <a:rPr lang="es-MX" altLang="es-AR" sz="2000" dirty="0"/>
              <a:t>Sustituir</a:t>
            </a:r>
            <a:r>
              <a:rPr lang="es-MX" altLang="es-AR" sz="2400" dirty="0"/>
              <a:t>  </a:t>
            </a:r>
            <a:r>
              <a:rPr lang="es-MX" altLang="es-AR" sz="2400" i="1" dirty="0"/>
              <a:t>y</a:t>
            </a:r>
            <a:r>
              <a:rPr lang="es-MX" altLang="es-AR" sz="2400" dirty="0"/>
              <a:t>´(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400" dirty="0"/>
              <a:t>) = </a:t>
            </a:r>
            <a:r>
              <a:rPr lang="es-MX" altLang="es-AR" sz="2400" i="1" dirty="0"/>
              <a:t>f</a:t>
            </a:r>
            <a:r>
              <a:rPr lang="es-MX" altLang="es-AR" sz="2400" dirty="0"/>
              <a:t>(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400" dirty="0"/>
              <a:t> , </a:t>
            </a:r>
            <a:r>
              <a:rPr lang="es-MX" altLang="es-AR" sz="2400" i="1" dirty="0"/>
              <a:t>y</a:t>
            </a:r>
            <a:r>
              <a:rPr lang="es-MX" altLang="es-AR" sz="2400" dirty="0"/>
              <a:t>(</a:t>
            </a:r>
            <a:r>
              <a:rPr lang="es-MX" altLang="es-AR" sz="2000" i="1" dirty="0"/>
              <a:t>t</a:t>
            </a:r>
            <a:r>
              <a:rPr lang="es-MX" altLang="es-AR" sz="2000" baseline="-25000" dirty="0"/>
              <a:t>0</a:t>
            </a:r>
            <a:r>
              <a:rPr lang="es-MX" altLang="es-AR" sz="2400" dirty="0"/>
              <a:t>))</a:t>
            </a:r>
            <a:r>
              <a:rPr lang="es-MX" altLang="es-AR" sz="2800" dirty="0"/>
              <a:t> </a:t>
            </a:r>
            <a:r>
              <a:rPr lang="es-MX" altLang="es-AR" sz="2000" dirty="0"/>
              <a:t>y  tomar</a:t>
            </a:r>
            <a:r>
              <a:rPr lang="es-MX" altLang="es-AR" sz="2800" dirty="0"/>
              <a:t> </a:t>
            </a:r>
            <a:r>
              <a:rPr lang="es-MX" altLang="es-AR" sz="2400" i="1" dirty="0"/>
              <a:t>h</a:t>
            </a:r>
            <a:r>
              <a:rPr lang="es-MX" altLang="es-AR" sz="2400" dirty="0"/>
              <a:t>   </a:t>
            </a:r>
            <a:r>
              <a:rPr lang="es-MX" altLang="es-AR" sz="2000" dirty="0"/>
              <a:t>suficientemente  pequeño para obtener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32E6EEFD-26BD-4229-9852-7A90ED9B5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86411"/>
            <a:ext cx="35814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AR" i="1" dirty="0"/>
              <a:t>y</a:t>
            </a:r>
            <a:r>
              <a:rPr lang="es-MX" altLang="es-AR" dirty="0"/>
              <a:t>(</a:t>
            </a:r>
            <a:r>
              <a:rPr lang="es-MX" altLang="es-AR" i="1" dirty="0"/>
              <a:t>t</a:t>
            </a:r>
            <a:r>
              <a:rPr lang="es-MX" altLang="es-AR" baseline="-25000" dirty="0"/>
              <a:t>1</a:t>
            </a:r>
            <a:r>
              <a:rPr lang="es-MX" altLang="es-AR" dirty="0"/>
              <a:t>) </a:t>
            </a:r>
            <a:r>
              <a:rPr lang="es-MX" altLang="es-AR" u="sng" dirty="0"/>
              <a:t>~</a:t>
            </a:r>
            <a:r>
              <a:rPr lang="es-MX" altLang="es-AR" dirty="0"/>
              <a:t>  </a:t>
            </a:r>
            <a:r>
              <a:rPr lang="es-MX" altLang="es-AR" i="1" dirty="0"/>
              <a:t>y</a:t>
            </a:r>
            <a:r>
              <a:rPr lang="es-MX" altLang="es-AR" baseline="-25000" dirty="0"/>
              <a:t>1</a:t>
            </a:r>
            <a:r>
              <a:rPr lang="es-MX" altLang="es-AR" dirty="0"/>
              <a:t>  = </a:t>
            </a:r>
            <a:r>
              <a:rPr lang="es-MX" altLang="es-AR" i="1" dirty="0"/>
              <a:t>y</a:t>
            </a:r>
            <a:r>
              <a:rPr lang="es-MX" altLang="es-AR" sz="1400" dirty="0"/>
              <a:t>0</a:t>
            </a:r>
            <a:r>
              <a:rPr lang="es-MX" altLang="es-AR" dirty="0"/>
              <a:t> + </a:t>
            </a:r>
            <a:r>
              <a:rPr lang="es-MX" altLang="es-AR" i="1" dirty="0"/>
              <a:t>h</a:t>
            </a:r>
            <a:r>
              <a:rPr lang="es-MX" altLang="es-AR" dirty="0"/>
              <a:t> </a:t>
            </a:r>
            <a:r>
              <a:rPr lang="es-MX" altLang="es-AR" i="1" dirty="0"/>
              <a:t>f</a:t>
            </a:r>
            <a:r>
              <a:rPr lang="es-MX" altLang="es-AR" dirty="0"/>
              <a:t>(</a:t>
            </a:r>
            <a:r>
              <a:rPr lang="es-MX" altLang="es-AR" i="1" dirty="0"/>
              <a:t>t</a:t>
            </a:r>
            <a:r>
              <a:rPr lang="es-MX" altLang="es-AR" baseline="-25000" dirty="0"/>
              <a:t>0</a:t>
            </a:r>
            <a:r>
              <a:rPr lang="es-MX" altLang="es-AR" dirty="0"/>
              <a:t> , </a:t>
            </a:r>
            <a:r>
              <a:rPr lang="es-MX" altLang="es-AR" i="1" dirty="0"/>
              <a:t>y</a:t>
            </a:r>
            <a:r>
              <a:rPr lang="es-MX" altLang="es-AR" baseline="-25000" dirty="0"/>
              <a:t>0</a:t>
            </a:r>
            <a:r>
              <a:rPr lang="es-MX" altLang="es-AR" dirty="0"/>
              <a:t>)</a:t>
            </a:r>
            <a:endParaRPr lang="es-ES" altLang="es-AR" dirty="0"/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38C1CA5-4956-4F31-A3E5-510BEED39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186411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s-MX" altLang="es-AR" dirty="0"/>
              <a:t>  Aproximación de Euler</a:t>
            </a:r>
            <a:endParaRPr lang="es-ES" altLang="es-AR" dirty="0"/>
          </a:p>
        </p:txBody>
      </p:sp>
      <p:sp>
        <p:nvSpPr>
          <p:cNvPr id="4102" name="Text Box 7">
            <a:extLst>
              <a:ext uri="{FF2B5EF4-FFF2-40B4-BE49-F238E27FC236}">
                <a16:creationId xmlns:a16="http://schemas.microsoft.com/office/drawing/2014/main" id="{D29B02AC-6DE6-476A-8155-1BD962264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05264"/>
            <a:ext cx="5029200" cy="466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AR" dirty="0"/>
              <a:t> </a:t>
            </a:r>
            <a:r>
              <a:rPr lang="es-MX" altLang="es-AR" i="1" dirty="0"/>
              <a:t>y</a:t>
            </a:r>
            <a:r>
              <a:rPr lang="es-MX" altLang="es-AR" sz="1400" dirty="0"/>
              <a:t> k+1 </a:t>
            </a:r>
            <a:r>
              <a:rPr lang="es-MX" altLang="es-AR" dirty="0"/>
              <a:t>= </a:t>
            </a:r>
            <a:r>
              <a:rPr lang="es-MX" altLang="es-AR" i="1" dirty="0"/>
              <a:t>y</a:t>
            </a:r>
            <a:r>
              <a:rPr lang="es-MX" altLang="es-AR" sz="1400" dirty="0"/>
              <a:t> k </a:t>
            </a:r>
            <a:r>
              <a:rPr lang="es-MX" altLang="es-AR" dirty="0"/>
              <a:t>+ </a:t>
            </a:r>
            <a:r>
              <a:rPr lang="es-MX" altLang="es-AR" i="1" dirty="0"/>
              <a:t>h f</a:t>
            </a:r>
            <a:r>
              <a:rPr lang="es-MX" altLang="es-AR" dirty="0"/>
              <a:t> (</a:t>
            </a:r>
            <a:r>
              <a:rPr lang="es-MX" altLang="es-AR" i="1" dirty="0"/>
              <a:t>t</a:t>
            </a:r>
            <a:r>
              <a:rPr lang="es-MX" altLang="es-AR" sz="1200" dirty="0"/>
              <a:t> </a:t>
            </a:r>
            <a:r>
              <a:rPr lang="es-MX" altLang="es-AR" sz="1400" dirty="0"/>
              <a:t>k </a:t>
            </a:r>
            <a:r>
              <a:rPr lang="es-MX" altLang="es-AR" dirty="0"/>
              <a:t>, </a:t>
            </a:r>
            <a:r>
              <a:rPr lang="es-MX" altLang="es-AR" i="1" dirty="0"/>
              <a:t>y</a:t>
            </a:r>
            <a:r>
              <a:rPr lang="es-MX" altLang="es-AR" sz="1400" dirty="0"/>
              <a:t> k</a:t>
            </a:r>
            <a:r>
              <a:rPr lang="es-MX" altLang="es-AR" dirty="0"/>
              <a:t>) ,    </a:t>
            </a:r>
            <a:r>
              <a:rPr lang="es-MX" altLang="es-AR" sz="2000" i="1" dirty="0"/>
              <a:t>k</a:t>
            </a:r>
            <a:r>
              <a:rPr lang="es-MX" altLang="es-AR" sz="2000" dirty="0"/>
              <a:t> = 0,1, .... N-1</a:t>
            </a:r>
            <a:endParaRPr lang="es-ES" altLang="es-AR" sz="2000" dirty="0"/>
          </a:p>
        </p:txBody>
      </p:sp>
      <p:sp>
        <p:nvSpPr>
          <p:cNvPr id="4103" name="Text Box 8">
            <a:extLst>
              <a:ext uri="{FF2B5EF4-FFF2-40B4-BE49-F238E27FC236}">
                <a16:creationId xmlns:a16="http://schemas.microsoft.com/office/drawing/2014/main" id="{63BA992F-39F1-412C-A05D-01E52E6E23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60032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s-MX" altLang="es-AR" dirty="0"/>
              <a:t>  Paso general</a:t>
            </a:r>
            <a:endParaRPr lang="es-ES" altLang="es-AR" dirty="0"/>
          </a:p>
        </p:txBody>
      </p:sp>
      <p:sp>
        <p:nvSpPr>
          <p:cNvPr id="4104" name="Rectangle 9">
            <a:extLst>
              <a:ext uri="{FF2B5EF4-FFF2-40B4-BE49-F238E27FC236}">
                <a16:creationId xmlns:a16="http://schemas.microsoft.com/office/drawing/2014/main" id="{44C06E37-8FE1-41F4-843F-6B4ABE080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60032"/>
            <a:ext cx="4154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s-MX" altLang="es-AR" dirty="0"/>
              <a:t>3.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6246F35-CB1C-4859-AFF0-9D3910C390BB}"/>
              </a:ext>
            </a:extLst>
          </p:cNvPr>
          <p:cNvSpPr txBox="1"/>
          <p:nvPr/>
        </p:nvSpPr>
        <p:spPr>
          <a:xfrm>
            <a:off x="457605" y="-13394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 ) MÉTODO DE EULER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BF79670-11A0-4F28-8544-72A8957F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844B1331-AA4B-4579-9B85-B4F9F5B4A17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549275"/>
            <a:ext cx="7416800" cy="935038"/>
          </a:xfrm>
        </p:spPr>
        <p:txBody>
          <a:bodyPr/>
          <a:lstStyle/>
          <a:p>
            <a:pPr eaLnBrk="1" hangingPunct="1"/>
            <a:r>
              <a:rPr lang="es-MX" altLang="es-AR" sz="2400">
                <a:solidFill>
                  <a:srgbClr val="990033"/>
                </a:solidFill>
              </a:rPr>
              <a:t>Problema de valor inicial para una ecuación</a:t>
            </a:r>
            <a:br>
              <a:rPr lang="es-MX" altLang="es-AR" sz="2400">
                <a:solidFill>
                  <a:srgbClr val="990033"/>
                </a:solidFill>
              </a:rPr>
            </a:br>
            <a:r>
              <a:rPr lang="es-MX" altLang="es-AR" sz="2400">
                <a:solidFill>
                  <a:srgbClr val="990033"/>
                </a:solidFill>
              </a:rPr>
              <a:t>diferencial ordinaria</a:t>
            </a:r>
            <a:endParaRPr lang="es-ES" altLang="es-AR" sz="2400">
              <a:solidFill>
                <a:srgbClr val="990033"/>
              </a:solidFill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D685BE60-B4B6-48CF-9A14-538072DE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7848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AR" altLang="es-AR"/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78C8FFE6-1C43-43BA-A88D-9DAA0D8508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700213"/>
          <a:ext cx="3959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057400" imgH="482400" progId="Equation.3">
                  <p:embed/>
                </p:oleObj>
              </mc:Choice>
              <mc:Fallback>
                <p:oleObj name="Ecuación" r:id="rId3" imgW="2057400" imgH="482400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78C8FFE6-1C43-43BA-A88D-9DAA0D8508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3959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8">
            <a:extLst>
              <a:ext uri="{FF2B5EF4-FFF2-40B4-BE49-F238E27FC236}">
                <a16:creationId xmlns:a16="http://schemas.microsoft.com/office/drawing/2014/main" id="{00EEDC2F-6571-45FA-ABA1-010DBA21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45370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9">
            <a:extLst>
              <a:ext uri="{FF2B5EF4-FFF2-40B4-BE49-F238E27FC236}">
                <a16:creationId xmlns:a16="http://schemas.microsoft.com/office/drawing/2014/main" id="{88669A32-E8E2-4CBD-8254-D0178C08D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41663"/>
          <a:ext cx="23034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257120" imgH="457200" progId="Equation.3">
                  <p:embed/>
                </p:oleObj>
              </mc:Choice>
              <mc:Fallback>
                <p:oleObj name="Ecuación" r:id="rId6" imgW="1257120" imgH="457200" progId="Equation.3">
                  <p:embed/>
                  <p:pic>
                    <p:nvPicPr>
                      <p:cNvPr id="1027" name="Object 9">
                        <a:extLst>
                          <a:ext uri="{FF2B5EF4-FFF2-40B4-BE49-F238E27FC236}">
                            <a16:creationId xmlns:a16="http://schemas.microsoft.com/office/drawing/2014/main" id="{88669A32-E8E2-4CBD-8254-D0178C08D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41663"/>
                        <a:ext cx="23034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>
            <a:extLst>
              <a:ext uri="{FF2B5EF4-FFF2-40B4-BE49-F238E27FC236}">
                <a16:creationId xmlns:a16="http://schemas.microsoft.com/office/drawing/2014/main" id="{C37C24B9-C193-4E97-827F-F5EB995BCA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221163"/>
          <a:ext cx="2881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562040" imgH="203040" progId="Equation.3">
                  <p:embed/>
                </p:oleObj>
              </mc:Choice>
              <mc:Fallback>
                <p:oleObj name="Ecuación" r:id="rId8" imgW="1562040" imgH="203040" progId="Equation.3">
                  <p:embed/>
                  <p:pic>
                    <p:nvPicPr>
                      <p:cNvPr id="1028" name="Object 10">
                        <a:extLst>
                          <a:ext uri="{FF2B5EF4-FFF2-40B4-BE49-F238E27FC236}">
                            <a16:creationId xmlns:a16="http://schemas.microsoft.com/office/drawing/2014/main" id="{C37C24B9-C193-4E97-827F-F5EB995BCA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21163"/>
                        <a:ext cx="28813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AA6F79AC-7290-40E6-8FCE-B08819E9CB10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4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597C1D-EAD8-4C36-B124-1A787A288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4666" y="441279"/>
            <a:ext cx="7772400" cy="685800"/>
          </a:xfrm>
        </p:spPr>
        <p:txBody>
          <a:bodyPr/>
          <a:lstStyle/>
          <a:p>
            <a:pPr eaLnBrk="1" hangingPunct="1"/>
            <a:r>
              <a:rPr lang="es-MX" altLang="es-AR" sz="3200">
                <a:solidFill>
                  <a:schemeClr val="tx1"/>
                </a:solidFill>
              </a:rPr>
              <a:t>Descripción geométrica</a:t>
            </a:r>
            <a:endParaRPr lang="es-ES" altLang="es-AR" sz="3200">
              <a:solidFill>
                <a:schemeClr val="tx1"/>
              </a:solidFill>
            </a:endParaRPr>
          </a:p>
        </p:txBody>
      </p:sp>
      <p:sp>
        <p:nvSpPr>
          <p:cNvPr id="5123" name="Text Box 15">
            <a:extLst>
              <a:ext uri="{FF2B5EF4-FFF2-40B4-BE49-F238E27FC236}">
                <a16:creationId xmlns:a16="http://schemas.microsoft.com/office/drawing/2014/main" id="{3936D600-133A-4D6C-B887-77653B810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5626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t</a:t>
            </a:r>
            <a:r>
              <a:rPr lang="es-MX" altLang="es-AR" sz="900"/>
              <a:t>1</a:t>
            </a:r>
            <a:endParaRPr lang="es-ES" altLang="es-AR" sz="900"/>
          </a:p>
        </p:txBody>
      </p:sp>
      <p:sp>
        <p:nvSpPr>
          <p:cNvPr id="5124" name="Text Box 22">
            <a:extLst>
              <a:ext uri="{FF2B5EF4-FFF2-40B4-BE49-F238E27FC236}">
                <a16:creationId xmlns:a16="http://schemas.microsoft.com/office/drawing/2014/main" id="{4B336327-8EFF-4BC1-B454-8854F70FF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6388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t</a:t>
            </a:r>
            <a:r>
              <a:rPr lang="es-MX" altLang="es-AR" sz="900"/>
              <a:t>2</a:t>
            </a:r>
            <a:endParaRPr lang="es-ES" altLang="es-AR" sz="900"/>
          </a:p>
        </p:txBody>
      </p:sp>
      <p:sp>
        <p:nvSpPr>
          <p:cNvPr id="5125" name="Text Box 27">
            <a:extLst>
              <a:ext uri="{FF2B5EF4-FFF2-40B4-BE49-F238E27FC236}">
                <a16:creationId xmlns:a16="http://schemas.microsoft.com/office/drawing/2014/main" id="{09969F2E-8269-4D5F-B9C0-3B8726BE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t</a:t>
            </a:r>
            <a:r>
              <a:rPr lang="es-MX" altLang="es-AR" sz="900"/>
              <a:t>3</a:t>
            </a:r>
            <a:endParaRPr lang="es-ES" altLang="es-AR" sz="900"/>
          </a:p>
        </p:txBody>
      </p:sp>
      <p:sp>
        <p:nvSpPr>
          <p:cNvPr id="5126" name="Line 5">
            <a:extLst>
              <a:ext uri="{FF2B5EF4-FFF2-40B4-BE49-F238E27FC236}">
                <a16:creationId xmlns:a16="http://schemas.microsoft.com/office/drawing/2014/main" id="{FCF61C69-6AC5-4036-857A-8DB0C9E6C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7" name="Line 24">
            <a:extLst>
              <a:ext uri="{FF2B5EF4-FFF2-40B4-BE49-F238E27FC236}">
                <a16:creationId xmlns:a16="http://schemas.microsoft.com/office/drawing/2014/main" id="{CD8EA538-2D82-47F5-A423-742051162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19600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8" name="Line 6">
            <a:extLst>
              <a:ext uri="{FF2B5EF4-FFF2-40B4-BE49-F238E27FC236}">
                <a16:creationId xmlns:a16="http://schemas.microsoft.com/office/drawing/2014/main" id="{183EF443-454B-45D7-8B71-AC2BEAA14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300" y="5638800"/>
            <a:ext cx="463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29" name="Arc 7">
            <a:extLst>
              <a:ext uri="{FF2B5EF4-FFF2-40B4-BE49-F238E27FC236}">
                <a16:creationId xmlns:a16="http://schemas.microsoft.com/office/drawing/2014/main" id="{80A8BDDB-F4AB-4007-A200-3CED7C59805D}"/>
              </a:ext>
            </a:extLst>
          </p:cNvPr>
          <p:cNvSpPr>
            <a:spLocks/>
          </p:cNvSpPr>
          <p:nvPr/>
        </p:nvSpPr>
        <p:spPr bwMode="auto">
          <a:xfrm flipV="1">
            <a:off x="2455863" y="2514600"/>
            <a:ext cx="2878137" cy="1905000"/>
          </a:xfrm>
          <a:custGeom>
            <a:avLst/>
            <a:gdLst>
              <a:gd name="T0" fmla="*/ 0 w 27645"/>
              <a:gd name="T1" fmla="*/ 140141 h 21600"/>
              <a:gd name="T2" fmla="*/ 2878137 w 27645"/>
              <a:gd name="T3" fmla="*/ 1088055 h 21600"/>
              <a:gd name="T4" fmla="*/ 846627 w 27645"/>
              <a:gd name="T5" fmla="*/ 1905000 h 21600"/>
              <a:gd name="T6" fmla="*/ 0 60000 65536"/>
              <a:gd name="T7" fmla="*/ 0 60000 65536"/>
              <a:gd name="T8" fmla="*/ 0 60000 65536"/>
              <a:gd name="T9" fmla="*/ 0 w 27645"/>
              <a:gd name="T10" fmla="*/ 0 h 21600"/>
              <a:gd name="T11" fmla="*/ 27645 w 276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645" h="21600" fill="none" extrusionOk="0">
                <a:moveTo>
                  <a:pt x="0" y="1589"/>
                </a:moveTo>
                <a:cubicBezTo>
                  <a:pt x="2582" y="539"/>
                  <a:pt x="5344" y="-1"/>
                  <a:pt x="8132" y="0"/>
                </a:cubicBezTo>
                <a:cubicBezTo>
                  <a:pt x="16472" y="0"/>
                  <a:pt x="24068" y="4802"/>
                  <a:pt x="27644" y="12337"/>
                </a:cubicBezTo>
              </a:path>
              <a:path w="27645" h="21600" stroke="0" extrusionOk="0">
                <a:moveTo>
                  <a:pt x="0" y="1589"/>
                </a:moveTo>
                <a:cubicBezTo>
                  <a:pt x="2582" y="539"/>
                  <a:pt x="5344" y="-1"/>
                  <a:pt x="8132" y="0"/>
                </a:cubicBezTo>
                <a:cubicBezTo>
                  <a:pt x="16472" y="0"/>
                  <a:pt x="24068" y="4802"/>
                  <a:pt x="27644" y="12337"/>
                </a:cubicBezTo>
                <a:lnTo>
                  <a:pt x="8132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5130" name="Text Box 10">
            <a:extLst>
              <a:ext uri="{FF2B5EF4-FFF2-40B4-BE49-F238E27FC236}">
                <a16:creationId xmlns:a16="http://schemas.microsoft.com/office/drawing/2014/main" id="{BD953D67-B64F-489A-A7DF-7FE9DD87C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038600"/>
            <a:ext cx="898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(t</a:t>
            </a:r>
            <a:r>
              <a:rPr lang="es-MX" altLang="es-AR" sz="900"/>
              <a:t>o</a:t>
            </a:r>
            <a:r>
              <a:rPr lang="es-MX" altLang="es-AR" sz="2000"/>
              <a:t>,y</a:t>
            </a:r>
            <a:r>
              <a:rPr lang="es-MX" altLang="es-AR" sz="900"/>
              <a:t>o</a:t>
            </a:r>
            <a:r>
              <a:rPr lang="es-MX" altLang="es-AR" sz="2000"/>
              <a:t>)</a:t>
            </a:r>
            <a:endParaRPr lang="es-ES" altLang="es-AR" sz="2000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42EBE8D1-1A98-49FF-8C23-6954D985C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4925" y="4343400"/>
            <a:ext cx="1158875" cy="3810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ECD50D75-2404-4D8A-9F60-6A9D937BA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267200"/>
            <a:ext cx="9525" cy="1447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3" name="Text Box 17">
            <a:extLst>
              <a:ext uri="{FF2B5EF4-FFF2-40B4-BE49-F238E27FC236}">
                <a16:creationId xmlns:a16="http://schemas.microsoft.com/office/drawing/2014/main" id="{2C194D02-1F23-4625-8548-A44763833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4313" y="4572000"/>
            <a:ext cx="12588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(t</a:t>
            </a:r>
            <a:r>
              <a:rPr lang="es-MX" altLang="es-AR" sz="900"/>
              <a:t>1</a:t>
            </a:r>
            <a:r>
              <a:rPr lang="es-MX" altLang="es-AR" sz="2000"/>
              <a:t> ,y</a:t>
            </a:r>
            <a:r>
              <a:rPr lang="es-MX" altLang="es-AR" sz="900"/>
              <a:t>1</a:t>
            </a:r>
            <a:r>
              <a:rPr lang="es-MX" altLang="es-AR" sz="2000"/>
              <a:t>)</a:t>
            </a:r>
            <a:endParaRPr lang="es-ES" altLang="es-AR" sz="2000"/>
          </a:p>
        </p:txBody>
      </p:sp>
      <p:sp>
        <p:nvSpPr>
          <p:cNvPr id="5134" name="Line 18">
            <a:extLst>
              <a:ext uri="{FF2B5EF4-FFF2-40B4-BE49-F238E27FC236}">
                <a16:creationId xmlns:a16="http://schemas.microsoft.com/office/drawing/2014/main" id="{045F69AC-C7CF-4315-9E16-66F924C949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4419600"/>
            <a:ext cx="1168400" cy="3048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5" name="Line 20">
            <a:extLst>
              <a:ext uri="{FF2B5EF4-FFF2-40B4-BE49-F238E27FC236}">
                <a16:creationId xmlns:a16="http://schemas.microsoft.com/office/drawing/2014/main" id="{62C757EE-AFEA-4ED9-9C45-DF91C7B7C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724400"/>
            <a:ext cx="1168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6" name="Line 21">
            <a:extLst>
              <a:ext uri="{FF2B5EF4-FFF2-40B4-BE49-F238E27FC236}">
                <a16:creationId xmlns:a16="http://schemas.microsoft.com/office/drawing/2014/main" id="{F07CDA10-430F-41B3-B39C-5997CEB56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34340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7" name="Line 23">
            <a:extLst>
              <a:ext uri="{FF2B5EF4-FFF2-40B4-BE49-F238E27FC236}">
                <a16:creationId xmlns:a16="http://schemas.microsoft.com/office/drawing/2014/main" id="{A7655B80-3AAA-4F48-9334-170D0E97F4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276600"/>
            <a:ext cx="879475" cy="1143000"/>
          </a:xfrm>
          <a:prstGeom prst="line">
            <a:avLst/>
          </a:prstGeom>
          <a:noFill/>
          <a:ln w="28575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8" name="Line 25">
            <a:extLst>
              <a:ext uri="{FF2B5EF4-FFF2-40B4-BE49-F238E27FC236}">
                <a16:creationId xmlns:a16="http://schemas.microsoft.com/office/drawing/2014/main" id="{C844F772-05AE-49E9-A942-618E2C0966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39" name="Text Box 28">
            <a:extLst>
              <a:ext uri="{FF2B5EF4-FFF2-40B4-BE49-F238E27FC236}">
                <a16:creationId xmlns:a16="http://schemas.microsoft.com/office/drawing/2014/main" id="{08BAC1F7-0CE3-4543-BBAC-2DE582A9AF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1077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(t</a:t>
            </a:r>
            <a:r>
              <a:rPr lang="es-MX" altLang="es-AR" sz="900"/>
              <a:t>2</a:t>
            </a:r>
            <a:r>
              <a:rPr lang="es-MX" altLang="es-AR" sz="2000"/>
              <a:t> ,y</a:t>
            </a:r>
            <a:r>
              <a:rPr lang="es-MX" altLang="es-AR" sz="900"/>
              <a:t>2</a:t>
            </a:r>
            <a:r>
              <a:rPr lang="es-MX" altLang="es-AR" sz="2000"/>
              <a:t>)</a:t>
            </a:r>
            <a:endParaRPr lang="es-ES" altLang="es-AR" sz="2000"/>
          </a:p>
        </p:txBody>
      </p:sp>
      <p:sp>
        <p:nvSpPr>
          <p:cNvPr id="5140" name="Text Box 34">
            <a:extLst>
              <a:ext uri="{FF2B5EF4-FFF2-40B4-BE49-F238E27FC236}">
                <a16:creationId xmlns:a16="http://schemas.microsoft.com/office/drawing/2014/main" id="{D5FECCC7-8506-4D1B-B02D-5C76B5011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2578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/>
              <a:t>t</a:t>
            </a:r>
            <a:endParaRPr lang="es-ES" altLang="es-AR"/>
          </a:p>
        </p:txBody>
      </p:sp>
      <p:sp>
        <p:nvSpPr>
          <p:cNvPr id="5141" name="Text Box 35">
            <a:extLst>
              <a:ext uri="{FF2B5EF4-FFF2-40B4-BE49-F238E27FC236}">
                <a16:creationId xmlns:a16="http://schemas.microsoft.com/office/drawing/2014/main" id="{B4C014DC-29BE-4AB5-BC98-FD9D06B71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2004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/>
              <a:t>y</a:t>
            </a:r>
            <a:endParaRPr lang="es-ES" altLang="es-AR"/>
          </a:p>
        </p:txBody>
      </p:sp>
      <p:sp>
        <p:nvSpPr>
          <p:cNvPr id="5142" name="Line 36">
            <a:extLst>
              <a:ext uri="{FF2B5EF4-FFF2-40B4-BE49-F238E27FC236}">
                <a16:creationId xmlns:a16="http://schemas.microsoft.com/office/drawing/2014/main" id="{EF17643A-4E79-433F-83EA-0A6AC24EBD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343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3" name="Line 37">
            <a:extLst>
              <a:ext uri="{FF2B5EF4-FFF2-40B4-BE49-F238E27FC236}">
                <a16:creationId xmlns:a16="http://schemas.microsoft.com/office/drawing/2014/main" id="{24A1C9EE-652F-4A08-BD7D-D50FE0038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4" name="Line 38">
            <a:extLst>
              <a:ext uri="{FF2B5EF4-FFF2-40B4-BE49-F238E27FC236}">
                <a16:creationId xmlns:a16="http://schemas.microsoft.com/office/drawing/2014/main" id="{5E174AA6-2664-4A2A-8F94-F5560A4ECD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724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5" name="Line 39">
            <a:extLst>
              <a:ext uri="{FF2B5EF4-FFF2-40B4-BE49-F238E27FC236}">
                <a16:creationId xmlns:a16="http://schemas.microsoft.com/office/drawing/2014/main" id="{D749EF8C-1EAC-4851-AF2E-3E8621CEC2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4419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6" name="Line 40">
            <a:extLst>
              <a:ext uri="{FF2B5EF4-FFF2-40B4-BE49-F238E27FC236}">
                <a16:creationId xmlns:a16="http://schemas.microsoft.com/office/drawing/2014/main" id="{6AC27B5E-8235-4538-BC21-D851CDD91DB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19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7" name="Line 41">
            <a:extLst>
              <a:ext uri="{FF2B5EF4-FFF2-40B4-BE49-F238E27FC236}">
                <a16:creationId xmlns:a16="http://schemas.microsoft.com/office/drawing/2014/main" id="{7873A436-EFC0-48AF-A738-455212E5B6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3429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48" name="Text Box 43">
            <a:extLst>
              <a:ext uri="{FF2B5EF4-FFF2-40B4-BE49-F238E27FC236}">
                <a16:creationId xmlns:a16="http://schemas.microsoft.com/office/drawing/2014/main" id="{6E082BF2-2355-48E4-86E3-D21449FC7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638800"/>
            <a:ext cx="463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 sz="2000"/>
              <a:t>t</a:t>
            </a:r>
            <a:r>
              <a:rPr lang="es-MX" altLang="es-AR" sz="900"/>
              <a:t>0</a:t>
            </a:r>
            <a:endParaRPr lang="es-ES" altLang="es-AR" sz="900"/>
          </a:p>
        </p:txBody>
      </p:sp>
      <p:sp>
        <p:nvSpPr>
          <p:cNvPr id="5149" name="Text Box 44">
            <a:extLst>
              <a:ext uri="{FF2B5EF4-FFF2-40B4-BE49-F238E27FC236}">
                <a16:creationId xmlns:a16="http://schemas.microsoft.com/office/drawing/2014/main" id="{CA2E37F1-0019-4FCD-B872-A03B93982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  <a:noFill/>
        </p:spPr>
        <p:txBody>
          <a:bodyPr/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MX" altLang="es-AR" sz="2800" dirty="0"/>
              <a:t>  </a:t>
            </a:r>
            <a:r>
              <a:rPr lang="es-MX" altLang="es-AR" sz="2800" i="1" dirty="0"/>
              <a:t>t</a:t>
            </a:r>
            <a:r>
              <a:rPr lang="es-MX" altLang="es-AR" sz="1600" dirty="0"/>
              <a:t> </a:t>
            </a:r>
            <a:r>
              <a:rPr lang="es-MX" altLang="es-AR" sz="1600" baseline="-25000" dirty="0"/>
              <a:t>k+1</a:t>
            </a:r>
            <a:r>
              <a:rPr lang="es-MX" altLang="es-AR" sz="1600" dirty="0"/>
              <a:t> </a:t>
            </a:r>
            <a:r>
              <a:rPr lang="es-MX" altLang="es-AR" sz="2800" dirty="0"/>
              <a:t>= </a:t>
            </a:r>
            <a:r>
              <a:rPr lang="es-MX" altLang="es-AR" sz="2800" i="1" dirty="0"/>
              <a:t>t</a:t>
            </a:r>
            <a:r>
              <a:rPr lang="es-MX" altLang="es-AR" sz="1600" dirty="0"/>
              <a:t> </a:t>
            </a:r>
            <a:r>
              <a:rPr lang="es-MX" altLang="es-AR" sz="1600" baseline="-25000" dirty="0"/>
              <a:t>k</a:t>
            </a:r>
            <a:r>
              <a:rPr lang="es-MX" altLang="es-AR" sz="2800" dirty="0"/>
              <a:t>+ </a:t>
            </a:r>
            <a:r>
              <a:rPr lang="es-MX" altLang="es-AR" sz="2800" i="1" dirty="0"/>
              <a:t>h</a:t>
            </a:r>
            <a:r>
              <a:rPr lang="es-MX" altLang="es-AR" sz="2800" dirty="0"/>
              <a:t> ; </a:t>
            </a:r>
            <a:r>
              <a:rPr lang="es-MX" altLang="es-AR" sz="2800" i="1" dirty="0"/>
              <a:t>y</a:t>
            </a:r>
            <a:r>
              <a:rPr lang="es-MX" altLang="es-AR" sz="1800" dirty="0"/>
              <a:t> </a:t>
            </a:r>
            <a:r>
              <a:rPr lang="es-MX" altLang="es-AR" sz="1600" baseline="-25000" dirty="0"/>
              <a:t>k+1</a:t>
            </a:r>
            <a:r>
              <a:rPr lang="es-MX" altLang="es-AR" sz="1800" dirty="0"/>
              <a:t> </a:t>
            </a:r>
            <a:r>
              <a:rPr lang="es-MX" altLang="es-AR" dirty="0"/>
              <a:t>= </a:t>
            </a:r>
            <a:r>
              <a:rPr lang="es-MX" altLang="es-AR" sz="2800" i="1" dirty="0"/>
              <a:t>y</a:t>
            </a:r>
            <a:r>
              <a:rPr lang="es-MX" altLang="es-AR" sz="1800" dirty="0"/>
              <a:t> </a:t>
            </a:r>
            <a:r>
              <a:rPr lang="es-MX" altLang="es-AR" sz="1600" baseline="-25000" dirty="0"/>
              <a:t>k</a:t>
            </a:r>
            <a:r>
              <a:rPr lang="es-MX" altLang="es-AR" sz="1800" dirty="0"/>
              <a:t> </a:t>
            </a:r>
            <a:r>
              <a:rPr lang="es-MX" altLang="es-AR" dirty="0"/>
              <a:t>+ </a:t>
            </a:r>
            <a:r>
              <a:rPr lang="es-MX" altLang="es-AR" sz="2800" i="1" dirty="0"/>
              <a:t>h f</a:t>
            </a:r>
            <a:r>
              <a:rPr lang="es-MX" altLang="es-AR" sz="2800" dirty="0"/>
              <a:t> (</a:t>
            </a:r>
            <a:r>
              <a:rPr lang="es-MX" altLang="es-AR" sz="2800" i="1" dirty="0"/>
              <a:t>t</a:t>
            </a:r>
            <a:r>
              <a:rPr lang="es-MX" altLang="es-AR" sz="1600" dirty="0"/>
              <a:t> </a:t>
            </a:r>
            <a:r>
              <a:rPr lang="es-MX" altLang="es-AR" sz="1600" baseline="-25000" dirty="0"/>
              <a:t>k</a:t>
            </a:r>
            <a:r>
              <a:rPr lang="es-MX" altLang="es-AR" sz="1800" dirty="0"/>
              <a:t> </a:t>
            </a:r>
            <a:r>
              <a:rPr lang="es-MX" altLang="es-AR" dirty="0"/>
              <a:t>, </a:t>
            </a:r>
            <a:r>
              <a:rPr lang="es-MX" altLang="es-AR" sz="2800" i="1" dirty="0"/>
              <a:t>y</a:t>
            </a:r>
            <a:r>
              <a:rPr lang="es-MX" altLang="es-AR" sz="2800" dirty="0"/>
              <a:t> </a:t>
            </a:r>
            <a:r>
              <a:rPr lang="es-MX" altLang="es-AR" sz="1600" baseline="-25000" dirty="0"/>
              <a:t>k</a:t>
            </a:r>
            <a:r>
              <a:rPr lang="es-MX" altLang="es-AR" sz="2800" dirty="0"/>
              <a:t>) 	                         con   </a:t>
            </a:r>
            <a:r>
              <a:rPr lang="es-MX" altLang="es-AR" sz="2800" i="1" dirty="0"/>
              <a:t>k </a:t>
            </a:r>
            <a:r>
              <a:rPr lang="es-MX" altLang="es-AR" sz="2800" dirty="0"/>
              <a:t>= 0,1...N-1</a:t>
            </a:r>
          </a:p>
          <a:p>
            <a:pPr algn="ctr" eaLnBrk="1" hangingPunct="1">
              <a:spcBef>
                <a:spcPct val="50000"/>
              </a:spcBef>
            </a:pPr>
            <a:endParaRPr lang="es-MX" altLang="es-AR" sz="2800" dirty="0"/>
          </a:p>
          <a:p>
            <a:pPr algn="ctr" eaLnBrk="1" hangingPunct="1">
              <a:spcBef>
                <a:spcPct val="50000"/>
              </a:spcBef>
            </a:pPr>
            <a:endParaRPr lang="es-ES" altLang="es-AR" sz="2000" dirty="0">
              <a:latin typeface="Math1Mono" pitchFamily="2" charset="2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B49C0B1-8883-48F1-9744-332B6B3389BC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431540" y="671597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Franklin Gothic Book" panose="020B0503020102020204" pitchFamily="34" charset="0"/>
              </a:rPr>
              <a:t>Ecuaciones Diferenciales en ciencia e ingeniería : </a:t>
            </a:r>
            <a:r>
              <a:rPr lang="es-AR" sz="2400">
                <a:latin typeface="Franklin Gothic Book" panose="020B0503020102020204" pitchFamily="34" charset="0"/>
              </a:rPr>
              <a:t>Modelos Matemáticos </a:t>
            </a:r>
            <a:r>
              <a:rPr lang="es-AR" sz="2400" dirty="0">
                <a:latin typeface="Franklin Gothic Book" panose="020B0503020102020204" pitchFamily="34" charset="0"/>
              </a:rPr>
              <a:t>que involucran el cambio de una variable </a:t>
            </a:r>
            <a:r>
              <a:rPr lang="es-AR" sz="2400">
                <a:latin typeface="Franklin Gothic Book" panose="020B0503020102020204" pitchFamily="34" charset="0"/>
              </a:rPr>
              <a:t>con respecto a otra</a:t>
            </a:r>
            <a:endParaRPr lang="es-AR" sz="2400" dirty="0">
              <a:latin typeface="Franklin Gothic Book" panose="020B05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>
                <a:latin typeface="Franklin Gothic Book" panose="020B0503020102020204" pitchFamily="34" charset="0"/>
              </a:rPr>
              <a:t>Son ecuaciones que se componen de una función y sus derivadas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951732" y="124826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I </a:t>
            </a:r>
            <a:r>
              <a:rPr lang="es-AR" sz="2800">
                <a:latin typeface="Impact" panose="020B0806030902050204" pitchFamily="34" charset="0"/>
              </a:rPr>
              <a:t>n t </a:t>
            </a:r>
            <a:r>
              <a:rPr lang="es-AR" sz="2800" dirty="0">
                <a:latin typeface="Impact" panose="020B0806030902050204" pitchFamily="34" charset="0"/>
              </a:rPr>
              <a:t>r o d u c </a:t>
            </a:r>
            <a:r>
              <a:rPr lang="es-AR" sz="2800" dirty="0" err="1">
                <a:latin typeface="Impact" panose="020B0806030902050204" pitchFamily="34" charset="0"/>
              </a:rPr>
              <a:t>c</a:t>
            </a:r>
            <a:r>
              <a:rPr lang="es-AR" sz="2800" dirty="0">
                <a:latin typeface="Impact" panose="020B0806030902050204" pitchFamily="34" charset="0"/>
              </a:rPr>
              <a:t> i </a:t>
            </a:r>
            <a:r>
              <a:rPr lang="es-AR" sz="2800" dirty="0" err="1">
                <a:latin typeface="Impact" panose="020B0806030902050204" pitchFamily="34" charset="0"/>
              </a:rPr>
              <a:t>ó</a:t>
            </a:r>
            <a:r>
              <a:rPr lang="es-AR" sz="2800" dirty="0">
                <a:latin typeface="Impact" panose="020B0806030902050204" pitchFamily="34" charset="0"/>
              </a:rPr>
              <a:t> 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03723A7-FEDF-4D4B-A579-A03146060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77" y="2708920"/>
            <a:ext cx="7993063" cy="40770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B6ED3BA-AA7A-4360-A1CF-6A1D2B424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884" y="4581128"/>
            <a:ext cx="2951163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AR" dirty="0">
                <a:solidFill>
                  <a:schemeClr val="bg1"/>
                </a:solidFill>
                <a:latin typeface="Impact" panose="020B0806030902050204" pitchFamily="34" charset="0"/>
              </a:rPr>
              <a:t>Problemas del Valor Inicial</a:t>
            </a:r>
          </a:p>
          <a:p>
            <a:pPr algn="ctr"/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s-ES_tradnl" altLang="es-AR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Dato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: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solucion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 </a:t>
            </a: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de la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Ec</a:t>
            </a:r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.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Dif</a:t>
            </a:r>
            <a:endParaRPr lang="es-ES_tradnl" altLang="es-AR" dirty="0">
              <a:solidFill>
                <a:schemeClr val="bg1"/>
              </a:solidFill>
              <a:latin typeface="HGSGothicE" panose="020B0400000000000000" pitchFamily="34" charset="-128"/>
              <a:ea typeface="HGSGothicE" panose="020B0400000000000000" pitchFamily="34" charset="-128"/>
            </a:endParaRP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 en x</a:t>
            </a:r>
            <a:r>
              <a:rPr lang="en-US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=0 </a:t>
            </a:r>
            <a:r>
              <a:rPr lang="en-US" altLang="es-AR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o t=</a:t>
            </a:r>
            <a:r>
              <a:rPr lang="en-US" altLang="es-AR" dirty="0">
                <a:solidFill>
                  <a:schemeClr val="bg1"/>
                </a:solidFill>
                <a:latin typeface="HGSGothicE" panose="020B0400000000000000" pitchFamily="34" charset="-128"/>
                <a:ea typeface="HGSGothicE" panose="020B0400000000000000" pitchFamily="34" charset="-128"/>
              </a:rPr>
              <a:t>0</a:t>
            </a:r>
            <a:endParaRPr lang="es-ES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EF811C27-4BA5-4EC3-84CC-D422D3380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7234" y="4581128"/>
            <a:ext cx="2951163" cy="194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s-ES_tradnl" altLang="es-AR" dirty="0">
                <a:solidFill>
                  <a:schemeClr val="bg1"/>
                </a:solidFill>
                <a:latin typeface="Impact" panose="020B0806030902050204" pitchFamily="34" charset="0"/>
              </a:rPr>
              <a:t>Problemas </a:t>
            </a:r>
            <a:r>
              <a:rPr lang="es-ES_tradnl" altLang="es-AR">
                <a:solidFill>
                  <a:schemeClr val="bg1"/>
                </a:solidFill>
                <a:latin typeface="Impact" panose="020B0806030902050204" pitchFamily="34" charset="0"/>
              </a:rPr>
              <a:t>de Contorno</a:t>
            </a:r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endParaRPr lang="es-ES_tradnl" altLang="es-AR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ctr"/>
            <a:r>
              <a:rPr lang="es-ES_tradnl" altLang="es-AR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Datos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: soluciones </a:t>
            </a: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de la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Ec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 </a:t>
            </a:r>
            <a:r>
              <a:rPr lang="es-ES_tradnl" altLang="es-AR" dirty="0" err="1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Dif</a:t>
            </a:r>
            <a:endParaRPr lang="es-ES_tradnl" altLang="es-AR" dirty="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  <a:p>
            <a:pPr algn="ctr"/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 en </a:t>
            </a:r>
            <a:r>
              <a:rPr lang="es-ES_tradnl" altLang="es-AR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la frontera </a:t>
            </a:r>
            <a:r>
              <a:rPr lang="es-ES_tradnl" altLang="es-AR" dirty="0">
                <a:solidFill>
                  <a:schemeClr val="bg1"/>
                </a:solidFill>
                <a:latin typeface="HGSGothicE" panose="020B0900000000000000" pitchFamily="34" charset="-128"/>
                <a:ea typeface="HGSGothicE" panose="020B0900000000000000" pitchFamily="34" charset="-128"/>
              </a:rPr>
              <a:t>del Dominio</a:t>
            </a:r>
            <a:endParaRPr lang="es-ES" altLang="es-AR" dirty="0">
              <a:solidFill>
                <a:schemeClr val="bg1"/>
              </a:solidFill>
              <a:latin typeface="HGSGothicE" panose="020B0900000000000000" pitchFamily="34" charset="-128"/>
              <a:ea typeface="HGSGothicE" panose="020B0900000000000000" pitchFamily="34" charset="-128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B55EFC1-4C80-4804-86A1-977FEE6C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173" y="4133079"/>
            <a:ext cx="1338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_tradnl" altLang="es-AR" dirty="0">
                <a:solidFill>
                  <a:srgbClr val="0066FF"/>
                </a:solidFill>
              </a:rPr>
              <a:t>Clasificación</a:t>
            </a:r>
            <a:endParaRPr lang="es-ES" altLang="es-AR" dirty="0">
              <a:solidFill>
                <a:srgbClr val="0066FF"/>
              </a:solidFill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08AF8251-4243-4B9E-9856-01D0B0C83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7559" y="2732471"/>
            <a:ext cx="739375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s-ES_tradnl" altLang="es-AR" sz="4000" b="1" dirty="0">
                <a:solidFill>
                  <a:srgbClr val="0066FF"/>
                </a:solidFill>
              </a:rPr>
              <a:t>Problemas de Ecuaciones Diferenciales Ordinarias</a:t>
            </a:r>
          </a:p>
        </p:txBody>
      </p:sp>
    </p:spTree>
    <p:extLst>
      <p:ext uri="{BB962C8B-B14F-4D97-AF65-F5344CB8AC3E}">
        <p14:creationId xmlns:p14="http://schemas.microsoft.com/office/powerpoint/2010/main" val="341617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B2D36DB-5766-4F84-A644-266F7F1EE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 eaLnBrk="1" hangingPunct="1"/>
            <a:r>
              <a:rPr lang="es-ES_tradnl" altLang="es-AR" sz="2000" b="1" dirty="0"/>
              <a:t>Campo de direcciones 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’(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 = 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 -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)) /2  y una solución</a:t>
            </a:r>
            <a:r>
              <a:rPr lang="es-ES_tradnl" altLang="es-AR" sz="4800" dirty="0"/>
              <a:t> </a:t>
            </a:r>
            <a:r>
              <a:rPr lang="es-ES_tradnl" altLang="es-AR" sz="2000" b="1" dirty="0"/>
              <a:t>para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(0) =1</a:t>
            </a:r>
            <a:endParaRPr lang="es-ES_tradnl" altLang="es-AR" sz="4800" b="1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F0B2D13B-45BD-4E44-9D1D-65B1AE9B6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524000"/>
          <a:ext cx="5943600" cy="465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781325" imgH="3743534" progId="Paint.Picture">
                  <p:embed/>
                </p:oleObj>
              </mc:Choice>
              <mc:Fallback>
                <p:oleObj name="Imagen de mapa de bits" r:id="rId3" imgW="4781325" imgH="3743534" progId="Paint.Picture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F0B2D13B-45BD-4E44-9D1D-65B1AE9B68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24000"/>
                        <a:ext cx="5943600" cy="465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B2D36DB-5766-4F84-A644-266F7F1EE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131914" y="269776"/>
            <a:ext cx="2016150" cy="1143000"/>
          </a:xfrm>
        </p:spPr>
        <p:txBody>
          <a:bodyPr/>
          <a:lstStyle/>
          <a:p>
            <a:pPr algn="l" eaLnBrk="1" hangingPunct="1"/>
            <a:r>
              <a:rPr lang="es-ES_tradnl" altLang="es-AR" sz="2000" b="1" i="1" dirty="0"/>
              <a:t>y</a:t>
            </a:r>
            <a:r>
              <a:rPr lang="es-ES_tradnl" altLang="es-AR" sz="2000" b="1" dirty="0"/>
              <a:t>’(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 = 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 -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)) /2</a:t>
            </a:r>
            <a:br>
              <a:rPr lang="es-ES_tradnl" altLang="es-AR" sz="2000" b="1" dirty="0"/>
            </a:br>
            <a:r>
              <a:rPr lang="es-ES_tradnl" altLang="es-AR" sz="2000" b="1" dirty="0"/>
              <a:t>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(0) =1</a:t>
            </a:r>
            <a:endParaRPr lang="es-ES_tradnl" altLang="es-AR" sz="4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74C8DD-D71C-4AAB-A7F7-A60D2A8B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260648"/>
            <a:ext cx="2016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Solución del PVI</a:t>
            </a:r>
            <a:endParaRPr lang="es-ES_tradnl" altLang="es-AR" sz="4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F8EEA6-214D-4DB6-9484-4F306BE8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138" y="260648"/>
            <a:ext cx="331222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utilizando el Método de Euler</a:t>
            </a:r>
            <a:endParaRPr lang="es-ES_tradnl" altLang="es-AR" sz="4800" b="1" dirty="0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DC2D09EB-03FF-4E13-8B11-0040922C573A}"/>
              </a:ext>
            </a:extLst>
          </p:cNvPr>
          <p:cNvSpPr/>
          <p:nvPr/>
        </p:nvSpPr>
        <p:spPr>
          <a:xfrm>
            <a:off x="3059832" y="432048"/>
            <a:ext cx="45719" cy="908720"/>
          </a:xfrm>
          <a:prstGeom prst="leftBrace">
            <a:avLst/>
          </a:prstGeom>
          <a:ln w="476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00BFB9-3871-4030-9700-43B66858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468" y="1340768"/>
            <a:ext cx="2016150" cy="72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y</a:t>
            </a:r>
            <a:r>
              <a:rPr lang="es-ES_tradnl" altLang="es-AR" sz="2000" b="1" baseline="-25000" dirty="0"/>
              <a:t>0</a:t>
            </a:r>
            <a:r>
              <a:rPr lang="es-ES_tradnl" altLang="es-AR" sz="2000" b="1" dirty="0"/>
              <a:t>=1</a:t>
            </a:r>
            <a:r>
              <a:rPr lang="en-US" altLang="es-AR" sz="2000" b="1" dirty="0"/>
              <a:t>  ,  t</a:t>
            </a:r>
            <a:r>
              <a:rPr lang="en-US" altLang="es-AR" sz="2000" b="1" baseline="-25000" dirty="0"/>
              <a:t>0</a:t>
            </a:r>
            <a:r>
              <a:rPr lang="en-US" altLang="es-AR" sz="2000" b="1" dirty="0"/>
              <a:t>=0</a:t>
            </a:r>
            <a:endParaRPr lang="es-ES_tradnl" altLang="es-AR" sz="2000" b="1" dirty="0"/>
          </a:p>
          <a:p>
            <a:pPr algn="l"/>
            <a:r>
              <a:rPr lang="es-ES_tradnl" altLang="es-AR" sz="2000" b="1" dirty="0"/>
              <a:t>Paso h</a:t>
            </a:r>
            <a:r>
              <a:rPr lang="en-US" altLang="es-AR" sz="2000" b="1" dirty="0"/>
              <a:t>=1</a:t>
            </a:r>
            <a:endParaRPr lang="es-ES_tradnl" altLang="es-AR" sz="48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F24E27-CC72-4078-A0FB-ED75673F5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199184"/>
            <a:ext cx="3439490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C</a:t>
            </a:r>
            <a:r>
              <a:rPr lang="es-AR" altLang="es-AR" sz="2000" b="1" dirty="0" err="1"/>
              <a:t>álculo</a:t>
            </a:r>
            <a:r>
              <a:rPr lang="es-AR" altLang="es-AR" sz="2000" b="1" dirty="0"/>
              <a:t> en t</a:t>
            </a:r>
            <a:r>
              <a:rPr lang="es-ES_tradnl" altLang="es-AR" sz="2000" b="1" baseline="-25000" dirty="0"/>
              <a:t>1 </a:t>
            </a:r>
            <a:r>
              <a:rPr lang="es-ES_tradnl" altLang="es-AR" sz="2000" b="1" dirty="0"/>
              <a:t>= t</a:t>
            </a:r>
            <a:r>
              <a:rPr lang="es-ES_tradnl" altLang="es-AR" sz="2000" b="1" baseline="-25000" dirty="0"/>
              <a:t>0 </a:t>
            </a:r>
            <a:r>
              <a:rPr lang="es-ES_tradnl" altLang="es-AR" sz="2000" b="1" dirty="0"/>
              <a:t>+ h = 0 + 1 = 1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B64A437-67FA-4E95-B6AE-F80AAA51F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967503"/>
              </p:ext>
            </p:extLst>
          </p:nvPr>
        </p:nvGraphicFramePr>
        <p:xfrm>
          <a:off x="5296632" y="1090612"/>
          <a:ext cx="29432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574640" imgH="215640" progId="Equation.3">
                  <p:embed/>
                </p:oleObj>
              </mc:Choice>
              <mc:Fallback>
                <p:oleObj name="Ecuación" r:id="rId3" imgW="1574640" imgH="21564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D65749F0-7298-425D-A4AC-4260E4550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6632" y="1090612"/>
                        <a:ext cx="2943225" cy="403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FB5391F-74C1-4DDA-B686-81C1CE7E3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691731"/>
              </p:ext>
            </p:extLst>
          </p:nvPr>
        </p:nvGraphicFramePr>
        <p:xfrm>
          <a:off x="3780060" y="2208237"/>
          <a:ext cx="2586038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384200" imgH="634680" progId="Equation.3">
                  <p:embed/>
                </p:oleObj>
              </mc:Choice>
              <mc:Fallback>
                <p:oleObj name="Ecuación" r:id="rId5" imgW="1384200" imgH="634680" progId="Equation.3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EB64A437-67FA-4E95-B6AE-F80AAA51F6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80060" y="2208237"/>
                        <a:ext cx="2586038" cy="11858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E91A3EAD-2D8C-45DD-9C35-F4988135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154" y="1683120"/>
            <a:ext cx="3240360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Tabla de Resultados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68C5AB4-8A4F-40B0-98E9-87A8B24A8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260536"/>
              </p:ext>
            </p:extLst>
          </p:nvPr>
        </p:nvGraphicFramePr>
        <p:xfrm>
          <a:off x="7045746" y="2147565"/>
          <a:ext cx="170497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002960" imgH="1168200" progId="Equation.3">
                  <p:embed/>
                </p:oleObj>
              </mc:Choice>
              <mc:Fallback>
                <p:oleObj name="Ecuación" r:id="rId7" imgW="1002960" imgH="1168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45746" y="2147565"/>
                        <a:ext cx="1704975" cy="1985963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4FAEE905-E495-4C07-BB5E-6C7EE7D1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530229"/>
            <a:ext cx="3377976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C</a:t>
            </a:r>
            <a:r>
              <a:rPr lang="es-AR" altLang="es-AR" sz="2000" b="1" dirty="0" err="1"/>
              <a:t>álculo</a:t>
            </a:r>
            <a:r>
              <a:rPr lang="es-AR" altLang="es-AR" sz="2000" b="1" dirty="0"/>
              <a:t> en t</a:t>
            </a:r>
            <a:r>
              <a:rPr lang="es-ES_tradnl" altLang="es-AR" sz="2000" b="1" baseline="-25000" dirty="0"/>
              <a:t>2 </a:t>
            </a:r>
            <a:r>
              <a:rPr lang="es-ES_tradnl" altLang="es-AR" sz="2000" b="1" dirty="0"/>
              <a:t>= t</a:t>
            </a:r>
            <a:r>
              <a:rPr lang="es-ES_tradnl" altLang="es-AR" sz="2000" b="1" baseline="-25000" dirty="0"/>
              <a:t>1 </a:t>
            </a:r>
            <a:r>
              <a:rPr lang="es-ES_tradnl" altLang="es-AR" sz="2000" b="1" dirty="0"/>
              <a:t>+ h = 1 + 1 = 2</a:t>
            </a: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B4718515-C0C5-4BBA-85AA-4D998AB5B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84588"/>
              </p:ext>
            </p:extLst>
          </p:nvPr>
        </p:nvGraphicFramePr>
        <p:xfrm>
          <a:off x="3720306" y="3539803"/>
          <a:ext cx="3155950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688760" imgH="634680" progId="Equation.3">
                  <p:embed/>
                </p:oleObj>
              </mc:Choice>
              <mc:Fallback>
                <p:oleObj name="Ecuación" r:id="rId9" imgW="1688760" imgH="63468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FB5391F-74C1-4DDA-B686-81C1CE7E3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20306" y="3539803"/>
                        <a:ext cx="3155950" cy="1185862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47903A3D-EFD3-4B88-980A-6D23DB9A4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192809"/>
              </p:ext>
            </p:extLst>
          </p:nvPr>
        </p:nvGraphicFramePr>
        <p:xfrm>
          <a:off x="7045746" y="2146103"/>
          <a:ext cx="185578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1091880" imgH="1168200" progId="Equation.3">
                  <p:embed/>
                </p:oleObj>
              </mc:Choice>
              <mc:Fallback>
                <p:oleObj name="Ecuación" r:id="rId11" imgW="1091880" imgH="1168200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68C5AB4-8A4F-40B0-98E9-87A8B24A8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45746" y="2146103"/>
                        <a:ext cx="1855787" cy="1985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">
            <a:extLst>
              <a:ext uri="{FF2B5EF4-FFF2-40B4-BE49-F238E27FC236}">
                <a16:creationId xmlns:a16="http://schemas.microsoft.com/office/drawing/2014/main" id="{19B0188B-1143-4F4B-8A33-30F0C1996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869160"/>
            <a:ext cx="3377976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C</a:t>
            </a:r>
            <a:r>
              <a:rPr lang="es-AR" altLang="es-AR" sz="2000" b="1" dirty="0" err="1"/>
              <a:t>álculo</a:t>
            </a:r>
            <a:r>
              <a:rPr lang="es-AR" altLang="es-AR" sz="2000" b="1" dirty="0"/>
              <a:t> en t</a:t>
            </a:r>
            <a:r>
              <a:rPr lang="es-ES_tradnl" altLang="es-AR" sz="2000" b="1" baseline="-25000" dirty="0"/>
              <a:t>3 </a:t>
            </a:r>
            <a:r>
              <a:rPr lang="es-ES_tradnl" altLang="es-AR" sz="2000" b="1" dirty="0"/>
              <a:t>= t</a:t>
            </a:r>
            <a:r>
              <a:rPr lang="es-ES_tradnl" altLang="es-AR" sz="2000" b="1" baseline="-25000" dirty="0"/>
              <a:t>2 </a:t>
            </a:r>
            <a:r>
              <a:rPr lang="es-ES_tradnl" altLang="es-AR" sz="2000" b="1" dirty="0"/>
              <a:t>+ h = 2 + 1 = 3</a:t>
            </a:r>
          </a:p>
        </p:txBody>
      </p:sp>
      <p:graphicFrame>
        <p:nvGraphicFramePr>
          <p:cNvPr id="22" name="Objeto 21">
            <a:extLst>
              <a:ext uri="{FF2B5EF4-FFF2-40B4-BE49-F238E27FC236}">
                <a16:creationId xmlns:a16="http://schemas.microsoft.com/office/drawing/2014/main" id="{DDCFE04F-AB73-4917-A5D4-6E0E511744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763887"/>
              </p:ext>
            </p:extLst>
          </p:nvPr>
        </p:nvGraphicFramePr>
        <p:xfrm>
          <a:off x="3701504" y="4878065"/>
          <a:ext cx="36068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1930320" imgH="634680" progId="Equation.3">
                  <p:embed/>
                </p:oleObj>
              </mc:Choice>
              <mc:Fallback>
                <p:oleObj name="Ecuación" r:id="rId13" imgW="1930320" imgH="63468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B4718515-C0C5-4BBA-85AA-4D998AB5B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701504" y="4878065"/>
                        <a:ext cx="3606800" cy="118586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>
            <a:extLst>
              <a:ext uri="{FF2B5EF4-FFF2-40B4-BE49-F238E27FC236}">
                <a16:creationId xmlns:a16="http://schemas.microsoft.com/office/drawing/2014/main" id="{D4CAE6C2-9D20-4F28-8A72-15DAAC839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6132479"/>
              </p:ext>
            </p:extLst>
          </p:nvPr>
        </p:nvGraphicFramePr>
        <p:xfrm>
          <a:off x="6977063" y="2163118"/>
          <a:ext cx="1941512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5" imgW="1143000" imgH="1168200" progId="Equation.3">
                  <p:embed/>
                </p:oleObj>
              </mc:Choice>
              <mc:Fallback>
                <p:oleObj name="Ecuación" r:id="rId15" imgW="1143000" imgH="11682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47903A3D-EFD3-4B88-980A-6D23DB9A4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77063" y="2163118"/>
                        <a:ext cx="1941512" cy="1985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">
            <a:extLst>
              <a:ext uri="{FF2B5EF4-FFF2-40B4-BE49-F238E27FC236}">
                <a16:creationId xmlns:a16="http://schemas.microsoft.com/office/drawing/2014/main" id="{518573D0-C47D-4AEB-AF04-EA188C4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6054924"/>
            <a:ext cx="8578005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 err="1"/>
              <a:t>Programaci</a:t>
            </a:r>
            <a:r>
              <a:rPr lang="es-AR" altLang="es-AR" sz="2000" b="1" dirty="0" err="1"/>
              <a:t>ón</a:t>
            </a:r>
            <a:r>
              <a:rPr lang="es-AR" altLang="es-AR" sz="2000" b="1" dirty="0"/>
              <a:t> en MATLAB/Octave : </a:t>
            </a:r>
          </a:p>
          <a:p>
            <a:pPr algn="l"/>
            <a:r>
              <a:rPr lang="es-AR" altLang="es-AR" sz="2000" b="1" dirty="0"/>
              <a:t>utilizar vectores/matrices, lazos de repetición (</a:t>
            </a:r>
            <a:r>
              <a:rPr lang="es-AR" altLang="es-AR" sz="2000" b="1" dirty="0" err="1"/>
              <a:t>for</a:t>
            </a:r>
            <a:r>
              <a:rPr lang="es-AR" altLang="es-AR" sz="2000" b="1" dirty="0"/>
              <a:t>)</a:t>
            </a:r>
            <a:endParaRPr lang="es-ES_tradnl" altLang="es-AR" sz="2000" b="1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4FD38-57A6-45A1-88DA-E02FC03973A6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159E49-8141-4B35-952A-47A606855349}"/>
              </a:ext>
            </a:extLst>
          </p:cNvPr>
          <p:cNvSpPr txBox="1"/>
          <p:nvPr/>
        </p:nvSpPr>
        <p:spPr>
          <a:xfrm>
            <a:off x="6444208" y="2492896"/>
            <a:ext cx="6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V.I.</a:t>
            </a:r>
            <a:endParaRPr lang="es-AR" sz="2400" b="1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7E26B4A-140F-4746-A132-753176DC61E0}"/>
              </a:ext>
            </a:extLst>
          </p:cNvPr>
          <p:cNvSpPr/>
          <p:nvPr/>
        </p:nvSpPr>
        <p:spPr>
          <a:xfrm>
            <a:off x="6383140" y="2571376"/>
            <a:ext cx="2662409" cy="353568"/>
          </a:xfrm>
          <a:prstGeom prst="rect">
            <a:avLst/>
          </a:prstGeom>
          <a:solidFill>
            <a:schemeClr val="accent1">
              <a:alpha val="18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4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7" grpId="0"/>
      <p:bldP spid="21" grpId="0"/>
      <p:bldP spid="24" grpId="0" build="p" advAuto="1500"/>
      <p:bldP spid="8" grpId="0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1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6A00FA51-A7C2-4C05-9320-5F5EF8CE53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9625" y="677438"/>
            <a:ext cx="7772400" cy="762000"/>
          </a:xfrm>
        </p:spPr>
        <p:txBody>
          <a:bodyPr/>
          <a:lstStyle/>
          <a:p>
            <a:pPr eaLnBrk="1" hangingPunct="1"/>
            <a:r>
              <a:rPr lang="es-MX" altLang="es-AR" sz="2400" dirty="0"/>
              <a:t>Comparación de las aproximaciones obtenidas para</a:t>
            </a:r>
            <a:br>
              <a:rPr lang="es-MX" altLang="es-AR" sz="2400" dirty="0"/>
            </a:br>
            <a:r>
              <a:rPr lang="es-MX" altLang="es-AR" sz="2400" i="1" dirty="0"/>
              <a:t>y</a:t>
            </a:r>
            <a:r>
              <a:rPr lang="es-MX" altLang="es-AR" sz="2400" dirty="0"/>
              <a:t>´(</a:t>
            </a:r>
            <a:r>
              <a:rPr lang="es-MX" altLang="es-AR" sz="2400" i="1" dirty="0"/>
              <a:t>t</a:t>
            </a:r>
            <a:r>
              <a:rPr lang="es-MX" altLang="es-AR" sz="2400" dirty="0"/>
              <a:t>) = (</a:t>
            </a:r>
            <a:r>
              <a:rPr lang="es-MX" altLang="es-AR" sz="2400" i="1" dirty="0"/>
              <a:t>t</a:t>
            </a:r>
            <a:r>
              <a:rPr lang="es-MX" altLang="es-AR" sz="2400" dirty="0"/>
              <a:t> - </a:t>
            </a:r>
            <a:r>
              <a:rPr lang="es-MX" altLang="es-AR" sz="2400" i="1" dirty="0"/>
              <a:t>y</a:t>
            </a:r>
            <a:r>
              <a:rPr lang="es-MX" altLang="es-AR" sz="2400" dirty="0"/>
              <a:t>(</a:t>
            </a:r>
            <a:r>
              <a:rPr lang="es-MX" altLang="es-AR" sz="2400" i="1" dirty="0"/>
              <a:t>t</a:t>
            </a:r>
            <a:r>
              <a:rPr lang="es-MX" altLang="es-AR" sz="2400" dirty="0"/>
              <a:t>))/2</a:t>
            </a:r>
            <a:endParaRPr lang="es-ES" altLang="es-AR" sz="2400" dirty="0"/>
          </a:p>
        </p:txBody>
      </p:sp>
      <p:sp>
        <p:nvSpPr>
          <p:cNvPr id="6147" name="Text Box 9">
            <a:extLst>
              <a:ext uri="{FF2B5EF4-FFF2-40B4-BE49-F238E27FC236}">
                <a16:creationId xmlns:a16="http://schemas.microsoft.com/office/drawing/2014/main" id="{F9F6D62E-725D-4876-9CB7-2C9DD9C9B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s-ES_tradnl" altLang="es-AR"/>
          </a:p>
        </p:txBody>
      </p:sp>
      <p:graphicFrame>
        <p:nvGraphicFramePr>
          <p:cNvPr id="10426" name="Group 186">
            <a:extLst>
              <a:ext uri="{FF2B5EF4-FFF2-40B4-BE49-F238E27FC236}">
                <a16:creationId xmlns:a16="http://schemas.microsoft.com/office/drawing/2014/main" id="{FB9C0CA4-7EB0-4CF0-9A8C-70393526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125239"/>
              </p:ext>
            </p:extLst>
          </p:nvPr>
        </p:nvGraphicFramePr>
        <p:xfrm>
          <a:off x="1219200" y="1556792"/>
          <a:ext cx="6953250" cy="5084764"/>
        </p:xfrm>
        <a:graphic>
          <a:graphicData uri="http://schemas.openxmlformats.org/drawingml/2006/table">
            <a:tbl>
              <a:tblPr/>
              <a:tblGrid>
                <a:gridCol w="925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6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5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6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MX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               </a:t>
                      </a: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y</a:t>
                      </a: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s-MX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es-MX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Exacto</a:t>
                      </a:r>
                      <a:endParaRPr kumimoji="0" lang="es-E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4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   </a:t>
                      </a: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0.5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= 0.25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1.0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0.25   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0.897491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0.796875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0.836402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0.759766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0.811868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0.6875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0.758545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0.819592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0.765625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0.846386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0.917100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0.75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0.949219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1.030827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1.103638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2.50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_tradnl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1.211914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1.289227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1.359514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57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3.00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1.375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1.533936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1.604252</a:t>
                      </a:r>
                      <a:endParaRPr kumimoji="0" lang="es-E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33"/>
                          </a:solidFill>
                          <a:effectLst/>
                          <a:latin typeface="Times New Roman" pitchFamily="18" charset="0"/>
                        </a:rPr>
                        <a:t>1.669390</a:t>
                      </a:r>
                      <a:endParaRPr kumimoji="0" lang="es-E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990033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D56E637-87B4-472F-B23B-6ABB5EC602D6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0285966E-9A59-4707-AFF4-25FF0A1AA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30" y="620688"/>
            <a:ext cx="7879688" cy="5941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504254A-67D7-4802-959A-CD99B1FC63C2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bg1"/>
                </a:solidFill>
                <a:latin typeface="Franklin Gothic Medium Cond" panose="020B0606030402020204" pitchFamily="34" charset="0"/>
              </a:rPr>
              <a:t>I ) MÉTODO DE EULER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04254A-67D7-4802-959A-CD99B1FC63C2}"/>
              </a:ext>
            </a:extLst>
          </p:cNvPr>
          <p:cNvSpPr txBox="1"/>
          <p:nvPr/>
        </p:nvSpPr>
        <p:spPr>
          <a:xfrm>
            <a:off x="651349" y="82345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) MÉTODO DE EULER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D91B50F-B247-4255-934C-4AC3C8714D78}"/>
              </a:ext>
            </a:extLst>
          </p:cNvPr>
          <p:cNvSpPr txBox="1"/>
          <p:nvPr/>
        </p:nvSpPr>
        <p:spPr>
          <a:xfrm>
            <a:off x="651349" y="692696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Book" panose="020B0503020102020204" pitchFamily="34" charset="0"/>
              </a:rPr>
              <a:t>Problema del Método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15AA7FB-799F-4C79-8E22-22C19B58FCEA}"/>
              </a:ext>
            </a:extLst>
          </p:cNvPr>
          <p:cNvSpPr txBox="1"/>
          <p:nvPr/>
        </p:nvSpPr>
        <p:spPr>
          <a:xfrm>
            <a:off x="667608" y="1196752"/>
            <a:ext cx="764880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Franklin Gothic Book" panose="020B0503020102020204" pitchFamily="34" charset="0"/>
              </a:rPr>
              <a:t>Como en el Método de Euler el error de truncamiento depende del paso h</a:t>
            </a:r>
            <a:r>
              <a:rPr lang="es-AR" sz="2800" baseline="30000" dirty="0">
                <a:latin typeface="Franklin Gothic Book" panose="020B0503020102020204" pitchFamily="34" charset="0"/>
              </a:rPr>
              <a:t>2</a:t>
            </a:r>
            <a:r>
              <a:rPr lang="es-AR" sz="2800" dirty="0">
                <a:latin typeface="Franklin Gothic Book" panose="020B0503020102020204" pitchFamily="34" charset="0"/>
              </a:rPr>
              <a:t>, se puede obtener una mejor aproximación a la solución disminuyendo justamente el paso.</a:t>
            </a:r>
          </a:p>
          <a:p>
            <a:r>
              <a:rPr lang="es-AR" sz="2800" dirty="0">
                <a:latin typeface="Franklin Gothic Book" panose="020B0503020102020204" pitchFamily="34" charset="0"/>
              </a:rPr>
              <a:t>Pero eso implica la necesidad de realizar más cálculos, más operaciones, con números más chicos, y eso origina un crecimiento en los errores de REDONDEO.</a:t>
            </a:r>
          </a:p>
          <a:p>
            <a:endParaRPr lang="es-AR" sz="2800" dirty="0">
              <a:latin typeface="Franklin Gothic Book" panose="020B0503020102020204" pitchFamily="34" charset="0"/>
            </a:endParaRPr>
          </a:p>
          <a:p>
            <a:r>
              <a:rPr lang="es-AR" sz="2800" dirty="0">
                <a:latin typeface="Franklin Gothic Book" panose="020B0503020102020204" pitchFamily="34" charset="0"/>
              </a:rPr>
              <a:t>Aparecen entonces otros métodos para resolver P.V.I.</a:t>
            </a:r>
          </a:p>
        </p:txBody>
      </p:sp>
    </p:spTree>
    <p:extLst>
      <p:ext uri="{BB962C8B-B14F-4D97-AF65-F5344CB8AC3E}">
        <p14:creationId xmlns:p14="http://schemas.microsoft.com/office/powerpoint/2010/main" val="1281126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2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287EC94-FCC9-460C-86BA-2128A11A0F07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I) MÉTODO DE EULER MEJORADO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91434074-3B2B-4450-8677-49CD224745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020563"/>
              </p:ext>
            </p:extLst>
          </p:nvPr>
        </p:nvGraphicFramePr>
        <p:xfrm>
          <a:off x="620067" y="764704"/>
          <a:ext cx="6577837" cy="1329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3517560" imgH="711000" progId="Equation.3">
                  <p:embed/>
                </p:oleObj>
              </mc:Choice>
              <mc:Fallback>
                <p:oleObj name="Ecuación" r:id="rId3" imgW="3517560" imgH="711000" progId="Equation.3">
                  <p:embed/>
                  <p:pic>
                    <p:nvPicPr>
                      <p:cNvPr id="8" name="Objeto 7">
                        <a:extLst>
                          <a:ext uri="{FF2B5EF4-FFF2-40B4-BE49-F238E27FC236}">
                            <a16:creationId xmlns:a16="http://schemas.microsoft.com/office/drawing/2014/main" id="{D4A4CD7C-3CAC-4E7B-9A26-DA511A02D7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067" y="764704"/>
                        <a:ext cx="6577837" cy="132957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uadroTexto 7">
            <a:extLst>
              <a:ext uri="{FF2B5EF4-FFF2-40B4-BE49-F238E27FC236}">
                <a16:creationId xmlns:a16="http://schemas.microsoft.com/office/drawing/2014/main" id="{0F8E2810-45D4-4B5C-A97F-6871FE807EBE}"/>
              </a:ext>
            </a:extLst>
          </p:cNvPr>
          <p:cNvSpPr txBox="1"/>
          <p:nvPr/>
        </p:nvSpPr>
        <p:spPr>
          <a:xfrm>
            <a:off x="620067" y="2348880"/>
            <a:ext cx="668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La solución de la ecuación diferencial es y(x), por lo que es una incógnita del problema. </a:t>
            </a:r>
          </a:p>
          <a:p>
            <a:r>
              <a:rPr lang="es-AR" dirty="0"/>
              <a:t>En consecuencia no se puede evaluar la integral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FE4B816-7FA7-45B6-8127-F681CFC6B860}"/>
              </a:ext>
            </a:extLst>
          </p:cNvPr>
          <p:cNvSpPr/>
          <p:nvPr/>
        </p:nvSpPr>
        <p:spPr>
          <a:xfrm>
            <a:off x="5220072" y="2924944"/>
            <a:ext cx="648072" cy="347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8A9260E-AA85-4B05-B79D-94761FD8EAB4}"/>
              </a:ext>
            </a:extLst>
          </p:cNvPr>
          <p:cNvSpPr/>
          <p:nvPr/>
        </p:nvSpPr>
        <p:spPr>
          <a:xfrm>
            <a:off x="5220072" y="1059693"/>
            <a:ext cx="2088232" cy="117519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14CCAA-DDFF-4FEA-8336-E3E1FE2CA7EB}"/>
              </a:ext>
            </a:extLst>
          </p:cNvPr>
          <p:cNvSpPr txBox="1"/>
          <p:nvPr/>
        </p:nvSpPr>
        <p:spPr>
          <a:xfrm>
            <a:off x="4648536" y="3289942"/>
            <a:ext cx="4495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Para resolver la integral, en lugar de considerar f(</a:t>
            </a:r>
            <a:r>
              <a:rPr lang="es-AR" dirty="0" err="1"/>
              <a:t>x,y</a:t>
            </a:r>
            <a:r>
              <a:rPr lang="es-AR" dirty="0"/>
              <a:t>) constante vamos a aplicar la regla del Trapecio en el segmento x</a:t>
            </a:r>
            <a:r>
              <a:rPr lang="es-AR" baseline="-25000" dirty="0"/>
              <a:t>k+1</a:t>
            </a:r>
            <a:r>
              <a:rPr lang="es-AR" dirty="0"/>
              <a:t>-x</a:t>
            </a:r>
            <a:r>
              <a:rPr lang="es-AR" baseline="-25000" dirty="0"/>
              <a:t>k</a:t>
            </a:r>
            <a:r>
              <a:rPr lang="en-US" dirty="0"/>
              <a:t>=h</a:t>
            </a:r>
            <a:endParaRPr lang="es-AR" dirty="0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D9D98962-665C-4E98-8BF9-7177BC79C3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476184"/>
              </p:ext>
            </p:extLst>
          </p:nvPr>
        </p:nvGraphicFramePr>
        <p:xfrm>
          <a:off x="5292080" y="4301482"/>
          <a:ext cx="354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361960" imgH="393480" progId="Equation.3">
                  <p:embed/>
                </p:oleObj>
              </mc:Choice>
              <mc:Fallback>
                <p:oleObj name="Ecuación" r:id="rId5" imgW="2361960" imgH="393480" progId="Equation.3">
                  <p:embed/>
                  <p:pic>
                    <p:nvPicPr>
                      <p:cNvPr id="16" name="Objeto 15">
                        <a:extLst>
                          <a:ext uri="{FF2B5EF4-FFF2-40B4-BE49-F238E27FC236}">
                            <a16:creationId xmlns:a16="http://schemas.microsoft.com/office/drawing/2014/main" id="{B497D0DE-E1C1-45FA-B9BB-16E60A60B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4301482"/>
                        <a:ext cx="3543300" cy="590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047AE3F8-4165-4F26-B153-4235963395A0}"/>
              </a:ext>
            </a:extLst>
          </p:cNvPr>
          <p:cNvSpPr txBox="1"/>
          <p:nvPr/>
        </p:nvSpPr>
        <p:spPr>
          <a:xfrm>
            <a:off x="4708983" y="5076028"/>
            <a:ext cx="342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 </a:t>
            </a:r>
            <a:r>
              <a:rPr lang="en-US" dirty="0" err="1"/>
              <a:t>salvarlo</a:t>
            </a:r>
            <a:r>
              <a:rPr lang="en-US" dirty="0"/>
              <a:t>, y</a:t>
            </a:r>
            <a:r>
              <a:rPr lang="en-US" baseline="-25000" dirty="0"/>
              <a:t>k+1</a:t>
            </a:r>
            <a:r>
              <a:rPr lang="en-US" dirty="0"/>
              <a:t> se </a:t>
            </a:r>
            <a:r>
              <a:rPr lang="en-US" dirty="0" err="1"/>
              <a:t>estima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el M</a:t>
            </a:r>
            <a:r>
              <a:rPr lang="es-AR" dirty="0"/>
              <a:t>é</a:t>
            </a:r>
            <a:r>
              <a:rPr lang="en-US" dirty="0" err="1"/>
              <a:t>todo</a:t>
            </a:r>
            <a:r>
              <a:rPr lang="en-US" dirty="0"/>
              <a:t> de Euler</a:t>
            </a:r>
            <a:endParaRPr lang="es-AR" dirty="0"/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61F248F7-DFEB-4668-913E-9EBF9A96F5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12405"/>
              </p:ext>
            </p:extLst>
          </p:nvPr>
        </p:nvGraphicFramePr>
        <p:xfrm>
          <a:off x="5371604" y="6120531"/>
          <a:ext cx="294481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574640" imgH="215640" progId="Equation.3">
                  <p:embed/>
                </p:oleObj>
              </mc:Choice>
              <mc:Fallback>
                <p:oleObj name="Ecuación" r:id="rId7" imgW="1574640" imgH="21564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D65749F0-7298-425D-A4AC-4260E4550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71604" y="6120531"/>
                        <a:ext cx="2944812" cy="4048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uadroTexto 16">
            <a:extLst>
              <a:ext uri="{FF2B5EF4-FFF2-40B4-BE49-F238E27FC236}">
                <a16:creationId xmlns:a16="http://schemas.microsoft.com/office/drawing/2014/main" id="{5B8B581E-4307-478B-93F2-A4DCE6EF7C96}"/>
              </a:ext>
            </a:extLst>
          </p:cNvPr>
          <p:cNvSpPr txBox="1"/>
          <p:nvPr/>
        </p:nvSpPr>
        <p:spPr>
          <a:xfrm>
            <a:off x="5292080" y="6021288"/>
            <a:ext cx="3096344" cy="553931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0" name="Picture 32" descr="Clip De Papel Oficina - Gráficos vectoriales gratis en Pixabay">
            <a:extLst>
              <a:ext uri="{FF2B5EF4-FFF2-40B4-BE49-F238E27FC236}">
                <a16:creationId xmlns:a16="http://schemas.microsoft.com/office/drawing/2014/main" id="{F790C2FD-6707-474D-9D76-4BE779D73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9847">
            <a:off x="7633845" y="-299560"/>
            <a:ext cx="1780177" cy="145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D62744B-A253-40CD-9440-C34DD60F2DCC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5" t="23958" r="27646" b="7599"/>
          <a:stretch/>
        </p:blipFill>
        <p:spPr>
          <a:xfrm>
            <a:off x="633410" y="3628070"/>
            <a:ext cx="3989387" cy="3138324"/>
          </a:xfrm>
          <a:prstGeom prst="rect">
            <a:avLst/>
          </a:prstGeom>
        </p:spPr>
      </p:pic>
      <p:pic>
        <p:nvPicPr>
          <p:cNvPr id="24" name="Imagen 23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CA461845-4D24-49BE-B949-EA1E4C75DAA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26" t="23235" r="27364" b="7600"/>
          <a:stretch/>
        </p:blipFill>
        <p:spPr>
          <a:xfrm>
            <a:off x="633410" y="3602321"/>
            <a:ext cx="4015126" cy="3171480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E2E2FDBF-7069-4A60-9498-4BB6776E7345}"/>
              </a:ext>
            </a:extLst>
          </p:cNvPr>
          <p:cNvSpPr txBox="1"/>
          <p:nvPr/>
        </p:nvSpPr>
        <p:spPr>
          <a:xfrm rot="16200000">
            <a:off x="941112" y="5270721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f(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x</a:t>
            </a:r>
            <a:r>
              <a:rPr lang="en-US" sz="1200" baseline="-25000" dirty="0" err="1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n-US" sz="1200" dirty="0" err="1">
                <a:solidFill>
                  <a:schemeClr val="accent3">
                    <a:lumMod val="50000"/>
                  </a:schemeClr>
                </a:solidFill>
              </a:rPr>
              <a:t>,y</a:t>
            </a:r>
            <a:r>
              <a:rPr lang="en-US" sz="1200" baseline="-25000" dirty="0" err="1">
                <a:solidFill>
                  <a:schemeClr val="accent3">
                    <a:lumMod val="50000"/>
                  </a:schemeClr>
                </a:solidFill>
              </a:rPr>
              <a:t>k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s-A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C91160A-81DC-4A6B-AFF5-3CA2ED657336}"/>
              </a:ext>
            </a:extLst>
          </p:cNvPr>
          <p:cNvSpPr txBox="1"/>
          <p:nvPr/>
        </p:nvSpPr>
        <p:spPr>
          <a:xfrm rot="16200000">
            <a:off x="2957336" y="577477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f(x</a:t>
            </a:r>
            <a:r>
              <a:rPr lang="en-US" sz="1200" baseline="-25000" dirty="0">
                <a:solidFill>
                  <a:schemeClr val="accent3">
                    <a:lumMod val="50000"/>
                  </a:schemeClr>
                </a:solidFill>
              </a:rPr>
              <a:t>k+1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,y</a:t>
            </a:r>
            <a:r>
              <a:rPr lang="en-US" sz="1200" baseline="-25000" dirty="0">
                <a:solidFill>
                  <a:schemeClr val="accent3">
                    <a:lumMod val="50000"/>
                  </a:schemeClr>
                </a:solidFill>
              </a:rPr>
              <a:t>k+1</a:t>
            </a:r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es-A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BB4A6A6-06C1-424A-ABD7-2090154C4CB7}"/>
              </a:ext>
            </a:extLst>
          </p:cNvPr>
          <p:cNvSpPr txBox="1"/>
          <p:nvPr/>
        </p:nvSpPr>
        <p:spPr>
          <a:xfrm>
            <a:off x="2344557" y="6354599"/>
            <a:ext cx="296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h</a:t>
            </a:r>
            <a:endParaRPr lang="es-A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CACA1C4F-8365-4CA9-BC49-5BA1FEDA3A79}"/>
              </a:ext>
            </a:extLst>
          </p:cNvPr>
          <p:cNvCxnSpPr/>
          <p:nvPr/>
        </p:nvCxnSpPr>
        <p:spPr>
          <a:xfrm>
            <a:off x="8460432" y="4794081"/>
            <a:ext cx="0" cy="288032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F75D9AF-3495-4411-88CF-17714C9D27F7}"/>
              </a:ext>
            </a:extLst>
          </p:cNvPr>
          <p:cNvSpPr txBox="1"/>
          <p:nvPr/>
        </p:nvSpPr>
        <p:spPr>
          <a:xfrm>
            <a:off x="7812360" y="5075892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Problema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9E13659C-40CA-4053-869D-A7602B6D89ED}"/>
              </a:ext>
            </a:extLst>
          </p:cNvPr>
          <p:cNvSpPr/>
          <p:nvPr/>
        </p:nvSpPr>
        <p:spPr>
          <a:xfrm>
            <a:off x="8172400" y="4365104"/>
            <a:ext cx="554450" cy="42582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748C4846-D5B4-47F6-BC63-5BFE64A2FB48}"/>
              </a:ext>
            </a:extLst>
          </p:cNvPr>
          <p:cNvSpPr/>
          <p:nvPr/>
        </p:nvSpPr>
        <p:spPr>
          <a:xfrm>
            <a:off x="6012160" y="5091405"/>
            <a:ext cx="554450" cy="425827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7133F70-450B-4CD8-9A23-8F681C982254}"/>
              </a:ext>
            </a:extLst>
          </p:cNvPr>
          <p:cNvSpPr txBox="1"/>
          <p:nvPr/>
        </p:nvSpPr>
        <p:spPr>
          <a:xfrm>
            <a:off x="4716015" y="5662989"/>
            <a:ext cx="4107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para </a:t>
            </a:r>
            <a:r>
              <a:rPr lang="en-US" dirty="0" err="1"/>
              <a:t>diferenciarlo</a:t>
            </a:r>
            <a:r>
              <a:rPr lang="en-US" dirty="0"/>
              <a:t>, lo </a:t>
            </a:r>
            <a:r>
              <a:rPr lang="en-US" dirty="0" err="1"/>
              <a:t>llamamos</a:t>
            </a:r>
            <a:r>
              <a:rPr lang="en-US" dirty="0"/>
              <a:t>  y</a:t>
            </a:r>
            <a:r>
              <a:rPr lang="en-US" baseline="-25000" dirty="0"/>
              <a:t>k+1</a:t>
            </a:r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3FBFEB9-D287-49B8-BF53-36C3145B7350}"/>
              </a:ext>
            </a:extLst>
          </p:cNvPr>
          <p:cNvSpPr txBox="1"/>
          <p:nvPr/>
        </p:nvSpPr>
        <p:spPr>
          <a:xfrm>
            <a:off x="7956376" y="5621175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7C2B97A-5DB6-406B-BD11-F58FB100EFC1}"/>
              </a:ext>
            </a:extLst>
          </p:cNvPr>
          <p:cNvSpPr txBox="1"/>
          <p:nvPr/>
        </p:nvSpPr>
        <p:spPr>
          <a:xfrm>
            <a:off x="8316416" y="4365104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1E11D215-0870-46D0-BA17-C5D7C7A563A8}"/>
              </a:ext>
            </a:extLst>
          </p:cNvPr>
          <p:cNvSpPr txBox="1"/>
          <p:nvPr/>
        </p:nvSpPr>
        <p:spPr>
          <a:xfrm>
            <a:off x="5481561" y="6094005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3E184DE-F181-4036-BD67-2F3D20367788}"/>
              </a:ext>
            </a:extLst>
          </p:cNvPr>
          <p:cNvSpPr txBox="1"/>
          <p:nvPr/>
        </p:nvSpPr>
        <p:spPr>
          <a:xfrm>
            <a:off x="5004048" y="4266676"/>
            <a:ext cx="3672408" cy="602484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64573AD-8793-4700-B8BC-CAC9CB8F72EF}"/>
              </a:ext>
            </a:extLst>
          </p:cNvPr>
          <p:cNvSpPr txBox="1"/>
          <p:nvPr/>
        </p:nvSpPr>
        <p:spPr>
          <a:xfrm>
            <a:off x="2555776" y="4365104"/>
            <a:ext cx="25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F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órmula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de Euler Mejorado</a:t>
            </a:r>
          </a:p>
        </p:txBody>
      </p:sp>
    </p:spTree>
    <p:extLst>
      <p:ext uri="{BB962C8B-B14F-4D97-AF65-F5344CB8AC3E}">
        <p14:creationId xmlns:p14="http://schemas.microsoft.com/office/powerpoint/2010/main" val="90191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/>
      <p:bldP spid="14" grpId="0"/>
      <p:bldP spid="17" grpId="0" animBg="1"/>
      <p:bldP spid="30" grpId="0" build="allAtOnce"/>
      <p:bldP spid="31" grpId="0" animBg="1"/>
      <p:bldP spid="31" grpId="1" animBg="1"/>
      <p:bldP spid="33" grpId="0" animBg="1"/>
      <p:bldP spid="33" grpId="1" animBg="1"/>
      <p:bldP spid="34" grpId="0"/>
      <p:bldP spid="35" grpId="0"/>
      <p:bldP spid="36" grpId="0"/>
      <p:bldP spid="37" grpId="0"/>
      <p:bldP spid="38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I) MÉTODO DE EULER MEJORADO</a:t>
            </a:r>
          </a:p>
        </p:txBody>
      </p:sp>
      <p:graphicFrame>
        <p:nvGraphicFramePr>
          <p:cNvPr id="18" name="Objeto 17">
            <a:extLst>
              <a:ext uri="{FF2B5EF4-FFF2-40B4-BE49-F238E27FC236}">
                <a16:creationId xmlns:a16="http://schemas.microsoft.com/office/drawing/2014/main" id="{D65749F0-7298-425D-A4AC-4260E4550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884948"/>
              </p:ext>
            </p:extLst>
          </p:nvPr>
        </p:nvGraphicFramePr>
        <p:xfrm>
          <a:off x="4829175" y="1369591"/>
          <a:ext cx="2611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96800" imgH="215640" progId="Equation.3">
                  <p:embed/>
                </p:oleObj>
              </mc:Choice>
              <mc:Fallback>
                <p:oleObj name="Ecuación" r:id="rId3" imgW="1396800" imgH="21564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D65749F0-7298-425D-A4AC-4260E4550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9175" y="1369591"/>
                        <a:ext cx="2611438" cy="403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adroTexto 18">
            <a:extLst>
              <a:ext uri="{FF2B5EF4-FFF2-40B4-BE49-F238E27FC236}">
                <a16:creationId xmlns:a16="http://schemas.microsoft.com/office/drawing/2014/main" id="{2F358B09-0889-433B-A7F6-E32CFF42677C}"/>
              </a:ext>
            </a:extLst>
          </p:cNvPr>
          <p:cNvSpPr txBox="1"/>
          <p:nvPr/>
        </p:nvSpPr>
        <p:spPr>
          <a:xfrm>
            <a:off x="4588071" y="1268760"/>
            <a:ext cx="3096344" cy="553931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1926C7E-09E4-4CA0-BE65-0AC0E22FF1AA}"/>
              </a:ext>
            </a:extLst>
          </p:cNvPr>
          <p:cNvSpPr txBox="1"/>
          <p:nvPr/>
        </p:nvSpPr>
        <p:spPr>
          <a:xfrm>
            <a:off x="1619672" y="1421886"/>
            <a:ext cx="256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F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órmula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de Euler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EAC81-770C-4EBC-9820-64CAAFE0C664}"/>
              </a:ext>
            </a:extLst>
          </p:cNvPr>
          <p:cNvSpPr txBox="1"/>
          <p:nvPr/>
        </p:nvSpPr>
        <p:spPr>
          <a:xfrm>
            <a:off x="1043608" y="3797457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ORDEN DEL MÉTODO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2C192DB6-CC9C-4963-82E5-6E0D5F8D2A95}"/>
              </a:ext>
            </a:extLst>
          </p:cNvPr>
          <p:cNvSpPr txBox="1"/>
          <p:nvPr/>
        </p:nvSpPr>
        <p:spPr>
          <a:xfrm>
            <a:off x="1038584" y="4150821"/>
            <a:ext cx="7781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 compararlo con el Método de Taylor, se observa que coinciden hasta el tercer sumando, por lo que se dice que el Método de Euler Mejorado es de </a:t>
            </a:r>
            <a:r>
              <a:rPr lang="es-AR" b="1" dirty="0"/>
              <a:t>ORDEN 2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7F7A26C-7737-45A3-BD31-73D79C4D80C6}"/>
              </a:ext>
            </a:extLst>
          </p:cNvPr>
          <p:cNvSpPr txBox="1"/>
          <p:nvPr/>
        </p:nvSpPr>
        <p:spPr>
          <a:xfrm>
            <a:off x="1043608" y="620688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SECUENCIA PARA LOS CÁLCULOS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58DE37-C3B6-4A6C-999C-AA1251581AF4}"/>
              </a:ext>
            </a:extLst>
          </p:cNvPr>
          <p:cNvSpPr txBox="1"/>
          <p:nvPr/>
        </p:nvSpPr>
        <p:spPr>
          <a:xfrm>
            <a:off x="999378" y="1326600"/>
            <a:ext cx="70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s-AR" sz="2800" b="1" baseline="30000" dirty="0">
                <a:solidFill>
                  <a:schemeClr val="tx2">
                    <a:lumMod val="75000"/>
                  </a:schemeClr>
                </a:solidFill>
              </a:rPr>
              <a:t>RO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3FACEDE-6BF6-4AAC-A8BD-8FAD4E24F269}"/>
              </a:ext>
            </a:extLst>
          </p:cNvPr>
          <p:cNvSpPr txBox="1"/>
          <p:nvPr/>
        </p:nvSpPr>
        <p:spPr>
          <a:xfrm>
            <a:off x="4929527" y="1315370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4C3FE8D-E55A-44D0-B448-A9B032B17486}"/>
              </a:ext>
            </a:extLst>
          </p:cNvPr>
          <p:cNvSpPr txBox="1"/>
          <p:nvPr/>
        </p:nvSpPr>
        <p:spPr>
          <a:xfrm>
            <a:off x="1588172" y="2276872"/>
            <a:ext cx="2563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F</a:t>
            </a:r>
            <a:r>
              <a:rPr lang="es-AR" b="1" dirty="0" err="1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órmula</a:t>
            </a:r>
            <a:r>
              <a:rPr lang="es-AR" b="1" dirty="0">
                <a:solidFill>
                  <a:schemeClr val="accent1">
                    <a:lumMod val="75000"/>
                  </a:schemeClr>
                </a:solidFill>
                <a:latin typeface="Lucida Handwriting" panose="03010101010101010101" pitchFamily="66" charset="0"/>
              </a:rPr>
              <a:t> de Euler Mejorado</a:t>
            </a:r>
          </a:p>
        </p:txBody>
      </p:sp>
      <p:graphicFrame>
        <p:nvGraphicFramePr>
          <p:cNvPr id="25" name="Objeto 24">
            <a:extLst>
              <a:ext uri="{FF2B5EF4-FFF2-40B4-BE49-F238E27FC236}">
                <a16:creationId xmlns:a16="http://schemas.microsoft.com/office/drawing/2014/main" id="{111371F6-B062-4189-8D46-CE703229A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66184"/>
              </p:ext>
            </p:extLst>
          </p:nvPr>
        </p:nvGraphicFramePr>
        <p:xfrm>
          <a:off x="4079875" y="2189931"/>
          <a:ext cx="44164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361960" imgH="393480" progId="Equation.3">
                  <p:embed/>
                </p:oleObj>
              </mc:Choice>
              <mc:Fallback>
                <p:oleObj name="Ecuación" r:id="rId5" imgW="2361960" imgH="393480" progId="Equation.3">
                  <p:embed/>
                  <p:pic>
                    <p:nvPicPr>
                      <p:cNvPr id="18" name="Objeto 17">
                        <a:extLst>
                          <a:ext uri="{FF2B5EF4-FFF2-40B4-BE49-F238E27FC236}">
                            <a16:creationId xmlns:a16="http://schemas.microsoft.com/office/drawing/2014/main" id="{D65749F0-7298-425D-A4AC-4260E4550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9875" y="2189931"/>
                        <a:ext cx="4416425" cy="7350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19BDFADC-EF3E-4735-A50A-5E126EFB4C6B}"/>
              </a:ext>
            </a:extLst>
          </p:cNvPr>
          <p:cNvSpPr txBox="1"/>
          <p:nvPr/>
        </p:nvSpPr>
        <p:spPr>
          <a:xfrm>
            <a:off x="7812360" y="2281465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A0379A4-1BF7-40FC-B1D8-F8B3183F6FAD}"/>
              </a:ext>
            </a:extLst>
          </p:cNvPr>
          <p:cNvSpPr txBox="1"/>
          <p:nvPr/>
        </p:nvSpPr>
        <p:spPr>
          <a:xfrm>
            <a:off x="3995936" y="2168784"/>
            <a:ext cx="4538017" cy="756160"/>
          </a:xfrm>
          <a:prstGeom prst="rect">
            <a:avLst/>
          </a:prstGeom>
          <a:solidFill>
            <a:schemeClr val="tx2">
              <a:lumMod val="60000"/>
              <a:lumOff val="40000"/>
              <a:alpha val="3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07049F5-A4C1-4B0A-9780-9AAF860F9FC7}"/>
              </a:ext>
            </a:extLst>
          </p:cNvPr>
          <p:cNvSpPr txBox="1"/>
          <p:nvPr/>
        </p:nvSpPr>
        <p:spPr>
          <a:xfrm>
            <a:off x="1043608" y="2276872"/>
            <a:ext cx="7040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s-AR" sz="2800" b="1" baseline="30000" dirty="0">
                <a:solidFill>
                  <a:schemeClr val="tx2">
                    <a:lumMod val="75000"/>
                  </a:schemeClr>
                </a:solidFill>
              </a:rPr>
              <a:t>DO</a:t>
            </a:r>
          </a:p>
        </p:txBody>
      </p:sp>
    </p:spTree>
    <p:extLst>
      <p:ext uri="{BB962C8B-B14F-4D97-AF65-F5344CB8AC3E}">
        <p14:creationId xmlns:p14="http://schemas.microsoft.com/office/powerpoint/2010/main" val="58586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3" grpId="0"/>
      <p:bldP spid="21" grpId="0"/>
      <p:bldP spid="16" grpId="0"/>
      <p:bldP spid="2" grpId="0"/>
      <p:bldP spid="17" grpId="0"/>
      <p:bldP spid="23" grpId="0"/>
      <p:bldP spid="26" grpId="0"/>
      <p:bldP spid="22" grpId="0" animBg="1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II ) MÉTODO DE EULER MEJORADO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9D41C3-77A2-49BF-AB87-BFEEFABDCDA2}"/>
              </a:ext>
            </a:extLst>
          </p:cNvPr>
          <p:cNvSpPr txBox="1"/>
          <p:nvPr/>
        </p:nvSpPr>
        <p:spPr>
          <a:xfrm>
            <a:off x="971600" y="62068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/>
              <a:t>INTERPRETACIÓN GRÁFICA</a:t>
            </a:r>
          </a:p>
        </p:txBody>
      </p:sp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245422BA-276B-4761-B5BC-47A9031B61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16692"/>
              </p:ext>
            </p:extLst>
          </p:nvPr>
        </p:nvGraphicFramePr>
        <p:xfrm>
          <a:off x="5220074" y="475670"/>
          <a:ext cx="35433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361960" imgH="393480" progId="Equation.3">
                  <p:embed/>
                </p:oleObj>
              </mc:Choice>
              <mc:Fallback>
                <p:oleObj name="Ecuación" r:id="rId3" imgW="2361960" imgH="39348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D9D98962-665C-4E98-8BF9-7177BC79C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20074" y="475670"/>
                        <a:ext cx="3543300" cy="590550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A35BEFF4-555F-4982-BE46-B8B4BCD76EB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288"/>
          <a:stretch/>
        </p:blipFill>
        <p:spPr>
          <a:xfrm>
            <a:off x="0" y="1136305"/>
            <a:ext cx="9144000" cy="568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BB2D36DB-5766-4F84-A644-266F7F1EEC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03922" y="53752"/>
            <a:ext cx="2016150" cy="1143000"/>
          </a:xfrm>
        </p:spPr>
        <p:txBody>
          <a:bodyPr/>
          <a:lstStyle/>
          <a:p>
            <a:pPr algn="l" eaLnBrk="1" hangingPunct="1"/>
            <a:r>
              <a:rPr lang="es-ES_tradnl" altLang="es-AR" sz="2000" b="1" i="1" dirty="0"/>
              <a:t>y</a:t>
            </a:r>
            <a:r>
              <a:rPr lang="es-ES_tradnl" altLang="es-AR" sz="2000" b="1" dirty="0"/>
              <a:t>’(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 = 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 -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</a:t>
            </a:r>
            <a:r>
              <a:rPr lang="es-ES_tradnl" altLang="es-AR" sz="2000" b="1" i="1" dirty="0"/>
              <a:t>t</a:t>
            </a:r>
            <a:r>
              <a:rPr lang="es-ES_tradnl" altLang="es-AR" sz="2000" b="1" dirty="0"/>
              <a:t>)) /2</a:t>
            </a:r>
            <a:br>
              <a:rPr lang="es-ES_tradnl" altLang="es-AR" sz="2000" b="1" dirty="0"/>
            </a:br>
            <a:r>
              <a:rPr lang="es-ES_tradnl" altLang="es-AR" sz="2000" b="1" dirty="0"/>
              <a:t> </a:t>
            </a:r>
            <a:r>
              <a:rPr lang="es-ES_tradnl" altLang="es-AR" sz="2000" b="1" i="1" dirty="0"/>
              <a:t>y</a:t>
            </a:r>
            <a:r>
              <a:rPr lang="es-ES_tradnl" altLang="es-AR" sz="2000" b="1" dirty="0"/>
              <a:t>(0) =1</a:t>
            </a:r>
            <a:endParaRPr lang="es-ES_tradnl" altLang="es-AR" sz="4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74C8DD-D71C-4AAB-A7F7-A60D2A8B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4624"/>
            <a:ext cx="20161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Solución del PVI</a:t>
            </a:r>
            <a:endParaRPr lang="es-ES_tradnl" altLang="es-AR" sz="4800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F8EEA6-214D-4DB6-9484-4F306BE88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775" y="30573"/>
            <a:ext cx="446434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usando el Método de Euler Mejorado</a:t>
            </a:r>
            <a:endParaRPr lang="es-ES_tradnl" altLang="es-AR" sz="4800" b="1" dirty="0"/>
          </a:p>
        </p:txBody>
      </p:sp>
      <p:sp>
        <p:nvSpPr>
          <p:cNvPr id="3" name="Abrir llave 2">
            <a:extLst>
              <a:ext uri="{FF2B5EF4-FFF2-40B4-BE49-F238E27FC236}">
                <a16:creationId xmlns:a16="http://schemas.microsoft.com/office/drawing/2014/main" id="{DC2D09EB-03FF-4E13-8B11-0040922C573A}"/>
              </a:ext>
            </a:extLst>
          </p:cNvPr>
          <p:cNvSpPr/>
          <p:nvPr/>
        </p:nvSpPr>
        <p:spPr>
          <a:xfrm>
            <a:off x="3131840" y="216024"/>
            <a:ext cx="45719" cy="908720"/>
          </a:xfrm>
          <a:prstGeom prst="leftBrace">
            <a:avLst/>
          </a:prstGeom>
          <a:ln w="4762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E00BFB9-3871-4030-9700-43B668588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2757" y="1001728"/>
            <a:ext cx="2016150" cy="72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y</a:t>
            </a:r>
            <a:r>
              <a:rPr lang="es-ES_tradnl" altLang="es-AR" sz="2000" b="1" baseline="-25000" dirty="0"/>
              <a:t>0</a:t>
            </a:r>
            <a:r>
              <a:rPr lang="es-ES_tradnl" altLang="es-AR" sz="2000" b="1" dirty="0"/>
              <a:t>=1</a:t>
            </a:r>
            <a:r>
              <a:rPr lang="en-US" altLang="es-AR" sz="2000" b="1" dirty="0"/>
              <a:t>  ,  t</a:t>
            </a:r>
            <a:r>
              <a:rPr lang="en-US" altLang="es-AR" sz="2000" b="1" baseline="-25000" dirty="0"/>
              <a:t>0</a:t>
            </a:r>
            <a:r>
              <a:rPr lang="en-US" altLang="es-AR" sz="2000" b="1" dirty="0"/>
              <a:t>=0</a:t>
            </a:r>
            <a:endParaRPr lang="es-ES_tradnl" altLang="es-AR" sz="2000" b="1" dirty="0"/>
          </a:p>
          <a:p>
            <a:pPr algn="l"/>
            <a:r>
              <a:rPr lang="es-ES_tradnl" altLang="es-AR" sz="2000" b="1" dirty="0"/>
              <a:t>Paso h</a:t>
            </a:r>
            <a:r>
              <a:rPr lang="en-US" altLang="es-AR" sz="2000" b="1" dirty="0"/>
              <a:t>=1</a:t>
            </a:r>
            <a:endParaRPr lang="es-ES_tradnl" altLang="es-AR" sz="4800" b="1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2F24E27-CC72-4078-A0FB-ED75673F5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2735932"/>
            <a:ext cx="1368152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C</a:t>
            </a:r>
            <a:r>
              <a:rPr lang="es-AR" altLang="es-AR" sz="2000" b="1" dirty="0" err="1"/>
              <a:t>álculo</a:t>
            </a:r>
            <a:r>
              <a:rPr lang="es-AR" altLang="es-AR" sz="2000" b="1" dirty="0"/>
              <a:t> en t</a:t>
            </a:r>
            <a:r>
              <a:rPr lang="es-ES_tradnl" altLang="es-AR" sz="2000" b="1" baseline="-25000" dirty="0"/>
              <a:t>1 </a:t>
            </a:r>
            <a:r>
              <a:rPr lang="es-ES_tradnl" altLang="es-AR" sz="2000" b="1" dirty="0"/>
              <a:t>= t</a:t>
            </a:r>
            <a:r>
              <a:rPr lang="es-ES_tradnl" altLang="es-AR" sz="2000" b="1" baseline="-25000" dirty="0"/>
              <a:t>0 </a:t>
            </a:r>
            <a:r>
              <a:rPr lang="es-ES_tradnl" altLang="es-AR" sz="2000" b="1" dirty="0"/>
              <a:t>+ h = 0 + 1 = 1</a:t>
            </a: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EB64A437-67FA-4E95-B6AE-F80AAA51F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80792"/>
              </p:ext>
            </p:extLst>
          </p:nvPr>
        </p:nvGraphicFramePr>
        <p:xfrm>
          <a:off x="5148064" y="701988"/>
          <a:ext cx="2611438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396800" imgH="215640" progId="Equation.3">
                  <p:embed/>
                </p:oleObj>
              </mc:Choice>
              <mc:Fallback>
                <p:oleObj name="Ecuación" r:id="rId3" imgW="1396800" imgH="215640" progId="Equation.3">
                  <p:embed/>
                  <p:pic>
                    <p:nvPicPr>
                      <p:cNvPr id="11" name="Objeto 10">
                        <a:extLst>
                          <a:ext uri="{FF2B5EF4-FFF2-40B4-BE49-F238E27FC236}">
                            <a16:creationId xmlns:a16="http://schemas.microsoft.com/office/drawing/2014/main" id="{EB64A437-67FA-4E95-B6AE-F80AAA51F6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701988"/>
                        <a:ext cx="2611438" cy="4032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1FB5391F-74C1-4DDA-B686-81C1CE7E3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916303"/>
              </p:ext>
            </p:extLst>
          </p:nvPr>
        </p:nvGraphicFramePr>
        <p:xfrm>
          <a:off x="1619673" y="2154591"/>
          <a:ext cx="3502102" cy="221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2450880" imgH="1549080" progId="Equation.3">
                  <p:embed/>
                </p:oleObj>
              </mc:Choice>
              <mc:Fallback>
                <p:oleObj name="Ecuación" r:id="rId5" imgW="2450880" imgH="154908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FB5391F-74C1-4DDA-B686-81C1CE7E3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19673" y="2154591"/>
                        <a:ext cx="3502102" cy="2210513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E91A3EAD-2D8C-45DD-9C35-F49881353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198" y="2219868"/>
            <a:ext cx="3240360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Tabla de Resultados</a:t>
            </a: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68C5AB4-8A4F-40B0-98E9-87A8B24A8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329647"/>
              </p:ext>
            </p:extLst>
          </p:nvPr>
        </p:nvGraphicFramePr>
        <p:xfrm>
          <a:off x="6761782" y="2684463"/>
          <a:ext cx="1963737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7" imgW="1155600" imgH="1168200" progId="Equation.3">
                  <p:embed/>
                </p:oleObj>
              </mc:Choice>
              <mc:Fallback>
                <p:oleObj name="Ecuación" r:id="rId7" imgW="1155600" imgH="1168200" progId="Equation.3">
                  <p:embed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468C5AB4-8A4F-40B0-98E9-87A8B24A8E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1782" y="2684463"/>
                        <a:ext cx="1963737" cy="1985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4FAEE905-E495-4C07-BB5E-6C7EE7D19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80" y="4926210"/>
            <a:ext cx="1296145" cy="43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s-ES_tradnl" altLang="es-AR" sz="2000" b="1" dirty="0"/>
              <a:t>C</a:t>
            </a:r>
            <a:r>
              <a:rPr lang="es-AR" altLang="es-AR" sz="2000" b="1" dirty="0" err="1"/>
              <a:t>álculo</a:t>
            </a:r>
            <a:r>
              <a:rPr lang="es-AR" altLang="es-AR" sz="2000" b="1" dirty="0"/>
              <a:t> en t</a:t>
            </a:r>
            <a:r>
              <a:rPr lang="es-ES_tradnl" altLang="es-AR" sz="2000" b="1" baseline="-25000" dirty="0"/>
              <a:t>2 </a:t>
            </a:r>
            <a:r>
              <a:rPr lang="es-ES_tradnl" altLang="es-AR" sz="2000" b="1" dirty="0"/>
              <a:t>= t</a:t>
            </a:r>
            <a:r>
              <a:rPr lang="es-ES_tradnl" altLang="es-AR" sz="2000" b="1" baseline="-25000" dirty="0"/>
              <a:t>1 </a:t>
            </a:r>
            <a:r>
              <a:rPr lang="es-ES_tradnl" altLang="es-AR" sz="2000" b="1" dirty="0"/>
              <a:t>+ h = 1 + 1 = 2</a:t>
            </a: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47903A3D-EFD3-4B88-980A-6D23DB9A4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28267"/>
              </p:ext>
            </p:extLst>
          </p:nvPr>
        </p:nvGraphicFramePr>
        <p:xfrm>
          <a:off x="6706046" y="2708920"/>
          <a:ext cx="2330450" cy="198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9" imgW="1371600" imgH="1168200" progId="Equation.3">
                  <p:embed/>
                </p:oleObj>
              </mc:Choice>
              <mc:Fallback>
                <p:oleObj name="Ecuación" r:id="rId9" imgW="1371600" imgH="116820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47903A3D-EFD3-4B88-980A-6D23DB9A46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6046" y="2708920"/>
                        <a:ext cx="2330450" cy="1985962"/>
                      </a:xfrm>
                      <a:prstGeom prst="rect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bg2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uadroTexto 24">
            <a:extLst>
              <a:ext uri="{FF2B5EF4-FFF2-40B4-BE49-F238E27FC236}">
                <a16:creationId xmlns:a16="http://schemas.microsoft.com/office/drawing/2014/main" id="{FF04FD38-57A6-45A1-88DA-E02FC03973A6}"/>
              </a:ext>
            </a:extLst>
          </p:cNvPr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 I) MÉTODO DE EULER MEJORADO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5159E49-8141-4B35-952A-47A606855349}"/>
              </a:ext>
            </a:extLst>
          </p:cNvPr>
          <p:cNvSpPr txBox="1"/>
          <p:nvPr/>
        </p:nvSpPr>
        <p:spPr>
          <a:xfrm>
            <a:off x="6289252" y="3029644"/>
            <a:ext cx="66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V.I.</a:t>
            </a:r>
            <a:endParaRPr lang="es-AR" sz="2400" b="1" dirty="0">
              <a:solidFill>
                <a:srgbClr val="FF0000"/>
              </a:solidFill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7E26B4A-140F-4746-A132-753176DC61E0}"/>
              </a:ext>
            </a:extLst>
          </p:cNvPr>
          <p:cNvSpPr/>
          <p:nvPr/>
        </p:nvSpPr>
        <p:spPr>
          <a:xfrm>
            <a:off x="6228184" y="3108124"/>
            <a:ext cx="2662409" cy="353568"/>
          </a:xfrm>
          <a:prstGeom prst="rect">
            <a:avLst/>
          </a:prstGeom>
          <a:solidFill>
            <a:schemeClr val="accent1">
              <a:alpha val="18000"/>
            </a:schemeClr>
          </a:solidFill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26" name="Objeto 25">
            <a:extLst>
              <a:ext uri="{FF2B5EF4-FFF2-40B4-BE49-F238E27FC236}">
                <a16:creationId xmlns:a16="http://schemas.microsoft.com/office/drawing/2014/main" id="{29B6EE45-5BE8-44EF-8AEF-7A131E7BE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1951538"/>
              </p:ext>
            </p:extLst>
          </p:nvPr>
        </p:nvGraphicFramePr>
        <p:xfrm>
          <a:off x="4414970" y="1052736"/>
          <a:ext cx="3973454" cy="661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1" imgW="2361960" imgH="393480" progId="Equation.3">
                  <p:embed/>
                </p:oleObj>
              </mc:Choice>
              <mc:Fallback>
                <p:oleObj name="Ecuación" r:id="rId11" imgW="2361960" imgH="393480" progId="Equation.3">
                  <p:embed/>
                  <p:pic>
                    <p:nvPicPr>
                      <p:cNvPr id="25" name="Objeto 24">
                        <a:extLst>
                          <a:ext uri="{FF2B5EF4-FFF2-40B4-BE49-F238E27FC236}">
                            <a16:creationId xmlns:a16="http://schemas.microsoft.com/office/drawing/2014/main" id="{111371F6-B062-4189-8D46-CE703229A3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14970" y="1052736"/>
                        <a:ext cx="3973454" cy="661291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F9EB234F-3371-4D95-BB97-8BE842D4FF66}"/>
              </a:ext>
            </a:extLst>
          </p:cNvPr>
          <p:cNvSpPr txBox="1"/>
          <p:nvPr/>
        </p:nvSpPr>
        <p:spPr>
          <a:xfrm>
            <a:off x="7775070" y="1144140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B344DC0-A23C-4A75-9692-B83ACD142882}"/>
              </a:ext>
            </a:extLst>
          </p:cNvPr>
          <p:cNvSpPr txBox="1"/>
          <p:nvPr/>
        </p:nvSpPr>
        <p:spPr>
          <a:xfrm>
            <a:off x="5350555" y="692696"/>
            <a:ext cx="246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*</a:t>
            </a:r>
          </a:p>
        </p:txBody>
      </p:sp>
      <p:graphicFrame>
        <p:nvGraphicFramePr>
          <p:cNvPr id="32" name="Objeto 31">
            <a:extLst>
              <a:ext uri="{FF2B5EF4-FFF2-40B4-BE49-F238E27FC236}">
                <a16:creationId xmlns:a16="http://schemas.microsoft.com/office/drawing/2014/main" id="{14E23EED-33C1-4982-AE50-E77E08F4F2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361911"/>
              </p:ext>
            </p:extLst>
          </p:nvPr>
        </p:nvGraphicFramePr>
        <p:xfrm>
          <a:off x="1624013" y="4530725"/>
          <a:ext cx="4989512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13" imgW="3492360" imgH="1549080" progId="Equation.3">
                  <p:embed/>
                </p:oleObj>
              </mc:Choice>
              <mc:Fallback>
                <p:oleObj name="Ecuación" r:id="rId13" imgW="3492360" imgH="1549080" progId="Equation.3">
                  <p:embed/>
                  <p:pic>
                    <p:nvPicPr>
                      <p:cNvPr id="13" name="Objeto 12">
                        <a:extLst>
                          <a:ext uri="{FF2B5EF4-FFF2-40B4-BE49-F238E27FC236}">
                            <a16:creationId xmlns:a16="http://schemas.microsoft.com/office/drawing/2014/main" id="{1FB5391F-74C1-4DDA-B686-81C1CE7E3A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24013" y="4530725"/>
                        <a:ext cx="4989512" cy="2211388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08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7" grpId="0"/>
      <p:bldP spid="8" grpId="0"/>
      <p:bldP spid="16" grpId="0" animBg="1"/>
      <p:bldP spid="27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III ) MÉTODOS DE RUNGE-KUTTA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9D41C3-77A2-49BF-AB87-BFEEFABDCDA2}"/>
              </a:ext>
            </a:extLst>
          </p:cNvPr>
          <p:cNvSpPr txBox="1"/>
          <p:nvPr/>
        </p:nvSpPr>
        <p:spPr>
          <a:xfrm>
            <a:off x="971600" y="620688"/>
            <a:ext cx="7920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Franklin Gothic Book" panose="020B0503020102020204" pitchFamily="34" charset="0"/>
              </a:rPr>
              <a:t>Una desventaja de los Métodos de Euler radica en que los órdenes de precisión son bajos (1 </a:t>
            </a:r>
            <a:r>
              <a:rPr lang="es-AR" sz="2400" b="1" dirty="0" err="1">
                <a:latin typeface="Franklin Gothic Book" panose="020B0503020102020204" pitchFamily="34" charset="0"/>
              </a:rPr>
              <a:t>ó</a:t>
            </a:r>
            <a:r>
              <a:rPr lang="es-AR" sz="2400" b="1" dirty="0">
                <a:latin typeface="Franklin Gothic Book" panose="020B0503020102020204" pitchFamily="34" charset="0"/>
              </a:rPr>
              <a:t> 2) , y para lograr con ellos mejores precisiones, se necesita usar h pequeños, lo que aumenta el tiempo de cálculo e incrementa los errores de </a:t>
            </a:r>
            <a:r>
              <a:rPr lang="es-AR" sz="2400" b="1" dirty="0" err="1">
                <a:latin typeface="Franklin Gothic Book" panose="020B0503020102020204" pitchFamily="34" charset="0"/>
              </a:rPr>
              <a:t>rendondeo</a:t>
            </a:r>
            <a:r>
              <a:rPr lang="es-AR" sz="2400" b="1" dirty="0">
                <a:latin typeface="Franklin Gothic Book" panose="020B0503020102020204" pitchFamily="34" charset="0"/>
              </a:rPr>
              <a:t>.</a:t>
            </a:r>
          </a:p>
          <a:p>
            <a:r>
              <a:rPr lang="es-AR" sz="2400" b="1" dirty="0">
                <a:latin typeface="Franklin Gothic Book" panose="020B0503020102020204" pitchFamily="34" charset="0"/>
              </a:rPr>
              <a:t>En los Métodos de Runge-</a:t>
            </a:r>
            <a:r>
              <a:rPr lang="es-AR" sz="2400" b="1" dirty="0" err="1">
                <a:latin typeface="Franklin Gothic Book" panose="020B0503020102020204" pitchFamily="34" charset="0"/>
              </a:rPr>
              <a:t>Kutta</a:t>
            </a:r>
            <a:r>
              <a:rPr lang="es-AR" sz="2400" b="1" dirty="0">
                <a:latin typeface="Franklin Gothic Book" panose="020B0503020102020204" pitchFamily="34" charset="0"/>
              </a:rPr>
              <a:t>, el orden de precisión aumenta a cambio de evaluar, en cada paso, la función en varios puntos. Tienen la ventaja adicional que se pueden programar muy fácilmente en computadoras.</a:t>
            </a:r>
          </a:p>
          <a:p>
            <a:r>
              <a:rPr lang="es-AR" sz="2400" b="1" dirty="0">
                <a:latin typeface="Franklin Gothic Book" panose="020B0503020102020204" pitchFamily="34" charset="0"/>
              </a:rPr>
              <a:t>Hay Métodos de R-K de 2°, 3°, 4° y 5° Orden, pero uno de los más utilizados es el de 4° orden y es, una buena elección ya que es bastante preciso y fácil de programar, simulando la precisión del Método de Taylor de orden 4to (error de truncamiento proporcional a h</a:t>
            </a:r>
            <a:r>
              <a:rPr lang="es-AR" sz="2400" b="1" baseline="30000" dirty="0">
                <a:latin typeface="Franklin Gothic Book" panose="020B0503020102020204" pitchFamily="34" charset="0"/>
              </a:rPr>
              <a:t>5</a:t>
            </a:r>
            <a:r>
              <a:rPr lang="es-AR" sz="2400" b="1" dirty="0">
                <a:latin typeface="Franklin Gothic Book" panose="020B05030201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1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0067" y="597617"/>
            <a:ext cx="8280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Formulación: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P r o b l e m a s    d e l   V a l o r   I n i c i a l     ( P. V. I. )</a:t>
            </a: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13BF823F-8B13-4237-9BF2-6B07FCB0B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901222"/>
              </p:ext>
            </p:extLst>
          </p:nvPr>
        </p:nvGraphicFramePr>
        <p:xfrm>
          <a:off x="1562100" y="1062038"/>
          <a:ext cx="5765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882880" imgH="228600" progId="Equation.3">
                  <p:embed/>
                </p:oleObj>
              </mc:Choice>
              <mc:Fallback>
                <p:oleObj name="Ecuación" r:id="rId3" imgW="288288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62100" y="1062038"/>
                        <a:ext cx="5765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049F68D-517A-4762-93BD-97B495DEECC1}"/>
              </a:ext>
            </a:extLst>
          </p:cNvPr>
          <p:cNvSpPr txBox="1"/>
          <p:nvPr/>
        </p:nvSpPr>
        <p:spPr>
          <a:xfrm>
            <a:off x="611560" y="1527175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En general, las soluciones </a:t>
            </a:r>
            <a:r>
              <a:rPr lang="es-AR" sz="2400">
                <a:latin typeface="Franklin Gothic Book" panose="020B0503020102020204" pitchFamily="34" charset="0"/>
              </a:rPr>
              <a:t>son infinitas</a:t>
            </a:r>
            <a:r>
              <a:rPr lang="es-AR" sz="2400" dirty="0">
                <a:latin typeface="Franklin Gothic Book" panose="020B0503020102020204" pitchFamily="34" charset="0"/>
              </a:rPr>
              <a:t>, y surgen de </a:t>
            </a:r>
            <a:r>
              <a:rPr lang="es-AR" sz="2400">
                <a:latin typeface="Franklin Gothic Book" panose="020B0503020102020204" pitchFamily="34" charset="0"/>
              </a:rPr>
              <a:t>la integración </a:t>
            </a:r>
            <a:r>
              <a:rPr lang="es-AR" sz="2400" dirty="0">
                <a:latin typeface="Franklin Gothic Book" panose="020B0503020102020204" pitchFamily="34" charset="0"/>
              </a:rPr>
              <a:t>de </a:t>
            </a:r>
            <a:r>
              <a:rPr lang="es-AR" sz="2400" b="1" i="1">
                <a:latin typeface="Franklin Gothic Book" panose="020B0503020102020204" pitchFamily="34" charset="0"/>
              </a:rPr>
              <a:t>y</a:t>
            </a:r>
            <a:r>
              <a:rPr lang="en-US" sz="2400" b="1" i="1">
                <a:latin typeface="Franklin Gothic Book" panose="020B0503020102020204" pitchFamily="34" charset="0"/>
              </a:rPr>
              <a:t>’(t) </a:t>
            </a:r>
            <a:r>
              <a:rPr lang="es-AR" sz="2400" dirty="0">
                <a:latin typeface="Franklin Gothic Book" panose="020B0503020102020204" pitchFamily="34" charset="0"/>
              </a:rPr>
              <a:t>, de la que surge la solución general </a:t>
            </a:r>
            <a:r>
              <a:rPr lang="es-AR" sz="2400" b="1" i="1">
                <a:latin typeface="Franklin Gothic Book" panose="020B0503020102020204" pitchFamily="34" charset="0"/>
              </a:rPr>
              <a:t>y(t)</a:t>
            </a:r>
            <a:r>
              <a:rPr lang="es-AR" sz="2400">
                <a:latin typeface="Franklin Gothic Book" panose="020B0503020102020204" pitchFamily="34" charset="0"/>
              </a:rPr>
              <a:t> afectada </a:t>
            </a:r>
            <a:r>
              <a:rPr lang="es-AR" sz="2400" dirty="0">
                <a:latin typeface="Franklin Gothic Book" panose="020B0503020102020204" pitchFamily="34" charset="0"/>
              </a:rPr>
              <a:t>por </a:t>
            </a:r>
            <a:r>
              <a:rPr lang="es-AR" sz="2400">
                <a:latin typeface="Franklin Gothic Book" panose="020B0503020102020204" pitchFamily="34" charset="0"/>
              </a:rPr>
              <a:t>una constante de integración </a:t>
            </a:r>
            <a:r>
              <a:rPr lang="es-AR" sz="2400" b="1" i="1" dirty="0" err="1">
                <a:latin typeface="Franklin Gothic Book" panose="020B0503020102020204" pitchFamily="34" charset="0"/>
              </a:rPr>
              <a:t>c</a:t>
            </a:r>
            <a:r>
              <a:rPr lang="es-AR" sz="2400" b="1" i="1" baseline="-25000" dirty="0" err="1">
                <a:latin typeface="Franklin Gothic Book" panose="020B0503020102020204" pitchFamily="34" charset="0"/>
              </a:rPr>
              <a:t>i</a:t>
            </a:r>
            <a:r>
              <a:rPr lang="es-AR" sz="2400" b="1" i="1" dirty="0">
                <a:latin typeface="Franklin Gothic Book" panose="020B0503020102020204" pitchFamily="34" charset="0"/>
              </a:rPr>
              <a:t>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BBCB89-77D5-4764-AFC7-0DC47C6C0CE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1" t="18555" r="29525" b="21733"/>
          <a:stretch/>
        </p:blipFill>
        <p:spPr>
          <a:xfrm>
            <a:off x="2627784" y="2901873"/>
            <a:ext cx="4736874" cy="3335439"/>
          </a:xfrm>
          <a:prstGeom prst="rect">
            <a:avLst/>
          </a:prstGeom>
        </p:spPr>
      </p:pic>
      <p:sp>
        <p:nvSpPr>
          <p:cNvPr id="8" name="Arco 7">
            <a:extLst>
              <a:ext uri="{FF2B5EF4-FFF2-40B4-BE49-F238E27FC236}">
                <a16:creationId xmlns:a16="http://schemas.microsoft.com/office/drawing/2014/main" id="{2BE5E990-36F3-4956-A4E6-756ACF6EA4E4}"/>
              </a:ext>
            </a:extLst>
          </p:cNvPr>
          <p:cNvSpPr/>
          <p:nvPr/>
        </p:nvSpPr>
        <p:spPr>
          <a:xfrm rot="8130028">
            <a:off x="2627745" y="1058267"/>
            <a:ext cx="5551115" cy="3485391"/>
          </a:xfrm>
          <a:prstGeom prst="arc">
            <a:avLst>
              <a:gd name="adj1" fmla="val 16200000"/>
              <a:gd name="adj2" fmla="val 21588430"/>
            </a:avLst>
          </a:prstGeom>
          <a:noFill/>
          <a:ln w="120650"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F280F3D-FA8F-4818-BEB1-370AE93C6F96}"/>
              </a:ext>
            </a:extLst>
          </p:cNvPr>
          <p:cNvCxnSpPr>
            <a:cxnSpLocks/>
          </p:cNvCxnSpPr>
          <p:nvPr/>
        </p:nvCxnSpPr>
        <p:spPr>
          <a:xfrm flipH="1">
            <a:off x="2051720" y="4797152"/>
            <a:ext cx="1378475" cy="0"/>
          </a:xfrm>
          <a:prstGeom prst="line">
            <a:avLst/>
          </a:prstGeom>
          <a:ln w="28575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0B7109-91D0-4386-97A5-25BEB3F3FF00}"/>
              </a:ext>
            </a:extLst>
          </p:cNvPr>
          <p:cNvSpPr txBox="1"/>
          <p:nvPr/>
        </p:nvSpPr>
        <p:spPr>
          <a:xfrm>
            <a:off x="2051720" y="4229775"/>
            <a:ext cx="149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C3300"/>
                </a:solidFill>
              </a:rPr>
              <a:t>y(t</a:t>
            </a:r>
            <a:r>
              <a:rPr lang="en-US" sz="2800" baseline="-25000">
                <a:solidFill>
                  <a:srgbClr val="CC3300"/>
                </a:solidFill>
              </a:rPr>
              <a:t>0</a:t>
            </a:r>
            <a:r>
              <a:rPr lang="en-US" sz="2800" dirty="0">
                <a:solidFill>
                  <a:srgbClr val="CC3300"/>
                </a:solidFill>
              </a:rPr>
              <a:t>)=y</a:t>
            </a:r>
            <a:r>
              <a:rPr lang="en-US" sz="2800" baseline="-25000" dirty="0">
                <a:solidFill>
                  <a:srgbClr val="CC3300"/>
                </a:solidFill>
              </a:rPr>
              <a:t>0</a:t>
            </a:r>
            <a:endParaRPr lang="es-AR" sz="2800" baseline="-25000" dirty="0">
              <a:solidFill>
                <a:srgbClr val="CC33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32DA078-AFA6-4183-9A53-1BE071120AC3}"/>
              </a:ext>
            </a:extLst>
          </p:cNvPr>
          <p:cNvSpPr txBox="1"/>
          <p:nvPr/>
        </p:nvSpPr>
        <p:spPr>
          <a:xfrm>
            <a:off x="3311860" y="5621185"/>
            <a:ext cx="47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3300"/>
                </a:solidFill>
              </a:rPr>
              <a:t>t</a:t>
            </a:r>
            <a:r>
              <a:rPr lang="en-US" sz="2800" baseline="-25000" dirty="0">
                <a:solidFill>
                  <a:srgbClr val="CC3300"/>
                </a:solidFill>
              </a:rPr>
              <a:t>0</a:t>
            </a:r>
            <a:endParaRPr lang="es-AR" sz="2800" baseline="-25000" dirty="0">
              <a:solidFill>
                <a:srgbClr val="CC3300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29CA00-17F2-47E8-A77A-1CDDC088060D}"/>
              </a:ext>
            </a:extLst>
          </p:cNvPr>
          <p:cNvSpPr txBox="1"/>
          <p:nvPr/>
        </p:nvSpPr>
        <p:spPr>
          <a:xfrm>
            <a:off x="6732240" y="3537278"/>
            <a:ext cx="27732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CC3300"/>
                </a:solidFill>
              </a:rPr>
              <a:t>y(t)</a:t>
            </a:r>
            <a:endParaRPr lang="en-US" sz="2800" dirty="0">
              <a:solidFill>
                <a:srgbClr val="CC3300"/>
              </a:solidFill>
            </a:endParaRPr>
          </a:p>
          <a:p>
            <a:r>
              <a:rPr lang="en-US" sz="2800" dirty="0" err="1">
                <a:solidFill>
                  <a:srgbClr val="CC3300"/>
                </a:solidFill>
              </a:rPr>
              <a:t>Soluci</a:t>
            </a:r>
            <a:r>
              <a:rPr lang="es-AR" sz="2800" err="1">
                <a:solidFill>
                  <a:srgbClr val="CC3300"/>
                </a:solidFill>
              </a:rPr>
              <a:t>ón</a:t>
            </a:r>
            <a:r>
              <a:rPr lang="en-US" sz="2800">
                <a:solidFill>
                  <a:srgbClr val="CC3300"/>
                </a:solidFill>
              </a:rPr>
              <a:t> particular</a:t>
            </a:r>
            <a:endParaRPr lang="es-AR" sz="2800" baseline="-25000" dirty="0">
              <a:solidFill>
                <a:srgbClr val="CC3300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1821320-98B0-4E00-B04E-FEAF3091B4FE}"/>
              </a:ext>
            </a:extLst>
          </p:cNvPr>
          <p:cNvSpPr txBox="1"/>
          <p:nvPr/>
        </p:nvSpPr>
        <p:spPr>
          <a:xfrm>
            <a:off x="6075124" y="5609406"/>
            <a:ext cx="95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C3300"/>
                </a:solidFill>
              </a:rPr>
              <a:t>t</a:t>
            </a:r>
            <a:r>
              <a:rPr lang="en-US" sz="2800" baseline="-25000" dirty="0">
                <a:solidFill>
                  <a:srgbClr val="CC3300"/>
                </a:solidFill>
              </a:rPr>
              <a:t>0</a:t>
            </a:r>
            <a:r>
              <a:rPr lang="en-US" sz="2800" dirty="0">
                <a:solidFill>
                  <a:srgbClr val="CC3300"/>
                </a:solidFill>
              </a:rPr>
              <a:t>+T</a:t>
            </a:r>
            <a:endParaRPr lang="es-AR" sz="2800" dirty="0">
              <a:solidFill>
                <a:srgbClr val="CC3300"/>
              </a:solidFill>
            </a:endParaRP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23913883-A2BE-4A35-8382-BBBDB1829143}"/>
              </a:ext>
            </a:extLst>
          </p:cNvPr>
          <p:cNvCxnSpPr/>
          <p:nvPr/>
        </p:nvCxnSpPr>
        <p:spPr>
          <a:xfrm>
            <a:off x="6300192" y="3075613"/>
            <a:ext cx="0" cy="2653504"/>
          </a:xfrm>
          <a:prstGeom prst="line">
            <a:avLst/>
          </a:prstGeom>
          <a:ln>
            <a:solidFill>
              <a:srgbClr val="FF33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8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/>
      <p:bldP spid="14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-3692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Franklin Gothic Medium Cond" panose="020B0606030402020204" pitchFamily="34" charset="0"/>
              </a:rPr>
              <a:t>III ) MÉTODOS DE RUNGE-KUTTA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D9D41C3-77A2-49BF-AB87-BFEEFABDCDA2}"/>
              </a:ext>
            </a:extLst>
          </p:cNvPr>
          <p:cNvSpPr txBox="1"/>
          <p:nvPr/>
        </p:nvSpPr>
        <p:spPr>
          <a:xfrm>
            <a:off x="971600" y="620688"/>
            <a:ext cx="7920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Franklin Gothic Book" panose="020B0503020102020204" pitchFamily="34" charset="0"/>
              </a:rPr>
              <a:t>El Método de 4° Orden, utiliza un promedio ponderado de versiones de la pendiente en distintos puntos intermedios del paso según la siguiente expresión:</a:t>
            </a:r>
          </a:p>
          <a:p>
            <a:endParaRPr lang="es-AR" sz="2400" b="1" dirty="0">
              <a:latin typeface="Franklin Gothic Book" panose="020B0503020102020204" pitchFamily="3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283D71F3-15D3-4D9B-A560-D84D449AE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131405"/>
              </p:ext>
            </p:extLst>
          </p:nvPr>
        </p:nvGraphicFramePr>
        <p:xfrm>
          <a:off x="1619672" y="1925361"/>
          <a:ext cx="4846666" cy="798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387520" imgH="393480" progId="Equation.3">
                  <p:embed/>
                </p:oleObj>
              </mc:Choice>
              <mc:Fallback>
                <p:oleObj name="Ecuación" r:id="rId3" imgW="2387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672" y="1925361"/>
                        <a:ext cx="4846666" cy="798764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F9C4F035-C75B-4FDE-886A-63AA12D1E20E}"/>
              </a:ext>
            </a:extLst>
          </p:cNvPr>
          <p:cNvSpPr txBox="1"/>
          <p:nvPr/>
        </p:nvSpPr>
        <p:spPr>
          <a:xfrm>
            <a:off x="971600" y="2939460"/>
            <a:ext cx="792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>
                <a:latin typeface="Franklin Gothic Book" panose="020B0503020102020204" pitchFamily="34" charset="0"/>
              </a:rPr>
              <a:t>Los Ki se calculan recursivamente así: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03387DF-2E1D-440A-9C4A-A5A8C6570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976590"/>
              </p:ext>
            </p:extLst>
          </p:nvPr>
        </p:nvGraphicFramePr>
        <p:xfrm>
          <a:off x="2082800" y="3734395"/>
          <a:ext cx="3917950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930320" imgH="1269720" progId="Equation.3">
                  <p:embed/>
                </p:oleObj>
              </mc:Choice>
              <mc:Fallback>
                <p:oleObj name="Ecuación" r:id="rId5" imgW="1930320" imgH="1269720" progId="Equation.3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83D71F3-15D3-4D9B-A560-D84D449AE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2800" y="3734395"/>
                        <a:ext cx="3917950" cy="2574925"/>
                      </a:xfrm>
                      <a:prstGeom prst="rect">
                        <a:avLst/>
                      </a:prstGeom>
                      <a:solidFill>
                        <a:schemeClr val="bg1">
                          <a:lumMod val="8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7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48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>
            <a:extLst>
              <a:ext uri="{FF2B5EF4-FFF2-40B4-BE49-F238E27FC236}">
                <a16:creationId xmlns:a16="http://schemas.microsoft.com/office/drawing/2014/main" id="{5CDF3A58-02E6-475B-AFB9-43376DE401B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42988" y="549275"/>
            <a:ext cx="7416800" cy="935038"/>
          </a:xfrm>
        </p:spPr>
        <p:txBody>
          <a:bodyPr/>
          <a:lstStyle/>
          <a:p>
            <a:pPr eaLnBrk="1" hangingPunct="1"/>
            <a:r>
              <a:rPr lang="es-MX" altLang="es-AR" sz="2400">
                <a:solidFill>
                  <a:srgbClr val="990033"/>
                </a:solidFill>
              </a:rPr>
              <a:t>Problema de valor inicial para una ecuación</a:t>
            </a:r>
            <a:br>
              <a:rPr lang="es-MX" altLang="es-AR" sz="2400">
                <a:solidFill>
                  <a:srgbClr val="990033"/>
                </a:solidFill>
              </a:rPr>
            </a:br>
            <a:r>
              <a:rPr lang="es-MX" altLang="es-AR" sz="2400">
                <a:solidFill>
                  <a:srgbClr val="990033"/>
                </a:solidFill>
              </a:rPr>
              <a:t>diferencial ordinaria</a:t>
            </a:r>
            <a:endParaRPr lang="es-ES" altLang="es-AR" sz="2400">
              <a:solidFill>
                <a:srgbClr val="990033"/>
              </a:solidFill>
            </a:endParaRPr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C0CC68E9-9EF3-46AF-91CC-C31AC521D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76250"/>
            <a:ext cx="7848600" cy="571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s-AR" altLang="es-AR"/>
          </a:p>
        </p:txBody>
      </p:sp>
      <p:graphicFrame>
        <p:nvGraphicFramePr>
          <p:cNvPr id="1026" name="Object 6">
            <a:extLst>
              <a:ext uri="{FF2B5EF4-FFF2-40B4-BE49-F238E27FC236}">
                <a16:creationId xmlns:a16="http://schemas.microsoft.com/office/drawing/2014/main" id="{CDE0C144-FE66-4C43-A1FA-C8940ADEF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27313" y="1700213"/>
          <a:ext cx="39592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2057400" imgH="482400" progId="Equation.3">
                  <p:embed/>
                </p:oleObj>
              </mc:Choice>
              <mc:Fallback>
                <p:oleObj name="Ecuación" r:id="rId3" imgW="2057400" imgH="482400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CDE0C144-FE66-4C43-A1FA-C8940ADEF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00213"/>
                        <a:ext cx="3959225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8">
            <a:extLst>
              <a:ext uri="{FF2B5EF4-FFF2-40B4-BE49-F238E27FC236}">
                <a16:creationId xmlns:a16="http://schemas.microsoft.com/office/drawing/2014/main" id="{6134B4E2-BF06-4266-BA2D-293DDCA2D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81300"/>
            <a:ext cx="4537075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9">
            <a:extLst>
              <a:ext uri="{FF2B5EF4-FFF2-40B4-BE49-F238E27FC236}">
                <a16:creationId xmlns:a16="http://schemas.microsoft.com/office/drawing/2014/main" id="{1E117E5F-7571-4AD3-888B-3F4A9DC7E9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3141663"/>
          <a:ext cx="230346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1257120" imgH="457200" progId="Equation.3">
                  <p:embed/>
                </p:oleObj>
              </mc:Choice>
              <mc:Fallback>
                <p:oleObj name="Ecuación" r:id="rId6" imgW="1257120" imgH="457200" progId="Equation.3">
                  <p:embed/>
                  <p:pic>
                    <p:nvPicPr>
                      <p:cNvPr id="1027" name="Object 9">
                        <a:extLst>
                          <a:ext uri="{FF2B5EF4-FFF2-40B4-BE49-F238E27FC236}">
                            <a16:creationId xmlns:a16="http://schemas.microsoft.com/office/drawing/2014/main" id="{1E117E5F-7571-4AD3-888B-3F4A9DC7E9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141663"/>
                        <a:ext cx="230346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0">
            <a:extLst>
              <a:ext uri="{FF2B5EF4-FFF2-40B4-BE49-F238E27FC236}">
                <a16:creationId xmlns:a16="http://schemas.microsoft.com/office/drawing/2014/main" id="{2B9446B4-06D4-4CA1-94D0-A4084BD95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5963" y="4221163"/>
          <a:ext cx="28813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8" imgW="1562040" imgH="203040" progId="Equation.3">
                  <p:embed/>
                </p:oleObj>
              </mc:Choice>
              <mc:Fallback>
                <p:oleObj name="Ecuación" r:id="rId8" imgW="1562040" imgH="203040" progId="Equation.3">
                  <p:embed/>
                  <p:pic>
                    <p:nvPicPr>
                      <p:cNvPr id="1028" name="Object 10">
                        <a:extLst>
                          <a:ext uri="{FF2B5EF4-FFF2-40B4-BE49-F238E27FC236}">
                            <a16:creationId xmlns:a16="http://schemas.microsoft.com/office/drawing/2014/main" id="{2B9446B4-06D4-4CA1-94D0-A4084BD95F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221163"/>
                        <a:ext cx="2881312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267064F1-FE73-4A53-BA85-60AE98828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7819242"/>
              </p:ext>
            </p:extLst>
          </p:nvPr>
        </p:nvGraphicFramePr>
        <p:xfrm>
          <a:off x="1187624" y="2636912"/>
          <a:ext cx="4537075" cy="3551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10" imgW="4781325" imgH="3743534" progId="Paint.Picture">
                  <p:embed/>
                </p:oleObj>
              </mc:Choice>
              <mc:Fallback>
                <p:oleObj name="Imagen de mapa de bits" r:id="rId10" imgW="4781325" imgH="3743534" progId="Paint.Picture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44348B86-4B9D-4E0E-A755-AA891489A1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636912"/>
                        <a:ext cx="4537075" cy="35518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20067" y="2348880"/>
            <a:ext cx="82809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Si </a:t>
            </a:r>
            <a:r>
              <a:rPr lang="es-AR" sz="2400">
                <a:latin typeface="Franklin Gothic Book" panose="020B0503020102020204" pitchFamily="34" charset="0"/>
              </a:rPr>
              <a:t>bien existen métodos </a:t>
            </a:r>
            <a:r>
              <a:rPr lang="es-AR" sz="2400" dirty="0">
                <a:latin typeface="Franklin Gothic Book" panose="020B0503020102020204" pitchFamily="34" charset="0"/>
              </a:rPr>
              <a:t>para resolver en </a:t>
            </a:r>
            <a:r>
              <a:rPr lang="es-AR" sz="2400">
                <a:latin typeface="Franklin Gothic Book" panose="020B0503020102020204" pitchFamily="34" charset="0"/>
              </a:rPr>
              <a:t>forma exacta (analítica</a:t>
            </a:r>
            <a:r>
              <a:rPr lang="es-AR" sz="2400" dirty="0">
                <a:latin typeface="Franklin Gothic Book" panose="020B0503020102020204" pitchFamily="34" charset="0"/>
              </a:rPr>
              <a:t>) las EDO, no siempre pueden aplicarse, por su nivel de complejidad o por la forma en que aparecen </a:t>
            </a:r>
            <a:r>
              <a:rPr lang="es-AR" sz="2400">
                <a:latin typeface="Franklin Gothic Book" panose="020B0503020102020204" pitchFamily="34" charset="0"/>
              </a:rPr>
              <a:t>los datos </a:t>
            </a:r>
            <a:r>
              <a:rPr lang="es-AR" sz="2400" dirty="0">
                <a:latin typeface="Franklin Gothic Book" panose="020B0503020102020204" pitchFamily="34" charset="0"/>
              </a:rPr>
              <a:t>del problema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</p:spTree>
    <p:extLst>
      <p:ext uri="{BB962C8B-B14F-4D97-AF65-F5344CB8AC3E}">
        <p14:creationId xmlns:p14="http://schemas.microsoft.com/office/powerpoint/2010/main" val="264878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87030" y="597617"/>
            <a:ext cx="84494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La solución aproximada (numérica) es aquella que se corresponde con </a:t>
            </a:r>
            <a:r>
              <a:rPr lang="es-AR" sz="2400" b="1" i="1" dirty="0">
                <a:latin typeface="Franklin Gothic Book" panose="020B0503020102020204" pitchFamily="34" charset="0"/>
              </a:rPr>
              <a:t>algunos</a:t>
            </a:r>
            <a:r>
              <a:rPr lang="es-AR" sz="2400" dirty="0">
                <a:latin typeface="Franklin Gothic Book" panose="020B0503020102020204" pitchFamily="34" charset="0"/>
              </a:rPr>
              <a:t> valores de la </a:t>
            </a:r>
            <a:r>
              <a:rPr lang="es-AR" sz="2400">
                <a:latin typeface="Franklin Gothic Book" panose="020B0503020102020204" pitchFamily="34" charset="0"/>
              </a:rPr>
              <a:t>variable independiente </a:t>
            </a:r>
            <a:r>
              <a:rPr lang="es-AR" sz="2400" b="1">
                <a:latin typeface="Franklin Gothic Book" panose="020B0503020102020204" pitchFamily="34" charset="0"/>
              </a:rPr>
              <a:t>t</a:t>
            </a:r>
            <a:r>
              <a:rPr lang="es-AR" sz="2400">
                <a:latin typeface="Franklin Gothic Book" panose="020B0503020102020204" pitchFamily="34" charset="0"/>
              </a:rPr>
              <a:t>.</a:t>
            </a:r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La solución numérica </a:t>
            </a:r>
            <a:r>
              <a:rPr lang="es-AR" sz="2400">
                <a:latin typeface="Franklin Gothic Book" panose="020B0503020102020204" pitchFamily="34" charset="0"/>
              </a:rPr>
              <a:t>no mostrará los infinitos </a:t>
            </a:r>
            <a:r>
              <a:rPr lang="es-AR" sz="2400" dirty="0">
                <a:latin typeface="Franklin Gothic Book" panose="020B0503020102020204" pitchFamily="34" charset="0"/>
              </a:rPr>
              <a:t>valores </a:t>
            </a:r>
            <a:r>
              <a:rPr lang="es-AR" sz="2400">
                <a:latin typeface="Franklin Gothic Book" panose="020B0503020102020204" pitchFamily="34" charset="0"/>
              </a:rPr>
              <a:t>que tome </a:t>
            </a:r>
            <a:r>
              <a:rPr lang="es-AR" sz="2400" dirty="0">
                <a:latin typeface="Franklin Gothic Book" panose="020B0503020102020204" pitchFamily="34" charset="0"/>
              </a:rPr>
              <a:t>la solución </a:t>
            </a:r>
            <a:r>
              <a:rPr lang="es-AR" sz="2400">
                <a:latin typeface="Franklin Gothic Book" panose="020B0503020102020204" pitchFamily="34" charset="0"/>
              </a:rPr>
              <a:t>y(t) </a:t>
            </a:r>
            <a:r>
              <a:rPr lang="es-AR" sz="2400" dirty="0">
                <a:latin typeface="Franklin Gothic Book" panose="020B0503020102020204" pitchFamily="34" charset="0"/>
              </a:rPr>
              <a:t>en el dominio de la solución, sino solo </a:t>
            </a:r>
            <a:r>
              <a:rPr lang="es-AR" sz="2400" b="1" dirty="0">
                <a:latin typeface="Franklin Gothic Book" panose="020B0503020102020204" pitchFamily="34" charset="0"/>
              </a:rPr>
              <a:t>algunos </a:t>
            </a:r>
            <a:r>
              <a:rPr lang="es-AR" sz="2400" b="1">
                <a:latin typeface="Franklin Gothic Book" panose="020B0503020102020204" pitchFamily="34" charset="0"/>
              </a:rPr>
              <a:t>pares </a:t>
            </a:r>
            <a:r>
              <a:rPr lang="en-US" sz="3200" b="1">
                <a:latin typeface="Franklin Gothic Book" panose="020B0503020102020204" pitchFamily="34" charset="0"/>
              </a:rPr>
              <a:t>[t</a:t>
            </a:r>
            <a:r>
              <a:rPr lang="en-US" sz="3200" b="1" baseline="-25000">
                <a:latin typeface="Franklin Gothic Book" panose="020B0503020102020204" pitchFamily="34" charset="0"/>
              </a:rPr>
              <a:t>k</a:t>
            </a:r>
            <a:r>
              <a:rPr lang="en-US" sz="3200" b="1">
                <a:latin typeface="Franklin Gothic Book" panose="020B0503020102020204" pitchFamily="34" charset="0"/>
              </a:rPr>
              <a:t> </a:t>
            </a:r>
            <a:r>
              <a:rPr lang="en-US" sz="3200" b="1" dirty="0">
                <a:latin typeface="Franklin Gothic Book" panose="020B0503020102020204" pitchFamily="34" charset="0"/>
              </a:rPr>
              <a:t>, </a:t>
            </a:r>
            <a:r>
              <a:rPr lang="en-US" sz="3200" b="1" dirty="0" err="1">
                <a:latin typeface="Franklin Gothic Book" panose="020B0503020102020204" pitchFamily="34" charset="0"/>
              </a:rPr>
              <a:t>y</a:t>
            </a:r>
            <a:r>
              <a:rPr lang="en-US" sz="3200" b="1" baseline="-25000" dirty="0" err="1">
                <a:latin typeface="Franklin Gothic Book" panose="020B0503020102020204" pitchFamily="34" charset="0"/>
              </a:rPr>
              <a:t>k</a:t>
            </a:r>
            <a:r>
              <a:rPr lang="en-US" sz="3200" b="1" dirty="0">
                <a:latin typeface="Franklin Gothic Book" panose="020B0503020102020204" pitchFamily="34" charset="0"/>
              </a:rPr>
              <a:t>]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51AF87-A45E-4B8E-A598-64936403257C}"/>
              </a:ext>
            </a:extLst>
          </p:cNvPr>
          <p:cNvSpPr txBox="1"/>
          <p:nvPr/>
        </p:nvSpPr>
        <p:spPr>
          <a:xfrm>
            <a:off x="587030" y="3796585"/>
            <a:ext cx="82809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Los vamos </a:t>
            </a:r>
            <a:r>
              <a:rPr lang="es-AR" sz="2400">
                <a:latin typeface="Franklin Gothic Book" panose="020B0503020102020204" pitchFamily="34" charset="0"/>
              </a:rPr>
              <a:t>a presentar </a:t>
            </a:r>
            <a:r>
              <a:rPr lang="es-AR" sz="2400" dirty="0">
                <a:latin typeface="Franklin Gothic Book" panose="020B0503020102020204" pitchFamily="34" charset="0"/>
              </a:rPr>
              <a:t>en </a:t>
            </a:r>
            <a:r>
              <a:rPr lang="es-AR" sz="2400">
                <a:latin typeface="Franklin Gothic Book" panose="020B0503020102020204" pitchFamily="34" charset="0"/>
              </a:rPr>
              <a:t>una tabla</a:t>
            </a:r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Para armar </a:t>
            </a:r>
            <a:r>
              <a:rPr lang="es-AR" sz="2400">
                <a:latin typeface="Franklin Gothic Book" panose="020B0503020102020204" pitchFamily="34" charset="0"/>
              </a:rPr>
              <a:t>la tabla</a:t>
            </a:r>
            <a:r>
              <a:rPr lang="es-AR" sz="2400" dirty="0">
                <a:latin typeface="Franklin Gothic Book" panose="020B0503020102020204" pitchFamily="34" charset="0"/>
              </a:rPr>
              <a:t>, elegimos primero los valores </a:t>
            </a:r>
            <a:r>
              <a:rPr lang="es-AR" sz="2400">
                <a:latin typeface="Franklin Gothic Book" panose="020B0503020102020204" pitchFamily="34" charset="0"/>
              </a:rPr>
              <a:t>de t:</a:t>
            </a:r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3200" b="1">
                <a:latin typeface="Franklin Gothic Book" panose="020B0503020102020204" pitchFamily="34" charset="0"/>
              </a:rPr>
              <a:t>t</a:t>
            </a:r>
            <a:r>
              <a:rPr lang="es-AR" sz="3200" b="1" baseline="-25000">
                <a:latin typeface="Franklin Gothic Book" panose="020B0503020102020204" pitchFamily="34" charset="0"/>
              </a:rPr>
              <a:t>0 </a:t>
            </a:r>
            <a:r>
              <a:rPr lang="es-AR" sz="3200" b="1">
                <a:latin typeface="Franklin Gothic Book" panose="020B0503020102020204" pitchFamily="34" charset="0"/>
              </a:rPr>
              <a:t>  t</a:t>
            </a:r>
            <a:r>
              <a:rPr lang="es-AR" sz="3200" b="1" baseline="-25000">
                <a:latin typeface="Franklin Gothic Book" panose="020B0503020102020204" pitchFamily="34" charset="0"/>
              </a:rPr>
              <a:t>1   </a:t>
            </a:r>
            <a:r>
              <a:rPr lang="es-AR" sz="3200" b="1">
                <a:latin typeface="Franklin Gothic Book" panose="020B0503020102020204" pitchFamily="34" charset="0"/>
              </a:rPr>
              <a:t>t</a:t>
            </a:r>
            <a:r>
              <a:rPr lang="es-AR" sz="3200" b="1" baseline="-25000">
                <a:latin typeface="Franklin Gothic Book" panose="020B0503020102020204" pitchFamily="34" charset="0"/>
              </a:rPr>
              <a:t>2   </a:t>
            </a:r>
            <a:r>
              <a:rPr lang="es-AR" sz="3200" b="1">
                <a:latin typeface="Franklin Gothic Book" panose="020B0503020102020204" pitchFamily="34" charset="0"/>
              </a:rPr>
              <a:t>t</a:t>
            </a:r>
            <a:r>
              <a:rPr lang="es-AR" sz="3200" b="1" baseline="-25000">
                <a:latin typeface="Franklin Gothic Book" panose="020B0503020102020204" pitchFamily="34" charset="0"/>
              </a:rPr>
              <a:t>3   </a:t>
            </a:r>
            <a:r>
              <a:rPr lang="es-AR" sz="3200" b="1">
                <a:latin typeface="Franklin Gothic Book" panose="020B0503020102020204" pitchFamily="34" charset="0"/>
              </a:rPr>
              <a:t>t</a:t>
            </a:r>
            <a:r>
              <a:rPr lang="es-AR" sz="3200" b="1" baseline="-25000">
                <a:latin typeface="Franklin Gothic Book" panose="020B0503020102020204" pitchFamily="34" charset="0"/>
              </a:rPr>
              <a:t>4   </a:t>
            </a:r>
            <a:r>
              <a:rPr lang="es-AR" sz="3200" b="1">
                <a:latin typeface="Franklin Gothic Book" panose="020B0503020102020204" pitchFamily="34" charset="0"/>
              </a:rPr>
              <a:t>t</a:t>
            </a:r>
            <a:r>
              <a:rPr lang="es-AR" sz="3200" b="1" baseline="-25000">
                <a:latin typeface="Franklin Gothic Book" panose="020B0503020102020204" pitchFamily="34" charset="0"/>
              </a:rPr>
              <a:t>5 </a:t>
            </a:r>
            <a:r>
              <a:rPr lang="es-AR" sz="3200" b="1">
                <a:latin typeface="Franklin Gothic Book" panose="020B0503020102020204" pitchFamily="34" charset="0"/>
              </a:rPr>
              <a:t> </a:t>
            </a:r>
            <a:r>
              <a:rPr lang="es-AR" sz="3200" b="1" dirty="0">
                <a:latin typeface="Franklin Gothic Book" panose="020B0503020102020204" pitchFamily="34" charset="0"/>
              </a:rPr>
              <a:t>. . 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De </a:t>
            </a:r>
            <a:r>
              <a:rPr lang="es-AR" sz="2400">
                <a:latin typeface="Franklin Gothic Book" panose="020B0503020102020204" pitchFamily="34" charset="0"/>
              </a:rPr>
              <a:t>la tabla </a:t>
            </a:r>
            <a:r>
              <a:rPr lang="es-AR" sz="2400" dirty="0">
                <a:latin typeface="Franklin Gothic Book" panose="020B0503020102020204" pitchFamily="34" charset="0"/>
              </a:rPr>
              <a:t>que vamos a armar, solo se conoce el primer par</a:t>
            </a:r>
          </a:p>
          <a:p>
            <a:r>
              <a:rPr lang="es-AR" sz="3200" b="1">
                <a:latin typeface="Franklin Gothic Book" panose="020B0503020102020204" pitchFamily="34" charset="0"/>
              </a:rPr>
              <a:t>[t</a:t>
            </a:r>
            <a:r>
              <a:rPr lang="es-AR" sz="3200" b="1" baseline="-25000">
                <a:latin typeface="Franklin Gothic Book" panose="020B0503020102020204" pitchFamily="34" charset="0"/>
              </a:rPr>
              <a:t>0</a:t>
            </a:r>
            <a:r>
              <a:rPr lang="es-AR" sz="3200" b="1">
                <a:latin typeface="Franklin Gothic Book" panose="020B0503020102020204" pitchFamily="34" charset="0"/>
              </a:rPr>
              <a:t> </a:t>
            </a:r>
            <a:r>
              <a:rPr lang="es-AR" sz="3200" b="1" dirty="0">
                <a:latin typeface="Franklin Gothic Book" panose="020B0503020102020204" pitchFamily="34" charset="0"/>
              </a:rPr>
              <a:t>, 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0</a:t>
            </a:r>
            <a:r>
              <a:rPr lang="es-AR" sz="3200" b="1" dirty="0">
                <a:latin typeface="Franklin Gothic Book" panose="020B0503020102020204" pitchFamily="34" charset="0"/>
              </a:rPr>
              <a:t>]</a:t>
            </a:r>
            <a:endParaRPr lang="en-US" sz="3200" b="1" dirty="0"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21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051AF87-A45E-4B8E-A598-64936403257C}"/>
              </a:ext>
            </a:extLst>
          </p:cNvPr>
          <p:cNvSpPr txBox="1"/>
          <p:nvPr/>
        </p:nvSpPr>
        <p:spPr>
          <a:xfrm>
            <a:off x="3923928" y="2276872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b="1" dirty="0">
              <a:latin typeface="Franklin Gothic Book" panose="020B05030201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00E002-2DBE-407D-A08D-3AED931D946D}"/>
              </a:ext>
            </a:extLst>
          </p:cNvPr>
          <p:cNvSpPr txBox="1"/>
          <p:nvPr/>
        </p:nvSpPr>
        <p:spPr>
          <a:xfrm>
            <a:off x="625333" y="750017"/>
            <a:ext cx="844946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Los valores de y dependen de la regla que utilicemos.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0 </a:t>
            </a:r>
            <a:r>
              <a:rPr lang="es-AR" sz="3200" b="1" dirty="0">
                <a:latin typeface="Franklin Gothic Book" panose="020B0503020102020204" pitchFamily="34" charset="0"/>
              </a:rPr>
              <a:t>  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1   </a:t>
            </a:r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2   </a:t>
            </a:r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3   </a:t>
            </a:r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4   </a:t>
            </a:r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5 </a:t>
            </a:r>
            <a:r>
              <a:rPr lang="es-AR" sz="3200" b="1" dirty="0">
                <a:latin typeface="Franklin Gothic Book" panose="020B0503020102020204" pitchFamily="34" charset="0"/>
              </a:rPr>
              <a:t> . . .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9935B6-437C-438F-A038-1191F092B35E}"/>
              </a:ext>
            </a:extLst>
          </p:cNvPr>
          <p:cNvSpPr txBox="1"/>
          <p:nvPr/>
        </p:nvSpPr>
        <p:spPr>
          <a:xfrm>
            <a:off x="779168" y="4174990"/>
            <a:ext cx="84494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Si la diferencia entre dos valores consecutivos de ti es constante, es decir si </a:t>
            </a:r>
          </a:p>
          <a:p>
            <a:r>
              <a:rPr lang="es-AR" sz="3200" b="1" dirty="0">
                <a:latin typeface="Franklin Gothic Book" panose="020B0503020102020204" pitchFamily="34" charset="0"/>
              </a:rPr>
              <a:t>t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k+1</a:t>
            </a:r>
            <a:r>
              <a:rPr lang="es-AR" sz="3200" b="1" dirty="0">
                <a:latin typeface="Franklin Gothic Book" panose="020B0503020102020204" pitchFamily="34" charset="0"/>
              </a:rPr>
              <a:t> – </a:t>
            </a:r>
            <a:r>
              <a:rPr lang="es-AR" sz="3200" b="1" dirty="0" err="1">
                <a:latin typeface="Franklin Gothic Book" panose="020B0503020102020204" pitchFamily="34" charset="0"/>
              </a:rPr>
              <a:t>t</a:t>
            </a:r>
            <a:r>
              <a:rPr lang="es-AR" sz="3200" b="1" baseline="-25000" dirty="0" err="1">
                <a:latin typeface="Franklin Gothic Book" panose="020B0503020102020204" pitchFamily="34" charset="0"/>
              </a:rPr>
              <a:t>k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 </a:t>
            </a:r>
            <a:r>
              <a:rPr lang="es-AR" sz="3200" b="1" dirty="0">
                <a:latin typeface="Franklin Gothic Book" panose="020B0503020102020204" pitchFamily="34" charset="0"/>
              </a:rPr>
              <a:t>= h</a:t>
            </a:r>
            <a:endParaRPr lang="es-AR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0391BD2D-E5A6-4589-B612-3F7F2D8CA9E5}"/>
              </a:ext>
            </a:extLst>
          </p:cNvPr>
          <p:cNvSpPr/>
          <p:nvPr/>
        </p:nvSpPr>
        <p:spPr>
          <a:xfrm>
            <a:off x="467545" y="2204864"/>
            <a:ext cx="792088" cy="792088"/>
          </a:xfrm>
          <a:prstGeom prst="ellipse">
            <a:avLst/>
          </a:prstGeom>
          <a:gradFill>
            <a:gsLst>
              <a:gs pos="6500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7000">
                <a:srgbClr val="FFC000">
                  <a:alpha val="83000"/>
                </a:srgbClr>
              </a:gs>
              <a:gs pos="100000">
                <a:srgbClr val="FF0000"/>
              </a:gs>
            </a:gsLst>
            <a:lin ang="5400000" scaled="1"/>
          </a:gra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BCEDD2D-A8CA-4810-8DE6-C8CA5641ED57}"/>
              </a:ext>
            </a:extLst>
          </p:cNvPr>
          <p:cNvSpPr txBox="1"/>
          <p:nvPr/>
        </p:nvSpPr>
        <p:spPr>
          <a:xfrm>
            <a:off x="887625" y="29045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tx2">
                    <a:lumMod val="75000"/>
                  </a:schemeClr>
                </a:solidFill>
              </a:rPr>
              <a:t>Único valor conocido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F51BB0-501F-4578-8D90-56A669FF6B76}"/>
              </a:ext>
            </a:extLst>
          </p:cNvPr>
          <p:cNvSpPr txBox="1"/>
          <p:nvPr/>
        </p:nvSpPr>
        <p:spPr>
          <a:xfrm>
            <a:off x="4620269" y="199979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Calcularemos y</a:t>
            </a:r>
            <a:r>
              <a:rPr lang="es-AR" baseline="-25000" dirty="0"/>
              <a:t>1</a:t>
            </a:r>
            <a:r>
              <a:rPr lang="es-AR" dirty="0"/>
              <a:t> basados en el valor de y</a:t>
            </a:r>
            <a:r>
              <a:rPr lang="es-AR" baseline="-25000" dirty="0"/>
              <a:t>0</a:t>
            </a:r>
          </a:p>
        </p:txBody>
      </p:sp>
      <p:sp>
        <p:nvSpPr>
          <p:cNvPr id="10" name="Flecha: curvada hacia abajo 9">
            <a:extLst>
              <a:ext uri="{FF2B5EF4-FFF2-40B4-BE49-F238E27FC236}">
                <a16:creationId xmlns:a16="http://schemas.microsoft.com/office/drawing/2014/main" id="{45E2D8DB-071A-4B7E-ADAA-19401E3779AA}"/>
              </a:ext>
            </a:extLst>
          </p:cNvPr>
          <p:cNvSpPr/>
          <p:nvPr/>
        </p:nvSpPr>
        <p:spPr>
          <a:xfrm flipH="1">
            <a:off x="827584" y="1916832"/>
            <a:ext cx="540358" cy="294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D07CC17-D78D-4F19-936D-599AA053EFEA}"/>
              </a:ext>
            </a:extLst>
          </p:cNvPr>
          <p:cNvSpPr txBox="1"/>
          <p:nvPr/>
        </p:nvSpPr>
        <p:spPr>
          <a:xfrm>
            <a:off x="4644008" y="23395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Calcularemos y</a:t>
            </a:r>
            <a:r>
              <a:rPr lang="es-AR" baseline="-25000" dirty="0"/>
              <a:t>2</a:t>
            </a:r>
            <a:r>
              <a:rPr lang="es-AR" dirty="0"/>
              <a:t> basados en el valor de y</a:t>
            </a:r>
            <a:r>
              <a:rPr lang="es-AR" baseline="-25000" dirty="0"/>
              <a:t>1</a:t>
            </a:r>
          </a:p>
        </p:txBody>
      </p:sp>
      <p:sp>
        <p:nvSpPr>
          <p:cNvPr id="12" name="Flecha: curvada hacia abajo 11">
            <a:extLst>
              <a:ext uri="{FF2B5EF4-FFF2-40B4-BE49-F238E27FC236}">
                <a16:creationId xmlns:a16="http://schemas.microsoft.com/office/drawing/2014/main" id="{1EB3F809-ABC9-4A14-83EB-EFBFB1F1EE21}"/>
              </a:ext>
            </a:extLst>
          </p:cNvPr>
          <p:cNvSpPr/>
          <p:nvPr/>
        </p:nvSpPr>
        <p:spPr>
          <a:xfrm flipH="1">
            <a:off x="1455206" y="2102998"/>
            <a:ext cx="540358" cy="294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8FFDDE9-756D-428F-8675-E92844D09E1D}"/>
              </a:ext>
            </a:extLst>
          </p:cNvPr>
          <p:cNvSpPr txBox="1"/>
          <p:nvPr/>
        </p:nvSpPr>
        <p:spPr>
          <a:xfrm>
            <a:off x="4644008" y="269962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Calcularemos y</a:t>
            </a:r>
            <a:r>
              <a:rPr lang="es-AR" baseline="-25000" dirty="0"/>
              <a:t>3</a:t>
            </a:r>
            <a:r>
              <a:rPr lang="es-AR" dirty="0"/>
              <a:t> basados en el valor de y</a:t>
            </a:r>
            <a:r>
              <a:rPr lang="es-AR" baseline="-25000" dirty="0"/>
              <a:t>2</a:t>
            </a:r>
          </a:p>
        </p:txBody>
      </p:sp>
      <p:sp>
        <p:nvSpPr>
          <p:cNvPr id="14" name="Flecha: curvada hacia abajo 13">
            <a:extLst>
              <a:ext uri="{FF2B5EF4-FFF2-40B4-BE49-F238E27FC236}">
                <a16:creationId xmlns:a16="http://schemas.microsoft.com/office/drawing/2014/main" id="{F0FEBD1E-21F8-4B9C-AD2B-C925728957EE}"/>
              </a:ext>
            </a:extLst>
          </p:cNvPr>
          <p:cNvSpPr/>
          <p:nvPr/>
        </p:nvSpPr>
        <p:spPr>
          <a:xfrm flipH="1">
            <a:off x="1979712" y="1916832"/>
            <a:ext cx="540358" cy="29411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B0F69B9-F47D-4FF4-A7C3-42DD8553F36E}"/>
              </a:ext>
            </a:extLst>
          </p:cNvPr>
          <p:cNvSpPr txBox="1"/>
          <p:nvPr/>
        </p:nvSpPr>
        <p:spPr>
          <a:xfrm>
            <a:off x="2607334" y="3181452"/>
            <a:ext cx="3476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Estos métodos se llaman 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“</a:t>
            </a:r>
            <a:r>
              <a:rPr lang="es-AR" sz="2400" b="1" dirty="0">
                <a:latin typeface="Franklin Gothic Book" panose="020B0503020102020204" pitchFamily="34" charset="0"/>
              </a:rPr>
              <a:t>de un solo paso</a:t>
            </a:r>
            <a:r>
              <a:rPr lang="es-AR" sz="2400" dirty="0">
                <a:latin typeface="Franklin Gothic Book" panose="020B0503020102020204" pitchFamily="34" charset="0"/>
              </a:rPr>
              <a:t>”</a:t>
            </a:r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F075F66-D472-4EA7-AD1A-97D51F9617F5}"/>
              </a:ext>
            </a:extLst>
          </p:cNvPr>
          <p:cNvSpPr txBox="1"/>
          <p:nvPr/>
        </p:nvSpPr>
        <p:spPr>
          <a:xfrm>
            <a:off x="755576" y="6021288"/>
            <a:ext cx="8089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Entonces el método utilizado se llama “</a:t>
            </a:r>
            <a:r>
              <a:rPr lang="es-AR" sz="2400" b="1" dirty="0">
                <a:latin typeface="Franklin Gothic Book" panose="020B0503020102020204" pitchFamily="34" charset="0"/>
              </a:rPr>
              <a:t>de paso constante”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77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3" grpId="0" animBg="1"/>
      <p:bldP spid="8" grpId="0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712549" y="1597729"/>
            <a:ext cx="84494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¿Cómo se aproxima la solución?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2400" dirty="0">
                <a:latin typeface="Franklin Gothic Book" panose="020B0503020102020204" pitchFamily="34" charset="0"/>
              </a:rPr>
              <a:t>A la ecuación que permite el cálculo de los sucesivos </a:t>
            </a:r>
            <a:r>
              <a:rPr lang="es-AR" sz="3200" b="1" dirty="0">
                <a:latin typeface="Franklin Gothic Book" panose="020B0503020102020204" pitchFamily="34" charset="0"/>
              </a:rPr>
              <a:t>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k+1</a:t>
            </a:r>
            <a:r>
              <a:rPr lang="es-AR" sz="2400" dirty="0">
                <a:latin typeface="Franklin Gothic Book" panose="020B0503020102020204" pitchFamily="34" charset="0"/>
              </a:rPr>
              <a:t> 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se la llama </a:t>
            </a:r>
            <a:r>
              <a:rPr lang="es-AR" sz="2400" b="1" dirty="0">
                <a:latin typeface="Franklin Gothic Book" panose="020B0503020102020204" pitchFamily="34" charset="0"/>
              </a:rPr>
              <a:t>Ecuación en Diferencias</a:t>
            </a:r>
            <a:r>
              <a:rPr lang="es-AR" sz="2400" dirty="0">
                <a:latin typeface="Franklin Gothic Book" panose="020B0503020102020204" pitchFamily="34" charset="0"/>
              </a:rPr>
              <a:t> </a:t>
            </a:r>
            <a:r>
              <a:rPr lang="es-AR" sz="3200" b="1" dirty="0">
                <a:latin typeface="Franklin Gothic Book" panose="020B0503020102020204" pitchFamily="34" charset="0"/>
              </a:rPr>
              <a:t>g</a:t>
            </a: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r>
              <a:rPr lang="es-AR" sz="3200" b="1" dirty="0">
                <a:latin typeface="Franklin Gothic Book" panose="020B0503020102020204" pitchFamily="34" charset="0"/>
              </a:rPr>
              <a:t>		y</a:t>
            </a:r>
            <a:r>
              <a:rPr lang="es-AR" sz="3200" b="1" baseline="-25000" dirty="0">
                <a:latin typeface="Franklin Gothic Book" panose="020B0503020102020204" pitchFamily="34" charset="0"/>
              </a:rPr>
              <a:t>k+1 </a:t>
            </a:r>
            <a:r>
              <a:rPr lang="en-US" sz="3200" b="1" dirty="0">
                <a:latin typeface="Franklin Gothic Book" panose="020B0503020102020204" pitchFamily="34" charset="0"/>
              </a:rPr>
              <a:t>= g ( </a:t>
            </a:r>
            <a:r>
              <a:rPr lang="en-US" sz="3200" b="1" dirty="0" err="1">
                <a:latin typeface="Franklin Gothic Book" panose="020B0503020102020204" pitchFamily="34" charset="0"/>
              </a:rPr>
              <a:t>y</a:t>
            </a:r>
            <a:r>
              <a:rPr lang="en-US" sz="3200" b="1" baseline="-25000" dirty="0" err="1">
                <a:latin typeface="Franklin Gothic Book" panose="020B0503020102020204" pitchFamily="34" charset="0"/>
              </a:rPr>
              <a:t>k</a:t>
            </a:r>
            <a:r>
              <a:rPr lang="en-US" sz="3200" b="1" dirty="0">
                <a:latin typeface="Franklin Gothic Book" panose="020B0503020102020204" pitchFamily="34" charset="0"/>
              </a:rPr>
              <a:t> , k , h )</a:t>
            </a:r>
            <a:endParaRPr lang="es-AR" sz="32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endParaRPr lang="es-AR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</p:spTree>
    <p:extLst>
      <p:ext uri="{BB962C8B-B14F-4D97-AF65-F5344CB8AC3E}">
        <p14:creationId xmlns:p14="http://schemas.microsoft.com/office/powerpoint/2010/main" val="690859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53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3568" y="548680"/>
            <a:ext cx="8449466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>
                <a:latin typeface="Franklin Gothic Book" panose="020B0503020102020204" pitchFamily="34" charset="0"/>
              </a:rPr>
              <a:t>DISCRETIZACIÓN DEL PROBLEMA</a:t>
            </a:r>
          </a:p>
          <a:p>
            <a:r>
              <a:rPr lang="es-AR" sz="2400" dirty="0">
                <a:latin typeface="Franklin Gothic Book" panose="020B0503020102020204" pitchFamily="34" charset="0"/>
              </a:rPr>
              <a:t>Al pasaje de la situación</a:t>
            </a:r>
            <a:r>
              <a:rPr lang="es-AR" sz="2400" b="1" dirty="0">
                <a:latin typeface="Franklin Gothic Book" panose="020B0503020102020204" pitchFamily="34" charset="0"/>
              </a:rPr>
              <a:t> </a:t>
            </a:r>
            <a:r>
              <a:rPr lang="en-US" sz="2400" b="1" dirty="0">
                <a:latin typeface="Franklin Gothic Book" panose="020B0503020102020204" pitchFamily="34" charset="0"/>
              </a:rPr>
              <a:t>[1] </a:t>
            </a:r>
            <a:r>
              <a:rPr lang="en-US" sz="2400" dirty="0">
                <a:latin typeface="Franklin Gothic Book" panose="020B0503020102020204" pitchFamily="34" charset="0"/>
              </a:rPr>
              <a:t>a la </a:t>
            </a:r>
            <a:r>
              <a:rPr lang="en-US" sz="2400" dirty="0" err="1">
                <a:latin typeface="Franklin Gothic Book" panose="020B0503020102020204" pitchFamily="34" charset="0"/>
              </a:rPr>
              <a:t>situaci</a:t>
            </a:r>
            <a:r>
              <a:rPr lang="es-AR" sz="2400" dirty="0" err="1">
                <a:latin typeface="Franklin Gothic Book" panose="020B0503020102020204" pitchFamily="34" charset="0"/>
              </a:rPr>
              <a:t>ón</a:t>
            </a:r>
            <a:r>
              <a:rPr lang="es-AR" sz="2400" dirty="0">
                <a:latin typeface="Franklin Gothic Book" panose="020B0503020102020204" pitchFamily="34" charset="0"/>
              </a:rPr>
              <a:t> </a:t>
            </a:r>
            <a:r>
              <a:rPr lang="en-US" sz="2400" b="1" dirty="0">
                <a:latin typeface="Franklin Gothic Book" panose="020B0503020102020204" pitchFamily="34" charset="0"/>
              </a:rPr>
              <a:t>[2]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b="1" dirty="0">
                <a:latin typeface="Franklin Gothic Book" panose="020B0503020102020204" pitchFamily="34" charset="0"/>
              </a:rPr>
              <a:t>[1] </a:t>
            </a:r>
            <a:r>
              <a:rPr lang="en-US" sz="2400" dirty="0">
                <a:latin typeface="Franklin Gothic Book" panose="020B0503020102020204" pitchFamily="34" charset="0"/>
              </a:rPr>
              <a:t>					</a:t>
            </a:r>
            <a:r>
              <a:rPr lang="en-US" sz="2400" b="1" dirty="0">
                <a:latin typeface="Franklin Gothic Book" panose="020B0503020102020204" pitchFamily="34" charset="0"/>
              </a:rPr>
              <a:t>[2]</a:t>
            </a:r>
          </a:p>
          <a:p>
            <a:r>
              <a:rPr lang="en-US" sz="2400" dirty="0">
                <a:latin typeface="Franklin Gothic Book" panose="020B0503020102020204" pitchFamily="34" charset="0"/>
              </a:rPr>
              <a:t>t </a:t>
            </a:r>
            <a:r>
              <a:rPr lang="el-GR" sz="2400" dirty="0">
                <a:latin typeface="Franklin Gothic Book" panose="020B0503020102020204" pitchFamily="34" charset="0"/>
              </a:rPr>
              <a:t>ε</a:t>
            </a:r>
            <a:r>
              <a:rPr lang="en-US" sz="2400" dirty="0">
                <a:latin typeface="Franklin Gothic Book" panose="020B0503020102020204" pitchFamily="34" charset="0"/>
              </a:rPr>
              <a:t> I				t </a:t>
            </a:r>
            <a:r>
              <a:rPr lang="el-GR" sz="2400" dirty="0">
                <a:latin typeface="Franklin Gothic Book" panose="020B0503020102020204" pitchFamily="34" charset="0"/>
              </a:rPr>
              <a:t>ε</a:t>
            </a:r>
            <a:r>
              <a:rPr lang="en-US" sz="2400" dirty="0">
                <a:latin typeface="Franklin Gothic Book" panose="020B0503020102020204" pitchFamily="34" charset="0"/>
              </a:rPr>
              <a:t> [t</a:t>
            </a:r>
            <a:r>
              <a:rPr lang="en-US" sz="2400" baseline="-25000" dirty="0">
                <a:latin typeface="Franklin Gothic Book" panose="020B0503020102020204" pitchFamily="34" charset="0"/>
              </a:rPr>
              <a:t>0</a:t>
            </a:r>
            <a:r>
              <a:rPr lang="en-US" sz="2400" dirty="0">
                <a:latin typeface="Franklin Gothic Book" panose="020B0503020102020204" pitchFamily="34" charset="0"/>
              </a:rPr>
              <a:t> , t</a:t>
            </a:r>
            <a:r>
              <a:rPr lang="en-US" sz="2400" baseline="-25000" dirty="0">
                <a:latin typeface="Franklin Gothic Book" panose="020B0503020102020204" pitchFamily="34" charset="0"/>
              </a:rPr>
              <a:t>1</a:t>
            </a:r>
            <a:r>
              <a:rPr lang="en-US" sz="2400" dirty="0">
                <a:latin typeface="Franklin Gothic Book" panose="020B0503020102020204" pitchFamily="34" charset="0"/>
              </a:rPr>
              <a:t>, t</a:t>
            </a:r>
            <a:r>
              <a:rPr lang="en-US" sz="2400" baseline="-25000" dirty="0">
                <a:latin typeface="Franklin Gothic Book" panose="020B0503020102020204" pitchFamily="34" charset="0"/>
              </a:rPr>
              <a:t>2</a:t>
            </a:r>
            <a:r>
              <a:rPr lang="en-US" sz="2400" dirty="0">
                <a:latin typeface="Franklin Gothic Book" panose="020B0503020102020204" pitchFamily="34" charset="0"/>
              </a:rPr>
              <a:t>, t</a:t>
            </a:r>
            <a:r>
              <a:rPr lang="en-US" sz="2400" baseline="-25000" dirty="0">
                <a:latin typeface="Franklin Gothic Book" panose="020B0503020102020204" pitchFamily="34" charset="0"/>
              </a:rPr>
              <a:t>3</a:t>
            </a:r>
            <a:r>
              <a:rPr lang="en-US" sz="2400" dirty="0">
                <a:latin typeface="Franklin Gothic Book" panose="020B0503020102020204" pitchFamily="34" charset="0"/>
              </a:rPr>
              <a:t>, …., </a:t>
            </a:r>
            <a:r>
              <a:rPr lang="en-US" sz="2400" dirty="0" err="1">
                <a:latin typeface="Franklin Gothic Book" panose="020B0503020102020204" pitchFamily="34" charset="0"/>
              </a:rPr>
              <a:t>t</a:t>
            </a:r>
            <a:r>
              <a:rPr lang="en-US" sz="2400" baseline="-25000" dirty="0" err="1">
                <a:latin typeface="Franklin Gothic Book" panose="020B0503020102020204" pitchFamily="34" charset="0"/>
              </a:rPr>
              <a:t>N</a:t>
            </a:r>
            <a:r>
              <a:rPr lang="en-US" sz="2400" dirty="0">
                <a:latin typeface="Franklin Gothic Book" panose="020B0503020102020204" pitchFamily="34" charset="0"/>
              </a:rPr>
              <a:t>] 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Se lo llama </a:t>
            </a:r>
            <a:r>
              <a:rPr lang="en-US" sz="2400" b="1" dirty="0" err="1">
                <a:latin typeface="Franklin Gothic Book" panose="020B0503020102020204" pitchFamily="34" charset="0"/>
              </a:rPr>
              <a:t>discretizaci</a:t>
            </a:r>
            <a:r>
              <a:rPr lang="es-AR" sz="2400" b="1" dirty="0" err="1">
                <a:latin typeface="Franklin Gothic Book" panose="020B0503020102020204" pitchFamily="34" charset="0"/>
              </a:rPr>
              <a:t>ón</a:t>
            </a:r>
            <a:r>
              <a:rPr lang="es-AR" sz="2400" b="1" dirty="0">
                <a:latin typeface="Franklin Gothic Book" panose="020B0503020102020204" pitchFamily="34" charset="0"/>
              </a:rPr>
              <a:t> del problema</a:t>
            </a:r>
            <a:endParaRPr lang="en-US" sz="2400" b="1" dirty="0">
              <a:latin typeface="Franklin Gothic Book" panose="020B0503020102020204" pitchFamily="34" charset="0"/>
            </a:endParaRPr>
          </a:p>
          <a:p>
            <a:r>
              <a:rPr lang="en-US" sz="2400" dirty="0">
                <a:latin typeface="Franklin Gothic Book" panose="020B0503020102020204" pitchFamily="34" charset="0"/>
              </a:rPr>
              <a:t>				</a:t>
            </a: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  <a:p>
            <a:endParaRPr lang="en-US" sz="2400" dirty="0">
              <a:latin typeface="Franklin Gothic Book" panose="020B05030201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20067" y="74397"/>
            <a:ext cx="76488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latin typeface="Impact" panose="020B0806030902050204" pitchFamily="34" charset="0"/>
              </a:rPr>
              <a:t>S o l u c i o n e s    N u m é r i c a s    d e   l a s  E. D. O.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D7C064C-E6EB-4356-99A2-2F8DA2BAD0EF}"/>
              </a:ext>
            </a:extLst>
          </p:cNvPr>
          <p:cNvCxnSpPr/>
          <p:nvPr/>
        </p:nvCxnSpPr>
        <p:spPr>
          <a:xfrm flipV="1">
            <a:off x="620067" y="2924944"/>
            <a:ext cx="0" cy="2088232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35E052F-7853-4DB5-BFEC-B5EEE8170357}"/>
              </a:ext>
            </a:extLst>
          </p:cNvPr>
          <p:cNvCxnSpPr>
            <a:cxnSpLocks/>
          </p:cNvCxnSpPr>
          <p:nvPr/>
        </p:nvCxnSpPr>
        <p:spPr>
          <a:xfrm>
            <a:off x="611560" y="5013176"/>
            <a:ext cx="2575397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73031FC-81EF-4649-9648-6429A07112D5}"/>
              </a:ext>
            </a:extLst>
          </p:cNvPr>
          <p:cNvCxnSpPr/>
          <p:nvPr/>
        </p:nvCxnSpPr>
        <p:spPr>
          <a:xfrm flipV="1">
            <a:off x="4381374" y="2924944"/>
            <a:ext cx="0" cy="2088232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99C3EB5-A8DB-4F68-A098-7C7A29C2C948}"/>
              </a:ext>
            </a:extLst>
          </p:cNvPr>
          <p:cNvCxnSpPr>
            <a:cxnSpLocks/>
          </p:cNvCxnSpPr>
          <p:nvPr/>
        </p:nvCxnSpPr>
        <p:spPr>
          <a:xfrm>
            <a:off x="4372867" y="5013176"/>
            <a:ext cx="2575397" cy="0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BDE12DFA-BD6B-43C5-8AC1-DE7E978FC69A}"/>
              </a:ext>
            </a:extLst>
          </p:cNvPr>
          <p:cNvSpPr/>
          <p:nvPr/>
        </p:nvSpPr>
        <p:spPr>
          <a:xfrm>
            <a:off x="615142" y="3225338"/>
            <a:ext cx="2360814" cy="1213658"/>
          </a:xfrm>
          <a:custGeom>
            <a:avLst/>
            <a:gdLst>
              <a:gd name="connsiteX0" fmla="*/ 0 w 2360814"/>
              <a:gd name="connsiteY0" fmla="*/ 0 h 1213658"/>
              <a:gd name="connsiteX1" fmla="*/ 548640 w 2360814"/>
              <a:gd name="connsiteY1" fmla="*/ 116378 h 1213658"/>
              <a:gd name="connsiteX2" fmla="*/ 897774 w 2360814"/>
              <a:gd name="connsiteY2" fmla="*/ 615142 h 1213658"/>
              <a:gd name="connsiteX3" fmla="*/ 1379913 w 2360814"/>
              <a:gd name="connsiteY3" fmla="*/ 1113906 h 1213658"/>
              <a:gd name="connsiteX4" fmla="*/ 2360814 w 2360814"/>
              <a:gd name="connsiteY4" fmla="*/ 1213658 h 1213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60814" h="1213658">
                <a:moveTo>
                  <a:pt x="0" y="0"/>
                </a:moveTo>
                <a:cubicBezTo>
                  <a:pt x="199505" y="6927"/>
                  <a:pt x="399011" y="13854"/>
                  <a:pt x="548640" y="116378"/>
                </a:cubicBezTo>
                <a:cubicBezTo>
                  <a:pt x="698269" y="218902"/>
                  <a:pt x="759228" y="448887"/>
                  <a:pt x="897774" y="615142"/>
                </a:cubicBezTo>
                <a:cubicBezTo>
                  <a:pt x="1036320" y="781397"/>
                  <a:pt x="1136073" y="1014153"/>
                  <a:pt x="1379913" y="1113906"/>
                </a:cubicBezTo>
                <a:cubicBezTo>
                  <a:pt x="1623753" y="1213659"/>
                  <a:pt x="1992283" y="1213658"/>
                  <a:pt x="2360814" y="12136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F0A860A-3559-4A42-AD71-E6764050E39D}"/>
              </a:ext>
            </a:extLst>
          </p:cNvPr>
          <p:cNvCxnSpPr>
            <a:cxnSpLocks/>
          </p:cNvCxnSpPr>
          <p:nvPr/>
        </p:nvCxnSpPr>
        <p:spPr>
          <a:xfrm>
            <a:off x="4762627" y="3068960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2DEC5602-98A3-46B9-9A5E-A607ACCEEC97}"/>
              </a:ext>
            </a:extLst>
          </p:cNvPr>
          <p:cNvCxnSpPr>
            <a:cxnSpLocks/>
          </p:cNvCxnSpPr>
          <p:nvPr/>
        </p:nvCxnSpPr>
        <p:spPr>
          <a:xfrm>
            <a:off x="5148064" y="3068960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85C935A1-DB74-4F80-A837-290BDF83B0FF}"/>
              </a:ext>
            </a:extLst>
          </p:cNvPr>
          <p:cNvCxnSpPr>
            <a:cxnSpLocks/>
          </p:cNvCxnSpPr>
          <p:nvPr/>
        </p:nvCxnSpPr>
        <p:spPr>
          <a:xfrm>
            <a:off x="5516488" y="3051427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755DCD8-E8FC-4E57-BFB6-F057820C03A7}"/>
              </a:ext>
            </a:extLst>
          </p:cNvPr>
          <p:cNvCxnSpPr>
            <a:cxnSpLocks/>
          </p:cNvCxnSpPr>
          <p:nvPr/>
        </p:nvCxnSpPr>
        <p:spPr>
          <a:xfrm>
            <a:off x="5868144" y="3068960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A85A2068-5B56-43E7-9E7B-B289858A6201}"/>
              </a:ext>
            </a:extLst>
          </p:cNvPr>
          <p:cNvCxnSpPr>
            <a:cxnSpLocks/>
          </p:cNvCxnSpPr>
          <p:nvPr/>
        </p:nvCxnSpPr>
        <p:spPr>
          <a:xfrm>
            <a:off x="6228184" y="3068960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407D080-EA6F-4584-8567-6925400A31CF}"/>
              </a:ext>
            </a:extLst>
          </p:cNvPr>
          <p:cNvCxnSpPr>
            <a:cxnSpLocks/>
          </p:cNvCxnSpPr>
          <p:nvPr/>
        </p:nvCxnSpPr>
        <p:spPr>
          <a:xfrm>
            <a:off x="6588224" y="3068960"/>
            <a:ext cx="0" cy="201622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E0566392-F496-4BC1-9EBF-DCDF3FB052F7}"/>
              </a:ext>
            </a:extLst>
          </p:cNvPr>
          <p:cNvSpPr/>
          <p:nvPr/>
        </p:nvSpPr>
        <p:spPr>
          <a:xfrm>
            <a:off x="4283968" y="3140967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E6783E4-F9F1-4B59-91CB-753DE10C1B33}"/>
              </a:ext>
            </a:extLst>
          </p:cNvPr>
          <p:cNvSpPr/>
          <p:nvPr/>
        </p:nvSpPr>
        <p:spPr>
          <a:xfrm>
            <a:off x="4716017" y="3200615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CC20A22-C770-45C6-B3A7-799FBC67C418}"/>
              </a:ext>
            </a:extLst>
          </p:cNvPr>
          <p:cNvSpPr/>
          <p:nvPr/>
        </p:nvSpPr>
        <p:spPr>
          <a:xfrm>
            <a:off x="5076057" y="3560655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E73467BE-121B-4EB2-9220-A90D95AF006D}"/>
              </a:ext>
            </a:extLst>
          </p:cNvPr>
          <p:cNvSpPr/>
          <p:nvPr/>
        </p:nvSpPr>
        <p:spPr>
          <a:xfrm>
            <a:off x="5436097" y="4064711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EF19FDC5-2540-49AC-87A5-FFDF9C691131}"/>
              </a:ext>
            </a:extLst>
          </p:cNvPr>
          <p:cNvSpPr/>
          <p:nvPr/>
        </p:nvSpPr>
        <p:spPr>
          <a:xfrm>
            <a:off x="5796137" y="4280735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DD4A2F0-2050-4CC5-AB05-58870AAAC5D1}"/>
              </a:ext>
            </a:extLst>
          </p:cNvPr>
          <p:cNvSpPr/>
          <p:nvPr/>
        </p:nvSpPr>
        <p:spPr>
          <a:xfrm>
            <a:off x="6156177" y="4352743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36704B33-0A92-4795-B39C-BFC757F4C6C8}"/>
              </a:ext>
            </a:extLst>
          </p:cNvPr>
          <p:cNvSpPr/>
          <p:nvPr/>
        </p:nvSpPr>
        <p:spPr>
          <a:xfrm>
            <a:off x="6516217" y="4352743"/>
            <a:ext cx="144015" cy="1563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4C912B1-95A9-415D-BEDF-82564A81CAC4}"/>
              </a:ext>
            </a:extLst>
          </p:cNvPr>
          <p:cNvSpPr txBox="1"/>
          <p:nvPr/>
        </p:nvSpPr>
        <p:spPr>
          <a:xfrm>
            <a:off x="474206" y="4980910"/>
            <a:ext cx="40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s-AR" baseline="-25000" dirty="0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1B6E9FB-20FC-4FA0-A4B2-D4473ABCF2E7}"/>
              </a:ext>
            </a:extLst>
          </p:cNvPr>
          <p:cNvSpPr txBox="1"/>
          <p:nvPr/>
        </p:nvSpPr>
        <p:spPr>
          <a:xfrm>
            <a:off x="4211960" y="5003884"/>
            <a:ext cx="40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endParaRPr lang="es-AR" baseline="-2500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DC1CC8F3-C32D-4CDA-896B-1A23569F0379}"/>
              </a:ext>
            </a:extLst>
          </p:cNvPr>
          <p:cNvSpPr txBox="1"/>
          <p:nvPr/>
        </p:nvSpPr>
        <p:spPr>
          <a:xfrm>
            <a:off x="2483768" y="5003884"/>
            <a:ext cx="5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+T</a:t>
            </a:r>
            <a:endParaRPr lang="es-AR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F2158FA-CFE0-4F2D-8710-89DC3D9DD9EF}"/>
              </a:ext>
            </a:extLst>
          </p:cNvPr>
          <p:cNvSpPr txBox="1"/>
          <p:nvPr/>
        </p:nvSpPr>
        <p:spPr>
          <a:xfrm>
            <a:off x="6355185" y="5013176"/>
            <a:ext cx="5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  <a:r>
              <a:rPr lang="en-US" dirty="0"/>
              <a:t>+T</a:t>
            </a:r>
            <a:endParaRPr lang="es-AR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89DF7AD-D325-46D9-B3D6-7F9B909334BA}"/>
              </a:ext>
            </a:extLst>
          </p:cNvPr>
          <p:cNvSpPr txBox="1"/>
          <p:nvPr/>
        </p:nvSpPr>
        <p:spPr>
          <a:xfrm>
            <a:off x="4330573" y="28312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y</a:t>
            </a:r>
            <a:r>
              <a:rPr lang="es-AR" baseline="-25000" dirty="0"/>
              <a:t>0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E6C5BEE-4897-4FF4-B56D-921238E09EDD}"/>
              </a:ext>
            </a:extLst>
          </p:cNvPr>
          <p:cNvSpPr txBox="1"/>
          <p:nvPr/>
        </p:nvSpPr>
        <p:spPr>
          <a:xfrm>
            <a:off x="4788024" y="29836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y</a:t>
            </a:r>
            <a:r>
              <a:rPr lang="es-AR" baseline="-25000" dirty="0"/>
              <a:t>1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6E943FB9-B0B4-4FD4-A747-F4A5CE0DBA9B}"/>
              </a:ext>
            </a:extLst>
          </p:cNvPr>
          <p:cNvSpPr txBox="1"/>
          <p:nvPr/>
        </p:nvSpPr>
        <p:spPr>
          <a:xfrm>
            <a:off x="5076056" y="3203684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y</a:t>
            </a:r>
            <a:r>
              <a:rPr lang="es-AR" baseline="-25000" dirty="0"/>
              <a:t>2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0A4315FF-4852-4493-8979-65C6D9A1DD07}"/>
              </a:ext>
            </a:extLst>
          </p:cNvPr>
          <p:cNvSpPr txBox="1"/>
          <p:nvPr/>
        </p:nvSpPr>
        <p:spPr>
          <a:xfrm>
            <a:off x="5436096" y="3707740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y</a:t>
            </a:r>
            <a:r>
              <a:rPr lang="es-AR" baseline="-25000" dirty="0"/>
              <a:t>3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B22991D-1151-4582-8343-BFA66F048974}"/>
              </a:ext>
            </a:extLst>
          </p:cNvPr>
          <p:cNvSpPr txBox="1"/>
          <p:nvPr/>
        </p:nvSpPr>
        <p:spPr>
          <a:xfrm>
            <a:off x="6516216" y="3995772"/>
            <a:ext cx="576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y</a:t>
            </a:r>
            <a:r>
              <a:rPr lang="es-AR" baseline="-25000" dirty="0" err="1"/>
              <a:t>N</a:t>
            </a:r>
            <a:endParaRPr lang="es-AR" baseline="-25000" dirty="0"/>
          </a:p>
        </p:txBody>
      </p:sp>
    </p:spTree>
    <p:extLst>
      <p:ext uri="{BB962C8B-B14F-4D97-AF65-F5344CB8AC3E}">
        <p14:creationId xmlns:p14="http://schemas.microsoft.com/office/powerpoint/2010/main" val="516368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51AD1F4D-760B-4C90-86B9-31316F5C39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NUMEROS</Template>
  <TotalTime>7775</TotalTime>
  <Words>2234</Words>
  <Application>Microsoft Office PowerPoint</Application>
  <PresentationFormat>Presentación en pantalla (4:3)</PresentationFormat>
  <Paragraphs>288</Paragraphs>
  <Slides>30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30</vt:i4>
      </vt:variant>
    </vt:vector>
  </HeadingPairs>
  <TitlesOfParts>
    <vt:vector size="42" baseType="lpstr">
      <vt:lpstr>HGSGothicE</vt:lpstr>
      <vt:lpstr>Arial</vt:lpstr>
      <vt:lpstr>Calibri</vt:lpstr>
      <vt:lpstr>Franklin Gothic Book</vt:lpstr>
      <vt:lpstr>Franklin Gothic Medium Cond</vt:lpstr>
      <vt:lpstr>Impact</vt:lpstr>
      <vt:lpstr>Lucida Handwriting</vt:lpstr>
      <vt:lpstr>Math1Mono</vt:lpstr>
      <vt:lpstr>Times New Roman</vt:lpstr>
      <vt:lpstr>Tema de Office</vt:lpstr>
      <vt:lpstr>Ecuación</vt:lpstr>
      <vt:lpstr>Imagen de mapa de bits</vt:lpstr>
      <vt:lpstr>Presentación de PowerPoint</vt:lpstr>
      <vt:lpstr>Presentación de PowerPoint</vt:lpstr>
      <vt:lpstr>Presentación de PowerPoint</vt:lpstr>
      <vt:lpstr>Problema de valor inicial para una ecuación diferencial ordinaria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Problema de valor inicial para una ecuación diferencial ordinaria</vt:lpstr>
      <vt:lpstr>Descripción geométrica</vt:lpstr>
      <vt:lpstr>Campo de direcciones  y’(t) = (t - y(t)) /2  y una solución para y(0) =1</vt:lpstr>
      <vt:lpstr>y’(t) = (t - y(t)) /2  y(0) =1</vt:lpstr>
      <vt:lpstr>Comparación de las aproximaciones obtenidas para y´(t) = (t - y(t))/2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y’(t) = (t - y(t)) /2  y(0) =1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Guillermo</dc:creator>
  <cp:lastModifiedBy>osvaldo mena</cp:lastModifiedBy>
  <cp:revision>254</cp:revision>
  <dcterms:created xsi:type="dcterms:W3CDTF">2019-08-23T18:43:06Z</dcterms:created>
  <dcterms:modified xsi:type="dcterms:W3CDTF">2024-05-16T11:21:14Z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TC019600869991</vt:lpwstr>
  </property>
</Properties>
</file>