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72" r:id="rId3"/>
    <p:sldId id="313" r:id="rId4"/>
    <p:sldId id="314" r:id="rId5"/>
    <p:sldId id="312" r:id="rId6"/>
    <p:sldId id="315" r:id="rId7"/>
    <p:sldId id="337" r:id="rId8"/>
    <p:sldId id="338" r:id="rId9"/>
    <p:sldId id="339" r:id="rId10"/>
    <p:sldId id="340" r:id="rId11"/>
    <p:sldId id="341" r:id="rId12"/>
    <p:sldId id="342" r:id="rId13"/>
    <p:sldId id="345" r:id="rId14"/>
    <p:sldId id="346" r:id="rId15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ffi" initials="L" lastIdx="1" clrIdx="0">
    <p:extLst>
      <p:ext uri="{19B8F6BF-5375-455C-9EA6-DF929625EA0E}">
        <p15:presenceInfo xmlns:p15="http://schemas.microsoft.com/office/powerpoint/2012/main" userId="Luf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  <a:srgbClr val="CCFF33"/>
    <a:srgbClr val="FFFF66"/>
    <a:srgbClr val="007A37"/>
    <a:srgbClr val="FF6600"/>
    <a:srgbClr val="A1B9CB"/>
    <a:srgbClr val="CC33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91280" autoAdjust="0"/>
  </p:normalViewPr>
  <p:slideViewPr>
    <p:cSldViewPr>
      <p:cViewPr varScale="1">
        <p:scale>
          <a:sx n="58" d="100"/>
          <a:sy n="58" d="100"/>
        </p:scale>
        <p:origin x="1356" y="6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C40C43-A0CA-4132-9E40-18354723A721}" type="datetimeFigureOut">
              <a:rPr lang="es-VE"/>
              <a:pPr>
                <a:defRPr/>
              </a:pPr>
              <a:t>1/7/2024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75B01-8818-4657-B9FB-489D3D0BE58E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05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912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144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9571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9560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886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613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A75B01-8818-4657-B9FB-489D3D0BE58E}" type="slidenum">
              <a:rPr lang="es-VE" smtClean="0"/>
              <a:pPr>
                <a:defRPr/>
              </a:pPr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292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95D45-1234-4F01-B17D-D5628A6C32FC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8522-A8DB-4F06-987E-F9E6AED2E50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46D27-7344-4B3C-A2E0-A39C6DC2FB5F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8A17-5FA2-45BE-B64D-5F22C61AE8FD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913E-6F76-498C-9B4F-3FDB85CCD4F4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8AA1-533F-4AFD-A5AA-15612E0A39A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7FBF-0316-48B0-9512-F03F1B808335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29159-C623-47B6-8C48-A55EF48AA3E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D54B9-E2DE-4429-BADD-7BB8D7846175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FF32-EAAA-4CE4-833C-1943E55E2C6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ADC2-8F02-4234-892B-72E6DA1C9A7E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533E-2051-4A91-90F9-E12E6F7AD84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EE4F-C61A-4B28-8E0B-EAE60732C90C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8AC5-5C4A-4751-9F87-4908E8E5EBCA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5CA25-C474-402D-A91C-5B59A42F4CA0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ADC5-556F-486B-A2DE-C645C89C96C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45B7-75EE-4427-B072-AE84B6E64EE5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09E0-66FE-4A28-9FC9-B51FEF66DB3E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54DF-D7D3-434A-A114-AFF9407E9179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BFE7-CF61-4CED-AC0C-4AAAAD337BDF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CEFDE-8617-4C1B-AD75-BB0C2DC694DF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3E0EC-2A81-4ABB-9F9A-A614722482C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A1A776-E6C3-43D1-81DA-679603A15545}" type="datetimeFigureOut">
              <a:rPr lang="es-AR" smtClean="0"/>
              <a:pPr>
                <a:defRPr/>
              </a:pPr>
              <a:t>1/7/2024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4E8BD-4B35-4100-A390-B19A8EA2DBC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0.wmf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wmf"/><Relationship Id="rId20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22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9712" y="1196752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MAT D1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79712" y="3320410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Parte 2 RESOLUCIÓN NUMÉRICA DE ECUACIONES DIFERENCIALES ORDINARIAS PVF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5ED92C41-A6D1-4807-823F-FAA30DD813DC}"/>
              </a:ext>
            </a:extLst>
          </p:cNvPr>
          <p:cNvSpPr txBox="1"/>
          <p:nvPr/>
        </p:nvSpPr>
        <p:spPr>
          <a:xfrm>
            <a:off x="1508746" y="6418378"/>
            <a:ext cx="3509889" cy="4190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50EB61C-F314-41A2-AF8B-B9E3114A957B}"/>
              </a:ext>
            </a:extLst>
          </p:cNvPr>
          <p:cNvSpPr txBox="1"/>
          <p:nvPr/>
        </p:nvSpPr>
        <p:spPr>
          <a:xfrm>
            <a:off x="1508746" y="5254686"/>
            <a:ext cx="4518000" cy="406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32358E-FCDE-4AC0-8F38-B3A74526C2F5}"/>
              </a:ext>
            </a:extLst>
          </p:cNvPr>
          <p:cNvSpPr txBox="1"/>
          <p:nvPr/>
        </p:nvSpPr>
        <p:spPr>
          <a:xfrm>
            <a:off x="1511362" y="4085028"/>
            <a:ext cx="3996742" cy="4246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654790" y="0"/>
            <a:ext cx="101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P. V. F.</a:t>
            </a:r>
          </a:p>
          <a:p>
            <a:endParaRPr lang="es-AR" sz="2800" dirty="0">
              <a:latin typeface="Impact" panose="020B0806030902050204" pitchFamily="34" charset="0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00C36B28-ABA5-4457-84D4-57ABCCDC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091401"/>
              </p:ext>
            </p:extLst>
          </p:nvPr>
        </p:nvGraphicFramePr>
        <p:xfrm>
          <a:off x="35496" y="576016"/>
          <a:ext cx="2235200" cy="177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17440" imgH="888840" progId="Equation.3">
                  <p:embed/>
                </p:oleObj>
              </mc:Choice>
              <mc:Fallback>
                <p:oleObj name="Ecuación" r:id="rId4" imgW="1117440" imgH="888840" progId="Equation.3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00C36B28-ABA5-4457-84D4-57ABCCDC2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576016"/>
                        <a:ext cx="2235200" cy="177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4810C1E-F948-4625-AD58-092225B5D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r="12201" b="39007"/>
          <a:stretch/>
        </p:blipFill>
        <p:spPr>
          <a:xfrm>
            <a:off x="2249240" y="116632"/>
            <a:ext cx="4824536" cy="25668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E4A950-82C2-458A-A2D1-FBA3B642F114}"/>
              </a:ext>
            </a:extLst>
          </p:cNvPr>
          <p:cNvSpPr txBox="1"/>
          <p:nvPr/>
        </p:nvSpPr>
        <p:spPr>
          <a:xfrm>
            <a:off x="2897312" y="230430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0</a:t>
            </a:r>
            <a:endParaRPr lang="es-AR" sz="2800" dirty="0">
              <a:solidFill>
                <a:srgbClr val="007A37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5C3E11-CA7C-4630-A75D-36850C34E54C}"/>
              </a:ext>
            </a:extLst>
          </p:cNvPr>
          <p:cNvSpPr txBox="1"/>
          <p:nvPr/>
        </p:nvSpPr>
        <p:spPr>
          <a:xfrm>
            <a:off x="6353696" y="230430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1</a:t>
            </a:r>
            <a:endParaRPr lang="es-AR" sz="2800" dirty="0">
              <a:solidFill>
                <a:srgbClr val="007A37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7CB8D5D-49BA-455E-8F41-165AB80293B5}"/>
              </a:ext>
            </a:extLst>
          </p:cNvPr>
          <p:cNvCxnSpPr/>
          <p:nvPr/>
        </p:nvCxnSpPr>
        <p:spPr>
          <a:xfrm>
            <a:off x="3617392" y="232347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4EF9D3-AC78-48F1-AFED-7955ACBFE732}"/>
              </a:ext>
            </a:extLst>
          </p:cNvPr>
          <p:cNvCxnSpPr/>
          <p:nvPr/>
        </p:nvCxnSpPr>
        <p:spPr>
          <a:xfrm>
            <a:off x="4481488" y="232347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110B745-DFF5-4A65-98AD-15C031F45C88}"/>
              </a:ext>
            </a:extLst>
          </p:cNvPr>
          <p:cNvCxnSpPr/>
          <p:nvPr/>
        </p:nvCxnSpPr>
        <p:spPr>
          <a:xfrm>
            <a:off x="5345584" y="232347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7ED8E6-D8D2-4D15-ACEC-E4459B948206}"/>
              </a:ext>
            </a:extLst>
          </p:cNvPr>
          <p:cNvSpPr txBox="1"/>
          <p:nvPr/>
        </p:nvSpPr>
        <p:spPr>
          <a:xfrm>
            <a:off x="3329360" y="23954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0,25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3925A5-DFD9-4536-A31A-CDAE2ECEA4A6}"/>
              </a:ext>
            </a:extLst>
          </p:cNvPr>
          <p:cNvSpPr txBox="1"/>
          <p:nvPr/>
        </p:nvSpPr>
        <p:spPr>
          <a:xfrm>
            <a:off x="4193457" y="23954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0,50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8B2783-CC5D-44BC-8FC1-E25E34446930}"/>
              </a:ext>
            </a:extLst>
          </p:cNvPr>
          <p:cNvSpPr txBox="1"/>
          <p:nvPr/>
        </p:nvSpPr>
        <p:spPr>
          <a:xfrm>
            <a:off x="5057553" y="23954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0,75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8D49DF-84E0-44A9-83EC-484F1249B3B1}"/>
              </a:ext>
            </a:extLst>
          </p:cNvPr>
          <p:cNvSpPr txBox="1"/>
          <p:nvPr/>
        </p:nvSpPr>
        <p:spPr>
          <a:xfrm>
            <a:off x="2492188" y="1982596"/>
            <a:ext cx="3600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0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2900CCB-EAFA-4F83-9A3D-44A39DE66B25}"/>
              </a:ext>
            </a:extLst>
          </p:cNvPr>
          <p:cNvSpPr txBox="1"/>
          <p:nvPr/>
        </p:nvSpPr>
        <p:spPr>
          <a:xfrm>
            <a:off x="5921650" y="1963432"/>
            <a:ext cx="36003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4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E84156A-BB38-4AC2-8429-A64175F6FF0A}"/>
              </a:ext>
            </a:extLst>
          </p:cNvPr>
          <p:cNvSpPr txBox="1"/>
          <p:nvPr/>
        </p:nvSpPr>
        <p:spPr>
          <a:xfrm>
            <a:off x="3329360" y="19825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429E195-68FD-40E2-81B8-AC044D7D5FA6}"/>
              </a:ext>
            </a:extLst>
          </p:cNvPr>
          <p:cNvSpPr txBox="1"/>
          <p:nvPr/>
        </p:nvSpPr>
        <p:spPr>
          <a:xfrm>
            <a:off x="4193457" y="19825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4AA85-6DA4-4B5A-ADE9-15060253931E}"/>
              </a:ext>
            </a:extLst>
          </p:cNvPr>
          <p:cNvSpPr txBox="1"/>
          <p:nvPr/>
        </p:nvSpPr>
        <p:spPr>
          <a:xfrm>
            <a:off x="5057553" y="19825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67779E5-7D9F-4D6F-B35E-43FBC7916DFB}"/>
              </a:ext>
            </a:extLst>
          </p:cNvPr>
          <p:cNvSpPr txBox="1"/>
          <p:nvPr/>
        </p:nvSpPr>
        <p:spPr>
          <a:xfrm>
            <a:off x="68838" y="3124199"/>
            <a:ext cx="4503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4)  </a:t>
            </a:r>
            <a:r>
              <a:rPr lang="en-US" sz="3200" b="1" dirty="0" err="1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FF0000"/>
                </a:solidFill>
              </a:rPr>
              <a:t> = 1 , 2, 3</a:t>
            </a:r>
            <a:endParaRPr lang="es-AR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DDE8EE3F-3782-4ACF-9B8E-ADBDCB32D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00850"/>
              </p:ext>
            </p:extLst>
          </p:nvPr>
        </p:nvGraphicFramePr>
        <p:xfrm>
          <a:off x="2123728" y="955320"/>
          <a:ext cx="543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717640" imgH="228600" progId="Equation.3">
                  <p:embed/>
                </p:oleObj>
              </mc:Choice>
              <mc:Fallback>
                <p:oleObj name="Ecuación" r:id="rId7" imgW="2717640" imgH="228600" progId="Equation.3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DDE8EE3F-3782-4ACF-9B8E-ADBDCB32DE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728" y="955320"/>
                        <a:ext cx="543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DFCD5682-D924-4662-A3A9-23AB4D152D02}"/>
              </a:ext>
            </a:extLst>
          </p:cNvPr>
          <p:cNvSpPr/>
          <p:nvPr/>
        </p:nvSpPr>
        <p:spPr>
          <a:xfrm>
            <a:off x="2492188" y="842732"/>
            <a:ext cx="4581588" cy="738664"/>
          </a:xfrm>
          <a:prstGeom prst="rect">
            <a:avLst/>
          </a:prstGeom>
          <a:solidFill>
            <a:schemeClr val="bg1">
              <a:alpha val="18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51" name="Objeto 50">
            <a:extLst>
              <a:ext uri="{FF2B5EF4-FFF2-40B4-BE49-F238E27FC236}">
                <a16:creationId xmlns:a16="http://schemas.microsoft.com/office/drawing/2014/main" id="{409CA98A-7365-498D-83A2-E025BE409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68609"/>
              </p:ext>
            </p:extLst>
          </p:nvPr>
        </p:nvGraphicFramePr>
        <p:xfrm>
          <a:off x="7164288" y="506933"/>
          <a:ext cx="1844924" cy="176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218960" imgH="1168200" progId="Equation.3">
                  <p:embed/>
                </p:oleObj>
              </mc:Choice>
              <mc:Fallback>
                <p:oleObj name="Ecuación" r:id="rId9" imgW="1218960" imgH="1168200" progId="Equation.3">
                  <p:embed/>
                  <p:pic>
                    <p:nvPicPr>
                      <p:cNvPr id="51" name="Objeto 50">
                        <a:extLst>
                          <a:ext uri="{FF2B5EF4-FFF2-40B4-BE49-F238E27FC236}">
                            <a16:creationId xmlns:a16="http://schemas.microsoft.com/office/drawing/2014/main" id="{409CA98A-7365-498D-83A2-E025BE409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4288" y="506933"/>
                        <a:ext cx="1844924" cy="176993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to 54">
            <a:extLst>
              <a:ext uri="{FF2B5EF4-FFF2-40B4-BE49-F238E27FC236}">
                <a16:creationId xmlns:a16="http://schemas.microsoft.com/office/drawing/2014/main" id="{215F2E13-56B9-42C9-89C2-5CB56F145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53002"/>
              </p:ext>
            </p:extLst>
          </p:nvPr>
        </p:nvGraphicFramePr>
        <p:xfrm>
          <a:off x="1139304" y="4111724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2184120" imgH="215640" progId="Equation.3">
                  <p:embed/>
                </p:oleObj>
              </mc:Choice>
              <mc:Fallback>
                <p:oleObj name="Ecuación" r:id="rId11" imgW="2184120" imgH="215640" progId="Equation.3">
                  <p:embed/>
                  <p:pic>
                    <p:nvPicPr>
                      <p:cNvPr id="55" name="Objeto 54">
                        <a:extLst>
                          <a:ext uri="{FF2B5EF4-FFF2-40B4-BE49-F238E27FC236}">
                            <a16:creationId xmlns:a16="http://schemas.microsoft.com/office/drawing/2014/main" id="{215F2E13-56B9-42C9-89C2-5CB56F1457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9304" y="4111724"/>
                        <a:ext cx="436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o 58">
            <a:extLst>
              <a:ext uri="{FF2B5EF4-FFF2-40B4-BE49-F238E27FC236}">
                <a16:creationId xmlns:a16="http://schemas.microsoft.com/office/drawing/2014/main" id="{867755E0-CE26-49F6-8904-8F57600B9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16196"/>
              </p:ext>
            </p:extLst>
          </p:nvPr>
        </p:nvGraphicFramePr>
        <p:xfrm>
          <a:off x="1238043" y="5276056"/>
          <a:ext cx="513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2565360" imgH="228600" progId="Equation.3">
                  <p:embed/>
                </p:oleObj>
              </mc:Choice>
              <mc:Fallback>
                <p:oleObj name="Ecuación" r:id="rId13" imgW="2565360" imgH="228600" progId="Equation.3">
                  <p:embed/>
                  <p:pic>
                    <p:nvPicPr>
                      <p:cNvPr id="59" name="Objeto 58">
                        <a:extLst>
                          <a:ext uri="{FF2B5EF4-FFF2-40B4-BE49-F238E27FC236}">
                            <a16:creationId xmlns:a16="http://schemas.microsoft.com/office/drawing/2014/main" id="{867755E0-CE26-49F6-8904-8F57600B9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8043" y="5276056"/>
                        <a:ext cx="513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to 64">
            <a:extLst>
              <a:ext uri="{FF2B5EF4-FFF2-40B4-BE49-F238E27FC236}">
                <a16:creationId xmlns:a16="http://schemas.microsoft.com/office/drawing/2014/main" id="{D2BEF114-ED5A-4E48-9CFC-7C95EA67C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25393"/>
              </p:ext>
            </p:extLst>
          </p:nvPr>
        </p:nvGraphicFramePr>
        <p:xfrm>
          <a:off x="1238043" y="6399316"/>
          <a:ext cx="408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5" imgW="2044440" imgH="228600" progId="Equation.3">
                  <p:embed/>
                </p:oleObj>
              </mc:Choice>
              <mc:Fallback>
                <p:oleObj name="Ecuación" r:id="rId15" imgW="2044440" imgH="228600" progId="Equation.3">
                  <p:embed/>
                  <p:pic>
                    <p:nvPicPr>
                      <p:cNvPr id="65" name="Objeto 64">
                        <a:extLst>
                          <a:ext uri="{FF2B5EF4-FFF2-40B4-BE49-F238E27FC236}">
                            <a16:creationId xmlns:a16="http://schemas.microsoft.com/office/drawing/2014/main" id="{D2BEF114-ED5A-4E48-9CFC-7C95EA67CC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38043" y="6399316"/>
                        <a:ext cx="408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uadroTexto 65">
            <a:extLst>
              <a:ext uri="{FF2B5EF4-FFF2-40B4-BE49-F238E27FC236}">
                <a16:creationId xmlns:a16="http://schemas.microsoft.com/office/drawing/2014/main" id="{83A86287-3A02-4427-B8B3-24C266AAFF4B}"/>
              </a:ext>
            </a:extLst>
          </p:cNvPr>
          <p:cNvSpPr txBox="1"/>
          <p:nvPr/>
        </p:nvSpPr>
        <p:spPr>
          <a:xfrm>
            <a:off x="7281552" y="5260118"/>
            <a:ext cx="1637680" cy="9541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Sistema de </a:t>
            </a:r>
          </a:p>
          <a:p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3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ecuaciones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con </a:t>
            </a:r>
          </a:p>
          <a:p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3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incógntas</a:t>
            </a:r>
            <a:endParaRPr lang="es-AR" sz="1400" b="1" dirty="0">
              <a:solidFill>
                <a:srgbClr val="FF3300"/>
              </a:solidFill>
              <a:latin typeface="Lucida Handwriting" panose="03010101010101010101" pitchFamily="66" charset="0"/>
            </a:endParaRPr>
          </a:p>
        </p:txBody>
      </p:sp>
      <p:graphicFrame>
        <p:nvGraphicFramePr>
          <p:cNvPr id="40" name="Objeto 39">
            <a:extLst>
              <a:ext uri="{FF2B5EF4-FFF2-40B4-BE49-F238E27FC236}">
                <a16:creationId xmlns:a16="http://schemas.microsoft.com/office/drawing/2014/main" id="{640C4C16-0C43-4CD9-A9FD-68F2B3776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77637"/>
              </p:ext>
            </p:extLst>
          </p:nvPr>
        </p:nvGraphicFramePr>
        <p:xfrm>
          <a:off x="115324" y="3667061"/>
          <a:ext cx="62738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7" imgW="3136680" imgH="241200" progId="Equation.3">
                  <p:embed/>
                </p:oleObj>
              </mc:Choice>
              <mc:Fallback>
                <p:oleObj name="Ecuación" r:id="rId17" imgW="3136680" imgH="241200" progId="Equation.3">
                  <p:embed/>
                  <p:pic>
                    <p:nvPicPr>
                      <p:cNvPr id="40" name="Objeto 39">
                        <a:extLst>
                          <a:ext uri="{FF2B5EF4-FFF2-40B4-BE49-F238E27FC236}">
                            <a16:creationId xmlns:a16="http://schemas.microsoft.com/office/drawing/2014/main" id="{640C4C16-0C43-4CD9-A9FD-68F2B3776A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5324" y="3667061"/>
                        <a:ext cx="6273801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6B0BECF-00B4-461D-82BB-20215401EAC0}"/>
              </a:ext>
            </a:extLst>
          </p:cNvPr>
          <p:cNvSpPr/>
          <p:nvPr/>
        </p:nvSpPr>
        <p:spPr>
          <a:xfrm>
            <a:off x="4121449" y="3645024"/>
            <a:ext cx="378543" cy="50347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D5E406B-BC6E-4AEA-97F7-2021B6CCF105}"/>
              </a:ext>
            </a:extLst>
          </p:cNvPr>
          <p:cNvSpPr/>
          <p:nvPr/>
        </p:nvSpPr>
        <p:spPr>
          <a:xfrm>
            <a:off x="8143247" y="392037"/>
            <a:ext cx="378543" cy="50347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DC0DDE0-306C-4BF9-B1CA-0EF88E9D3B1D}"/>
              </a:ext>
            </a:extLst>
          </p:cNvPr>
          <p:cNvSpPr/>
          <p:nvPr/>
        </p:nvSpPr>
        <p:spPr>
          <a:xfrm>
            <a:off x="5652120" y="3708973"/>
            <a:ext cx="229733" cy="29609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55FE00-D36D-4066-85A1-88147381F48B}"/>
              </a:ext>
            </a:extLst>
          </p:cNvPr>
          <p:cNvSpPr/>
          <p:nvPr/>
        </p:nvSpPr>
        <p:spPr>
          <a:xfrm>
            <a:off x="7548693" y="811560"/>
            <a:ext cx="551699" cy="4572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5" name="Objeto 44">
            <a:extLst>
              <a:ext uri="{FF2B5EF4-FFF2-40B4-BE49-F238E27FC236}">
                <a16:creationId xmlns:a16="http://schemas.microsoft.com/office/drawing/2014/main" id="{33708DA7-B160-4CCE-954F-87253BAA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219488"/>
              </p:ext>
            </p:extLst>
          </p:nvPr>
        </p:nvGraphicFramePr>
        <p:xfrm>
          <a:off x="131763" y="4747354"/>
          <a:ext cx="635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9" imgW="3174840" imgH="241200" progId="Equation.3">
                  <p:embed/>
                </p:oleObj>
              </mc:Choice>
              <mc:Fallback>
                <p:oleObj name="Ecuación" r:id="rId19" imgW="3174840" imgH="241200" progId="Equation.3">
                  <p:embed/>
                  <p:pic>
                    <p:nvPicPr>
                      <p:cNvPr id="45" name="Objeto 44">
                        <a:extLst>
                          <a:ext uri="{FF2B5EF4-FFF2-40B4-BE49-F238E27FC236}">
                            <a16:creationId xmlns:a16="http://schemas.microsoft.com/office/drawing/2014/main" id="{33708DA7-B160-4CCE-954F-87253BAA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1763" y="4747354"/>
                        <a:ext cx="6350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000A5DEE-62B8-41FD-B387-C4665BA0ECDB}"/>
              </a:ext>
            </a:extLst>
          </p:cNvPr>
          <p:cNvSpPr/>
          <p:nvPr/>
        </p:nvSpPr>
        <p:spPr>
          <a:xfrm>
            <a:off x="5724128" y="4725144"/>
            <a:ext cx="288032" cy="3267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90F38F1-3BE1-4A73-87BA-6E5DE74CF5D0}"/>
              </a:ext>
            </a:extLst>
          </p:cNvPr>
          <p:cNvSpPr/>
          <p:nvPr/>
        </p:nvSpPr>
        <p:spPr>
          <a:xfrm>
            <a:off x="7524328" y="1124196"/>
            <a:ext cx="571318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8" name="Objeto 47">
            <a:extLst>
              <a:ext uri="{FF2B5EF4-FFF2-40B4-BE49-F238E27FC236}">
                <a16:creationId xmlns:a16="http://schemas.microsoft.com/office/drawing/2014/main" id="{A0491652-F2DC-4110-83DB-0B12C6F1E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213248"/>
              </p:ext>
            </p:extLst>
          </p:nvPr>
        </p:nvGraphicFramePr>
        <p:xfrm>
          <a:off x="93663" y="5899150"/>
          <a:ext cx="635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1" imgW="3174840" imgH="241200" progId="Equation.3">
                  <p:embed/>
                </p:oleObj>
              </mc:Choice>
              <mc:Fallback>
                <p:oleObj name="Ecuación" r:id="rId21" imgW="3174840" imgH="241200" progId="Equation.3">
                  <p:embed/>
                  <p:pic>
                    <p:nvPicPr>
                      <p:cNvPr id="48" name="Objeto 47">
                        <a:extLst>
                          <a:ext uri="{FF2B5EF4-FFF2-40B4-BE49-F238E27FC236}">
                            <a16:creationId xmlns:a16="http://schemas.microsoft.com/office/drawing/2014/main" id="{A0491652-F2DC-4110-83DB-0B12C6F1E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663" y="5899150"/>
                        <a:ext cx="6350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Elipse 49">
            <a:extLst>
              <a:ext uri="{FF2B5EF4-FFF2-40B4-BE49-F238E27FC236}">
                <a16:creationId xmlns:a16="http://schemas.microsoft.com/office/drawing/2014/main" id="{FBAB33CD-E03D-41B1-9E87-C7C7F09B59ED}"/>
              </a:ext>
            </a:extLst>
          </p:cNvPr>
          <p:cNvSpPr/>
          <p:nvPr/>
        </p:nvSpPr>
        <p:spPr>
          <a:xfrm>
            <a:off x="2105225" y="5949861"/>
            <a:ext cx="378543" cy="503475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28CEB7C-CC9F-43F3-91D1-035734F95FF6}"/>
              </a:ext>
            </a:extLst>
          </p:cNvPr>
          <p:cNvSpPr/>
          <p:nvPr/>
        </p:nvSpPr>
        <p:spPr>
          <a:xfrm>
            <a:off x="8225736" y="1819997"/>
            <a:ext cx="378543" cy="503475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F1B0C66-72A1-411C-BA56-D82311DF3442}"/>
              </a:ext>
            </a:extLst>
          </p:cNvPr>
          <p:cNvSpPr/>
          <p:nvPr/>
        </p:nvSpPr>
        <p:spPr>
          <a:xfrm>
            <a:off x="5701412" y="5889652"/>
            <a:ext cx="288032" cy="32676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EF693FD-D7BE-464E-B585-049F2DFDAAC1}"/>
              </a:ext>
            </a:extLst>
          </p:cNvPr>
          <p:cNvSpPr/>
          <p:nvPr/>
        </p:nvSpPr>
        <p:spPr>
          <a:xfrm>
            <a:off x="7524328" y="1484784"/>
            <a:ext cx="583919" cy="430523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15" grpId="0" animBg="1"/>
      <p:bldP spid="4" grpId="0"/>
      <p:bldP spid="9" grpId="0"/>
      <p:bldP spid="12" grpId="0"/>
      <p:bldP spid="18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6" grpId="0"/>
      <p:bldP spid="13" grpId="0" animBg="1"/>
      <p:bldP spid="66" grpId="0" animBg="1"/>
      <p:bldP spid="2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0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5ED92C41-A6D1-4807-823F-FAA30DD813DC}"/>
              </a:ext>
            </a:extLst>
          </p:cNvPr>
          <p:cNvSpPr txBox="1"/>
          <p:nvPr/>
        </p:nvSpPr>
        <p:spPr>
          <a:xfrm>
            <a:off x="564337" y="4221088"/>
            <a:ext cx="3509889" cy="4190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50EB61C-F314-41A2-AF8B-B9E3114A957B}"/>
              </a:ext>
            </a:extLst>
          </p:cNvPr>
          <p:cNvSpPr txBox="1"/>
          <p:nvPr/>
        </p:nvSpPr>
        <p:spPr>
          <a:xfrm>
            <a:off x="582569" y="3724434"/>
            <a:ext cx="4518000" cy="4065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32358E-FCDE-4AC0-8F38-B3A74526C2F5}"/>
              </a:ext>
            </a:extLst>
          </p:cNvPr>
          <p:cNvSpPr txBox="1"/>
          <p:nvPr/>
        </p:nvSpPr>
        <p:spPr>
          <a:xfrm>
            <a:off x="612657" y="3140968"/>
            <a:ext cx="3996742" cy="4246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654790" y="0"/>
            <a:ext cx="101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P. V. F.</a:t>
            </a:r>
          </a:p>
          <a:p>
            <a:endParaRPr lang="es-AR" sz="2800" dirty="0">
              <a:latin typeface="Impact" panose="020B0806030902050204" pitchFamily="34" charset="0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00C36B28-ABA5-4457-84D4-57ABCCDC2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" y="576016"/>
          <a:ext cx="2235200" cy="177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17440" imgH="888840" progId="Equation.3">
                  <p:embed/>
                </p:oleObj>
              </mc:Choice>
              <mc:Fallback>
                <p:oleObj name="Ecuación" r:id="rId4" imgW="1117440" imgH="888840" progId="Equation.3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00C36B28-ABA5-4457-84D4-57ABCCDC2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576016"/>
                        <a:ext cx="2235200" cy="177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4810C1E-F948-4625-AD58-092225B5D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r="12201" b="39007"/>
          <a:stretch/>
        </p:blipFill>
        <p:spPr>
          <a:xfrm>
            <a:off x="2249240" y="116632"/>
            <a:ext cx="4824536" cy="25668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E4A950-82C2-458A-A2D1-FBA3B642F114}"/>
              </a:ext>
            </a:extLst>
          </p:cNvPr>
          <p:cNvSpPr txBox="1"/>
          <p:nvPr/>
        </p:nvSpPr>
        <p:spPr>
          <a:xfrm>
            <a:off x="2897312" y="230430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0</a:t>
            </a:r>
            <a:endParaRPr lang="es-AR" sz="2800" dirty="0">
              <a:solidFill>
                <a:srgbClr val="007A37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5C3E11-CA7C-4630-A75D-36850C34E54C}"/>
              </a:ext>
            </a:extLst>
          </p:cNvPr>
          <p:cNvSpPr txBox="1"/>
          <p:nvPr/>
        </p:nvSpPr>
        <p:spPr>
          <a:xfrm>
            <a:off x="6353696" y="230430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1</a:t>
            </a:r>
            <a:endParaRPr lang="es-AR" sz="2800" dirty="0">
              <a:solidFill>
                <a:srgbClr val="007A37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7CB8D5D-49BA-455E-8F41-165AB80293B5}"/>
              </a:ext>
            </a:extLst>
          </p:cNvPr>
          <p:cNvCxnSpPr/>
          <p:nvPr/>
        </p:nvCxnSpPr>
        <p:spPr>
          <a:xfrm>
            <a:off x="3617392" y="232347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4EF9D3-AC78-48F1-AFED-7955ACBFE732}"/>
              </a:ext>
            </a:extLst>
          </p:cNvPr>
          <p:cNvCxnSpPr/>
          <p:nvPr/>
        </p:nvCxnSpPr>
        <p:spPr>
          <a:xfrm>
            <a:off x="4481488" y="232347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110B745-DFF5-4A65-98AD-15C031F45C88}"/>
              </a:ext>
            </a:extLst>
          </p:cNvPr>
          <p:cNvCxnSpPr/>
          <p:nvPr/>
        </p:nvCxnSpPr>
        <p:spPr>
          <a:xfrm>
            <a:off x="5345584" y="232347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7ED8E6-D8D2-4D15-ACEC-E4459B948206}"/>
              </a:ext>
            </a:extLst>
          </p:cNvPr>
          <p:cNvSpPr txBox="1"/>
          <p:nvPr/>
        </p:nvSpPr>
        <p:spPr>
          <a:xfrm>
            <a:off x="3329360" y="23954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0,25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3925A5-DFD9-4536-A31A-CDAE2ECEA4A6}"/>
              </a:ext>
            </a:extLst>
          </p:cNvPr>
          <p:cNvSpPr txBox="1"/>
          <p:nvPr/>
        </p:nvSpPr>
        <p:spPr>
          <a:xfrm>
            <a:off x="4193457" y="23954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0,50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8B2783-CC5D-44BC-8FC1-E25E34446930}"/>
              </a:ext>
            </a:extLst>
          </p:cNvPr>
          <p:cNvSpPr txBox="1"/>
          <p:nvPr/>
        </p:nvSpPr>
        <p:spPr>
          <a:xfrm>
            <a:off x="5057553" y="239548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0,75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8D49DF-84E0-44A9-83EC-484F1249B3B1}"/>
              </a:ext>
            </a:extLst>
          </p:cNvPr>
          <p:cNvSpPr txBox="1"/>
          <p:nvPr/>
        </p:nvSpPr>
        <p:spPr>
          <a:xfrm>
            <a:off x="2492188" y="1982596"/>
            <a:ext cx="3600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0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2900CCB-EAFA-4F83-9A3D-44A39DE66B25}"/>
              </a:ext>
            </a:extLst>
          </p:cNvPr>
          <p:cNvSpPr txBox="1"/>
          <p:nvPr/>
        </p:nvSpPr>
        <p:spPr>
          <a:xfrm>
            <a:off x="5921650" y="1963432"/>
            <a:ext cx="36003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4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E84156A-BB38-4AC2-8429-A64175F6FF0A}"/>
              </a:ext>
            </a:extLst>
          </p:cNvPr>
          <p:cNvSpPr txBox="1"/>
          <p:nvPr/>
        </p:nvSpPr>
        <p:spPr>
          <a:xfrm>
            <a:off x="3329360" y="19825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429E195-68FD-40E2-81B8-AC044D7D5FA6}"/>
              </a:ext>
            </a:extLst>
          </p:cNvPr>
          <p:cNvSpPr txBox="1"/>
          <p:nvPr/>
        </p:nvSpPr>
        <p:spPr>
          <a:xfrm>
            <a:off x="4193457" y="19825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4AA85-6DA4-4B5A-ADE9-15060253931E}"/>
              </a:ext>
            </a:extLst>
          </p:cNvPr>
          <p:cNvSpPr txBox="1"/>
          <p:nvPr/>
        </p:nvSpPr>
        <p:spPr>
          <a:xfrm>
            <a:off x="5057553" y="19825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67779E5-7D9F-4D6F-B35E-43FBC7916DFB}"/>
              </a:ext>
            </a:extLst>
          </p:cNvPr>
          <p:cNvSpPr txBox="1"/>
          <p:nvPr/>
        </p:nvSpPr>
        <p:spPr>
          <a:xfrm>
            <a:off x="-36512" y="3039978"/>
            <a:ext cx="60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4)</a:t>
            </a:r>
            <a:endParaRPr lang="es-AR" sz="3200" dirty="0"/>
          </a:p>
        </p:txBody>
      </p:sp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DDE8EE3F-3782-4ACF-9B8E-ADBDCB32D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3728" y="955320"/>
          <a:ext cx="543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717640" imgH="228600" progId="Equation.3">
                  <p:embed/>
                </p:oleObj>
              </mc:Choice>
              <mc:Fallback>
                <p:oleObj name="Ecuación" r:id="rId7" imgW="2717640" imgH="228600" progId="Equation.3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DDE8EE3F-3782-4ACF-9B8E-ADBDCB32DE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728" y="955320"/>
                        <a:ext cx="543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DFCD5682-D924-4662-A3A9-23AB4D152D02}"/>
              </a:ext>
            </a:extLst>
          </p:cNvPr>
          <p:cNvSpPr/>
          <p:nvPr/>
        </p:nvSpPr>
        <p:spPr>
          <a:xfrm>
            <a:off x="2492188" y="842732"/>
            <a:ext cx="4581588" cy="738664"/>
          </a:xfrm>
          <a:prstGeom prst="rect">
            <a:avLst/>
          </a:prstGeom>
          <a:solidFill>
            <a:schemeClr val="bg1">
              <a:alpha val="18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51" name="Objeto 50">
            <a:extLst>
              <a:ext uri="{FF2B5EF4-FFF2-40B4-BE49-F238E27FC236}">
                <a16:creationId xmlns:a16="http://schemas.microsoft.com/office/drawing/2014/main" id="{409CA98A-7365-498D-83A2-E025BE409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288" y="506933"/>
          <a:ext cx="1844924" cy="176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218960" imgH="1168200" progId="Equation.3">
                  <p:embed/>
                </p:oleObj>
              </mc:Choice>
              <mc:Fallback>
                <p:oleObj name="Ecuación" r:id="rId9" imgW="1218960" imgH="1168200" progId="Equation.3">
                  <p:embed/>
                  <p:pic>
                    <p:nvPicPr>
                      <p:cNvPr id="51" name="Objeto 50">
                        <a:extLst>
                          <a:ext uri="{FF2B5EF4-FFF2-40B4-BE49-F238E27FC236}">
                            <a16:creationId xmlns:a16="http://schemas.microsoft.com/office/drawing/2014/main" id="{409CA98A-7365-498D-83A2-E025BE409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4288" y="506933"/>
                        <a:ext cx="1844924" cy="176993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to 54">
            <a:extLst>
              <a:ext uri="{FF2B5EF4-FFF2-40B4-BE49-F238E27FC236}">
                <a16:creationId xmlns:a16="http://schemas.microsoft.com/office/drawing/2014/main" id="{215F2E13-56B9-42C9-89C2-5CB56F145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97" y="3175620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2184120" imgH="215640" progId="Equation.3">
                  <p:embed/>
                </p:oleObj>
              </mc:Choice>
              <mc:Fallback>
                <p:oleObj name="Ecuación" r:id="rId11" imgW="2184120" imgH="215640" progId="Equation.3">
                  <p:embed/>
                  <p:pic>
                    <p:nvPicPr>
                      <p:cNvPr id="55" name="Objeto 54">
                        <a:extLst>
                          <a:ext uri="{FF2B5EF4-FFF2-40B4-BE49-F238E27FC236}">
                            <a16:creationId xmlns:a16="http://schemas.microsoft.com/office/drawing/2014/main" id="{215F2E13-56B9-42C9-89C2-5CB56F1457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297" y="3175620"/>
                        <a:ext cx="436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o 58">
            <a:extLst>
              <a:ext uri="{FF2B5EF4-FFF2-40B4-BE49-F238E27FC236}">
                <a16:creationId xmlns:a16="http://schemas.microsoft.com/office/drawing/2014/main" id="{867755E0-CE26-49F6-8904-8F57600B9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97" y="3717032"/>
          <a:ext cx="513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2565360" imgH="228600" progId="Equation.3">
                  <p:embed/>
                </p:oleObj>
              </mc:Choice>
              <mc:Fallback>
                <p:oleObj name="Ecuación" r:id="rId13" imgW="2565360" imgH="228600" progId="Equation.3">
                  <p:embed/>
                  <p:pic>
                    <p:nvPicPr>
                      <p:cNvPr id="59" name="Objeto 58">
                        <a:extLst>
                          <a:ext uri="{FF2B5EF4-FFF2-40B4-BE49-F238E27FC236}">
                            <a16:creationId xmlns:a16="http://schemas.microsoft.com/office/drawing/2014/main" id="{867755E0-CE26-49F6-8904-8F57600B9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4297" y="3717032"/>
                        <a:ext cx="513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to 64">
            <a:extLst>
              <a:ext uri="{FF2B5EF4-FFF2-40B4-BE49-F238E27FC236}">
                <a16:creationId xmlns:a16="http://schemas.microsoft.com/office/drawing/2014/main" id="{D2BEF114-ED5A-4E48-9CFC-7C95EA67C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53" y="4267944"/>
          <a:ext cx="408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5" imgW="2044440" imgH="228600" progId="Equation.3">
                  <p:embed/>
                </p:oleObj>
              </mc:Choice>
              <mc:Fallback>
                <p:oleObj name="Ecuación" r:id="rId15" imgW="2044440" imgH="228600" progId="Equation.3">
                  <p:embed/>
                  <p:pic>
                    <p:nvPicPr>
                      <p:cNvPr id="65" name="Objeto 64">
                        <a:extLst>
                          <a:ext uri="{FF2B5EF4-FFF2-40B4-BE49-F238E27FC236}">
                            <a16:creationId xmlns:a16="http://schemas.microsoft.com/office/drawing/2014/main" id="{D2BEF114-ED5A-4E48-9CFC-7C95EA67CC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9353" y="4267944"/>
                        <a:ext cx="408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uadroTexto 65">
            <a:extLst>
              <a:ext uri="{FF2B5EF4-FFF2-40B4-BE49-F238E27FC236}">
                <a16:creationId xmlns:a16="http://schemas.microsoft.com/office/drawing/2014/main" id="{83A86287-3A02-4427-B8B3-24C266AAFF4B}"/>
              </a:ext>
            </a:extLst>
          </p:cNvPr>
          <p:cNvSpPr txBox="1"/>
          <p:nvPr/>
        </p:nvSpPr>
        <p:spPr>
          <a:xfrm>
            <a:off x="4042401" y="4088267"/>
            <a:ext cx="1637680" cy="9541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Sistema de </a:t>
            </a:r>
          </a:p>
          <a:p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3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ecuaciones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con </a:t>
            </a:r>
          </a:p>
          <a:p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3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incógnitas</a:t>
            </a:r>
            <a:endParaRPr lang="es-AR" sz="1400" b="1" dirty="0">
              <a:solidFill>
                <a:srgbClr val="FF3300"/>
              </a:solidFill>
              <a:latin typeface="Lucida Handwriting" panose="03010101010101010101" pitchFamily="66" charset="0"/>
            </a:endParaRP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5C4F93B5-F91A-40E4-BC4D-D7C5B1DED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8840" y="3350180"/>
          <a:ext cx="3646313" cy="97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7" imgW="2654280" imgH="711000" progId="Equation.3">
                  <p:embed/>
                </p:oleObj>
              </mc:Choice>
              <mc:Fallback>
                <p:oleObj name="Ecuación" r:id="rId17" imgW="2654280" imgH="7110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5C4F93B5-F91A-40E4-BC4D-D7C5B1DED2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78840" y="3350180"/>
                        <a:ext cx="3646313" cy="977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98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0B4ABBF3-647A-42B2-B272-796652FC4222}"/>
              </a:ext>
            </a:extLst>
          </p:cNvPr>
          <p:cNvSpPr/>
          <p:nvPr/>
        </p:nvSpPr>
        <p:spPr>
          <a:xfrm>
            <a:off x="5220072" y="3724434"/>
            <a:ext cx="258768" cy="40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067E416-35F0-47E2-A492-312325BC54F7}"/>
              </a:ext>
            </a:extLst>
          </p:cNvPr>
          <p:cNvSpPr txBox="1"/>
          <p:nvPr/>
        </p:nvSpPr>
        <p:spPr>
          <a:xfrm>
            <a:off x="-36512" y="5076473"/>
            <a:ext cx="60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5)</a:t>
            </a:r>
            <a:endParaRPr lang="es-AR" sz="3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0C67A0E-62A1-4E94-88DB-D23F703B5616}"/>
              </a:ext>
            </a:extLst>
          </p:cNvPr>
          <p:cNvSpPr txBox="1"/>
          <p:nvPr/>
        </p:nvSpPr>
        <p:spPr>
          <a:xfrm>
            <a:off x="467544" y="5229200"/>
            <a:ext cx="1637680" cy="9541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Resolución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del Sistema de </a:t>
            </a:r>
          </a:p>
          <a:p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Ecuaciones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Lineales</a:t>
            </a:r>
            <a:endParaRPr lang="es-AR" sz="1400" b="1" dirty="0">
              <a:solidFill>
                <a:srgbClr val="FF3300"/>
              </a:solidFill>
              <a:latin typeface="Lucida Handwriting" panose="03010101010101010101" pitchFamily="66" charset="0"/>
            </a:endParaRPr>
          </a:p>
        </p:txBody>
      </p:sp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ACF1492A-82D4-41B7-AF83-85DC23674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720" y="5170372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9" imgW="1485720" imgH="215640" progId="Equation.3">
                  <p:embed/>
                </p:oleObj>
              </mc:Choice>
              <mc:Fallback>
                <p:oleObj name="Ecuación" r:id="rId19" imgW="1485720" imgH="215640" progId="Equation.3">
                  <p:embed/>
                  <p:pic>
                    <p:nvPicPr>
                      <p:cNvPr id="71" name="Objeto 70">
                        <a:extLst>
                          <a:ext uri="{FF2B5EF4-FFF2-40B4-BE49-F238E27FC236}">
                            <a16:creationId xmlns:a16="http://schemas.microsoft.com/office/drawing/2014/main" id="{ACF1492A-82D4-41B7-AF83-85DC23674A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51720" y="5170372"/>
                        <a:ext cx="2971800" cy="431800"/>
                      </a:xfrm>
                      <a:prstGeom prst="rect">
                        <a:avLst/>
                      </a:prstGeom>
                      <a:ln w="508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1597B724-E864-4E77-8574-3EDFE17109F1}"/>
              </a:ext>
            </a:extLst>
          </p:cNvPr>
          <p:cNvSpPr txBox="1"/>
          <p:nvPr/>
        </p:nvSpPr>
        <p:spPr>
          <a:xfrm>
            <a:off x="8100392" y="921788"/>
            <a:ext cx="80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accent2">
                    <a:lumMod val="75000"/>
                  </a:schemeClr>
                </a:solidFill>
              </a:rPr>
              <a:t>-0,3472</a:t>
            </a:r>
          </a:p>
        </p:txBody>
      </p:sp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F6F2DC30-B21E-4534-8369-5447D0D39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5805488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1" imgW="1498320" imgH="215640" progId="Equation.3">
                  <p:embed/>
                </p:oleObj>
              </mc:Choice>
              <mc:Fallback>
                <p:oleObj name="Ecuación" r:id="rId21" imgW="1498320" imgH="215640" progId="Equation.3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F6F2DC30-B21E-4534-8369-5447D0D391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38350" y="5805488"/>
                        <a:ext cx="2997200" cy="431800"/>
                      </a:xfrm>
                      <a:prstGeom prst="rect">
                        <a:avLst/>
                      </a:prstGeom>
                      <a:ln w="50800"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CuadroTexto 72">
            <a:extLst>
              <a:ext uri="{FF2B5EF4-FFF2-40B4-BE49-F238E27FC236}">
                <a16:creationId xmlns:a16="http://schemas.microsoft.com/office/drawing/2014/main" id="{AAB3C2F6-BB8D-4E18-A39D-A8C0621A2D72}"/>
              </a:ext>
            </a:extLst>
          </p:cNvPr>
          <p:cNvSpPr txBox="1"/>
          <p:nvPr/>
        </p:nvSpPr>
        <p:spPr>
          <a:xfrm>
            <a:off x="8100392" y="1268791"/>
            <a:ext cx="80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accent3">
                    <a:lumMod val="50000"/>
                  </a:schemeClr>
                </a:solidFill>
              </a:rPr>
              <a:t>-0,9505</a:t>
            </a:r>
          </a:p>
        </p:txBody>
      </p:sp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CA5DC154-E70C-47EE-8EFA-E440D126C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636905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3" imgW="1485720" imgH="228600" progId="Equation.3">
                  <p:embed/>
                </p:oleObj>
              </mc:Choice>
              <mc:Fallback>
                <p:oleObj name="Ecuación" r:id="rId23" imgW="1485720" imgH="228600" progId="Equation.3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CA5DC154-E70C-47EE-8EFA-E440D126C3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51050" y="6369050"/>
                        <a:ext cx="2971800" cy="457200"/>
                      </a:xfrm>
                      <a:prstGeom prst="rect">
                        <a:avLst/>
                      </a:prstGeom>
                      <a:ln w="5080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uadroTexto 74">
            <a:extLst>
              <a:ext uri="{FF2B5EF4-FFF2-40B4-BE49-F238E27FC236}">
                <a16:creationId xmlns:a16="http://schemas.microsoft.com/office/drawing/2014/main" id="{ED478F0C-59AD-4E92-B28C-99D9ED5DACFD}"/>
              </a:ext>
            </a:extLst>
          </p:cNvPr>
          <p:cNvSpPr txBox="1"/>
          <p:nvPr/>
        </p:nvSpPr>
        <p:spPr>
          <a:xfrm>
            <a:off x="8100392" y="1599330"/>
            <a:ext cx="80573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accent6">
                    <a:lumMod val="75000"/>
                  </a:schemeClr>
                </a:solidFill>
              </a:rPr>
              <a:t>-1,7249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5974DA-1FD1-4F5D-B322-F8AE6F3A84E4}"/>
              </a:ext>
            </a:extLst>
          </p:cNvPr>
          <p:cNvSpPr txBox="1"/>
          <p:nvPr/>
        </p:nvSpPr>
        <p:spPr>
          <a:xfrm>
            <a:off x="5478840" y="5258670"/>
            <a:ext cx="319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Aproximación numérica de la solución a la Ecuación Diferencial en los valores intermedios a los datos</a:t>
            </a:r>
          </a:p>
        </p:txBody>
      </p:sp>
    </p:spTree>
    <p:extLst>
      <p:ext uri="{BB962C8B-B14F-4D97-AF65-F5344CB8AC3E}">
        <p14:creationId xmlns:p14="http://schemas.microsoft.com/office/powerpoint/2010/main" val="35091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15" grpId="0" animBg="1"/>
      <p:bldP spid="4" grpId="0"/>
      <p:bldP spid="9" grpId="0"/>
      <p:bldP spid="12" grpId="0"/>
      <p:bldP spid="18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6" grpId="0"/>
      <p:bldP spid="13" grpId="0" animBg="1"/>
      <p:bldP spid="66" grpId="0" animBg="1"/>
      <p:bldP spid="19" grpId="0" animBg="1"/>
      <p:bldP spid="69" grpId="0"/>
      <p:bldP spid="70" grpId="0" animBg="1"/>
      <p:bldP spid="22" grpId="0"/>
      <p:bldP spid="73" grpId="0"/>
      <p:bldP spid="7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883322-E90A-44CB-A69D-68A4F2A85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7589" r="13775" b="37394"/>
          <a:stretch/>
        </p:blipFill>
        <p:spPr>
          <a:xfrm>
            <a:off x="1403647" y="1052736"/>
            <a:ext cx="6889725" cy="37444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B637B3B-F03D-44C4-8AF7-16F7C30DF090}"/>
              </a:ext>
            </a:extLst>
          </p:cNvPr>
          <p:cNvSpPr txBox="1"/>
          <p:nvPr/>
        </p:nvSpPr>
        <p:spPr>
          <a:xfrm>
            <a:off x="1187624" y="332656"/>
            <a:ext cx="688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Deflexión y de una viga simplemente apoyada en sus extremos sometida a una carga distribuida q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43213-A769-46BA-93BB-EF8CB90ABF6C}"/>
              </a:ext>
            </a:extLst>
          </p:cNvPr>
          <p:cNvSpPr txBox="1"/>
          <p:nvPr/>
        </p:nvSpPr>
        <p:spPr>
          <a:xfrm>
            <a:off x="4807518" y="1700808"/>
            <a:ext cx="3600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q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17F7EC-E13F-4E5A-A110-EE0D0F7308CE}"/>
              </a:ext>
            </a:extLst>
          </p:cNvPr>
          <p:cNvCxnSpPr/>
          <p:nvPr/>
        </p:nvCxnSpPr>
        <p:spPr>
          <a:xfrm>
            <a:off x="2411760" y="2996952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1C35DF6-9EC3-4834-9C7B-CE44D2795960}"/>
              </a:ext>
            </a:extLst>
          </p:cNvPr>
          <p:cNvCxnSpPr/>
          <p:nvPr/>
        </p:nvCxnSpPr>
        <p:spPr>
          <a:xfrm>
            <a:off x="4499992" y="2960948"/>
            <a:ext cx="0" cy="9361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2F9296-6B26-4B37-88ED-8C74AC3F2D5C}"/>
              </a:ext>
            </a:extLst>
          </p:cNvPr>
          <p:cNvSpPr txBox="1"/>
          <p:nvPr/>
        </p:nvSpPr>
        <p:spPr>
          <a:xfrm>
            <a:off x="4499992" y="316739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2A404B-473B-4BF3-A63A-3C812B715053}"/>
              </a:ext>
            </a:extLst>
          </p:cNvPr>
          <p:cNvSpPr txBox="1"/>
          <p:nvPr/>
        </p:nvSpPr>
        <p:spPr>
          <a:xfrm>
            <a:off x="1187624" y="4797152"/>
            <a:ext cx="688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ecuación</a:t>
            </a:r>
            <a:r>
              <a:rPr lang="en-US" dirty="0"/>
              <a:t> </a:t>
            </a:r>
            <a:r>
              <a:rPr lang="en-US" dirty="0" err="1"/>
              <a:t>diferencial</a:t>
            </a:r>
            <a:r>
              <a:rPr lang="en-US" dirty="0"/>
              <a:t> que </a:t>
            </a:r>
            <a:r>
              <a:rPr lang="en-US" dirty="0" err="1"/>
              <a:t>gobierna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es: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efecto</a:t>
            </a:r>
            <a:r>
              <a:rPr lang="en-US" dirty="0"/>
              <a:t> de la </a:t>
            </a:r>
            <a:r>
              <a:rPr lang="en-US" dirty="0" err="1"/>
              <a:t>carga</a:t>
            </a:r>
            <a:r>
              <a:rPr lang="en-US" dirty="0"/>
              <a:t> </a:t>
            </a:r>
            <a:r>
              <a:rPr lang="en-US" dirty="0" err="1"/>
              <a:t>distribuida</a:t>
            </a:r>
            <a:r>
              <a:rPr lang="en-US" dirty="0"/>
              <a:t>, la </a:t>
            </a:r>
            <a:r>
              <a:rPr lang="en-US" dirty="0" err="1"/>
              <a:t>viga</a:t>
            </a:r>
            <a:r>
              <a:rPr lang="en-US" dirty="0"/>
              <a:t> </a:t>
            </a:r>
            <a:r>
              <a:rPr lang="en-US" dirty="0" err="1"/>
              <a:t>sufre</a:t>
            </a:r>
            <a:r>
              <a:rPr lang="en-US" dirty="0"/>
              <a:t> </a:t>
            </a:r>
            <a:r>
              <a:rPr lang="en-US" dirty="0" err="1"/>
              <a:t>deformaciones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longitud</a:t>
            </a:r>
            <a:r>
              <a:rPr lang="en-US" dirty="0"/>
              <a:t>, </a:t>
            </a:r>
            <a:r>
              <a:rPr lang="en-US" dirty="0" err="1"/>
              <a:t>excepto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extremos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apoyada</a:t>
            </a:r>
            <a:endParaRPr lang="es-AR" dirty="0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6D99CFC6-37A0-4105-A853-2EE84E671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45048"/>
              </p:ext>
            </p:extLst>
          </p:nvPr>
        </p:nvGraphicFramePr>
        <p:xfrm>
          <a:off x="6253528" y="4797152"/>
          <a:ext cx="1706544" cy="58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18960" imgH="419040" progId="Equation.3">
                  <p:embed/>
                </p:oleObj>
              </mc:Choice>
              <mc:Fallback>
                <p:oleObj name="Ecuación" r:id="rId4" imgW="1218960" imgH="41904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6D99CFC6-37A0-4105-A853-2EE84E6719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3528" y="4797152"/>
                        <a:ext cx="1706544" cy="58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CF44A062-373C-4130-88AB-82CD398D8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65759"/>
              </p:ext>
            </p:extLst>
          </p:nvPr>
        </p:nvGraphicFramePr>
        <p:xfrm>
          <a:off x="7956376" y="5414863"/>
          <a:ext cx="1120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799920" imgH="431640" progId="Equation.3">
                  <p:embed/>
                </p:oleObj>
              </mc:Choice>
              <mc:Fallback>
                <p:oleObj name="Ecuación" r:id="rId6" imgW="799920" imgH="43164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CF44A062-373C-4130-88AB-82CD398D8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56376" y="5414863"/>
                        <a:ext cx="11207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4DB6B555-C963-4678-9BC3-D2C78E43B84E}"/>
              </a:ext>
            </a:extLst>
          </p:cNvPr>
          <p:cNvSpPr txBox="1"/>
          <p:nvPr/>
        </p:nvSpPr>
        <p:spPr>
          <a:xfrm>
            <a:off x="1259632" y="5997481"/>
            <a:ext cx="788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Sea L=120cm, el módulo de elasticidad de la viga 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dirty="0"/>
              <a:t>=3x10</a:t>
            </a:r>
            <a:r>
              <a:rPr lang="es-AR" baseline="30000" dirty="0"/>
              <a:t>7</a:t>
            </a:r>
            <a:r>
              <a:rPr lang="es-AR" dirty="0"/>
              <a:t> kg/cm</a:t>
            </a:r>
            <a:r>
              <a:rPr lang="es-AR" baseline="30000" dirty="0"/>
              <a:t>2</a:t>
            </a:r>
            <a:r>
              <a:rPr lang="es-AR" dirty="0"/>
              <a:t> , el momento de inercia de la sección transversal 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/>
              <a:t>=625cm</a:t>
            </a:r>
            <a:r>
              <a:rPr lang="es-AR" baseline="30000" dirty="0"/>
              <a:t>4</a:t>
            </a:r>
            <a:r>
              <a:rPr lang="es-AR" dirty="0"/>
              <a:t> y la carga distribuida 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AR" dirty="0"/>
              <a:t>=8,33 kg/m</a:t>
            </a:r>
            <a:endParaRPr lang="es-AR" baseline="30000" dirty="0"/>
          </a:p>
          <a:p>
            <a:r>
              <a:rPr lang="es-AR" dirty="0"/>
              <a:t>Se quiere encontrar la deflexión a los </a:t>
            </a:r>
            <a:r>
              <a:rPr lang="en-US" dirty="0"/>
              <a:t>30cm, 60cm y 90 cm del </a:t>
            </a:r>
            <a:r>
              <a:rPr lang="en-US" dirty="0" err="1"/>
              <a:t>apoyo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57A77B-CD8E-405F-BB6D-F9F96179D41B}"/>
              </a:ext>
            </a:extLst>
          </p:cNvPr>
          <p:cNvSpPr/>
          <p:nvPr/>
        </p:nvSpPr>
        <p:spPr>
          <a:xfrm>
            <a:off x="1204392" y="20956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Impact" panose="020B0806030902050204" pitchFamily="34" charset="0"/>
              </a:rPr>
              <a:t>E J E M P L O  2</a:t>
            </a:r>
          </a:p>
        </p:txBody>
      </p:sp>
    </p:spTree>
    <p:extLst>
      <p:ext uri="{BB962C8B-B14F-4D97-AF65-F5344CB8AC3E}">
        <p14:creationId xmlns:p14="http://schemas.microsoft.com/office/powerpoint/2010/main" val="124967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883322-E90A-44CB-A69D-68A4F2A85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7589" r="13775" b="37394"/>
          <a:stretch/>
        </p:blipFill>
        <p:spPr>
          <a:xfrm>
            <a:off x="1403647" y="1052736"/>
            <a:ext cx="6889725" cy="37444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B637B3B-F03D-44C4-8AF7-16F7C30DF090}"/>
              </a:ext>
            </a:extLst>
          </p:cNvPr>
          <p:cNvSpPr txBox="1"/>
          <p:nvPr/>
        </p:nvSpPr>
        <p:spPr>
          <a:xfrm>
            <a:off x="1187624" y="332656"/>
            <a:ext cx="688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Deflexión y de una viga simplemente apoyada en sus extremos sometida a una carga distribuida q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43213-A769-46BA-93BB-EF8CB90ABF6C}"/>
              </a:ext>
            </a:extLst>
          </p:cNvPr>
          <p:cNvSpPr txBox="1"/>
          <p:nvPr/>
        </p:nvSpPr>
        <p:spPr>
          <a:xfrm>
            <a:off x="4807518" y="1700808"/>
            <a:ext cx="3600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q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17F7EC-E13F-4E5A-A110-EE0D0F7308CE}"/>
              </a:ext>
            </a:extLst>
          </p:cNvPr>
          <p:cNvCxnSpPr/>
          <p:nvPr/>
        </p:nvCxnSpPr>
        <p:spPr>
          <a:xfrm>
            <a:off x="2411760" y="2996952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1C35DF6-9EC3-4834-9C7B-CE44D2795960}"/>
              </a:ext>
            </a:extLst>
          </p:cNvPr>
          <p:cNvCxnSpPr>
            <a:cxnSpLocks/>
          </p:cNvCxnSpPr>
          <p:nvPr/>
        </p:nvCxnSpPr>
        <p:spPr>
          <a:xfrm>
            <a:off x="3707903" y="2996952"/>
            <a:ext cx="0" cy="69365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2F9296-6B26-4B37-88ED-8C74AC3F2D5C}"/>
              </a:ext>
            </a:extLst>
          </p:cNvPr>
          <p:cNvSpPr txBox="1"/>
          <p:nvPr/>
        </p:nvSpPr>
        <p:spPr>
          <a:xfrm>
            <a:off x="3707903" y="3167390"/>
            <a:ext cx="5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2"/>
                </a:solidFill>
              </a:rPr>
              <a:t>y</a:t>
            </a:r>
            <a:r>
              <a:rPr lang="es-AR" sz="28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2A404B-473B-4BF3-A63A-3C812B715053}"/>
              </a:ext>
            </a:extLst>
          </p:cNvPr>
          <p:cNvSpPr txBox="1"/>
          <p:nvPr/>
        </p:nvSpPr>
        <p:spPr>
          <a:xfrm>
            <a:off x="1187624" y="4797152"/>
            <a:ext cx="688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P.V.F.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formularse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6D99CFC6-37A0-4105-A853-2EE84E671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83471"/>
              </p:ext>
            </p:extLst>
          </p:nvPr>
        </p:nvGraphicFramePr>
        <p:xfrm>
          <a:off x="4554538" y="4768850"/>
          <a:ext cx="15287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091880" imgH="393480" progId="Equation.3">
                  <p:embed/>
                </p:oleObj>
              </mc:Choice>
              <mc:Fallback>
                <p:oleObj name="Ecuación" r:id="rId4" imgW="1091880" imgH="39348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6D99CFC6-37A0-4105-A853-2EE84E6719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4538" y="4768850"/>
                        <a:ext cx="1528762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CF44A062-373C-4130-88AB-82CD398D8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41349"/>
              </p:ext>
            </p:extLst>
          </p:nvPr>
        </p:nvGraphicFramePr>
        <p:xfrm>
          <a:off x="6448275" y="4837785"/>
          <a:ext cx="1120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799920" imgH="431640" progId="Equation.3">
                  <p:embed/>
                </p:oleObj>
              </mc:Choice>
              <mc:Fallback>
                <p:oleObj name="Ecuación" r:id="rId6" imgW="799920" imgH="43164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CF44A062-373C-4130-88AB-82CD398D8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8275" y="4837785"/>
                        <a:ext cx="11207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4DB6B555-C963-4678-9BC3-D2C78E43B84E}"/>
              </a:ext>
            </a:extLst>
          </p:cNvPr>
          <p:cNvSpPr txBox="1"/>
          <p:nvPr/>
        </p:nvSpPr>
        <p:spPr>
          <a:xfrm>
            <a:off x="1187624" y="5205014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1) DISCRETIZACIÓN DEL PROBLEMA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57A77B-CD8E-405F-BB6D-F9F96179D41B}"/>
              </a:ext>
            </a:extLst>
          </p:cNvPr>
          <p:cNvSpPr/>
          <p:nvPr/>
        </p:nvSpPr>
        <p:spPr>
          <a:xfrm>
            <a:off x="1204392" y="20956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Impact" panose="020B0806030902050204" pitchFamily="34" charset="0"/>
              </a:rPr>
              <a:t>E J E M P L O  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5536AE5-F610-4BAF-8B34-B585A24D9288}"/>
              </a:ext>
            </a:extLst>
          </p:cNvPr>
          <p:cNvSpPr/>
          <p:nvPr/>
        </p:nvSpPr>
        <p:spPr>
          <a:xfrm>
            <a:off x="2339752" y="2920315"/>
            <a:ext cx="144008" cy="150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C61C0BE-0734-4EF7-B2FD-C7DC89133D53}"/>
              </a:ext>
            </a:extLst>
          </p:cNvPr>
          <p:cNvSpPr/>
          <p:nvPr/>
        </p:nvSpPr>
        <p:spPr>
          <a:xfrm>
            <a:off x="3635895" y="2929974"/>
            <a:ext cx="144008" cy="150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3CC4E27-A6F9-4D4C-B2DF-7C8773636E14}"/>
              </a:ext>
            </a:extLst>
          </p:cNvPr>
          <p:cNvSpPr/>
          <p:nvPr/>
        </p:nvSpPr>
        <p:spPr>
          <a:xfrm>
            <a:off x="4861044" y="2924944"/>
            <a:ext cx="144008" cy="150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8AC11BE-8B74-4CE0-AA36-D0F46E348FCF}"/>
              </a:ext>
            </a:extLst>
          </p:cNvPr>
          <p:cNvSpPr/>
          <p:nvPr/>
        </p:nvSpPr>
        <p:spPr>
          <a:xfrm>
            <a:off x="7427096" y="2920315"/>
            <a:ext cx="144008" cy="150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08CD15C-7A53-4315-B9AE-EA3AB97B8BBB}"/>
              </a:ext>
            </a:extLst>
          </p:cNvPr>
          <p:cNvSpPr/>
          <p:nvPr/>
        </p:nvSpPr>
        <p:spPr>
          <a:xfrm>
            <a:off x="6182724" y="2920315"/>
            <a:ext cx="144008" cy="150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E73B70-8D73-44FC-87D1-22C3798E89BF}"/>
              </a:ext>
            </a:extLst>
          </p:cNvPr>
          <p:cNvSpPr txBox="1"/>
          <p:nvPr/>
        </p:nvSpPr>
        <p:spPr>
          <a:xfrm>
            <a:off x="2148959" y="2565963"/>
            <a:ext cx="71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X</a:t>
            </a:r>
            <a:r>
              <a:rPr lang="es-AR" b="1" baseline="-25000" dirty="0">
                <a:solidFill>
                  <a:srgbClr val="FF0000"/>
                </a:solidFill>
              </a:rPr>
              <a:t>0</a:t>
            </a:r>
            <a:r>
              <a:rPr lang="es-AR" b="1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237A91-BD63-4E5E-A3EC-662735478A8D}"/>
              </a:ext>
            </a:extLst>
          </p:cNvPr>
          <p:cNvSpPr txBox="1"/>
          <p:nvPr/>
        </p:nvSpPr>
        <p:spPr>
          <a:xfrm>
            <a:off x="3422061" y="2564904"/>
            <a:ext cx="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X</a:t>
            </a:r>
            <a:r>
              <a:rPr lang="es-AR" b="1" baseline="-25000" dirty="0">
                <a:solidFill>
                  <a:srgbClr val="FF0000"/>
                </a:solidFill>
              </a:rPr>
              <a:t>1</a:t>
            </a:r>
            <a:r>
              <a:rPr lang="es-AR" b="1" dirty="0">
                <a:solidFill>
                  <a:srgbClr val="FF0000"/>
                </a:solidFill>
              </a:rPr>
              <a:t>=30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AA275-6616-481A-A74A-2F16E1D46F59}"/>
              </a:ext>
            </a:extLst>
          </p:cNvPr>
          <p:cNvSpPr txBox="1"/>
          <p:nvPr/>
        </p:nvSpPr>
        <p:spPr>
          <a:xfrm>
            <a:off x="4597237" y="2564904"/>
            <a:ext cx="8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X</a:t>
            </a:r>
            <a:r>
              <a:rPr lang="es-AR" b="1" baseline="-25000" dirty="0">
                <a:solidFill>
                  <a:srgbClr val="FF0000"/>
                </a:solidFill>
              </a:rPr>
              <a:t>2</a:t>
            </a:r>
            <a:r>
              <a:rPr lang="es-AR" b="1" dirty="0">
                <a:solidFill>
                  <a:srgbClr val="FF0000"/>
                </a:solidFill>
              </a:rPr>
              <a:t>=60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5E0DC53-11FE-4CC6-B6B7-1ED15743C2D7}"/>
              </a:ext>
            </a:extLst>
          </p:cNvPr>
          <p:cNvSpPr txBox="1"/>
          <p:nvPr/>
        </p:nvSpPr>
        <p:spPr>
          <a:xfrm>
            <a:off x="5918512" y="2555612"/>
            <a:ext cx="8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X</a:t>
            </a:r>
            <a:r>
              <a:rPr lang="es-AR" b="1" baseline="-25000" dirty="0">
                <a:solidFill>
                  <a:srgbClr val="FF0000"/>
                </a:solidFill>
              </a:rPr>
              <a:t>3</a:t>
            </a:r>
            <a:r>
              <a:rPr lang="es-AR" b="1" dirty="0">
                <a:solidFill>
                  <a:srgbClr val="FF0000"/>
                </a:solidFill>
              </a:rPr>
              <a:t>=90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39D54D9-0F9D-4336-A3D3-E3F06569DC04}"/>
              </a:ext>
            </a:extLst>
          </p:cNvPr>
          <p:cNvSpPr txBox="1"/>
          <p:nvPr/>
        </p:nvSpPr>
        <p:spPr>
          <a:xfrm>
            <a:off x="7139937" y="2564904"/>
            <a:ext cx="88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X</a:t>
            </a:r>
            <a:r>
              <a:rPr lang="es-AR" b="1" baseline="-25000" dirty="0">
                <a:solidFill>
                  <a:srgbClr val="FF0000"/>
                </a:solidFill>
              </a:rPr>
              <a:t>4</a:t>
            </a:r>
            <a:r>
              <a:rPr lang="es-AR" b="1" dirty="0">
                <a:solidFill>
                  <a:srgbClr val="FF0000"/>
                </a:solidFill>
              </a:rPr>
              <a:t>=120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1D34E8-6AE8-4F5A-B473-873227FCA712}"/>
              </a:ext>
            </a:extLst>
          </p:cNvPr>
          <p:cNvSpPr txBox="1"/>
          <p:nvPr/>
        </p:nvSpPr>
        <p:spPr>
          <a:xfrm>
            <a:off x="1187624" y="5517232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2) Y 3) REEMPLAZO DE LA DERIVADA SEGUNDA EN LA EC DIF.</a:t>
            </a: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B4D94BE4-BA5E-446A-ACC2-258FB1161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7647"/>
              </p:ext>
            </p:extLst>
          </p:nvPr>
        </p:nvGraphicFramePr>
        <p:xfrm>
          <a:off x="1211652" y="5867592"/>
          <a:ext cx="27733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981080" imgH="393480" progId="Equation.3">
                  <p:embed/>
                </p:oleObj>
              </mc:Choice>
              <mc:Fallback>
                <p:oleObj name="Ecuación" r:id="rId8" imgW="1981080" imgH="393480" progId="Equation.3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B4D94BE4-BA5E-446A-ACC2-258FB1161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1652" y="5867592"/>
                        <a:ext cx="2773363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DF0DE0F7-55E5-4FC2-B134-EFF29CA8AA9B}"/>
              </a:ext>
            </a:extLst>
          </p:cNvPr>
          <p:cNvSpPr txBox="1"/>
          <p:nvPr/>
        </p:nvSpPr>
        <p:spPr>
          <a:xfrm>
            <a:off x="1187624" y="6300028"/>
            <a:ext cx="381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8000"/>
                </a:solidFill>
              </a:rPr>
              <a:t>4) i = 1, 2 , 3 FORMULACIÓN DEL S.E.L.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EB370D8-634B-4E60-86A5-3DA7A39D47A6}"/>
              </a:ext>
            </a:extLst>
          </p:cNvPr>
          <p:cNvSpPr txBox="1"/>
          <p:nvPr/>
        </p:nvSpPr>
        <p:spPr>
          <a:xfrm>
            <a:off x="5003044" y="6237312"/>
            <a:ext cx="3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5) RESOLUCIÓN DEL S.E.L. PARA ENCONTRAR y</a:t>
            </a:r>
            <a:r>
              <a:rPr lang="es-AR" b="1" baseline="-25000" dirty="0">
                <a:solidFill>
                  <a:schemeClr val="tx2"/>
                </a:solidFill>
              </a:rPr>
              <a:t>1</a:t>
            </a:r>
            <a:r>
              <a:rPr lang="es-AR" b="1" dirty="0">
                <a:solidFill>
                  <a:schemeClr val="tx2"/>
                </a:solidFill>
              </a:rPr>
              <a:t> y</a:t>
            </a:r>
            <a:r>
              <a:rPr lang="es-AR" b="1" baseline="-25000" dirty="0">
                <a:solidFill>
                  <a:schemeClr val="tx2"/>
                </a:solidFill>
              </a:rPr>
              <a:t>2</a:t>
            </a:r>
            <a:r>
              <a:rPr lang="es-AR" b="1" dirty="0">
                <a:solidFill>
                  <a:schemeClr val="tx2"/>
                </a:solidFill>
              </a:rPr>
              <a:t> y</a:t>
            </a:r>
            <a:r>
              <a:rPr lang="es-AR" b="1" baseline="-25000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F356323-08C7-4628-A035-466EB1E5FB47}"/>
              </a:ext>
            </a:extLst>
          </p:cNvPr>
          <p:cNvCxnSpPr>
            <a:cxnSpLocks/>
          </p:cNvCxnSpPr>
          <p:nvPr/>
        </p:nvCxnSpPr>
        <p:spPr>
          <a:xfrm>
            <a:off x="4932041" y="2996952"/>
            <a:ext cx="0" cy="9361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8503E26-1977-4AF7-A157-4D68BC0E8789}"/>
              </a:ext>
            </a:extLst>
          </p:cNvPr>
          <p:cNvSpPr txBox="1"/>
          <p:nvPr/>
        </p:nvSpPr>
        <p:spPr>
          <a:xfrm>
            <a:off x="4932041" y="3167390"/>
            <a:ext cx="5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2"/>
                </a:solidFill>
              </a:rPr>
              <a:t>y</a:t>
            </a:r>
            <a:r>
              <a:rPr lang="es-AR" sz="2800" baseline="-250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618E4DE-2FAF-42F1-9EEE-68EBEE98AE73}"/>
              </a:ext>
            </a:extLst>
          </p:cNvPr>
          <p:cNvCxnSpPr>
            <a:cxnSpLocks/>
          </p:cNvCxnSpPr>
          <p:nvPr/>
        </p:nvCxnSpPr>
        <p:spPr>
          <a:xfrm>
            <a:off x="6228184" y="2924944"/>
            <a:ext cx="0" cy="69365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4B836CA-644B-45B3-AF89-5EC695ABB9E0}"/>
              </a:ext>
            </a:extLst>
          </p:cNvPr>
          <p:cNvSpPr txBox="1"/>
          <p:nvPr/>
        </p:nvSpPr>
        <p:spPr>
          <a:xfrm>
            <a:off x="6228184" y="3095382"/>
            <a:ext cx="5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2"/>
                </a:solidFill>
              </a:rPr>
              <a:t>y</a:t>
            </a:r>
            <a:r>
              <a:rPr lang="es-AR" sz="2800" baseline="-25000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81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7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1540" y="671597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Franklin Gothic Book" panose="020B0503020102020204" pitchFamily="34" charset="0"/>
              </a:rPr>
              <a:t>Ecuaciones Diferenciales en ciencia e ingeniería : </a:t>
            </a:r>
            <a:r>
              <a:rPr lang="es-AR" sz="2400">
                <a:latin typeface="Franklin Gothic Book" panose="020B0503020102020204" pitchFamily="34" charset="0"/>
              </a:rPr>
              <a:t>Modelos Matemáticos </a:t>
            </a:r>
            <a:r>
              <a:rPr lang="es-AR" sz="2400" dirty="0">
                <a:latin typeface="Franklin Gothic Book" panose="020B0503020102020204" pitchFamily="34" charset="0"/>
              </a:rPr>
              <a:t>que involucran el cambio de una variable </a:t>
            </a:r>
            <a:r>
              <a:rPr lang="es-AR" sz="2400">
                <a:latin typeface="Franklin Gothic Book" panose="020B0503020102020204" pitchFamily="34" charset="0"/>
              </a:rPr>
              <a:t>con respecto a otra</a:t>
            </a:r>
            <a:endParaRPr lang="es-AR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Franklin Gothic Book" panose="020B0503020102020204" pitchFamily="34" charset="0"/>
              </a:rPr>
              <a:t>Son ecuaciones que se componen de una función y sus derivadas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51732" y="12482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I </a:t>
            </a:r>
            <a:r>
              <a:rPr lang="es-AR" sz="2800">
                <a:latin typeface="Impact" panose="020B0806030902050204" pitchFamily="34" charset="0"/>
              </a:rPr>
              <a:t>n t </a:t>
            </a:r>
            <a:r>
              <a:rPr lang="es-AR" sz="2800" dirty="0">
                <a:latin typeface="Impact" panose="020B0806030902050204" pitchFamily="34" charset="0"/>
              </a:rPr>
              <a:t>r o d u c </a:t>
            </a:r>
            <a:r>
              <a:rPr lang="es-AR" sz="2800" dirty="0" err="1">
                <a:latin typeface="Impact" panose="020B0806030902050204" pitchFamily="34" charset="0"/>
              </a:rPr>
              <a:t>c</a:t>
            </a:r>
            <a:r>
              <a:rPr lang="es-AR" sz="2800" dirty="0">
                <a:latin typeface="Impact" panose="020B0806030902050204" pitchFamily="34" charset="0"/>
              </a:rPr>
              <a:t> i </a:t>
            </a:r>
            <a:r>
              <a:rPr lang="es-AR" sz="2800" dirty="0" err="1">
                <a:latin typeface="Impact" panose="020B0806030902050204" pitchFamily="34" charset="0"/>
              </a:rPr>
              <a:t>ó</a:t>
            </a:r>
            <a:r>
              <a:rPr lang="es-AR" sz="2800" dirty="0">
                <a:latin typeface="Impact" panose="020B0806030902050204" pitchFamily="34" charset="0"/>
              </a:rPr>
              <a:t> 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3723A7-FEDF-4D4B-A579-A0314606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77" y="2708920"/>
            <a:ext cx="7993063" cy="4077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6ED3BA-AA7A-4360-A1CF-6A1D2B42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84" y="4581128"/>
            <a:ext cx="2951163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AR" dirty="0">
                <a:solidFill>
                  <a:schemeClr val="bg1"/>
                </a:solidFill>
                <a:latin typeface="Impact" panose="020B0806030902050204" pitchFamily="34" charset="0"/>
              </a:rPr>
              <a:t>Problemas del Valor Inicial</a:t>
            </a:r>
          </a:p>
          <a:p>
            <a:pPr algn="ctr"/>
            <a:endParaRPr lang="es-ES_tradnl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s-ES_tradnl" altLang="es-AR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Dato</a:t>
            </a:r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: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solucion</a:t>
            </a:r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 </a:t>
            </a: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de la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Ec</a:t>
            </a:r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.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Dif</a:t>
            </a:r>
            <a:endParaRPr lang="es-ES_tradnl" altLang="es-AR" dirty="0">
              <a:solidFill>
                <a:schemeClr val="bg1"/>
              </a:solidFill>
              <a:latin typeface="HGSGothicE" panose="020B0400000000000000" pitchFamily="34" charset="-128"/>
              <a:ea typeface="HGSGothicE" panose="020B0400000000000000" pitchFamily="34" charset="-128"/>
            </a:endParaRP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 en x</a:t>
            </a:r>
            <a:r>
              <a:rPr lang="en-US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=0 </a:t>
            </a:r>
            <a:r>
              <a:rPr lang="en-US" altLang="es-AR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o t=</a:t>
            </a:r>
            <a:r>
              <a:rPr lang="en-US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0</a:t>
            </a:r>
            <a:endParaRPr lang="es-ES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F811C27-4BA5-4EC3-84CC-D422D338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234" y="4581128"/>
            <a:ext cx="2951163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AR" dirty="0">
                <a:solidFill>
                  <a:schemeClr val="bg1"/>
                </a:solidFill>
                <a:latin typeface="Impact" panose="020B0806030902050204" pitchFamily="34" charset="0"/>
              </a:rPr>
              <a:t>Problemas </a:t>
            </a:r>
            <a:r>
              <a:rPr lang="es-ES_tradnl" altLang="es-AR">
                <a:solidFill>
                  <a:schemeClr val="bg1"/>
                </a:solidFill>
                <a:latin typeface="Impact" panose="020B0806030902050204" pitchFamily="34" charset="0"/>
              </a:rPr>
              <a:t>de Contorno</a:t>
            </a:r>
            <a:endParaRPr lang="es-ES_tradnl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endParaRPr lang="es-ES_tradnl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s-ES_tradnl" altLang="es-AR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Datos</a:t>
            </a:r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: soluciones </a:t>
            </a: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de la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Ec</a:t>
            </a:r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Dif</a:t>
            </a:r>
            <a:endParaRPr lang="es-ES_tradnl" altLang="es-AR" dirty="0">
              <a:solidFill>
                <a:schemeClr val="bg1"/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 en </a:t>
            </a:r>
            <a:r>
              <a:rPr lang="es-ES_tradnl" altLang="es-AR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la frontera </a:t>
            </a:r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del Dominio</a:t>
            </a:r>
            <a:endParaRPr lang="es-ES" altLang="es-AR" dirty="0">
              <a:solidFill>
                <a:schemeClr val="bg1"/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B55EFC1-4C80-4804-86A1-977FEE6C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173" y="4133079"/>
            <a:ext cx="1338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>
                <a:solidFill>
                  <a:srgbClr val="0066FF"/>
                </a:solidFill>
              </a:rPr>
              <a:t>Clasificación</a:t>
            </a:r>
            <a:endParaRPr lang="es-ES" altLang="es-AR" dirty="0">
              <a:solidFill>
                <a:srgbClr val="0066FF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8AF8251-4243-4B9E-9856-01D0B0C8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59" y="2732471"/>
            <a:ext cx="73937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_tradnl" altLang="es-AR" sz="4000" b="1" dirty="0">
                <a:solidFill>
                  <a:srgbClr val="0066FF"/>
                </a:solidFill>
              </a:rPr>
              <a:t>Problemas de Ecuaciones Diferenciales Ordinarias</a:t>
            </a:r>
          </a:p>
        </p:txBody>
      </p:sp>
    </p:spTree>
    <p:extLst>
      <p:ext uri="{BB962C8B-B14F-4D97-AF65-F5344CB8AC3E}">
        <p14:creationId xmlns:p14="http://schemas.microsoft.com/office/powerpoint/2010/main" val="341617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0067" y="59761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Se los denomina también Problemas de Valores en la Frontera </a:t>
            </a:r>
            <a:r>
              <a:rPr lang="en-US" sz="2400" dirty="0">
                <a:latin typeface="Franklin Gothic Book" panose="020B0503020102020204" pitchFamily="34" charset="0"/>
              </a:rPr>
              <a:t>(PVF) o de </a:t>
            </a:r>
            <a:r>
              <a:rPr lang="en-US" sz="2400" dirty="0" err="1">
                <a:latin typeface="Franklin Gothic Book" panose="020B0503020102020204" pitchFamily="34" charset="0"/>
              </a:rPr>
              <a:t>Borde</a:t>
            </a:r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P r o b l e m a s    d e   C o n t o r n 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9F68D-517A-4762-93BD-97B495DEECC1}"/>
              </a:ext>
            </a:extLst>
          </p:cNvPr>
          <p:cNvSpPr txBox="1"/>
          <p:nvPr/>
        </p:nvSpPr>
        <p:spPr>
          <a:xfrm>
            <a:off x="611560" y="1527175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Son problemas que están determinados por:</a:t>
            </a:r>
          </a:p>
          <a:p>
            <a:pPr marL="342900" indent="-342900">
              <a:buFontTx/>
              <a:buChar char="-"/>
            </a:pPr>
            <a:r>
              <a:rPr lang="es-AR" sz="2400" dirty="0">
                <a:latin typeface="Franklin Gothic Book" panose="020B0503020102020204" pitchFamily="34" charset="0"/>
              </a:rPr>
              <a:t>Una ecuación diferencial de orden </a:t>
            </a:r>
            <a:r>
              <a:rPr lang="es-AR" sz="2400" b="1" dirty="0">
                <a:latin typeface="Franklin Gothic Book" panose="020B0503020102020204" pitchFamily="34" charset="0"/>
              </a:rPr>
              <a:t>n</a:t>
            </a:r>
          </a:p>
          <a:p>
            <a:pPr marL="342900" indent="-342900">
              <a:buFontTx/>
              <a:buChar char="-"/>
            </a:pPr>
            <a:r>
              <a:rPr lang="es-AR" sz="2400" dirty="0">
                <a:latin typeface="Franklin Gothic Book" panose="020B0503020102020204" pitchFamily="34" charset="0"/>
              </a:rPr>
              <a:t>Un conjunto de “n” condiciones independientes especificadas para distintos puntos (que, en general, coinciden con los extremos o bordes del dominio)</a:t>
            </a:r>
          </a:p>
          <a:p>
            <a:pPr marL="342900" indent="-342900">
              <a:buFontTx/>
              <a:buChar char="-"/>
            </a:pPr>
            <a:endParaRPr lang="es-AR" sz="2400" dirty="0">
              <a:latin typeface="Franklin Gothic Book" panose="020B0503020102020204" pitchFamily="34" charset="0"/>
            </a:endParaRPr>
          </a:p>
          <a:p>
            <a:pPr marL="342900" indent="-342900">
              <a:buFontTx/>
              <a:buChar char="-"/>
            </a:pPr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6" name="Flecha: circular 5">
            <a:extLst>
              <a:ext uri="{FF2B5EF4-FFF2-40B4-BE49-F238E27FC236}">
                <a16:creationId xmlns:a16="http://schemas.microsoft.com/office/drawing/2014/main" id="{72068518-B015-4315-924E-2B3351AEEDE1}"/>
              </a:ext>
            </a:extLst>
          </p:cNvPr>
          <p:cNvSpPr/>
          <p:nvPr/>
        </p:nvSpPr>
        <p:spPr>
          <a:xfrm rot="16200000" flipV="1">
            <a:off x="7262573" y="2970674"/>
            <a:ext cx="648072" cy="113267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9500BE-B88B-48F5-9A4E-5A45AE5BF537}"/>
              </a:ext>
            </a:extLst>
          </p:cNvPr>
          <p:cNvSpPr txBox="1"/>
          <p:nvPr/>
        </p:nvSpPr>
        <p:spPr>
          <a:xfrm>
            <a:off x="5724128" y="337647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Condiciones de Frontera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F00D6D6-D934-434C-A8EE-9BFC8C94C0B0}"/>
              </a:ext>
            </a:extLst>
          </p:cNvPr>
          <p:cNvSpPr txBox="1"/>
          <p:nvPr/>
        </p:nvSpPr>
        <p:spPr>
          <a:xfrm>
            <a:off x="611560" y="41490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Las condiciones de frontera pueden ser:</a:t>
            </a:r>
          </a:p>
          <a:p>
            <a:pPr marL="342900" indent="-342900">
              <a:buFontTx/>
              <a:buChar char="-"/>
            </a:pPr>
            <a:r>
              <a:rPr lang="es-AR" sz="2400" dirty="0">
                <a:latin typeface="Franklin Gothic Book" panose="020B0503020102020204" pitchFamily="34" charset="0"/>
              </a:rPr>
              <a:t>Condiciones forzadas o de Dirichlet: en las que se especifica el valor de la solución en uno o más puntos de la frontera</a:t>
            </a:r>
          </a:p>
          <a:p>
            <a:pPr marL="342900" indent="-342900">
              <a:buFontTx/>
              <a:buChar char="-"/>
            </a:pPr>
            <a:r>
              <a:rPr lang="es-AR" sz="2400" dirty="0">
                <a:latin typeface="Franklin Gothic Book" panose="020B0503020102020204" pitchFamily="34" charset="0"/>
              </a:rPr>
              <a:t>Condiciones naturales o de Neumann, en las que se especifica el valor de la derivada de la solución (o de la función y la derivada) en uno o más puntos de la frontera</a:t>
            </a:r>
          </a:p>
        </p:txBody>
      </p:sp>
    </p:spTree>
    <p:extLst>
      <p:ext uri="{BB962C8B-B14F-4D97-AF65-F5344CB8AC3E}">
        <p14:creationId xmlns:p14="http://schemas.microsoft.com/office/powerpoint/2010/main" val="3140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9552" y="112474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Se analizará el caso particular de condiciones de contorno en ecuaciones diferenciales de segundo orden del tipo: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C a s o   P a r t i c u l a r    a    </a:t>
            </a:r>
            <a:r>
              <a:rPr lang="es-AR" sz="2800" dirty="0" err="1">
                <a:latin typeface="Impact" panose="020B0806030902050204" pitchFamily="34" charset="0"/>
              </a:rPr>
              <a:t>A</a:t>
            </a:r>
            <a:r>
              <a:rPr lang="es-AR" sz="2800" dirty="0">
                <a:latin typeface="Impact" panose="020B0806030902050204" pitchFamily="34" charset="0"/>
              </a:rPr>
              <a:t> n a l i z ar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B95783A-D3D9-4BDD-B77D-D729D66E3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546127"/>
              </p:ext>
            </p:extLst>
          </p:nvPr>
        </p:nvGraphicFramePr>
        <p:xfrm>
          <a:off x="1115616" y="2179978"/>
          <a:ext cx="5765760" cy="43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882880" imgH="215640" progId="Equation.3">
                  <p:embed/>
                </p:oleObj>
              </mc:Choice>
              <mc:Fallback>
                <p:oleObj name="Ecuación" r:id="rId3" imgW="2882880" imgH="215640" progId="Equation.3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DB95783A-D3D9-4BDD-B77D-D729D66E3A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179978"/>
                        <a:ext cx="5765760" cy="43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A5E25A7-27A4-4210-922F-5E6816CA2E2B}"/>
              </a:ext>
            </a:extLst>
          </p:cNvPr>
          <p:cNvSpPr txBox="1"/>
          <p:nvPr/>
        </p:nvSpPr>
        <p:spPr>
          <a:xfrm>
            <a:off x="539552" y="3356629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Cuyo dominio “D” está dado por un segmento dado por: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38EACCB-3D8A-4891-9D23-728E5F6D9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25086"/>
              </p:ext>
            </p:extLst>
          </p:nvPr>
        </p:nvGraphicFramePr>
        <p:xfrm>
          <a:off x="3567113" y="3867075"/>
          <a:ext cx="1168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583920" imgH="177480" progId="Equation.3">
                  <p:embed/>
                </p:oleObj>
              </mc:Choice>
              <mc:Fallback>
                <p:oleObj name="Ecuación" r:id="rId5" imgW="583920" imgH="177480" progId="Equation.3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38EACCB-3D8A-4891-9D23-728E5F6D9B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7113" y="3867075"/>
                        <a:ext cx="116840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0A390EE-63C2-43FA-86B5-C0CCC3ADBE2B}"/>
              </a:ext>
            </a:extLst>
          </p:cNvPr>
          <p:cNvSpPr txBox="1"/>
          <p:nvPr/>
        </p:nvSpPr>
        <p:spPr>
          <a:xfrm>
            <a:off x="539552" y="477768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Y con condiciones de contorno dadas por: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                                                            (condiciones de Dirichlet)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0E9038C-3EE4-456D-9509-C049879D3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3637"/>
              </p:ext>
            </p:extLst>
          </p:nvPr>
        </p:nvGraphicFramePr>
        <p:xfrm>
          <a:off x="3513138" y="5327675"/>
          <a:ext cx="1270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634680" imgH="457200" progId="Equation.3">
                  <p:embed/>
                </p:oleObj>
              </mc:Choice>
              <mc:Fallback>
                <p:oleObj name="Ecuación" r:id="rId7" imgW="634680" imgH="457200" progId="Equation.3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0E9038C-3EE4-456D-9509-C049879D3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3138" y="5327675"/>
                        <a:ext cx="1270000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7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7030" y="597617"/>
            <a:ext cx="8449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¿Cómo se aproxima la solución de                                          ?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b="1" dirty="0">
                <a:latin typeface="Franklin Gothic Book" panose="020B0503020102020204" pitchFamily="34" charset="0"/>
              </a:rPr>
              <a:t>Método de Diferencias Finitas para resolver P.V.F.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Supongamos un dominio D unidimensional en el cual x varía entre a y b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o s   P. V. F.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DB146-D1AF-4BB9-A340-639F144780A1}"/>
              </a:ext>
            </a:extLst>
          </p:cNvPr>
          <p:cNvSpPr txBox="1"/>
          <p:nvPr/>
        </p:nvSpPr>
        <p:spPr>
          <a:xfrm>
            <a:off x="515022" y="2992884"/>
            <a:ext cx="8449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AR" sz="2400" dirty="0">
                <a:latin typeface="Franklin Gothic Book" panose="020B0503020102020204" pitchFamily="34" charset="0"/>
              </a:rPr>
              <a:t>Se particiona (discretiza) el dominio, y se eligen puntos donde resolver la ecuación diferencial por aproximaciones por diferencias finitas</a:t>
            </a:r>
          </a:p>
          <a:p>
            <a:pPr marL="457200" indent="-457200">
              <a:buAutoNum type="arabicParenR"/>
            </a:pPr>
            <a:endParaRPr lang="es-AR" sz="2400" dirty="0">
              <a:latin typeface="Franklin Gothic Book" panose="020B0503020102020204" pitchFamily="34" charset="0"/>
            </a:endParaRPr>
          </a:p>
          <a:p>
            <a:pPr marL="457200" indent="-457200">
              <a:buAutoNum type="arabicParenR"/>
            </a:pPr>
            <a:endParaRPr lang="es-AR" sz="2400" dirty="0">
              <a:latin typeface="Franklin Gothic Book" panose="020B0503020102020204" pitchFamily="34" charset="0"/>
            </a:endParaRPr>
          </a:p>
          <a:p>
            <a:pPr marL="457200" indent="-457200">
              <a:buAutoNum type="arabicParenR"/>
            </a:pPr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b="1" dirty="0">
              <a:latin typeface="Franklin Gothic Book" panose="020B0503020102020204" pitchFamily="34" charset="0"/>
            </a:endParaRPr>
          </a:p>
          <a:p>
            <a:r>
              <a:rPr lang="es-AR" sz="2400" b="1" dirty="0">
                <a:latin typeface="Franklin Gothic Book" panose="020B0503020102020204" pitchFamily="34" charset="0"/>
              </a:rPr>
              <a:t>x</a:t>
            </a:r>
            <a:r>
              <a:rPr lang="es-AR" sz="2400" b="1" baseline="-25000" dirty="0">
                <a:latin typeface="Franklin Gothic Book" panose="020B0503020102020204" pitchFamily="34" charset="0"/>
              </a:rPr>
              <a:t>i</a:t>
            </a:r>
            <a:r>
              <a:rPr lang="es-AR" sz="2400" b="1" dirty="0">
                <a:latin typeface="Franklin Gothic Book" panose="020B0503020102020204" pitchFamily="34" charset="0"/>
              </a:rPr>
              <a:t> </a:t>
            </a:r>
            <a:r>
              <a:rPr lang="en-US" sz="2400" b="1" dirty="0">
                <a:latin typeface="Franklin Gothic Book" panose="020B0503020102020204" pitchFamily="34" charset="0"/>
              </a:rPr>
              <a:t>=a +</a:t>
            </a:r>
            <a:r>
              <a:rPr lang="en-US" sz="2400" b="1" dirty="0" err="1">
                <a:latin typeface="Franklin Gothic Book" panose="020B0503020102020204" pitchFamily="34" charset="0"/>
              </a:rPr>
              <a:t>i.h</a:t>
            </a:r>
            <a:r>
              <a:rPr lang="en-US" sz="2400" b="1" dirty="0">
                <a:latin typeface="Franklin Gothic Book" panose="020B0503020102020204" pitchFamily="34" charset="0"/>
              </a:rPr>
              <a:t>	con      </a:t>
            </a:r>
            <a:r>
              <a:rPr lang="en-US" sz="2400" b="1" dirty="0" err="1">
                <a:latin typeface="Franklin Gothic Book" panose="020B0503020102020204" pitchFamily="34" charset="0"/>
              </a:rPr>
              <a:t>i</a:t>
            </a:r>
            <a:r>
              <a:rPr lang="en-US" sz="2400" b="1" dirty="0">
                <a:latin typeface="Franklin Gothic Book" panose="020B0503020102020204" pitchFamily="34" charset="0"/>
              </a:rPr>
              <a:t> = 0, 1, 2, ….., N</a:t>
            </a:r>
          </a:p>
          <a:p>
            <a:endParaRPr lang="en-US" sz="2400" b="1" dirty="0">
              <a:latin typeface="Franklin Gothic Book" panose="020B0503020102020204" pitchFamily="34" charset="0"/>
            </a:endParaRPr>
          </a:p>
          <a:p>
            <a:r>
              <a:rPr lang="en-US" sz="2400" b="1" dirty="0">
                <a:latin typeface="Franklin Gothic Book" panose="020B0503020102020204" pitchFamily="34" charset="0"/>
              </a:rPr>
              <a:t>Nos </a:t>
            </a:r>
            <a:r>
              <a:rPr lang="en-US" sz="2400" b="1" dirty="0" err="1">
                <a:latin typeface="Franklin Gothic Book" panose="020B0503020102020204" pitchFamily="34" charset="0"/>
              </a:rPr>
              <a:t>proponemos</a:t>
            </a:r>
            <a:r>
              <a:rPr lang="en-US" sz="2400" b="1" dirty="0"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latin typeface="Franklin Gothic Book" panose="020B0503020102020204" pitchFamily="34" charset="0"/>
              </a:rPr>
              <a:t>hallar</a:t>
            </a:r>
            <a:r>
              <a:rPr lang="en-US" sz="2400" b="1" dirty="0">
                <a:latin typeface="Franklin Gothic Book" panose="020B0503020102020204" pitchFamily="34" charset="0"/>
              </a:rPr>
              <a:t> los </a:t>
            </a:r>
            <a:r>
              <a:rPr lang="en-US" sz="2400" b="1" dirty="0" err="1">
                <a:latin typeface="Franklin Gothic Book" panose="020B0503020102020204" pitchFamily="34" charset="0"/>
              </a:rPr>
              <a:t>valores</a:t>
            </a:r>
            <a:r>
              <a:rPr lang="en-US" sz="2400" b="1" dirty="0">
                <a:latin typeface="Franklin Gothic Book" panose="020B0503020102020204" pitchFamily="34" charset="0"/>
              </a:rPr>
              <a:t> de “y” </a:t>
            </a:r>
            <a:r>
              <a:rPr lang="en-US" sz="2400" b="1" dirty="0" err="1">
                <a:latin typeface="Franklin Gothic Book" panose="020B0503020102020204" pitchFamily="34" charset="0"/>
              </a:rPr>
              <a:t>en</a:t>
            </a:r>
            <a:r>
              <a:rPr lang="en-US" sz="2400" b="1" dirty="0">
                <a:latin typeface="Franklin Gothic Book" panose="020B0503020102020204" pitchFamily="34" charset="0"/>
              </a:rPr>
              <a:t> los </a:t>
            </a:r>
            <a:r>
              <a:rPr lang="en-US" sz="2400" b="1" dirty="0" err="1">
                <a:latin typeface="Franklin Gothic Book" panose="020B0503020102020204" pitchFamily="34" charset="0"/>
              </a:rPr>
              <a:t>nodos</a:t>
            </a:r>
            <a:r>
              <a:rPr lang="en-US" sz="2400" b="1" dirty="0">
                <a:latin typeface="Franklin Gothic Book" panose="020B0503020102020204" pitchFamily="34" charset="0"/>
              </a:rPr>
              <a:t> x</a:t>
            </a:r>
            <a:r>
              <a:rPr lang="en-US" sz="2400" b="1" baseline="-25000" dirty="0">
                <a:latin typeface="Franklin Gothic Book" panose="020B0503020102020204" pitchFamily="34" charset="0"/>
              </a:rPr>
              <a:t>i</a:t>
            </a:r>
            <a:endParaRPr lang="es-AR" sz="2400" baseline="-25000" dirty="0">
              <a:latin typeface="Franklin Gothic Book" panose="020B05030201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EA044C-9098-48B0-BC50-DAC509B54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38593" r="10625" b="32726"/>
          <a:stretch/>
        </p:blipFill>
        <p:spPr>
          <a:xfrm>
            <a:off x="2039455" y="4228136"/>
            <a:ext cx="5544616" cy="1315148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362284F-A762-47B5-9D1C-EC1F25448A32}"/>
              </a:ext>
            </a:extLst>
          </p:cNvPr>
          <p:cNvSpPr/>
          <p:nvPr/>
        </p:nvSpPr>
        <p:spPr>
          <a:xfrm>
            <a:off x="3275856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FA82A6-5BAC-4D40-95EB-B663C65DF03A}"/>
              </a:ext>
            </a:extLst>
          </p:cNvPr>
          <p:cNvSpPr txBox="1"/>
          <p:nvPr/>
        </p:nvSpPr>
        <p:spPr>
          <a:xfrm>
            <a:off x="3203848" y="49922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-A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5F07718-3091-4B3E-9346-AAB67331F265}"/>
              </a:ext>
            </a:extLst>
          </p:cNvPr>
          <p:cNvSpPr/>
          <p:nvPr/>
        </p:nvSpPr>
        <p:spPr>
          <a:xfrm>
            <a:off x="3707904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CC0F95-2CC6-4DFE-BC7F-B0DEF5507D37}"/>
              </a:ext>
            </a:extLst>
          </p:cNvPr>
          <p:cNvSpPr txBox="1"/>
          <p:nvPr/>
        </p:nvSpPr>
        <p:spPr>
          <a:xfrm>
            <a:off x="3635896" y="49922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-AR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22FE90A-F9A7-47E4-B69D-D2723CA403BD}"/>
              </a:ext>
            </a:extLst>
          </p:cNvPr>
          <p:cNvSpPr/>
          <p:nvPr/>
        </p:nvSpPr>
        <p:spPr>
          <a:xfrm>
            <a:off x="4139952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DDE5B5-A35C-460F-A898-0F5136982686}"/>
              </a:ext>
            </a:extLst>
          </p:cNvPr>
          <p:cNvSpPr txBox="1"/>
          <p:nvPr/>
        </p:nvSpPr>
        <p:spPr>
          <a:xfrm>
            <a:off x="4067944" y="49922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-AR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CBCBD1B-F6E4-4F5E-B468-DFEBD3D7B104}"/>
              </a:ext>
            </a:extLst>
          </p:cNvPr>
          <p:cNvSpPr/>
          <p:nvPr/>
        </p:nvSpPr>
        <p:spPr>
          <a:xfrm>
            <a:off x="4572000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6CB6B2-8F5F-4843-BCDD-3ED7674E5896}"/>
              </a:ext>
            </a:extLst>
          </p:cNvPr>
          <p:cNvSpPr txBox="1"/>
          <p:nvPr/>
        </p:nvSpPr>
        <p:spPr>
          <a:xfrm>
            <a:off x="4499992" y="49922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-AR" b="1" baseline="-25000" dirty="0">
                <a:solidFill>
                  <a:schemeClr val="accent1">
                    <a:lumMod val="75000"/>
                  </a:schemeClr>
                </a:solidFill>
              </a:rPr>
              <a:t>i-1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5C31933-AC30-4DAA-9A76-4F6A2349DB5C}"/>
              </a:ext>
            </a:extLst>
          </p:cNvPr>
          <p:cNvSpPr/>
          <p:nvPr/>
        </p:nvSpPr>
        <p:spPr>
          <a:xfrm>
            <a:off x="5004048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1C8709-F623-4C51-8C6E-F99DA4EE8CC0}"/>
              </a:ext>
            </a:extLst>
          </p:cNvPr>
          <p:cNvSpPr txBox="1"/>
          <p:nvPr/>
        </p:nvSpPr>
        <p:spPr>
          <a:xfrm>
            <a:off x="4932040" y="49922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-AR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3D1F620-F032-40EE-B159-4B2B0048FEAC}"/>
              </a:ext>
            </a:extLst>
          </p:cNvPr>
          <p:cNvSpPr/>
          <p:nvPr/>
        </p:nvSpPr>
        <p:spPr>
          <a:xfrm>
            <a:off x="5436096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6698D2E-162F-417C-87BA-AA8CC991A339}"/>
              </a:ext>
            </a:extLst>
          </p:cNvPr>
          <p:cNvSpPr txBox="1"/>
          <p:nvPr/>
        </p:nvSpPr>
        <p:spPr>
          <a:xfrm>
            <a:off x="5364088" y="49922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-AR" b="1" baseline="-25000" dirty="0">
                <a:solidFill>
                  <a:schemeClr val="accent1">
                    <a:lumMod val="75000"/>
                  </a:schemeClr>
                </a:solidFill>
              </a:rPr>
              <a:t>i+1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C20F642-6559-42D9-B2CE-20EA86AD8D21}"/>
              </a:ext>
            </a:extLst>
          </p:cNvPr>
          <p:cNvSpPr/>
          <p:nvPr/>
        </p:nvSpPr>
        <p:spPr>
          <a:xfrm>
            <a:off x="5868144" y="4869160"/>
            <a:ext cx="144016" cy="12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60871DE-A9AE-414F-ACB9-EE9FEDF2DDA9}"/>
              </a:ext>
            </a:extLst>
          </p:cNvPr>
          <p:cNvCxnSpPr/>
          <p:nvPr/>
        </p:nvCxnSpPr>
        <p:spPr>
          <a:xfrm>
            <a:off x="4644008" y="4581128"/>
            <a:ext cx="432048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2231786-D0F2-437C-BB54-B26DBEDF2511}"/>
              </a:ext>
            </a:extLst>
          </p:cNvPr>
          <p:cNvSpPr txBox="1"/>
          <p:nvPr/>
        </p:nvSpPr>
        <p:spPr>
          <a:xfrm>
            <a:off x="4716016" y="42281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3">
                    <a:lumMod val="50000"/>
                  </a:schemeClr>
                </a:solidFill>
              </a:rPr>
              <a:t>h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E7E7E25-7AE9-433A-A20B-F15156841601}"/>
              </a:ext>
            </a:extLst>
          </p:cNvPr>
          <p:cNvCxnSpPr/>
          <p:nvPr/>
        </p:nvCxnSpPr>
        <p:spPr>
          <a:xfrm>
            <a:off x="5148064" y="5366168"/>
            <a:ext cx="432048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561011-64A3-4AD7-8CE0-EECCE3900ADF}"/>
              </a:ext>
            </a:extLst>
          </p:cNvPr>
          <p:cNvSpPr txBox="1"/>
          <p:nvPr/>
        </p:nvSpPr>
        <p:spPr>
          <a:xfrm>
            <a:off x="5213939" y="53000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3">
                    <a:lumMod val="50000"/>
                  </a:schemeClr>
                </a:solidFill>
              </a:rPr>
              <a:t>h</a:t>
            </a:r>
          </a:p>
        </p:txBody>
      </p:sp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FE2ACE9F-C83B-4610-BE03-4CDA12274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89724"/>
              </p:ext>
            </p:extLst>
          </p:nvPr>
        </p:nvGraphicFramePr>
        <p:xfrm>
          <a:off x="5076056" y="646336"/>
          <a:ext cx="314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74640" imgH="203040" progId="Equation.3">
                  <p:embed/>
                </p:oleObj>
              </mc:Choice>
              <mc:Fallback>
                <p:oleObj name="Ecuación" r:id="rId4" imgW="1574640" imgH="203040" progId="Equation.3">
                  <p:embed/>
                  <p:pic>
                    <p:nvPicPr>
                      <p:cNvPr id="27" name="Objeto 26">
                        <a:extLst>
                          <a:ext uri="{FF2B5EF4-FFF2-40B4-BE49-F238E27FC236}">
                            <a16:creationId xmlns:a16="http://schemas.microsoft.com/office/drawing/2014/main" id="{FE2ACE9F-C83B-4610-BE03-4CDA12274B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6" y="646336"/>
                        <a:ext cx="314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21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7030" y="597617"/>
            <a:ext cx="8449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¿Cómo se aproxima la solución de                                          ?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b="1" dirty="0">
                <a:latin typeface="Franklin Gothic Book" panose="020B0503020102020204" pitchFamily="34" charset="0"/>
              </a:rPr>
              <a:t>Método de Diferencias Finitas para resolver P.V.F.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o s   P. V. F.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DB146-D1AF-4BB9-A340-639F144780A1}"/>
              </a:ext>
            </a:extLst>
          </p:cNvPr>
          <p:cNvSpPr txBox="1"/>
          <p:nvPr/>
        </p:nvSpPr>
        <p:spPr>
          <a:xfrm>
            <a:off x="515022" y="2992884"/>
            <a:ext cx="844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2) Se aproxima las derivadas por sus expresiones “centradas”:</a:t>
            </a:r>
            <a:endParaRPr lang="es-AR" sz="2400" baseline="-250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A1C43330-F2FE-4B6B-9CC3-119AB4B6F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558228"/>
              </p:ext>
            </p:extLst>
          </p:nvPr>
        </p:nvGraphicFramePr>
        <p:xfrm>
          <a:off x="1889224" y="3645024"/>
          <a:ext cx="4699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349360" imgH="812520" progId="Equation.3">
                  <p:embed/>
                </p:oleObj>
              </mc:Choice>
              <mc:Fallback>
                <p:oleObj name="Ecuación" r:id="rId4" imgW="2349360" imgH="812520" progId="Equation.3">
                  <p:embed/>
                  <p:pic>
                    <p:nvPicPr>
                      <p:cNvPr id="27" name="Objeto 26">
                        <a:extLst>
                          <a:ext uri="{FF2B5EF4-FFF2-40B4-BE49-F238E27FC236}">
                            <a16:creationId xmlns:a16="http://schemas.microsoft.com/office/drawing/2014/main" id="{A1C43330-F2FE-4B6B-9CC3-119AB4B6F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9224" y="3645024"/>
                        <a:ext cx="46990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00C36B28-ABA5-4457-84D4-57ABCCDC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07040"/>
              </p:ext>
            </p:extLst>
          </p:nvPr>
        </p:nvGraphicFramePr>
        <p:xfrm>
          <a:off x="5076056" y="646336"/>
          <a:ext cx="314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574640" imgH="203040" progId="Equation.3">
                  <p:embed/>
                </p:oleObj>
              </mc:Choice>
              <mc:Fallback>
                <p:oleObj name="Ecuación" r:id="rId6" imgW="1574640" imgH="203040" progId="Equation.3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00C36B28-ABA5-4457-84D4-57ABCCDC2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056" y="646336"/>
                        <a:ext cx="314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9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7030" y="597617"/>
            <a:ext cx="8449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¿Cómo se aproxima la solución de                                          ?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b="1" dirty="0">
                <a:latin typeface="Franklin Gothic Book" panose="020B0503020102020204" pitchFamily="34" charset="0"/>
              </a:rPr>
              <a:t>Método de Diferencias Finitas para resolver P.V.F.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o s   P. V. F.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DB146-D1AF-4BB9-A340-639F144780A1}"/>
              </a:ext>
            </a:extLst>
          </p:cNvPr>
          <p:cNvSpPr txBox="1"/>
          <p:nvPr/>
        </p:nvSpPr>
        <p:spPr>
          <a:xfrm>
            <a:off x="515022" y="1988840"/>
            <a:ext cx="84494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3) Se reemplaza las derivadas de la </a:t>
            </a:r>
            <a:r>
              <a:rPr lang="es-AR" sz="2400" dirty="0" err="1">
                <a:latin typeface="Franklin Gothic Book" panose="020B0503020102020204" pitchFamily="34" charset="0"/>
              </a:rPr>
              <a:t>ecuaci</a:t>
            </a:r>
            <a:r>
              <a:rPr lang="pt-BR" sz="2400" dirty="0" err="1">
                <a:latin typeface="Franklin Gothic Book" panose="020B0503020102020204" pitchFamily="34" charset="0"/>
              </a:rPr>
              <a:t>ón</a:t>
            </a:r>
            <a:r>
              <a:rPr lang="pt-BR" sz="2400" dirty="0">
                <a:latin typeface="Franklin Gothic Book" panose="020B0503020102020204" pitchFamily="34" charset="0"/>
              </a:rPr>
              <a:t> diferencial por sus </a:t>
            </a:r>
            <a:r>
              <a:rPr lang="pt-BR" sz="2400" dirty="0" err="1">
                <a:latin typeface="Franklin Gothic Book" panose="020B0503020102020204" pitchFamily="34" charset="0"/>
              </a:rPr>
              <a:t>aproximaciones</a:t>
            </a:r>
            <a:endParaRPr lang="pt-BR" sz="2400" dirty="0">
              <a:latin typeface="Franklin Gothic Book" panose="020B0503020102020204" pitchFamily="34" charset="0"/>
            </a:endParaRPr>
          </a:p>
          <a:p>
            <a:endParaRPr lang="pt-BR" sz="2400" baseline="-25000" dirty="0">
              <a:latin typeface="Franklin Gothic Book" panose="020B0503020102020204" pitchFamily="34" charset="0"/>
            </a:endParaRPr>
          </a:p>
          <a:p>
            <a:endParaRPr lang="pt-BR" sz="2400" baseline="-25000" dirty="0">
              <a:latin typeface="Franklin Gothic Book" panose="020B0503020102020204" pitchFamily="34" charset="0"/>
            </a:endParaRPr>
          </a:p>
          <a:p>
            <a:endParaRPr lang="pt-BR" sz="2400" baseline="-25000" dirty="0">
              <a:latin typeface="Franklin Gothic Book" panose="020B0503020102020204" pitchFamily="34" charset="0"/>
            </a:endParaRPr>
          </a:p>
          <a:p>
            <a:endParaRPr lang="pt-BR" sz="2400" baseline="-25000" dirty="0">
              <a:latin typeface="Franklin Gothic Book" panose="020B0503020102020204" pitchFamily="34" charset="0"/>
            </a:endParaRPr>
          </a:p>
          <a:p>
            <a:r>
              <a:rPr lang="pt-BR" sz="2400" dirty="0">
                <a:latin typeface="Franklin Gothic Book" panose="020B0503020102020204" pitchFamily="34" charset="0"/>
              </a:rPr>
              <a:t>4) Se </a:t>
            </a:r>
            <a:r>
              <a:rPr lang="pt-BR" sz="2400" dirty="0" err="1">
                <a:latin typeface="Franklin Gothic Book" panose="020B0503020102020204" pitchFamily="34" charset="0"/>
              </a:rPr>
              <a:t>reemplaza</a:t>
            </a:r>
            <a:r>
              <a:rPr lang="pt-BR" sz="2400" dirty="0">
                <a:latin typeface="Franklin Gothic Book" panose="020B0503020102020204" pitchFamily="34" charset="0"/>
              </a:rPr>
              <a:t> i=1, 2, 3, ..., N-1</a:t>
            </a:r>
          </a:p>
          <a:p>
            <a:endParaRPr lang="pt-BR" sz="2400" dirty="0">
              <a:latin typeface="Franklin Gothic Book" panose="020B0503020102020204" pitchFamily="34" charset="0"/>
            </a:endParaRPr>
          </a:p>
          <a:p>
            <a:r>
              <a:rPr lang="pt-BR" sz="2400" dirty="0">
                <a:latin typeface="Franklin Gothic Book" panose="020B0503020102020204" pitchFamily="34" charset="0"/>
              </a:rPr>
              <a:t>	(queda </a:t>
            </a:r>
            <a:r>
              <a:rPr lang="pt-BR" sz="2400" dirty="0" err="1">
                <a:latin typeface="Franklin Gothic Book" panose="020B0503020102020204" pitchFamily="34" charset="0"/>
              </a:rPr>
              <a:t>un</a:t>
            </a:r>
            <a:r>
              <a:rPr lang="pt-BR" sz="2400" dirty="0">
                <a:latin typeface="Franklin Gothic Book" panose="020B0503020102020204" pitchFamily="34" charset="0"/>
              </a:rPr>
              <a:t> Sistema de </a:t>
            </a:r>
            <a:r>
              <a:rPr lang="pt-BR" sz="2400" dirty="0" err="1">
                <a:latin typeface="Franklin Gothic Book" panose="020B0503020102020204" pitchFamily="34" charset="0"/>
              </a:rPr>
              <a:t>Ecuaciones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Lineales</a:t>
            </a:r>
            <a:r>
              <a:rPr lang="pt-BR" sz="2400" dirty="0">
                <a:latin typeface="Franklin Gothic Book" panose="020B0503020102020204" pitchFamily="34" charset="0"/>
              </a:rPr>
              <a:t>)</a:t>
            </a:r>
          </a:p>
          <a:p>
            <a:endParaRPr lang="pt-BR" sz="2400" dirty="0">
              <a:latin typeface="Franklin Gothic Book" panose="020B0503020102020204" pitchFamily="34" charset="0"/>
            </a:endParaRPr>
          </a:p>
          <a:p>
            <a:r>
              <a:rPr lang="pt-BR" sz="2400" dirty="0">
                <a:latin typeface="Franklin Gothic Book" panose="020B0503020102020204" pitchFamily="34" charset="0"/>
              </a:rPr>
              <a:t>5) Se </a:t>
            </a:r>
            <a:r>
              <a:rPr lang="pt-BR" sz="2400" dirty="0" err="1">
                <a:latin typeface="Franklin Gothic Book" panose="020B0503020102020204" pitchFamily="34" charset="0"/>
              </a:rPr>
              <a:t>resuelve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el</a:t>
            </a:r>
            <a:r>
              <a:rPr lang="pt-BR" sz="2400" dirty="0">
                <a:latin typeface="Franklin Gothic Book" panose="020B0503020102020204" pitchFamily="34" charset="0"/>
              </a:rPr>
              <a:t> Sistema de </a:t>
            </a:r>
            <a:r>
              <a:rPr lang="pt-BR" sz="2400" dirty="0" err="1">
                <a:latin typeface="Franklin Gothic Book" panose="020B0503020102020204" pitchFamily="34" charset="0"/>
              </a:rPr>
              <a:t>Ecuaciones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Lineales</a:t>
            </a:r>
            <a:endParaRPr lang="pt-BR" sz="2400" dirty="0">
              <a:latin typeface="Franklin Gothic Book" panose="020B0503020102020204" pitchFamily="34" charset="0"/>
            </a:endParaRPr>
          </a:p>
          <a:p>
            <a:pPr>
              <a:tabLst>
                <a:tab pos="360000" algn="l"/>
              </a:tabLst>
            </a:pPr>
            <a:r>
              <a:rPr lang="pt-BR" sz="2400" dirty="0">
                <a:latin typeface="Franklin Gothic Book" panose="020B0503020102020204" pitchFamily="34" charset="0"/>
              </a:rPr>
              <a:t>     La </a:t>
            </a:r>
            <a:r>
              <a:rPr lang="pt-BR" sz="2400" dirty="0" err="1">
                <a:latin typeface="Franklin Gothic Book" panose="020B0503020102020204" pitchFamily="34" charset="0"/>
              </a:rPr>
              <a:t>solución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exacta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del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S.E.L.será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la</a:t>
            </a:r>
            <a:r>
              <a:rPr lang="pt-BR" sz="2400">
                <a:latin typeface="Franklin Gothic Book" panose="020B0503020102020204" pitchFamily="34" charset="0"/>
              </a:rPr>
              <a:t> solución</a:t>
            </a:r>
            <a:r>
              <a:rPr lang="pt-BR" sz="2400" dirty="0">
                <a:latin typeface="Franklin Gothic Book" panose="020B0503020102020204" pitchFamily="34" charset="0"/>
              </a:rPr>
              <a:t> aproximada                      	de </a:t>
            </a:r>
            <a:r>
              <a:rPr lang="pt-BR" sz="2400" dirty="0" err="1">
                <a:latin typeface="Franklin Gothic Book" panose="020B0503020102020204" pitchFamily="34" charset="0"/>
              </a:rPr>
              <a:t>la</a:t>
            </a:r>
            <a:r>
              <a:rPr lang="pt-BR" sz="2400" dirty="0">
                <a:latin typeface="Franklin Gothic Book" panose="020B0503020102020204" pitchFamily="34" charset="0"/>
              </a:rPr>
              <a:t> </a:t>
            </a:r>
            <a:r>
              <a:rPr lang="pt-BR" sz="2400" dirty="0" err="1">
                <a:latin typeface="Franklin Gothic Book" panose="020B0503020102020204" pitchFamily="34" charset="0"/>
              </a:rPr>
              <a:t>Ecuación</a:t>
            </a:r>
            <a:r>
              <a:rPr lang="pt-BR" sz="2400" dirty="0">
                <a:latin typeface="Franklin Gothic Book" panose="020B0503020102020204" pitchFamily="34" charset="0"/>
              </a:rPr>
              <a:t> Diferencial</a:t>
            </a:r>
            <a:endParaRPr lang="es-AR" sz="24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A1C43330-F2FE-4B6B-9CC3-119AB4B6F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64076"/>
              </p:ext>
            </p:extLst>
          </p:nvPr>
        </p:nvGraphicFramePr>
        <p:xfrm>
          <a:off x="1029875" y="2852936"/>
          <a:ext cx="7239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619440" imgH="634680" progId="Equation.3">
                  <p:embed/>
                </p:oleObj>
              </mc:Choice>
              <mc:Fallback>
                <p:oleObj name="Ecuación" r:id="rId4" imgW="3619440" imgH="634680" progId="Equation.3">
                  <p:embed/>
                  <p:pic>
                    <p:nvPicPr>
                      <p:cNvPr id="27" name="Objeto 26">
                        <a:extLst>
                          <a:ext uri="{FF2B5EF4-FFF2-40B4-BE49-F238E27FC236}">
                            <a16:creationId xmlns:a16="http://schemas.microsoft.com/office/drawing/2014/main" id="{A1C43330-F2FE-4B6B-9CC3-119AB4B6F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9875" y="2852936"/>
                        <a:ext cx="7239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00C36B28-ABA5-4457-84D4-57ABCCDC2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056" y="646336"/>
          <a:ext cx="314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574640" imgH="203040" progId="Equation.3">
                  <p:embed/>
                </p:oleObj>
              </mc:Choice>
              <mc:Fallback>
                <p:oleObj name="Ecuación" r:id="rId6" imgW="1574640" imgH="203040" progId="Equation.3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00C36B28-ABA5-4457-84D4-57ABCCDC2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056" y="646336"/>
                        <a:ext cx="314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4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446" y="-27384"/>
            <a:ext cx="7648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o s   P. V. F.</a:t>
            </a:r>
          </a:p>
          <a:p>
            <a:endParaRPr lang="es-AR" sz="2800" dirty="0">
              <a:latin typeface="Impact" panose="020B0806030902050204" pitchFamily="34" charset="0"/>
            </a:endParaRPr>
          </a:p>
          <a:p>
            <a:r>
              <a:rPr lang="es-AR" sz="2800" dirty="0">
                <a:latin typeface="Impact" panose="020B0806030902050204" pitchFamily="34" charset="0"/>
              </a:rPr>
              <a:t>E J E M P L O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DB146-D1AF-4BB9-A340-639F144780A1}"/>
              </a:ext>
            </a:extLst>
          </p:cNvPr>
          <p:cNvSpPr txBox="1"/>
          <p:nvPr/>
        </p:nvSpPr>
        <p:spPr>
          <a:xfrm>
            <a:off x="2411760" y="2692240"/>
            <a:ext cx="844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Las condiciones no están dadas en el mismo punto</a:t>
            </a: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00C36B28-ABA5-4457-84D4-57ABCCDC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78254"/>
              </p:ext>
            </p:extLst>
          </p:nvPr>
        </p:nvGraphicFramePr>
        <p:xfrm>
          <a:off x="2113171" y="829138"/>
          <a:ext cx="2235200" cy="177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17440" imgH="888840" progId="Equation.3">
                  <p:embed/>
                </p:oleObj>
              </mc:Choice>
              <mc:Fallback>
                <p:oleObj name="Ecuación" r:id="rId4" imgW="1117440" imgH="888840" progId="Equation.3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00C36B28-ABA5-4457-84D4-57ABCCDC2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3171" y="829138"/>
                        <a:ext cx="2235200" cy="177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4A183CB6-C878-4352-B671-2B60867FE282}"/>
              </a:ext>
            </a:extLst>
          </p:cNvPr>
          <p:cNvSpPr/>
          <p:nvPr/>
        </p:nvSpPr>
        <p:spPr>
          <a:xfrm>
            <a:off x="33446" y="2679147"/>
            <a:ext cx="2497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R E S O L U C I </a:t>
            </a:r>
            <a:r>
              <a:rPr lang="es-AR" sz="2800" dirty="0" err="1">
                <a:latin typeface="Impact" panose="020B0806030902050204" pitchFamily="34" charset="0"/>
              </a:rPr>
              <a:t>Ó</a:t>
            </a:r>
            <a:r>
              <a:rPr lang="es-AR" sz="2800" dirty="0">
                <a:latin typeface="Impact" panose="020B0806030902050204" pitchFamily="34" charset="0"/>
              </a:rPr>
              <a:t> 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810C1E-F948-4625-AD58-092225B5D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r="12201" b="39007"/>
          <a:stretch/>
        </p:blipFill>
        <p:spPr>
          <a:xfrm>
            <a:off x="2627784" y="4030472"/>
            <a:ext cx="4824536" cy="25668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8A001A-DD4C-484C-8B8C-CF988DC5480C}"/>
              </a:ext>
            </a:extLst>
          </p:cNvPr>
          <p:cNvSpPr txBox="1"/>
          <p:nvPr/>
        </p:nvSpPr>
        <p:spPr>
          <a:xfrm>
            <a:off x="33446" y="3153905"/>
            <a:ext cx="90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Se pide calcular la solución en los puntos intermedios entre 0 y 1 (donde está dada la solución), con un paso h</a:t>
            </a:r>
            <a:r>
              <a:rPr lang="en-US" sz="2400" dirty="0">
                <a:latin typeface="Franklin Gothic Book" panose="020B0503020102020204" pitchFamily="34" charset="0"/>
              </a:rPr>
              <a:t>=</a:t>
            </a:r>
            <a:r>
              <a:rPr lang="es-AR" sz="2400" dirty="0">
                <a:latin typeface="Franklin Gothic Book" panose="020B0503020102020204" pitchFamily="34" charset="0"/>
              </a:rPr>
              <a:t>0.25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E4A950-82C2-458A-A2D1-FBA3B642F114}"/>
              </a:ext>
            </a:extLst>
          </p:cNvPr>
          <p:cNvSpPr txBox="1"/>
          <p:nvPr/>
        </p:nvSpPr>
        <p:spPr>
          <a:xfrm>
            <a:off x="2987824" y="621814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0</a:t>
            </a:r>
            <a:endParaRPr lang="es-AR" sz="2800" dirty="0">
              <a:solidFill>
                <a:srgbClr val="007A37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5C3E11-CA7C-4630-A75D-36850C34E54C}"/>
              </a:ext>
            </a:extLst>
          </p:cNvPr>
          <p:cNvSpPr txBox="1"/>
          <p:nvPr/>
        </p:nvSpPr>
        <p:spPr>
          <a:xfrm>
            <a:off x="6444208" y="621814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1</a:t>
            </a:r>
            <a:endParaRPr lang="es-AR" sz="2800" dirty="0">
              <a:solidFill>
                <a:srgbClr val="007A37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7CB8D5D-49BA-455E-8F41-165AB80293B5}"/>
              </a:ext>
            </a:extLst>
          </p:cNvPr>
          <p:cNvCxnSpPr/>
          <p:nvPr/>
        </p:nvCxnSpPr>
        <p:spPr>
          <a:xfrm>
            <a:off x="3995936" y="623731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4EF9D3-AC78-48F1-AFED-7955ACBFE732}"/>
              </a:ext>
            </a:extLst>
          </p:cNvPr>
          <p:cNvCxnSpPr/>
          <p:nvPr/>
        </p:nvCxnSpPr>
        <p:spPr>
          <a:xfrm>
            <a:off x="4860032" y="623731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110B745-DFF5-4A65-98AD-15C031F45C88}"/>
              </a:ext>
            </a:extLst>
          </p:cNvPr>
          <p:cNvCxnSpPr/>
          <p:nvPr/>
        </p:nvCxnSpPr>
        <p:spPr>
          <a:xfrm>
            <a:off x="5724128" y="6237312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7ED8E6-D8D2-4D15-ACEC-E4459B948206}"/>
              </a:ext>
            </a:extLst>
          </p:cNvPr>
          <p:cNvSpPr txBox="1"/>
          <p:nvPr/>
        </p:nvSpPr>
        <p:spPr>
          <a:xfrm>
            <a:off x="3707904" y="630932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0,25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3925A5-DFD9-4536-A31A-CDAE2ECEA4A6}"/>
              </a:ext>
            </a:extLst>
          </p:cNvPr>
          <p:cNvSpPr txBox="1"/>
          <p:nvPr/>
        </p:nvSpPr>
        <p:spPr>
          <a:xfrm>
            <a:off x="4572001" y="630932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0,50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8B2783-CC5D-44BC-8FC1-E25E34446930}"/>
              </a:ext>
            </a:extLst>
          </p:cNvPr>
          <p:cNvSpPr txBox="1"/>
          <p:nvPr/>
        </p:nvSpPr>
        <p:spPr>
          <a:xfrm>
            <a:off x="5436097" y="630932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0,75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8D49DF-84E0-44A9-83EC-484F1249B3B1}"/>
              </a:ext>
            </a:extLst>
          </p:cNvPr>
          <p:cNvSpPr txBox="1"/>
          <p:nvPr/>
        </p:nvSpPr>
        <p:spPr>
          <a:xfrm>
            <a:off x="2870732" y="5896436"/>
            <a:ext cx="3600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0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2900CCB-EAFA-4F83-9A3D-44A39DE66B25}"/>
              </a:ext>
            </a:extLst>
          </p:cNvPr>
          <p:cNvSpPr txBox="1"/>
          <p:nvPr/>
        </p:nvSpPr>
        <p:spPr>
          <a:xfrm>
            <a:off x="6300194" y="5877272"/>
            <a:ext cx="36003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4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E84156A-BB38-4AC2-8429-A64175F6FF0A}"/>
              </a:ext>
            </a:extLst>
          </p:cNvPr>
          <p:cNvSpPr txBox="1"/>
          <p:nvPr/>
        </p:nvSpPr>
        <p:spPr>
          <a:xfrm>
            <a:off x="3707904" y="589643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429E195-68FD-40E2-81B8-AC044D7D5FA6}"/>
              </a:ext>
            </a:extLst>
          </p:cNvPr>
          <p:cNvSpPr txBox="1"/>
          <p:nvPr/>
        </p:nvSpPr>
        <p:spPr>
          <a:xfrm>
            <a:off x="4572001" y="589643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4AA85-6DA4-4B5A-ADE9-15060253931E}"/>
              </a:ext>
            </a:extLst>
          </p:cNvPr>
          <p:cNvSpPr txBox="1"/>
          <p:nvPr/>
        </p:nvSpPr>
        <p:spPr>
          <a:xfrm>
            <a:off x="5436097" y="589643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69322A1-6CCE-4D12-9CA3-D8B2A0EFAF22}"/>
              </a:ext>
            </a:extLst>
          </p:cNvPr>
          <p:cNvSpPr txBox="1"/>
          <p:nvPr/>
        </p:nvSpPr>
        <p:spPr>
          <a:xfrm>
            <a:off x="755576" y="4797152"/>
            <a:ext cx="135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1)</a:t>
            </a:r>
            <a:endParaRPr lang="es-AR" sz="32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F3AC5DF-D3B6-49A3-AB1C-14A3CD639E0A}"/>
              </a:ext>
            </a:extLst>
          </p:cNvPr>
          <p:cNvSpPr txBox="1"/>
          <p:nvPr/>
        </p:nvSpPr>
        <p:spPr>
          <a:xfrm>
            <a:off x="4572000" y="47971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ucida Handwriting" panose="03010101010101010101" pitchFamily="66" charset="0"/>
              </a:rPr>
              <a:t>Discretizaci</a:t>
            </a:r>
            <a:r>
              <a:rPr lang="es-AR" sz="1400" dirty="0" err="1">
                <a:latin typeface="Lucida Handwriting" panose="03010101010101010101" pitchFamily="66" charset="0"/>
              </a:rPr>
              <a:t>ón</a:t>
            </a:r>
            <a:r>
              <a:rPr lang="es-AR" sz="1400" dirty="0">
                <a:latin typeface="Lucida Handwriting" panose="03010101010101010101" pitchFamily="66" charset="0"/>
              </a:rPr>
              <a:t> del Dominio</a:t>
            </a:r>
          </a:p>
        </p:txBody>
      </p:sp>
    </p:spTree>
    <p:extLst>
      <p:ext uri="{BB962C8B-B14F-4D97-AF65-F5344CB8AC3E}">
        <p14:creationId xmlns:p14="http://schemas.microsoft.com/office/powerpoint/2010/main" val="405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58846" y="0"/>
            <a:ext cx="101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P. V. F.</a:t>
            </a:r>
          </a:p>
          <a:p>
            <a:endParaRPr lang="es-AR" sz="2800" dirty="0">
              <a:latin typeface="Impact" panose="020B0806030902050204" pitchFamily="34" charset="0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00C36B28-ABA5-4457-84D4-57ABCCDC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45015"/>
              </p:ext>
            </p:extLst>
          </p:nvPr>
        </p:nvGraphicFramePr>
        <p:xfrm>
          <a:off x="546327" y="576016"/>
          <a:ext cx="2235200" cy="177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17440" imgH="888840" progId="Equation.3">
                  <p:embed/>
                </p:oleObj>
              </mc:Choice>
              <mc:Fallback>
                <p:oleObj name="Ecuación" r:id="rId4" imgW="1117440" imgH="888840" progId="Equation.3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00C36B28-ABA5-4457-84D4-57ABCCDC2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327" y="576016"/>
                        <a:ext cx="2235200" cy="177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4810C1E-F948-4625-AD58-092225B5D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r="12201" b="39007"/>
          <a:stretch/>
        </p:blipFill>
        <p:spPr>
          <a:xfrm>
            <a:off x="3995936" y="260648"/>
            <a:ext cx="4824536" cy="25668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E4A950-82C2-458A-A2D1-FBA3B642F114}"/>
              </a:ext>
            </a:extLst>
          </p:cNvPr>
          <p:cNvSpPr txBox="1"/>
          <p:nvPr/>
        </p:nvSpPr>
        <p:spPr>
          <a:xfrm>
            <a:off x="4355976" y="244832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0</a:t>
            </a:r>
            <a:endParaRPr lang="es-AR" sz="2800" dirty="0">
              <a:solidFill>
                <a:srgbClr val="007A37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5C3E11-CA7C-4630-A75D-36850C34E54C}"/>
              </a:ext>
            </a:extLst>
          </p:cNvPr>
          <p:cNvSpPr txBox="1"/>
          <p:nvPr/>
        </p:nvSpPr>
        <p:spPr>
          <a:xfrm>
            <a:off x="7812360" y="244832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A37"/>
                </a:solidFill>
              </a:rPr>
              <a:t>1</a:t>
            </a:r>
            <a:endParaRPr lang="es-AR" sz="2800" dirty="0">
              <a:solidFill>
                <a:srgbClr val="007A37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7CB8D5D-49BA-455E-8F41-165AB80293B5}"/>
              </a:ext>
            </a:extLst>
          </p:cNvPr>
          <p:cNvCxnSpPr/>
          <p:nvPr/>
        </p:nvCxnSpPr>
        <p:spPr>
          <a:xfrm>
            <a:off x="5364088" y="2467488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4EF9D3-AC78-48F1-AFED-7955ACBFE732}"/>
              </a:ext>
            </a:extLst>
          </p:cNvPr>
          <p:cNvCxnSpPr/>
          <p:nvPr/>
        </p:nvCxnSpPr>
        <p:spPr>
          <a:xfrm>
            <a:off x="6228184" y="2467488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110B745-DFF5-4A65-98AD-15C031F45C88}"/>
              </a:ext>
            </a:extLst>
          </p:cNvPr>
          <p:cNvCxnSpPr/>
          <p:nvPr/>
        </p:nvCxnSpPr>
        <p:spPr>
          <a:xfrm>
            <a:off x="7092280" y="2467488"/>
            <a:ext cx="0" cy="1279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7ED8E6-D8D2-4D15-ACEC-E4459B948206}"/>
              </a:ext>
            </a:extLst>
          </p:cNvPr>
          <p:cNvSpPr txBox="1"/>
          <p:nvPr/>
        </p:nvSpPr>
        <p:spPr>
          <a:xfrm>
            <a:off x="5076056" y="25394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0,25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3925A5-DFD9-4536-A31A-CDAE2ECEA4A6}"/>
              </a:ext>
            </a:extLst>
          </p:cNvPr>
          <p:cNvSpPr txBox="1"/>
          <p:nvPr/>
        </p:nvSpPr>
        <p:spPr>
          <a:xfrm>
            <a:off x="5940153" y="25394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0,50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8B2783-CC5D-44BC-8FC1-E25E34446930}"/>
              </a:ext>
            </a:extLst>
          </p:cNvPr>
          <p:cNvSpPr txBox="1"/>
          <p:nvPr/>
        </p:nvSpPr>
        <p:spPr>
          <a:xfrm>
            <a:off x="6804249" y="25394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0,75</a:t>
            </a:r>
            <a:endParaRPr lang="es-AR" dirty="0">
              <a:solidFill>
                <a:srgbClr val="007A37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8D49DF-84E0-44A9-83EC-484F1249B3B1}"/>
              </a:ext>
            </a:extLst>
          </p:cNvPr>
          <p:cNvSpPr txBox="1"/>
          <p:nvPr/>
        </p:nvSpPr>
        <p:spPr>
          <a:xfrm>
            <a:off x="4238884" y="2126612"/>
            <a:ext cx="3600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0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2900CCB-EAFA-4F83-9A3D-44A39DE66B25}"/>
              </a:ext>
            </a:extLst>
          </p:cNvPr>
          <p:cNvSpPr txBox="1"/>
          <p:nvPr/>
        </p:nvSpPr>
        <p:spPr>
          <a:xfrm>
            <a:off x="7668346" y="2107448"/>
            <a:ext cx="36003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A37"/>
                </a:solidFill>
              </a:rPr>
              <a:t>x</a:t>
            </a:r>
            <a:r>
              <a:rPr lang="en-US" baseline="-25000" dirty="0">
                <a:solidFill>
                  <a:srgbClr val="007A37"/>
                </a:solidFill>
              </a:rPr>
              <a:t>4</a:t>
            </a:r>
            <a:endParaRPr lang="es-AR" sz="2800" baseline="-25000" dirty="0">
              <a:solidFill>
                <a:srgbClr val="007A37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E84156A-BB38-4AC2-8429-A64175F6FF0A}"/>
              </a:ext>
            </a:extLst>
          </p:cNvPr>
          <p:cNvSpPr txBox="1"/>
          <p:nvPr/>
        </p:nvSpPr>
        <p:spPr>
          <a:xfrm>
            <a:off x="5076056" y="2126612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429E195-68FD-40E2-81B8-AC044D7D5FA6}"/>
              </a:ext>
            </a:extLst>
          </p:cNvPr>
          <p:cNvSpPr txBox="1"/>
          <p:nvPr/>
        </p:nvSpPr>
        <p:spPr>
          <a:xfrm>
            <a:off x="5940153" y="2126612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64AA85-6DA4-4B5A-ADE9-15060253931E}"/>
              </a:ext>
            </a:extLst>
          </p:cNvPr>
          <p:cNvSpPr txBox="1"/>
          <p:nvPr/>
        </p:nvSpPr>
        <p:spPr>
          <a:xfrm>
            <a:off x="6804249" y="2126612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s-AR" baseline="-25000" dirty="0">
              <a:solidFill>
                <a:srgbClr val="FF000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69322A1-6CCE-4D12-9CA3-D8B2A0EFAF22}"/>
              </a:ext>
            </a:extLst>
          </p:cNvPr>
          <p:cNvSpPr txBox="1"/>
          <p:nvPr/>
        </p:nvSpPr>
        <p:spPr>
          <a:xfrm>
            <a:off x="3502437" y="1196752"/>
            <a:ext cx="135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1)</a:t>
            </a:r>
            <a:endParaRPr lang="es-AR" sz="3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67779E5-7D9F-4D6F-B35E-43FBC7916DFB}"/>
              </a:ext>
            </a:extLst>
          </p:cNvPr>
          <p:cNvSpPr txBox="1"/>
          <p:nvPr/>
        </p:nvSpPr>
        <p:spPr>
          <a:xfrm>
            <a:off x="298743" y="3039978"/>
            <a:ext cx="60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2)</a:t>
            </a:r>
            <a:endParaRPr lang="es-AR" sz="32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E1490A0-6D51-45BD-B4D8-6AB9315A2653}"/>
              </a:ext>
            </a:extLst>
          </p:cNvPr>
          <p:cNvSpPr/>
          <p:nvPr/>
        </p:nvSpPr>
        <p:spPr>
          <a:xfrm>
            <a:off x="323528" y="576016"/>
            <a:ext cx="2777138" cy="20650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scene3d>
            <a:camera prst="orthographicFront"/>
            <a:lightRig rig="threePt" dir="t"/>
          </a:scene3d>
          <a:sp3d>
            <a:bevelT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1598CBBC-DBA2-4A99-BCD7-8705B1ACA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56712"/>
              </p:ext>
            </p:extLst>
          </p:nvPr>
        </p:nvGraphicFramePr>
        <p:xfrm>
          <a:off x="1114684" y="2996952"/>
          <a:ext cx="624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3124080" imgH="393480" progId="Equation.3">
                  <p:embed/>
                </p:oleObj>
              </mc:Choice>
              <mc:Fallback>
                <p:oleObj name="Ecuación" r:id="rId7" imgW="3124080" imgH="393480" progId="Equation.3">
                  <p:embed/>
                  <p:pic>
                    <p:nvPicPr>
                      <p:cNvPr id="37" name="Objeto 36">
                        <a:extLst>
                          <a:ext uri="{FF2B5EF4-FFF2-40B4-BE49-F238E27FC236}">
                            <a16:creationId xmlns:a16="http://schemas.microsoft.com/office/drawing/2014/main" id="{1598CBBC-DBA2-4A99-BCD7-8705B1ACA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4684" y="2996952"/>
                        <a:ext cx="6248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uadroTexto 37">
            <a:extLst>
              <a:ext uri="{FF2B5EF4-FFF2-40B4-BE49-F238E27FC236}">
                <a16:creationId xmlns:a16="http://schemas.microsoft.com/office/drawing/2014/main" id="{7DACEEBA-79DC-4BE4-B85E-08E11476D69C}"/>
              </a:ext>
            </a:extLst>
          </p:cNvPr>
          <p:cNvSpPr txBox="1"/>
          <p:nvPr/>
        </p:nvSpPr>
        <p:spPr>
          <a:xfrm>
            <a:off x="251520" y="3964653"/>
            <a:ext cx="60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3)</a:t>
            </a:r>
            <a:endParaRPr lang="es-AR" sz="3200" dirty="0"/>
          </a:p>
        </p:txBody>
      </p:sp>
      <p:graphicFrame>
        <p:nvGraphicFramePr>
          <p:cNvPr id="39" name="Objeto 38">
            <a:extLst>
              <a:ext uri="{FF2B5EF4-FFF2-40B4-BE49-F238E27FC236}">
                <a16:creationId xmlns:a16="http://schemas.microsoft.com/office/drawing/2014/main" id="{4E724DC9-5B75-439C-8105-F04210219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968179"/>
              </p:ext>
            </p:extLst>
          </p:nvPr>
        </p:nvGraphicFramePr>
        <p:xfrm>
          <a:off x="1130300" y="3921082"/>
          <a:ext cx="612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3060360" imgH="393480" progId="Equation.3">
                  <p:embed/>
                </p:oleObj>
              </mc:Choice>
              <mc:Fallback>
                <p:oleObj name="Ecuación" r:id="rId9" imgW="3060360" imgH="393480" progId="Equation.3">
                  <p:embed/>
                  <p:pic>
                    <p:nvPicPr>
                      <p:cNvPr id="39" name="Objeto 38">
                        <a:extLst>
                          <a:ext uri="{FF2B5EF4-FFF2-40B4-BE49-F238E27FC236}">
                            <a16:creationId xmlns:a16="http://schemas.microsoft.com/office/drawing/2014/main" id="{4E724DC9-5B75-439C-8105-F042102191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0300" y="3921082"/>
                        <a:ext cx="6121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to 39">
            <a:extLst>
              <a:ext uri="{FF2B5EF4-FFF2-40B4-BE49-F238E27FC236}">
                <a16:creationId xmlns:a16="http://schemas.microsoft.com/office/drawing/2014/main" id="{9616D330-23DE-4024-B6CD-3DE292BB6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64108"/>
              </p:ext>
            </p:extLst>
          </p:nvPr>
        </p:nvGraphicFramePr>
        <p:xfrm>
          <a:off x="1136600" y="4662915"/>
          <a:ext cx="703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3517560" imgH="419040" progId="Equation.3">
                  <p:embed/>
                </p:oleObj>
              </mc:Choice>
              <mc:Fallback>
                <p:oleObj name="Ecuación" r:id="rId11" imgW="3517560" imgH="419040" progId="Equation.3">
                  <p:embed/>
                  <p:pic>
                    <p:nvPicPr>
                      <p:cNvPr id="40" name="Objeto 39">
                        <a:extLst>
                          <a:ext uri="{FF2B5EF4-FFF2-40B4-BE49-F238E27FC236}">
                            <a16:creationId xmlns:a16="http://schemas.microsoft.com/office/drawing/2014/main" id="{9616D330-23DE-4024-B6CD-3DE292BB6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6600" y="4662915"/>
                        <a:ext cx="7035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o 40">
            <a:extLst>
              <a:ext uri="{FF2B5EF4-FFF2-40B4-BE49-F238E27FC236}">
                <a16:creationId xmlns:a16="http://schemas.microsoft.com/office/drawing/2014/main" id="{B0684FE8-37AB-4CCF-8102-C07E012E8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853659"/>
              </p:ext>
            </p:extLst>
          </p:nvPr>
        </p:nvGraphicFramePr>
        <p:xfrm>
          <a:off x="755576" y="5564088"/>
          <a:ext cx="701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3504960" imgH="228600" progId="Equation.3">
                  <p:embed/>
                </p:oleObj>
              </mc:Choice>
              <mc:Fallback>
                <p:oleObj name="Ecuación" r:id="rId13" imgW="3504960" imgH="228600" progId="Equation.3">
                  <p:embed/>
                  <p:pic>
                    <p:nvPicPr>
                      <p:cNvPr id="41" name="Objeto 40">
                        <a:extLst>
                          <a:ext uri="{FF2B5EF4-FFF2-40B4-BE49-F238E27FC236}">
                            <a16:creationId xmlns:a16="http://schemas.microsoft.com/office/drawing/2014/main" id="{B0684FE8-37AB-4CCF-8102-C07E012E8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576" y="5564088"/>
                        <a:ext cx="7010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F6DCF0D4-9E89-4238-A6B3-3EB4D8E8FF1D}"/>
              </a:ext>
            </a:extLst>
          </p:cNvPr>
          <p:cNvSpPr/>
          <p:nvPr/>
        </p:nvSpPr>
        <p:spPr>
          <a:xfrm>
            <a:off x="1158846" y="4725144"/>
            <a:ext cx="532834" cy="431066"/>
          </a:xfrm>
          <a:prstGeom prst="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46320EC-A5B6-432E-9544-C8250F5378EB}"/>
              </a:ext>
            </a:extLst>
          </p:cNvPr>
          <p:cNvSpPr/>
          <p:nvPr/>
        </p:nvSpPr>
        <p:spPr>
          <a:xfrm>
            <a:off x="4932040" y="4725144"/>
            <a:ext cx="532834" cy="431066"/>
          </a:xfrm>
          <a:prstGeom prst="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EC7B9E9-3E46-46CD-8586-9E8FEF87986A}"/>
              </a:ext>
            </a:extLst>
          </p:cNvPr>
          <p:cNvSpPr/>
          <p:nvPr/>
        </p:nvSpPr>
        <p:spPr>
          <a:xfrm>
            <a:off x="2094950" y="4765468"/>
            <a:ext cx="316810" cy="431066"/>
          </a:xfrm>
          <a:prstGeom prst="rect">
            <a:avLst/>
          </a:prstGeom>
          <a:solidFill>
            <a:srgbClr val="FF33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C9AF6B7-A1CD-44E2-8FD9-29F23F97F553}"/>
              </a:ext>
            </a:extLst>
          </p:cNvPr>
          <p:cNvSpPr/>
          <p:nvPr/>
        </p:nvSpPr>
        <p:spPr>
          <a:xfrm>
            <a:off x="6199406" y="4765468"/>
            <a:ext cx="316810" cy="431066"/>
          </a:xfrm>
          <a:prstGeom prst="rect">
            <a:avLst/>
          </a:prstGeom>
          <a:solidFill>
            <a:srgbClr val="FF33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0DE38D3-799E-4B08-8949-9A255B251569}"/>
              </a:ext>
            </a:extLst>
          </p:cNvPr>
          <p:cNvSpPr/>
          <p:nvPr/>
        </p:nvSpPr>
        <p:spPr>
          <a:xfrm>
            <a:off x="3779912" y="4725144"/>
            <a:ext cx="532834" cy="4310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08FE344-C7A3-4414-B867-E319AB6B286C}"/>
              </a:ext>
            </a:extLst>
          </p:cNvPr>
          <p:cNvSpPr/>
          <p:nvPr/>
        </p:nvSpPr>
        <p:spPr>
          <a:xfrm>
            <a:off x="2599006" y="4725144"/>
            <a:ext cx="532834" cy="4310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469436A-DAAA-4CD5-9FAE-71D45DD07488}"/>
              </a:ext>
            </a:extLst>
          </p:cNvPr>
          <p:cNvSpPr txBox="1"/>
          <p:nvPr/>
        </p:nvSpPr>
        <p:spPr>
          <a:xfrm>
            <a:off x="5994932" y="1321604"/>
            <a:ext cx="217746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Discretizaci</a:t>
            </a:r>
            <a:r>
              <a:rPr lang="es-AR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ón</a:t>
            </a:r>
            <a:r>
              <a:rPr lang="es-AR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del Dominio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F44EB74-4574-4B48-9467-4D1E669D28E9}"/>
              </a:ext>
            </a:extLst>
          </p:cNvPr>
          <p:cNvSpPr txBox="1"/>
          <p:nvPr/>
        </p:nvSpPr>
        <p:spPr>
          <a:xfrm>
            <a:off x="7452320" y="3068960"/>
            <a:ext cx="1691680" cy="738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Aproximación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de las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Derivadas</a:t>
            </a:r>
            <a:endParaRPr lang="es-AR" sz="1400" b="1" dirty="0">
              <a:solidFill>
                <a:srgbClr val="FF3300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49981F-D186-458D-ABC2-A22B7B52186D}"/>
              </a:ext>
            </a:extLst>
          </p:cNvPr>
          <p:cNvSpPr txBox="1"/>
          <p:nvPr/>
        </p:nvSpPr>
        <p:spPr>
          <a:xfrm>
            <a:off x="179512" y="5949280"/>
            <a:ext cx="950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</a:t>
            </a:r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dirty="0"/>
              <a:t>=0,25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AD54149-30DF-4AE9-A533-9D1D33D658A5}"/>
              </a:ext>
            </a:extLst>
          </p:cNvPr>
          <p:cNvSpPr/>
          <p:nvPr/>
        </p:nvSpPr>
        <p:spPr>
          <a:xfrm>
            <a:off x="1114684" y="6281984"/>
            <a:ext cx="216956" cy="206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DDE8EE3F-3782-4ACF-9B8E-ADBDCB32D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04886"/>
              </p:ext>
            </p:extLst>
          </p:nvPr>
        </p:nvGraphicFramePr>
        <p:xfrm>
          <a:off x="1804988" y="6165850"/>
          <a:ext cx="543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5" imgW="2717640" imgH="228600" progId="Equation.3">
                  <p:embed/>
                </p:oleObj>
              </mc:Choice>
              <mc:Fallback>
                <p:oleObj name="Ecuación" r:id="rId15" imgW="2717640" imgH="228600" progId="Equation.3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DDE8EE3F-3782-4ACF-9B8E-ADBDCB32DE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4988" y="6165850"/>
                        <a:ext cx="543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DFCD5682-D924-4662-A3A9-23AB4D152D02}"/>
              </a:ext>
            </a:extLst>
          </p:cNvPr>
          <p:cNvSpPr/>
          <p:nvPr/>
        </p:nvSpPr>
        <p:spPr>
          <a:xfrm>
            <a:off x="2021944" y="6052140"/>
            <a:ext cx="5070336" cy="7386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A5E9563-CB40-4673-A5EA-F989F3937742}"/>
              </a:ext>
            </a:extLst>
          </p:cNvPr>
          <p:cNvSpPr txBox="1"/>
          <p:nvPr/>
        </p:nvSpPr>
        <p:spPr>
          <a:xfrm>
            <a:off x="7452320" y="4563705"/>
            <a:ext cx="1691680" cy="16004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FFF66"/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Reemplazo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de las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Derivadas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por sus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Aproximaciones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en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la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Ecuación</a:t>
            </a:r>
            <a:r>
              <a:rPr lang="en-US" sz="1400" b="1" dirty="0">
                <a:solidFill>
                  <a:srgbClr val="FF3300"/>
                </a:solidFill>
                <a:latin typeface="Lucida Handwriting" panose="03010101010101010101" pitchFamily="66" charset="0"/>
              </a:rPr>
              <a:t> </a:t>
            </a:r>
            <a:r>
              <a:rPr lang="en-US" sz="1400" b="1" dirty="0" err="1">
                <a:solidFill>
                  <a:srgbClr val="FF3300"/>
                </a:solidFill>
                <a:latin typeface="Lucida Handwriting" panose="03010101010101010101" pitchFamily="66" charset="0"/>
              </a:rPr>
              <a:t>Diferencial</a:t>
            </a:r>
            <a:endParaRPr lang="es-AR" sz="1400" b="1" dirty="0">
              <a:solidFill>
                <a:srgbClr val="FF330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6" grpId="0"/>
      <p:bldP spid="38" grpId="0"/>
      <p:bldP spid="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0" grpId="0"/>
      <p:bldP spid="11" grpId="0" animBg="1"/>
      <p:bldP spid="13" grpId="0" animBg="1"/>
      <p:bldP spid="5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1AD1F4D-760B-4C90-86B9-31316F5C3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NUMEROS</Template>
  <TotalTime>9574</TotalTime>
  <Words>1068</Words>
  <Application>Microsoft Office PowerPoint</Application>
  <PresentationFormat>Presentación en pantalla (4:3)</PresentationFormat>
  <Paragraphs>183</Paragraphs>
  <Slides>13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HGSGothicE</vt:lpstr>
      <vt:lpstr>Arial</vt:lpstr>
      <vt:lpstr>Calibri</vt:lpstr>
      <vt:lpstr>Franklin Gothic Book</vt:lpstr>
      <vt:lpstr>Impact</vt:lpstr>
      <vt:lpstr>Lucida Handwriting</vt:lpstr>
      <vt:lpstr>Times New Roman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osvaldo mena</cp:lastModifiedBy>
  <cp:revision>303</cp:revision>
  <dcterms:created xsi:type="dcterms:W3CDTF">2019-08-23T18:43:06Z</dcterms:created>
  <dcterms:modified xsi:type="dcterms:W3CDTF">2024-07-01T16:48:50Z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TC019600869991</vt:lpwstr>
  </property>
</Properties>
</file>