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embeddedFontLs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Montserrat Light" panose="020B0604020202020204" charset="0"/>
      <p:regular r:id="rId24"/>
      <p:bold r:id="rId25"/>
      <p:italic r:id="rId26"/>
      <p:boldItalic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  <p:embeddedFont>
      <p:font typeface="Montserrat ExtraBold" panose="020B0604020202020204" charset="0"/>
      <p:bold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BDnRSjTAZv4zTU+RaGwOAWXlJ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0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9" name="Google Shape;6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0" name="Google Shape;66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19" name="Google Shape;7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0" name="Google Shape;72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29" name="Google Shape;7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0" name="Google Shape;730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43" name="Google Shape;7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4" name="Google Shape;74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0" name="Google Shape;7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1" name="Google Shape;75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9" name="Google Shape;7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0" name="Google Shape;77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78" name="Google Shape;7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9" name="Google Shape;77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86" name="Google Shape;7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7" name="Google Shape;78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4" name="Google Shape;84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5" name="Google Shape;84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6" name="Google Shape;6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94e2cdce44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2" name="Google Shape;672;g94e2cdce44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8" name="Google Shape;6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84" name="Google Shape;6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5" name="Google Shape;68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1" name="Google Shape;6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2" name="Google Shape;69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8" name="Google Shape;69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9" name="Google Shape;69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5" name="Google Shape;7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6" name="Google Shape;70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12" name="Google Shape;71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3" name="Google Shape;71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94e2cdce44_0_4"/>
          <p:cNvGrpSpPr/>
          <p:nvPr/>
        </p:nvGrpSpPr>
        <p:grpSpPr>
          <a:xfrm>
            <a:off x="-6" y="-15"/>
            <a:ext cx="2429759" cy="2145665"/>
            <a:chOff x="608719" y="-11"/>
            <a:chExt cx="2429759" cy="1609289"/>
          </a:xfrm>
        </p:grpSpPr>
        <p:sp>
          <p:nvSpPr>
            <p:cNvPr id="15" name="Google Shape;15;g94e2cdce44_0_4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g94e2cdce44_0_4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g94e2cdce44_0_4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g94e2cdce44_0_4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94e2cdce44_0_4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g94e2cdce44_0_4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94e2cdce44_0_4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g94e2cdce44_0_4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94e2cdce44_0_4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94e2cdce44_0_4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94e2cdce44_0_4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94e2cdce44_0_4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g94e2cdce44_0_4"/>
          <p:cNvSpPr txBox="1">
            <a:spLocks noGrp="1"/>
          </p:cNvSpPr>
          <p:nvPr>
            <p:ph type="ctrTitle"/>
          </p:nvPr>
        </p:nvSpPr>
        <p:spPr>
          <a:xfrm>
            <a:off x="685800" y="2655767"/>
            <a:ext cx="52650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8" name="Google Shape;28;g94e2cdce44_0_4"/>
          <p:cNvGrpSpPr/>
          <p:nvPr/>
        </p:nvGrpSpPr>
        <p:grpSpPr>
          <a:xfrm>
            <a:off x="4894945" y="-15"/>
            <a:ext cx="4252453" cy="6862249"/>
            <a:chOff x="4894945" y="-11"/>
            <a:chExt cx="4252453" cy="5146815"/>
          </a:xfrm>
        </p:grpSpPr>
        <p:sp>
          <p:nvSpPr>
            <p:cNvPr id="29" name="Google Shape;29;g94e2cdce44_0_4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94e2cdce44_0_4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94e2cdce44_0_4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94e2cdce44_0_4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94e2cdce44_0_4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94e2cdce44_0_4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94e2cdce44_0_4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94e2cdce44_0_4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94e2cdce44_0_4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94e2cdce44_0_4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94e2cdce44_0_4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94e2cdce44_0_4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94e2cdce44_0_4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94e2cdce44_0_4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94e2cdce44_0_4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94e2cdce44_0_4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94e2cdce44_0_4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94e2cdce44_0_4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94e2cdce44_0_4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94e2cdce44_0_4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94e2cdce44_0_4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94e2cdce44_0_4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94e2cdce44_0_4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94e2cdce44_0_4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g94e2cdce44_0_4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g94e2cdce44_0_4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94e2cdce44_0_4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g94e2cdce44_0_4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94e2cdce44_0_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94e2cdce44_0_4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94e2cdce44_0_4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94e2cdce44_0_4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94e2cdce44_0_4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94e2cdce44_0_4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94e2cdce44_0_4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94e2cdce44_0_4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94e2cdce44_0_4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94e2cdce44_0_4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94e2cdce44_0_4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94e2cdce44_0_4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g94e2cdce44_0_4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94e2cdce44_0_4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94e2cdce44_0_4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94e2cdce44_0_4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94e2cdce44_0_4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94e2cdce44_0_4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94e2cdce44_0_4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94e2cdce44_0_4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94e2cdce44_0_4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94e2cdce44_0_4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94e2cdce44_0_4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94e2cdce44_0_4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94e2cdce44_0_4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94e2cdce44_0_4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g94e2cdce44_0_4"/>
          <p:cNvGrpSpPr/>
          <p:nvPr/>
        </p:nvGrpSpPr>
        <p:grpSpPr>
          <a:xfrm flipH="1">
            <a:off x="-8" y="5146661"/>
            <a:ext cx="2429755" cy="1715572"/>
            <a:chOff x="6714243" y="3860093"/>
            <a:chExt cx="2429755" cy="1286711"/>
          </a:xfrm>
        </p:grpSpPr>
        <p:sp>
          <p:nvSpPr>
            <p:cNvPr id="84" name="Google Shape;84;g94e2cdce44_0_4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94e2cdce44_0_4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94e2cdce44_0_4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94e2cdce44_0_4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94e2cdce44_0_4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94e2cdce44_0_4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94e2cdce44_0_4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94e2cdce44_0_4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94e2cdce44_0_4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94e2cdce44_0_4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94e2cdce44_0_4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94e2cdce44_0_4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g94e2cdce44_0_383"/>
          <p:cNvGrpSpPr/>
          <p:nvPr/>
        </p:nvGrpSpPr>
        <p:grpSpPr>
          <a:xfrm rot="10800000" flipH="1">
            <a:off x="900" y="5142410"/>
            <a:ext cx="9143992" cy="1715584"/>
            <a:chOff x="900" y="0"/>
            <a:chExt cx="9143992" cy="1286720"/>
          </a:xfrm>
        </p:grpSpPr>
        <p:sp>
          <p:nvSpPr>
            <p:cNvPr id="440" name="Google Shape;440;g94e2cdce44_0_38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94e2cdce44_0_38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94e2cdce44_0_38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94e2cdce44_0_38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94e2cdce44_0_38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94e2cdce44_0_38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94e2cdce44_0_38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94e2cdce44_0_38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94e2cdce44_0_38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94e2cdce44_0_38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94e2cdce44_0_38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94e2cdce44_0_38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94e2cdce44_0_38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94e2cdce44_0_38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g94e2cdce44_0_38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94e2cdce44_0_38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94e2cdce44_0_38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94e2cdce44_0_38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94e2cdce44_0_38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94e2cdce44_0_38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94e2cdce44_0_38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94e2cdce44_0_38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94e2cdce44_0_38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94e2cdce44_0_38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94e2cdce44_0_38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94e2cdce44_0_38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94e2cdce44_0_38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94e2cdce44_0_38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94e2cdce44_0_38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94e2cdce44_0_38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94e2cdce44_0_38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94e2cdce44_0_38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94e2cdce44_0_38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94e2cdce44_0_38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94e2cdce44_0_38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94e2cdce44_0_38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94e2cdce44_0_38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94e2cdce44_0_38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94e2cdce44_0_38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94e2cdce44_0_38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94e2cdce44_0_38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94e2cdce44_0_38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94e2cdce44_0_38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94e2cdce44_0_38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94e2cdce44_0_38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94e2cdce44_0_38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g94e2cdce44_0_38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94e2cdce44_0_38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8" name="Google Shape;488;g94e2cdce44_0_38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89" name="Google Shape;489;g94e2cdce44_0_38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g94e2cdce44_0_435"/>
          <p:cNvGrpSpPr/>
          <p:nvPr/>
        </p:nvGrpSpPr>
        <p:grpSpPr>
          <a:xfrm>
            <a:off x="4283712" y="5142251"/>
            <a:ext cx="4860277" cy="1715597"/>
            <a:chOff x="4283712" y="3856784"/>
            <a:chExt cx="4860277" cy="1286730"/>
          </a:xfrm>
        </p:grpSpPr>
        <p:sp>
          <p:nvSpPr>
            <p:cNvPr id="492" name="Google Shape;492;g94e2cdce44_0_435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94e2cdce44_0_435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94e2cdce44_0_435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g94e2cdce44_0_435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94e2cdce44_0_435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g94e2cdce44_0_435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94e2cdce44_0_435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g94e2cdce44_0_435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94e2cdce44_0_435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94e2cdce44_0_435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94e2cdce44_0_435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94e2cdce44_0_435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94e2cdce44_0_435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94e2cdce44_0_435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94e2cdce44_0_435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94e2cdce44_0_435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94e2cdce44_0_435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94e2cdce44_0_435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94e2cdce44_0_435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94e2cdce44_0_435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94e2cdce44_0_435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94e2cdce44_0_435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4" name="Google Shape;514;g94e2cdce44_0_435"/>
          <p:cNvSpPr txBox="1">
            <a:spLocks noGrp="1"/>
          </p:cNvSpPr>
          <p:nvPr>
            <p:ph type="body" idx="1"/>
          </p:nvPr>
        </p:nvSpPr>
        <p:spPr>
          <a:xfrm>
            <a:off x="457200" y="5468667"/>
            <a:ext cx="3539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15" name="Google Shape;515;g94e2cdce44_0_43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grpSp>
        <p:nvGrpSpPr>
          <p:cNvPr id="516" name="Google Shape;516;g94e2cdce44_0_435"/>
          <p:cNvGrpSpPr/>
          <p:nvPr/>
        </p:nvGrpSpPr>
        <p:grpSpPr>
          <a:xfrm>
            <a:off x="892" y="-15"/>
            <a:ext cx="5467280" cy="1716766"/>
            <a:chOff x="892" y="-11"/>
            <a:chExt cx="5467280" cy="1287607"/>
          </a:xfrm>
        </p:grpSpPr>
        <p:sp>
          <p:nvSpPr>
            <p:cNvPr id="517" name="Google Shape;517;g94e2cdce44_0_43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94e2cdce44_0_43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94e2cdce44_0_435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94e2cdce44_0_43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94e2cdce44_0_435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94e2cdce44_0_435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94e2cdce44_0_43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94e2cdce44_0_43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94e2cdce44_0_43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94e2cdce44_0_43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94e2cdce44_0_43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94e2cdce44_0_43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94e2cdce44_0_43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94e2cdce44_0_435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94e2cdce44_0_435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94e2cdce44_0_43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g94e2cdce44_0_435"/>
            <p:cNvSpPr/>
            <p:nvPr/>
          </p:nvSpPr>
          <p:spPr>
            <a:xfrm>
              <a:off x="4252459" y="85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g94e2cdce44_0_435"/>
            <p:cNvSpPr/>
            <p:nvPr/>
          </p:nvSpPr>
          <p:spPr>
            <a:xfrm>
              <a:off x="4252459" y="64420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g94e2cdce44_0_435"/>
            <p:cNvSpPr/>
            <p:nvPr/>
          </p:nvSpPr>
          <p:spPr>
            <a:xfrm>
              <a:off x="1822755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g94e2cdce44_0_43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94e2cdce44_0_43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94e2cdce44_0_43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g94e2cdce44_0_435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g94e2cdce44_0_435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g94e2cdce44_0_435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94e2cdce44_0_435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94e2cdce44_0_435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94e2cdce44_0_435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g94e2cdce44_0_529"/>
          <p:cNvGrpSpPr/>
          <p:nvPr/>
        </p:nvGrpSpPr>
        <p:grpSpPr>
          <a:xfrm>
            <a:off x="6109812" y="-15"/>
            <a:ext cx="3037586" cy="6862249"/>
            <a:chOff x="6109812" y="-11"/>
            <a:chExt cx="3037586" cy="5146815"/>
          </a:xfrm>
        </p:grpSpPr>
        <p:sp>
          <p:nvSpPr>
            <p:cNvPr id="547" name="Google Shape;547;g94e2cdce44_0_529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g94e2cdce44_0_529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g94e2cdce44_0_529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g94e2cdce44_0_529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g94e2cdce44_0_529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g94e2cdce44_0_529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g94e2cdce44_0_529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g94e2cdce44_0_529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g94e2cdce44_0_529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g94e2cdce44_0_529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g94e2cdce44_0_529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g94e2cdce44_0_529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g94e2cdce44_0_529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g94e2cdce44_0_529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g94e2cdce44_0_529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g94e2cdce44_0_529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g94e2cdce44_0_529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g94e2cdce44_0_529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g94e2cdce44_0_529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g94e2cdce44_0_529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g94e2cdce44_0_529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g94e2cdce44_0_529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g94e2cdce44_0_529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g94e2cdce44_0_52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g94e2cdce44_0_529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g94e2cdce44_0_529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g94e2cdce44_0_529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g94e2cdce44_0_529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g94e2cdce44_0_529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g94e2cdce44_0_529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94e2cdce44_0_529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94e2cdce44_0_529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94e2cdce44_0_529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g94e2cdce44_0_529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g94e2cdce44_0_529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2" name="Google Shape;582;g94e2cdce44_0_52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g94e2cdce44_0_567"/>
          <p:cNvGrpSpPr/>
          <p:nvPr/>
        </p:nvGrpSpPr>
        <p:grpSpPr>
          <a:xfrm rot="10800000" flipH="1">
            <a:off x="900" y="5142410"/>
            <a:ext cx="9143992" cy="1715584"/>
            <a:chOff x="900" y="0"/>
            <a:chExt cx="9143992" cy="1286720"/>
          </a:xfrm>
        </p:grpSpPr>
        <p:sp>
          <p:nvSpPr>
            <p:cNvPr id="585" name="Google Shape;585;g94e2cdce44_0_567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94e2cdce44_0_567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94e2cdce44_0_567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g94e2cdce44_0_567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94e2cdce44_0_567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g94e2cdce44_0_567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g94e2cdce44_0_567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g94e2cdce44_0_567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g94e2cdce44_0_567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g94e2cdce44_0_567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g94e2cdce44_0_567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g94e2cdce44_0_567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g94e2cdce44_0_567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94e2cdce44_0_567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94e2cdce44_0_567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94e2cdce44_0_567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94e2cdce44_0_567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g94e2cdce44_0_567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94e2cdce44_0_567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g94e2cdce44_0_567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94e2cdce44_0_567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94e2cdce44_0_567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g94e2cdce44_0_567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94e2cdce44_0_567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94e2cdce44_0_567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94e2cdce44_0_567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94e2cdce44_0_567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94e2cdce44_0_567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94e2cdce44_0_567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94e2cdce44_0_567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94e2cdce44_0_567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94e2cdce44_0_567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94e2cdce44_0_567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94e2cdce44_0_567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94e2cdce44_0_567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94e2cdce44_0_567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94e2cdce44_0_567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94e2cdce44_0_567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94e2cdce44_0_567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94e2cdce44_0_567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94e2cdce44_0_567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94e2cdce44_0_567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94e2cdce44_0_567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94e2cdce44_0_567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94e2cdce44_0_567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94e2cdce44_0_567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94e2cdce44_0_567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g94e2cdce44_0_567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" name="Google Shape;633;g94e2cdce44_0_56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>
  <p:cSld name="TITLE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g94e2cdce44_0_618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636" name="Google Shape;636;g94e2cdce44_0_618"/>
            <p:cNvCxnSpPr/>
            <p:nvPr/>
          </p:nvCxnSpPr>
          <p:spPr>
            <a:xfrm rot="10800000" flipH="1">
              <a:off x="5130830" y="4175701"/>
              <a:ext cx="4022400" cy="26823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7" name="Google Shape;637;g94e2cdce44_0_61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38" name="Google Shape;638;g94e2cdce44_0_6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94e2cdce44_0_618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94e2cdce44_0_618"/>
            <p:cNvSpPr/>
            <p:nvPr/>
          </p:nvSpPr>
          <p:spPr>
            <a:xfrm>
              <a:off x="6637896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94e2cdce44_0_618"/>
            <p:cNvSpPr/>
            <p:nvPr/>
          </p:nvSpPr>
          <p:spPr>
            <a:xfrm>
              <a:off x="7010429" y="-8467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9411"/>
              </a:srgbClr>
            </a:solidFill>
            <a:ln>
              <a:noFill/>
            </a:ln>
          </p:spPr>
        </p:sp>
        <p:sp>
          <p:nvSpPr>
            <p:cNvPr id="642" name="Google Shape;642;g94e2cdce44_0_618"/>
            <p:cNvSpPr/>
            <p:nvPr/>
          </p:nvSpPr>
          <p:spPr>
            <a:xfrm>
              <a:off x="8295776" y="-8467"/>
              <a:ext cx="859028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EF8B67">
                <a:alpha val="6941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94e2cdce44_0_618"/>
            <p:cNvSpPr/>
            <p:nvPr/>
          </p:nvSpPr>
          <p:spPr>
            <a:xfrm>
              <a:off x="8077231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94e2cdce44_0_618"/>
            <p:cNvSpPr/>
            <p:nvPr/>
          </p:nvSpPr>
          <p:spPr>
            <a:xfrm>
              <a:off x="8060297" y="4893733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94e2cdce44_0_61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646" name="Google Shape;646;g94e2cdce44_0_618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6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g94e2cdce44_0_618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6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8" name="Google Shape;648;g94e2cdce44_0_61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9" name="Google Shape;649;g94e2cdce44_0_61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0" name="Google Shape;650;g94e2cdce44_0_61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94e2cdce44_0_635"/>
          <p:cNvSpPr txBox="1">
            <a:spLocks noGrp="1"/>
          </p:cNvSpPr>
          <p:nvPr>
            <p:ph type="title"/>
          </p:nvPr>
        </p:nvSpPr>
        <p:spPr>
          <a:xfrm>
            <a:off x="755576" y="188640"/>
            <a:ext cx="63477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g94e2cdce44_0_635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g94e2cdce44_0_63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5" name="Google Shape;655;g94e2cdce44_0_63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g94e2cdce44_0_63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g94e2cdce44_0_490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98" name="Google Shape;98;g94e2cdce44_0_490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94e2cdce44_0_490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94e2cdce44_0_490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94e2cdce44_0_490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94e2cdce44_0_490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94e2cdce44_0_490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94e2cdce44_0_490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94e2cdce44_0_490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94e2cdce44_0_490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94e2cdce44_0_490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94e2cdce44_0_490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94e2cdce44_0_490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g94e2cdce44_0_490"/>
          <p:cNvGrpSpPr/>
          <p:nvPr/>
        </p:nvGrpSpPr>
        <p:grpSpPr>
          <a:xfrm>
            <a:off x="892" y="-15"/>
            <a:ext cx="3037586" cy="3003452"/>
            <a:chOff x="892" y="-11"/>
            <a:chExt cx="3037586" cy="2252645"/>
          </a:xfrm>
        </p:grpSpPr>
        <p:sp>
          <p:nvSpPr>
            <p:cNvPr id="111" name="Google Shape;111;g94e2cdce44_0_49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94e2cdce44_0_490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94e2cdce44_0_490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94e2cdce44_0_49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94e2cdce44_0_490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94e2cdce44_0_490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94e2cdce44_0_490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94e2cdce44_0_490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94e2cdce44_0_490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94e2cdce44_0_49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94e2cdce44_0_49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94e2cdce44_0_490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94e2cdce44_0_490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94e2cdce44_0_490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94e2cdce44_0_490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94e2cdce44_0_490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94e2cdce44_0_490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94e2cdce44_0_490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94e2cdce44_0_490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94e2cdce44_0_49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94e2cdce44_0_49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94e2cdce44_0_490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94e2cdce44_0_490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g94e2cdce44_0_49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4e2cdce44_0_64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94e2cdce44_0_641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marL="91440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marL="137160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marL="274320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marL="320040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marL="365760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marL="411480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>
            <a:endParaRPr/>
          </a:p>
        </p:txBody>
      </p:sp>
      <p:sp>
        <p:nvSpPr>
          <p:cNvPr id="138" name="Google Shape;138;g94e2cdce44_0_641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marL="91440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marL="137160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marL="274320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marL="320040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marL="365760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marL="411480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>
            <a:endParaRPr/>
          </a:p>
        </p:txBody>
      </p:sp>
      <p:sp>
        <p:nvSpPr>
          <p:cNvPr id="139" name="Google Shape;139;g94e2cdce44_0_64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g94e2cdce44_0_64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g94e2cdce44_0_64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4e2cdce44_0_87"/>
          <p:cNvSpPr txBox="1">
            <a:spLocks noGrp="1"/>
          </p:cNvSpPr>
          <p:nvPr>
            <p:ph type="ctrTitle"/>
          </p:nvPr>
        </p:nvSpPr>
        <p:spPr>
          <a:xfrm>
            <a:off x="685800" y="2212733"/>
            <a:ext cx="42525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g94e2cdce44_0_87"/>
          <p:cNvSpPr txBox="1">
            <a:spLocks noGrp="1"/>
          </p:cNvSpPr>
          <p:nvPr>
            <p:ph type="subTitle" idx="1"/>
          </p:nvPr>
        </p:nvSpPr>
        <p:spPr>
          <a:xfrm>
            <a:off x="685800" y="3583536"/>
            <a:ext cx="42525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45" name="Google Shape;145;g94e2cdce44_0_87"/>
          <p:cNvGrpSpPr/>
          <p:nvPr/>
        </p:nvGrpSpPr>
        <p:grpSpPr>
          <a:xfrm>
            <a:off x="4894945" y="-15"/>
            <a:ext cx="4252453" cy="6862249"/>
            <a:chOff x="4894945" y="-11"/>
            <a:chExt cx="4252453" cy="5146815"/>
          </a:xfrm>
        </p:grpSpPr>
        <p:sp>
          <p:nvSpPr>
            <p:cNvPr id="146" name="Google Shape;146;g94e2cdce44_0_87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94e2cdce44_0_87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94e2cdce44_0_87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94e2cdce44_0_87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94e2cdce44_0_87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94e2cdce44_0_87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94e2cdce44_0_87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94e2cdce44_0_87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94e2cdce44_0_87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94e2cdce44_0_87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94e2cdce44_0_87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94e2cdce44_0_87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94e2cdce44_0_87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94e2cdce44_0_87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94e2cdce44_0_87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94e2cdce44_0_87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94e2cdce44_0_87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94e2cdce44_0_87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94e2cdce44_0_87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94e2cdce44_0_87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94e2cdce44_0_87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94e2cdce44_0_87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94e2cdce44_0_87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94e2cdce44_0_87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94e2cdce44_0_87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94e2cdce44_0_87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94e2cdce44_0_87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94e2cdce44_0_87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94e2cdce44_0_87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94e2cdce44_0_87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94e2cdce44_0_87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94e2cdce44_0_8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94e2cdce44_0_87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94e2cdce44_0_87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94e2cdce44_0_87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94e2cdce44_0_87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94e2cdce44_0_87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94e2cdce44_0_87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94e2cdce44_0_87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94e2cdce44_0_87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94e2cdce44_0_87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94e2cdce44_0_87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94e2cdce44_0_87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94e2cdce44_0_87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94e2cdce44_0_87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94e2cdce44_0_87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94e2cdce44_0_87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94e2cdce44_0_87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94e2cdce44_0_87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94e2cdce44_0_87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94e2cdce44_0_87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94e2cdce44_0_87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94e2cdce44_0_87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94e2cdce44_0_87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g94e2cdce44_0_145"/>
          <p:cNvGrpSpPr/>
          <p:nvPr/>
        </p:nvGrpSpPr>
        <p:grpSpPr>
          <a:xfrm>
            <a:off x="900" y="0"/>
            <a:ext cx="9143992" cy="3419631"/>
            <a:chOff x="900" y="0"/>
            <a:chExt cx="9143992" cy="2564787"/>
          </a:xfrm>
        </p:grpSpPr>
        <p:sp>
          <p:nvSpPr>
            <p:cNvPr id="202" name="Google Shape;202;g94e2cdce44_0_145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94e2cdce44_0_145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94e2cdce44_0_145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94e2cdce44_0_145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94e2cdce44_0_145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94e2cdce44_0_145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94e2cdce44_0_145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94e2cdce44_0_145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94e2cdce44_0_145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94e2cdce44_0_145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94e2cdce44_0_145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94e2cdce44_0_145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94e2cdce44_0_145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94e2cdce44_0_145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94e2cdce44_0_145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94e2cdce44_0_145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94e2cdce44_0_145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94e2cdce44_0_145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94e2cdce44_0_145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94e2cdce44_0_145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94e2cdce44_0_145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94e2cdce44_0_145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94e2cdce44_0_145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94e2cdce44_0_145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94e2cdce44_0_145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94e2cdce44_0_145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94e2cdce44_0_145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94e2cdce44_0_145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94e2cdce44_0_145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94e2cdce44_0_145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94e2cdce44_0_145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94e2cdce44_0_145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94e2cdce44_0_145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94e2cdce44_0_145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94e2cdce44_0_145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94e2cdce44_0_145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94e2cdce44_0_145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94e2cdce44_0_145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94e2cdce44_0_145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94e2cdce44_0_145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94e2cdce44_0_145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94e2cdce44_0_145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94e2cdce44_0_145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94e2cdce44_0_145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94e2cdce44_0_145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94e2cdce44_0_145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94e2cdce44_0_145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94e2cdce44_0_145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94e2cdce44_0_145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94e2cdce44_0_145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94e2cdce44_0_145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g94e2cdce44_0_145"/>
          <p:cNvSpPr txBox="1">
            <a:spLocks noGrp="1"/>
          </p:cNvSpPr>
          <p:nvPr>
            <p:ph type="body" idx="1"/>
          </p:nvPr>
        </p:nvSpPr>
        <p:spPr>
          <a:xfrm>
            <a:off x="2528350" y="2069533"/>
            <a:ext cx="5497800" cy="39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54" name="Google Shape;254;g94e2cdce44_0_145"/>
          <p:cNvSpPr txBox="1"/>
          <p:nvPr/>
        </p:nvSpPr>
        <p:spPr>
          <a:xfrm>
            <a:off x="1295501" y="2078200"/>
            <a:ext cx="7359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-AR" sz="6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g94e2cdce44_0_145"/>
          <p:cNvSpPr txBox="1">
            <a:spLocks noGrp="1"/>
          </p:cNvSpPr>
          <p:nvPr>
            <p:ph type="sldNum" idx="12"/>
          </p:nvPr>
        </p:nvSpPr>
        <p:spPr>
          <a:xfrm>
            <a:off x="854332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g94e2cdce44_0_201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258" name="Google Shape;258;g94e2cdce44_0_201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94e2cdce44_0_20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94e2cdce44_0_201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94e2cdce44_0_20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94e2cdce44_0_201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94e2cdce44_0_201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94e2cdce44_0_201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94e2cdce44_0_201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94e2cdce44_0_201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94e2cdce44_0_201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94e2cdce44_0_201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94e2cdce44_0_20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g94e2cdce44_0_201"/>
          <p:cNvGrpSpPr/>
          <p:nvPr/>
        </p:nvGrpSpPr>
        <p:grpSpPr>
          <a:xfrm>
            <a:off x="892" y="-15"/>
            <a:ext cx="3037586" cy="3003452"/>
            <a:chOff x="892" y="-11"/>
            <a:chExt cx="3037586" cy="2252645"/>
          </a:xfrm>
        </p:grpSpPr>
        <p:sp>
          <p:nvSpPr>
            <p:cNvPr id="271" name="Google Shape;271;g94e2cdce44_0_20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94e2cdce44_0_20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94e2cdce44_0_201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94e2cdce44_0_201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94e2cdce44_0_201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94e2cdce44_0_201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94e2cdce44_0_201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94e2cdce44_0_201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94e2cdce44_0_201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94e2cdce44_0_201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94e2cdce44_0_20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94e2cdce44_0_201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94e2cdce44_0_201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94e2cdce44_0_201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94e2cdce44_0_201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94e2cdce44_0_201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94e2cdce44_0_20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94e2cdce44_0_201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94e2cdce44_0_201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94e2cdce44_0_201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94e2cdce44_0_20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94e2cdce44_0_20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94e2cdce44_0_201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g94e2cdce44_0_201"/>
          <p:cNvSpPr txBox="1">
            <a:spLocks noGrp="1"/>
          </p:cNvSpPr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g94e2cdce44_0_201"/>
          <p:cNvSpPr txBox="1">
            <a:spLocks noGrp="1"/>
          </p:cNvSpPr>
          <p:nvPr>
            <p:ph type="body" idx="1"/>
          </p:nvPr>
        </p:nvSpPr>
        <p:spPr>
          <a:xfrm>
            <a:off x="1320025" y="2151031"/>
            <a:ext cx="6455700" cy="3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96" name="Google Shape;296;g94e2cdce44_0_20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g94e2cdce44_0_242"/>
          <p:cNvGrpSpPr/>
          <p:nvPr/>
        </p:nvGrpSpPr>
        <p:grpSpPr>
          <a:xfrm>
            <a:off x="4894945" y="-15"/>
            <a:ext cx="4251603" cy="6862249"/>
            <a:chOff x="4894945" y="-11"/>
            <a:chExt cx="4251603" cy="5146815"/>
          </a:xfrm>
        </p:grpSpPr>
        <p:sp>
          <p:nvSpPr>
            <p:cNvPr id="299" name="Google Shape;299;g94e2cdce44_0_24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94e2cdce44_0_24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94e2cdce44_0_24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94e2cdce44_0_24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94e2cdce44_0_24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94e2cdce44_0_24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94e2cdce44_0_24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94e2cdce44_0_24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94e2cdce44_0_24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94e2cdce44_0_24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94e2cdce44_0_24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94e2cdce44_0_24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94e2cdce44_0_24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94e2cdce44_0_24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94e2cdce44_0_24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94e2cdce44_0_24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94e2cdce44_0_24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94e2cdce44_0_24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94e2cdce44_0_24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94e2cdce44_0_24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94e2cdce44_0_24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94e2cdce44_0_24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94e2cdce44_0_24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94e2cdce44_0_24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94e2cdce44_0_24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94e2cdce44_0_24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94e2cdce44_0_24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94e2cdce44_0_24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94e2cdce44_0_24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94e2cdce44_0_24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94e2cdce44_0_242"/>
            <p:cNvSpPr/>
            <p:nvPr/>
          </p:nvSpPr>
          <p:spPr>
            <a:xfrm>
              <a:off x="5502772" y="643313"/>
              <a:ext cx="3643776" cy="3860168"/>
            </a:xfrm>
            <a:custGeom>
              <a:avLst/>
              <a:gdLst/>
              <a:ahLst/>
              <a:cxnLst/>
              <a:rect l="l" t="t" r="r" b="b"/>
              <a:pathLst>
                <a:path w="122449" h="120217" extrusionOk="0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g94e2cdce44_0_24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94e2cdce44_0_24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94e2cdce44_0_24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94e2cdce44_0_24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94e2cdce44_0_24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94e2cdce44_0_24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g94e2cdce44_0_242"/>
          <p:cNvGrpSpPr/>
          <p:nvPr/>
        </p:nvGrpSpPr>
        <p:grpSpPr>
          <a:xfrm>
            <a:off x="-6" y="-15"/>
            <a:ext cx="2429759" cy="2145665"/>
            <a:chOff x="608719" y="-11"/>
            <a:chExt cx="2429759" cy="1609289"/>
          </a:xfrm>
        </p:grpSpPr>
        <p:sp>
          <p:nvSpPr>
            <p:cNvPr id="337" name="Google Shape;337;g94e2cdce44_0_24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94e2cdce44_0_24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94e2cdce44_0_24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94e2cdce44_0_24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94e2cdce44_0_24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94e2cdce44_0_24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94e2cdce44_0_24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94e2cdce44_0_24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94e2cdce44_0_24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94e2cdce44_0_24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94e2cdce44_0_24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94e2cdce44_0_24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g94e2cdce44_0_242"/>
          <p:cNvSpPr txBox="1">
            <a:spLocks noGrp="1"/>
          </p:cNvSpPr>
          <p:nvPr>
            <p:ph type="title"/>
          </p:nvPr>
        </p:nvSpPr>
        <p:spPr>
          <a:xfrm>
            <a:off x="742725" y="2203667"/>
            <a:ext cx="3892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g94e2cdce44_0_242"/>
          <p:cNvSpPr txBox="1">
            <a:spLocks noGrp="1"/>
          </p:cNvSpPr>
          <p:nvPr>
            <p:ph type="body" idx="1"/>
          </p:nvPr>
        </p:nvSpPr>
        <p:spPr>
          <a:xfrm>
            <a:off x="742725" y="2969639"/>
            <a:ext cx="3892200" cy="29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1" name="Google Shape;351;g94e2cdce44_0_24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352" name="Google Shape;352;g94e2cdce44_0_242"/>
          <p:cNvSpPr/>
          <p:nvPr/>
        </p:nvSpPr>
        <p:spPr>
          <a:xfrm>
            <a:off x="8538692" y="6434658"/>
            <a:ext cx="607856" cy="427740"/>
          </a:xfrm>
          <a:custGeom>
            <a:avLst/>
            <a:gdLst/>
            <a:ahLst/>
            <a:cxnLst/>
            <a:rect l="l" t="t" r="r" b="b"/>
            <a:pathLst>
              <a:path w="20427" h="9991" extrusionOk="0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g94e2cdce44_0_298"/>
          <p:cNvGrpSpPr/>
          <p:nvPr/>
        </p:nvGrpSpPr>
        <p:grpSpPr>
          <a:xfrm>
            <a:off x="892" y="-15"/>
            <a:ext cx="3037586" cy="3003452"/>
            <a:chOff x="892" y="-11"/>
            <a:chExt cx="3037586" cy="2252645"/>
          </a:xfrm>
        </p:grpSpPr>
        <p:sp>
          <p:nvSpPr>
            <p:cNvPr id="355" name="Google Shape;355;g94e2cdce44_0_298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94e2cdce44_0_29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94e2cdce44_0_298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94e2cdce44_0_29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94e2cdce44_0_298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94e2cdce44_0_298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94e2cdce44_0_298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94e2cdce44_0_29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94e2cdce44_0_29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94e2cdce44_0_298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94e2cdce44_0_298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94e2cdce44_0_298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94e2cdce44_0_298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g94e2cdce44_0_298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g94e2cdce44_0_298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g94e2cdce44_0_298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g94e2cdce44_0_29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g94e2cdce44_0_29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g94e2cdce44_0_298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g94e2cdce44_0_298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g94e2cdce44_0_298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g94e2cdce44_0_298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94e2cdce44_0_29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g94e2cdce44_0_298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379" name="Google Shape;379;g94e2cdce44_0_29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94e2cdce44_0_298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94e2cdce44_0_298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g94e2cdce44_0_298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94e2cdce44_0_298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94e2cdce44_0_298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94e2cdce44_0_298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94e2cdce44_0_298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94e2cdce44_0_29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94e2cdce44_0_298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94e2cdce44_0_29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94e2cdce44_0_298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g94e2cdce44_0_298"/>
          <p:cNvSpPr txBox="1">
            <a:spLocks noGrp="1"/>
          </p:cNvSpPr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g94e2cdce44_0_298"/>
          <p:cNvSpPr txBox="1">
            <a:spLocks noGrp="1"/>
          </p:cNvSpPr>
          <p:nvPr>
            <p:ph type="body" idx="1"/>
          </p:nvPr>
        </p:nvSpPr>
        <p:spPr>
          <a:xfrm>
            <a:off x="1320025" y="2110167"/>
            <a:ext cx="31335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3" name="Google Shape;393;g94e2cdce44_0_298"/>
          <p:cNvSpPr txBox="1">
            <a:spLocks noGrp="1"/>
          </p:cNvSpPr>
          <p:nvPr>
            <p:ph type="body" idx="2"/>
          </p:nvPr>
        </p:nvSpPr>
        <p:spPr>
          <a:xfrm>
            <a:off x="4642177" y="2110167"/>
            <a:ext cx="31335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4" name="Google Shape;394;g94e2cdce44_0_29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g94e2cdce44_0_340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397" name="Google Shape;397;g94e2cdce44_0_340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94e2cdce44_0_340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94e2cdce44_0_340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94e2cdce44_0_340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94e2cdce44_0_340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94e2cdce44_0_340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94e2cdce44_0_340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94e2cdce44_0_340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94e2cdce44_0_340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94e2cdce44_0_340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94e2cdce44_0_340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g94e2cdce44_0_340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g94e2cdce44_0_340"/>
          <p:cNvGrpSpPr/>
          <p:nvPr/>
        </p:nvGrpSpPr>
        <p:grpSpPr>
          <a:xfrm>
            <a:off x="892" y="-15"/>
            <a:ext cx="3037586" cy="3003452"/>
            <a:chOff x="892" y="-11"/>
            <a:chExt cx="3037586" cy="2252645"/>
          </a:xfrm>
        </p:grpSpPr>
        <p:sp>
          <p:nvSpPr>
            <p:cNvPr id="410" name="Google Shape;410;g94e2cdce44_0_34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94e2cdce44_0_340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94e2cdce44_0_340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94e2cdce44_0_34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94e2cdce44_0_340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94e2cdce44_0_340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94e2cdce44_0_340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94e2cdce44_0_340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94e2cdce44_0_340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94e2cdce44_0_34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94e2cdce44_0_34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94e2cdce44_0_340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94e2cdce44_0_340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94e2cdce44_0_340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94e2cdce44_0_340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94e2cdce44_0_340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94e2cdce44_0_340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94e2cdce44_0_340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94e2cdce44_0_340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94e2cdce44_0_34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94e2cdce44_0_34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94e2cdce44_0_340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94e2cdce44_0_340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g94e2cdce44_0_340"/>
          <p:cNvSpPr txBox="1">
            <a:spLocks noGrp="1"/>
          </p:cNvSpPr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g94e2cdce44_0_340"/>
          <p:cNvSpPr txBox="1">
            <a:spLocks noGrp="1"/>
          </p:cNvSpPr>
          <p:nvPr>
            <p:ph type="body" idx="1"/>
          </p:nvPr>
        </p:nvSpPr>
        <p:spPr>
          <a:xfrm>
            <a:off x="1320025" y="2465433"/>
            <a:ext cx="2080800" cy="3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5" name="Google Shape;435;g94e2cdce44_0_340"/>
          <p:cNvSpPr txBox="1">
            <a:spLocks noGrp="1"/>
          </p:cNvSpPr>
          <p:nvPr>
            <p:ph type="body" idx="2"/>
          </p:nvPr>
        </p:nvSpPr>
        <p:spPr>
          <a:xfrm>
            <a:off x="3507463" y="2465433"/>
            <a:ext cx="2080800" cy="3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6" name="Google Shape;436;g94e2cdce44_0_340"/>
          <p:cNvSpPr txBox="1">
            <a:spLocks noGrp="1"/>
          </p:cNvSpPr>
          <p:nvPr>
            <p:ph type="body" idx="3"/>
          </p:nvPr>
        </p:nvSpPr>
        <p:spPr>
          <a:xfrm>
            <a:off x="5694901" y="2465433"/>
            <a:ext cx="2080800" cy="3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7" name="Google Shape;437;g94e2cdce44_0_34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94e2cdce44_0_0"/>
          <p:cNvSpPr txBox="1">
            <a:spLocks noGrp="1"/>
          </p:cNvSpPr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1" name="Google Shape;11;g94e2cdce44_0_0"/>
          <p:cNvSpPr txBox="1">
            <a:spLocks noGrp="1"/>
          </p:cNvSpPr>
          <p:nvPr>
            <p:ph type="body" idx="1"/>
          </p:nvPr>
        </p:nvSpPr>
        <p:spPr>
          <a:xfrm>
            <a:off x="1320025" y="2151031"/>
            <a:ext cx="6455700" cy="3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2" name="Google Shape;12;g94e2cdce44_0_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"/>
          <p:cNvSpPr txBox="1">
            <a:spLocks noGrp="1"/>
          </p:cNvSpPr>
          <p:nvPr>
            <p:ph type="ctrTitle"/>
          </p:nvPr>
        </p:nvSpPr>
        <p:spPr>
          <a:xfrm>
            <a:off x="554625" y="3428992"/>
            <a:ext cx="52650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695B"/>
              </a:buClr>
              <a:buSzPts val="4400"/>
              <a:buFont typeface="Arial Rounded"/>
              <a:buNone/>
            </a:pPr>
            <a:r>
              <a:rPr lang="es-AR" sz="4400" b="1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Listas:</a:t>
            </a:r>
            <a:br>
              <a:rPr lang="es-AR" sz="4400" b="1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lang="es-AR" sz="4400" b="1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Repaso</a:t>
            </a:r>
            <a:br>
              <a:rPr lang="es-AR" sz="4400" b="1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endParaRPr sz="4400" b="1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663" name="Google Shape;663;p1"/>
          <p:cNvSpPr txBox="1"/>
          <p:nvPr/>
        </p:nvSpPr>
        <p:spPr>
          <a:xfrm>
            <a:off x="685800" y="512303"/>
            <a:ext cx="6228600" cy="1470000"/>
          </a:xfrm>
          <a:prstGeom prst="rect">
            <a:avLst/>
          </a:prstGeom>
          <a:solidFill>
            <a:srgbClr val="FAD8CB">
              <a:alpha val="3529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i="0" u="none" strike="noStrike" cap="none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Modulo Imperativo Programación II - </a:t>
            </a:r>
            <a:r>
              <a:rPr lang="es-AR" sz="4000" b="1" i="0" u="none" strike="noStrike" cap="none" dirty="0" smtClea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202</a:t>
            </a:r>
            <a:r>
              <a:rPr lang="es-AR" sz="40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4000" b="1" i="0" u="none" strike="noStrike" cap="none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"/>
          <p:cNvSpPr txBox="1">
            <a:spLocks noGrp="1"/>
          </p:cNvSpPr>
          <p:nvPr>
            <p:ph type="title" idx="4294967295"/>
          </p:nvPr>
        </p:nvSpPr>
        <p:spPr>
          <a:xfrm>
            <a:off x="3045500" y="272325"/>
            <a:ext cx="5761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9010"/>
              <a:buFont typeface="Trebuchet MS"/>
              <a:buNone/>
            </a:pPr>
            <a:r>
              <a:rPr lang="es-AR" sz="3640"/>
              <a:t>Listas - Ejemplo que seguiremos</a:t>
            </a:r>
            <a:endParaRPr sz="2800"/>
          </a:p>
        </p:txBody>
      </p:sp>
      <p:sp>
        <p:nvSpPr>
          <p:cNvPr id="723" name="Google Shape;723;p9"/>
          <p:cNvSpPr txBox="1"/>
          <p:nvPr/>
        </p:nvSpPr>
        <p:spPr>
          <a:xfrm>
            <a:off x="609600" y="3429000"/>
            <a:ext cx="7972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s-AR" sz="33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 insertan los elementos en la lista que se dispone?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9"/>
          <p:cNvSpPr txBox="1"/>
          <p:nvPr/>
        </p:nvSpPr>
        <p:spPr>
          <a:xfrm>
            <a:off x="1719788" y="5741243"/>
            <a:ext cx="5040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el archivo twitter.pas</a:t>
            </a:r>
            <a:endParaRPr sz="29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725" name="Google Shape;725;p9" descr="https://i2.wp.com/www.fundacionttm.org/wp-content/uploads/2016/11/Documento-R.png?fit=810%2C810&amp;ssl=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9796" y="5612063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9"/>
          <p:cNvSpPr txBox="1"/>
          <p:nvPr/>
        </p:nvSpPr>
        <p:spPr>
          <a:xfrm>
            <a:off x="2555700" y="1540365"/>
            <a:ext cx="5040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-AR" sz="37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 crean los tweets?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"/>
          <p:cNvSpPr txBox="1">
            <a:spLocks noGrp="1"/>
          </p:cNvSpPr>
          <p:nvPr>
            <p:ph type="title" idx="4294967295"/>
          </p:nvPr>
        </p:nvSpPr>
        <p:spPr>
          <a:xfrm>
            <a:off x="4229100" y="0"/>
            <a:ext cx="49149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/>
              <a:t>Listas – Agregar al inicio</a:t>
            </a:r>
            <a:endParaRPr/>
          </a:p>
        </p:txBody>
      </p:sp>
      <p:sp>
        <p:nvSpPr>
          <p:cNvPr id="733" name="Google Shape;733;p10"/>
          <p:cNvSpPr/>
          <p:nvPr/>
        </p:nvSpPr>
        <p:spPr>
          <a:xfrm>
            <a:off x="1490825" y="1620009"/>
            <a:ext cx="7058700" cy="41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Procedure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agregarAdelante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 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 : 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listaTweets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                               t : tweet);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</a:t>
            </a:r>
            <a:endParaRPr sz="2400" b="0" i="0" u="none" strike="noStrike" cap="none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: 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listaTweets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sz="2400" b="0" i="0" u="none" strike="noStrike" cap="none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new(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^.dato := 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^.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sig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:= l;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 := 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0"/>
          <p:cNvSpPr txBox="1"/>
          <p:nvPr/>
        </p:nvSpPr>
        <p:spPr>
          <a:xfrm>
            <a:off x="1961804" y="5656171"/>
            <a:ext cx="6116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 luego,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podemos generar la nueva estructura?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0"/>
          <p:cNvSpPr/>
          <p:nvPr/>
        </p:nvSpPr>
        <p:spPr>
          <a:xfrm>
            <a:off x="1842175" y="3532627"/>
            <a:ext cx="2376300" cy="831300"/>
          </a:xfrm>
          <a:prstGeom prst="rect">
            <a:avLst/>
          </a:prstGeom>
          <a:noFill/>
          <a:ln w="19050" cap="rnd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6" name="Google Shape;736;p10"/>
          <p:cNvSpPr txBox="1"/>
          <p:nvPr/>
        </p:nvSpPr>
        <p:spPr>
          <a:xfrm>
            <a:off x="4687074" y="3796159"/>
            <a:ext cx="310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Creo el nodo y cargo el dato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7" name="Google Shape;737;p10"/>
          <p:cNvCxnSpPr>
            <a:stCxn id="735" idx="3"/>
          </p:cNvCxnSpPr>
          <p:nvPr/>
        </p:nvCxnSpPr>
        <p:spPr>
          <a:xfrm>
            <a:off x="4218475" y="3948277"/>
            <a:ext cx="435900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38" name="Google Shape;738;p10"/>
          <p:cNvSpPr/>
          <p:nvPr/>
        </p:nvSpPr>
        <p:spPr>
          <a:xfrm>
            <a:off x="1842185" y="4528498"/>
            <a:ext cx="2376300" cy="831300"/>
          </a:xfrm>
          <a:prstGeom prst="rect">
            <a:avLst/>
          </a:prstGeom>
          <a:noFill/>
          <a:ln w="19050" cap="rnd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39" name="Google Shape;739;p10"/>
          <p:cNvCxnSpPr>
            <a:stCxn id="738" idx="3"/>
          </p:cNvCxnSpPr>
          <p:nvPr/>
        </p:nvCxnSpPr>
        <p:spPr>
          <a:xfrm>
            <a:off x="4218485" y="4944148"/>
            <a:ext cx="468600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40" name="Google Shape;740;p10"/>
          <p:cNvSpPr txBox="1"/>
          <p:nvPr/>
        </p:nvSpPr>
        <p:spPr>
          <a:xfrm>
            <a:off x="4710050" y="4707059"/>
            <a:ext cx="2543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Enlazo el siguiente y asigno el nuevo inicio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1"/>
          <p:cNvSpPr/>
          <p:nvPr/>
        </p:nvSpPr>
        <p:spPr>
          <a:xfrm>
            <a:off x="1746650" y="502375"/>
            <a:ext cx="6989400" cy="60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500" b="0" i="0" u="none" strike="noStrike" cap="none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5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 insertar ordenado en una lista debemos considerar: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endParaRPr sz="2500" b="0" i="0" u="none" strike="noStrike" cap="none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lang="es-AR" sz="25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Pedir espacio para el nuevo nodo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lang="es-AR" sz="25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Guardar el nuevo dato 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lang="es-AR" sz="25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Buscar posición donde se debe insertar (secuencialmente)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lang="es-AR" sz="25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Reacomodar punteros. Considerando tres casos: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endParaRPr sz="2500" b="0" i="0" u="none" strike="noStrike" cap="none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800100" marR="0" lvl="2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lang="es-AR" sz="25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 nuevo elemento va en el inicio de la lista.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2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lang="es-AR" sz="25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 nuevo elemento va en el medio de dos existentes.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2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lang="es-AR" sz="25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 nuevo elemento va al final de la lista.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7" name="Google Shape;747;p11"/>
          <p:cNvSpPr txBox="1">
            <a:spLocks noGrp="1"/>
          </p:cNvSpPr>
          <p:nvPr>
            <p:ph type="title" idx="4294967295"/>
          </p:nvPr>
        </p:nvSpPr>
        <p:spPr>
          <a:xfrm>
            <a:off x="3021925" y="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100"/>
              <a:t>Listas – Agregar ordenado</a:t>
            </a:r>
            <a:endParaRPr sz="3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3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/>
              <a:t>Listas – Agregar ordenado</a:t>
            </a:r>
            <a:endParaRPr/>
          </a:p>
        </p:txBody>
      </p:sp>
      <p:sp>
        <p:nvSpPr>
          <p:cNvPr id="754" name="Google Shape;754;p12"/>
          <p:cNvSpPr/>
          <p:nvPr/>
        </p:nvSpPr>
        <p:spPr>
          <a:xfrm>
            <a:off x="190152" y="1268760"/>
            <a:ext cx="9163710" cy="56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Procedure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agregarOrdenado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 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: 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listaTweets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 t : tweet);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nuevo, anterior, actual : 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listaTweets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sz="1800" b="0" i="0" u="none" strike="noStrike" cap="none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 (nuevo);  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nuevo^.dato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:= n;   nuevo^.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sig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:= 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nil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nil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then</a:t>
            </a:r>
            <a:endParaRPr sz="1800" b="0" i="0" u="none" strike="noStrike" cap="none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:= nuevo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else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sz="1800" b="0" i="0" u="none" strike="noStrike" cap="none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actual := 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     anterior := 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while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(actual&lt;&gt;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nil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)and(actual^.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dato.nombreUsuario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&lt; 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nuevo^.dato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.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nombreUsuario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)do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anterior := actual;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actual:= actual^.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sig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(anterior = actual) 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then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:= nuevo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else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anterior^.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sig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:= nuevo;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s-AR" sz="3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nuevo^.</a:t>
            </a: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sig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:= actual;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2"/>
          <p:cNvSpPr/>
          <p:nvPr/>
        </p:nvSpPr>
        <p:spPr>
          <a:xfrm>
            <a:off x="683568" y="2132856"/>
            <a:ext cx="4896600" cy="268500"/>
          </a:xfrm>
          <a:prstGeom prst="rect">
            <a:avLst/>
          </a:prstGeom>
          <a:noFill/>
          <a:ln w="19050" cap="rnd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6" name="Google Shape;756;p12"/>
          <p:cNvSpPr txBox="1"/>
          <p:nvPr/>
        </p:nvSpPr>
        <p:spPr>
          <a:xfrm>
            <a:off x="5560571" y="1930924"/>
            <a:ext cx="1728300" cy="6465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Creo el nodo y cargo el dato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2"/>
          <p:cNvSpPr/>
          <p:nvPr/>
        </p:nvSpPr>
        <p:spPr>
          <a:xfrm>
            <a:off x="1055656" y="3534110"/>
            <a:ext cx="8088344" cy="1335300"/>
          </a:xfrm>
          <a:prstGeom prst="rect">
            <a:avLst/>
          </a:prstGeom>
          <a:noFill/>
          <a:ln w="19050" cap="rnd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8" name="Google Shape;758;p12"/>
          <p:cNvSpPr txBox="1"/>
          <p:nvPr/>
        </p:nvSpPr>
        <p:spPr>
          <a:xfrm>
            <a:off x="4780905" y="4195694"/>
            <a:ext cx="3967500" cy="12006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 la lista no está vacía recorro hasta encontrar la posición dónde insertar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(entre anterior y actual)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2"/>
          <p:cNvSpPr/>
          <p:nvPr/>
        </p:nvSpPr>
        <p:spPr>
          <a:xfrm rot="10800000" flipH="1">
            <a:off x="1313708" y="5119067"/>
            <a:ext cx="1872300" cy="350700"/>
          </a:xfrm>
          <a:prstGeom prst="rect">
            <a:avLst/>
          </a:prstGeom>
          <a:noFill/>
          <a:ln w="19050" cap="rnd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0" name="Google Shape;760;p12"/>
          <p:cNvSpPr/>
          <p:nvPr/>
        </p:nvSpPr>
        <p:spPr>
          <a:xfrm rot="10800000" flipH="1">
            <a:off x="1313708" y="5677834"/>
            <a:ext cx="2736300" cy="324000"/>
          </a:xfrm>
          <a:prstGeom prst="rect">
            <a:avLst/>
          </a:prstGeom>
          <a:noFill/>
          <a:ln w="19050" cap="rnd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1" name="Google Shape;761;p12"/>
          <p:cNvSpPr/>
          <p:nvPr/>
        </p:nvSpPr>
        <p:spPr>
          <a:xfrm>
            <a:off x="3113908" y="5219908"/>
            <a:ext cx="1872300" cy="3693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Inserta adelante</a:t>
            </a: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2" name="Google Shape;762;p12"/>
          <p:cNvSpPr/>
          <p:nvPr/>
        </p:nvSpPr>
        <p:spPr>
          <a:xfrm>
            <a:off x="3905995" y="5769239"/>
            <a:ext cx="2962200" cy="3693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Inserta al medio o al final</a:t>
            </a: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3" name="Google Shape;763;p12"/>
          <p:cNvSpPr/>
          <p:nvPr/>
        </p:nvSpPr>
        <p:spPr>
          <a:xfrm rot="10800000" flipH="1">
            <a:off x="1040666" y="6037712"/>
            <a:ext cx="2160300" cy="369300"/>
          </a:xfrm>
          <a:prstGeom prst="rect">
            <a:avLst/>
          </a:prstGeom>
          <a:noFill/>
          <a:ln w="19050" cap="rnd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4" name="Google Shape;764;p12"/>
          <p:cNvSpPr/>
          <p:nvPr/>
        </p:nvSpPr>
        <p:spPr>
          <a:xfrm>
            <a:off x="2319238" y="6296600"/>
            <a:ext cx="3168300" cy="3693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Actualiza la ref. al siguiente</a:t>
            </a: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5" name="Google Shape;765;p12"/>
          <p:cNvSpPr/>
          <p:nvPr/>
        </p:nvSpPr>
        <p:spPr>
          <a:xfrm rot="10800000" flipH="1">
            <a:off x="1115616" y="2685850"/>
            <a:ext cx="1440300" cy="350700"/>
          </a:xfrm>
          <a:prstGeom prst="rect">
            <a:avLst/>
          </a:prstGeom>
          <a:noFill/>
          <a:ln w="19050" cap="rnd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6" name="Google Shape;766;p12"/>
          <p:cNvSpPr/>
          <p:nvPr/>
        </p:nvSpPr>
        <p:spPr>
          <a:xfrm>
            <a:off x="2411760" y="2786688"/>
            <a:ext cx="1944300" cy="3693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Primer elemento</a:t>
            </a: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"/>
          <p:cNvSpPr txBox="1">
            <a:spLocks noGrp="1"/>
          </p:cNvSpPr>
          <p:nvPr>
            <p:ph type="title" idx="4294967295"/>
          </p:nvPr>
        </p:nvSpPr>
        <p:spPr>
          <a:xfrm>
            <a:off x="3104925" y="113850"/>
            <a:ext cx="63483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/>
              <a:t>Listas – Recorrido</a:t>
            </a:r>
            <a:endParaRPr/>
          </a:p>
        </p:txBody>
      </p:sp>
      <p:sp>
        <p:nvSpPr>
          <p:cNvPr id="773" name="Google Shape;773;p13"/>
          <p:cNvSpPr/>
          <p:nvPr/>
        </p:nvSpPr>
        <p:spPr>
          <a:xfrm>
            <a:off x="609600" y="2479536"/>
            <a:ext cx="7058700" cy="26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Procedure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imprimirLista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(l: 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listaTweets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sz="2400" b="0" i="0" u="none" strike="noStrike" cap="none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while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(l &lt;&gt; 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nil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do 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sz="2400" b="0" i="0" u="none" strike="noStrike" cap="none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		imprimir(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l^.dato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); </a:t>
            </a:r>
            <a:r>
              <a:rPr lang="es-AR" sz="2000" b="0" i="0" u="none" strike="noStrike" cap="none" dirty="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es este módulo?</a:t>
            </a:r>
            <a:endParaRPr sz="2400" b="0" i="0" u="none" strike="noStrike" cap="none" dirty="0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l:= l^.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sig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13"/>
          <p:cNvSpPr txBox="1"/>
          <p:nvPr/>
        </p:nvSpPr>
        <p:spPr>
          <a:xfrm>
            <a:off x="1637631" y="1353783"/>
            <a:ext cx="7200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Una vez creada la lista, se imprimen sus elementos.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5" name="Google Shape;775;p13"/>
          <p:cNvSpPr txBox="1"/>
          <p:nvPr/>
        </p:nvSpPr>
        <p:spPr>
          <a:xfrm rot="-558090">
            <a:off x="3578856" y="4363337"/>
            <a:ext cx="5043008" cy="16316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¿Por qué paso la lista por valor?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¿Por qué en la condición del </a:t>
            </a:r>
            <a:r>
              <a:rPr lang="es-AR" sz="2000" b="0" i="0" u="none" strike="noStrike" cap="none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while</a:t>
            </a:r>
            <a:r>
              <a:rPr lang="es-AR" sz="20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no </a:t>
            </a:r>
            <a:r>
              <a:rPr lang="es-AR"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escribo </a:t>
            </a:r>
            <a:r>
              <a:rPr lang="es-AR" sz="2000" b="0" i="0" u="none" strike="noStrike" cap="none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</a:t>
            </a:r>
            <a:r>
              <a:rPr lang="es-AR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</a:t>
            </a:r>
            <a:r>
              <a:rPr lang="es-AR" sz="2000" b="0" i="0" u="none" strike="noStrike" cap="none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^.</a:t>
            </a:r>
            <a:r>
              <a:rPr lang="es-AR" sz="2000" b="0" i="0" u="none" strike="noStrike" cap="none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sig</a:t>
            </a:r>
            <a:r>
              <a:rPr lang="es-AR" sz="20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&lt;&gt; </a:t>
            </a:r>
            <a:r>
              <a:rPr lang="es-AR" sz="2000" b="0" i="0" u="none" strike="noStrike" cap="none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nil</a:t>
            </a:r>
            <a:r>
              <a:rPr lang="es-AR" sz="20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¿Dónde y cómo se llama a este módulo?</a:t>
            </a:r>
            <a:endParaRPr sz="20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4"/>
          <p:cNvSpPr txBox="1"/>
          <p:nvPr/>
        </p:nvSpPr>
        <p:spPr>
          <a:xfrm>
            <a:off x="2300412" y="1091627"/>
            <a:ext cx="68436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31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Modifique la solución anterior para generar una nueva estructura donde se puedan “agrupar” los tweets de manera tal que los datos del usuario no se encuentren repetidos.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4"/>
          <p:cNvSpPr txBox="1">
            <a:spLocks noGrp="1"/>
          </p:cNvSpPr>
          <p:nvPr>
            <p:ph type="title" idx="4294967295"/>
          </p:nvPr>
        </p:nvSpPr>
        <p:spPr>
          <a:xfrm>
            <a:off x="3836100" y="72525"/>
            <a:ext cx="5170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/>
              <a:t>Listas – ejercicio de modificación </a:t>
            </a:r>
            <a:endParaRPr b="1" u="sng">
              <a:solidFill>
                <a:srgbClr val="00B050"/>
              </a:solidFill>
            </a:endParaRPr>
          </a:p>
        </p:txBody>
      </p:sp>
      <p:sp>
        <p:nvSpPr>
          <p:cNvPr id="783" name="Google Shape;783;p14"/>
          <p:cNvSpPr txBox="1"/>
          <p:nvPr/>
        </p:nvSpPr>
        <p:spPr>
          <a:xfrm>
            <a:off x="597133" y="4213981"/>
            <a:ext cx="71289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8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¿Qué estructura de datos se podría utilizar para almacenar los tweets de un mismo usuario?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800" b="0" i="0" u="none" strike="noStrike" cap="non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8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 puede generar la estructura de manera eficiente?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5"/>
          <p:cNvSpPr txBox="1"/>
          <p:nvPr/>
        </p:nvSpPr>
        <p:spPr>
          <a:xfrm>
            <a:off x="2300400" y="1051752"/>
            <a:ext cx="6843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una lista simple donde cada dato almacenado posee la referencia a un nuevo tipo de lista simple interno.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5"/>
          <p:cNvSpPr txBox="1">
            <a:spLocks noGrp="1"/>
          </p:cNvSpPr>
          <p:nvPr>
            <p:ph type="title" idx="4294967295"/>
          </p:nvPr>
        </p:nvSpPr>
        <p:spPr>
          <a:xfrm>
            <a:off x="4036575" y="28782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600"/>
              <a:t>Lista de Listas</a:t>
            </a:r>
            <a:endParaRPr sz="360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17AB293-3FA0-4F0E-B14E-C6A393638710}"/>
              </a:ext>
            </a:extLst>
          </p:cNvPr>
          <p:cNvGrpSpPr/>
          <p:nvPr/>
        </p:nvGrpSpPr>
        <p:grpSpPr>
          <a:xfrm>
            <a:off x="179558" y="2819995"/>
            <a:ext cx="7299620" cy="1041159"/>
            <a:chOff x="179558" y="2819995"/>
            <a:chExt cx="7299620" cy="1041159"/>
          </a:xfrm>
        </p:grpSpPr>
        <p:grpSp>
          <p:nvGrpSpPr>
            <p:cNvPr id="791" name="Google Shape;791;p15"/>
            <p:cNvGrpSpPr/>
            <p:nvPr/>
          </p:nvGrpSpPr>
          <p:grpSpPr>
            <a:xfrm>
              <a:off x="179558" y="2819995"/>
              <a:ext cx="7299620" cy="1041159"/>
              <a:chOff x="931652" y="1621385"/>
              <a:chExt cx="4489035" cy="1624527"/>
            </a:xfrm>
          </p:grpSpPr>
          <p:grpSp>
            <p:nvGrpSpPr>
              <p:cNvPr id="792" name="Google Shape;792;p15"/>
              <p:cNvGrpSpPr/>
              <p:nvPr/>
            </p:nvGrpSpPr>
            <p:grpSpPr>
              <a:xfrm>
                <a:off x="931652" y="1621385"/>
                <a:ext cx="4489035" cy="1624527"/>
                <a:chOff x="931454" y="1621385"/>
                <a:chExt cx="4489035" cy="1624527"/>
              </a:xfrm>
            </p:grpSpPr>
            <p:sp>
              <p:nvSpPr>
                <p:cNvPr id="793" name="Google Shape;793;p15"/>
                <p:cNvSpPr txBox="1"/>
                <p:nvPr/>
              </p:nvSpPr>
              <p:spPr>
                <a:xfrm>
                  <a:off x="931454" y="1621385"/>
                  <a:ext cx="990600" cy="6667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200"/>
                    <a:buFont typeface="Arial"/>
                    <a:buNone/>
                  </a:pPr>
                  <a:r>
                    <a:rPr lang="es-AR" sz="2000" b="0" i="0" u="none" strike="noStrike" cap="none">
                      <a:solidFill>
                        <a:srgbClr val="00206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ListaUsuario</a:t>
                  </a:r>
                  <a:endParaRPr sz="2000" b="0" i="0" u="none" strike="noStrike" cap="none">
                    <a:solidFill>
                      <a:srgbClr val="00206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200"/>
                    <a:buFont typeface="Arial"/>
                    <a:buNone/>
                  </a:pPr>
                  <a:endPara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200"/>
                    <a:buFont typeface="Arial"/>
                    <a:buNone/>
                  </a:pPr>
                  <a:r>
                    <a:rPr lang="es-AR" sz="2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200"/>
                    <a:buFont typeface="Arial"/>
                    <a:buNone/>
                  </a:pPr>
                  <a:r>
                    <a:rPr lang="es-AR" sz="2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94" name="Google Shape;794;p15"/>
                <p:cNvGrpSpPr/>
                <p:nvPr/>
              </p:nvGrpSpPr>
              <p:grpSpPr>
                <a:xfrm>
                  <a:off x="4429889" y="1905000"/>
                  <a:ext cx="990600" cy="1340912"/>
                  <a:chOff x="663093" y="2857502"/>
                  <a:chExt cx="1070865" cy="1005691"/>
                </a:xfrm>
              </p:grpSpPr>
              <p:sp>
                <p:nvSpPr>
                  <p:cNvPr id="795" name="Google Shape;795;p15"/>
                  <p:cNvSpPr txBox="1"/>
                  <p:nvPr/>
                </p:nvSpPr>
                <p:spPr>
                  <a:xfrm>
                    <a:off x="663093" y="2857502"/>
                    <a:ext cx="1070865" cy="1005691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70C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lang="es-AR" sz="2000" b="0" i="0" u="none" strike="noStrike" cap="none" dirty="0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silvy27</a:t>
                    </a:r>
                    <a:endParaRPr sz="14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lang="es-AR" sz="2000" b="0" i="0" u="none" strike="noStrike" cap="none" dirty="0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tweets</a:t>
                    </a:r>
                    <a:endParaRPr sz="2000" b="1" i="0" u="none" strike="noStrike" cap="none" dirty="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796" name="Google Shape;796;p15"/>
                  <p:cNvCxnSpPr/>
                  <p:nvPr/>
                </p:nvCxnSpPr>
                <p:spPr>
                  <a:xfrm>
                    <a:off x="1376975" y="2857502"/>
                    <a:ext cx="0" cy="1005691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0070C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grpSp>
              <p:nvGrpSpPr>
                <p:cNvPr id="797" name="Google Shape;797;p15"/>
                <p:cNvGrpSpPr/>
                <p:nvPr/>
              </p:nvGrpSpPr>
              <p:grpSpPr>
                <a:xfrm>
                  <a:off x="3322790" y="1905000"/>
                  <a:ext cx="911225" cy="1340912"/>
                  <a:chOff x="988999" y="2857502"/>
                  <a:chExt cx="1071823" cy="1005691"/>
                </a:xfrm>
              </p:grpSpPr>
              <p:sp>
                <p:nvSpPr>
                  <p:cNvPr id="798" name="Google Shape;798;p15"/>
                  <p:cNvSpPr txBox="1"/>
                  <p:nvPr/>
                </p:nvSpPr>
                <p:spPr>
                  <a:xfrm>
                    <a:off x="988999" y="2857502"/>
                    <a:ext cx="1071823" cy="1005691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70C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lang="es-AR" sz="2000" b="0" i="0" u="none" strike="noStrike" cap="non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juan45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lang="es-AR" sz="2000" b="0" i="0" u="none" strike="noStrike" cap="non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tweets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799" name="Google Shape;799;p15"/>
                  <p:cNvCxnSpPr/>
                  <p:nvPr/>
                </p:nvCxnSpPr>
                <p:spPr>
                  <a:xfrm>
                    <a:off x="1703380" y="2857502"/>
                    <a:ext cx="0" cy="1005691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0070C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800" name="Google Shape;800;p15"/>
                <p:cNvCxnSpPr>
                  <a:stCxn id="798" idx="3"/>
                  <a:endCxn id="795" idx="1"/>
                </p:cNvCxnSpPr>
                <p:nvPr/>
              </p:nvCxnSpPr>
              <p:spPr>
                <a:xfrm>
                  <a:off x="4234015" y="2575456"/>
                  <a:ext cx="195900" cy="0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cxnSp>
              <p:nvCxnSpPr>
                <p:cNvPr id="801" name="Google Shape;801;p15"/>
                <p:cNvCxnSpPr>
                  <a:stCxn id="802" idx="3"/>
                  <a:endCxn id="798" idx="1"/>
                </p:cNvCxnSpPr>
                <p:nvPr/>
              </p:nvCxnSpPr>
              <p:spPr>
                <a:xfrm>
                  <a:off x="3034953" y="2575456"/>
                  <a:ext cx="287700" cy="0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grpSp>
              <p:nvGrpSpPr>
                <p:cNvPr id="803" name="Google Shape;803;p15"/>
                <p:cNvGrpSpPr/>
                <p:nvPr/>
              </p:nvGrpSpPr>
              <p:grpSpPr>
                <a:xfrm>
                  <a:off x="2123728" y="1905000"/>
                  <a:ext cx="911225" cy="1340912"/>
                  <a:chOff x="1357289" y="2857502"/>
                  <a:chExt cx="1071823" cy="1005691"/>
                </a:xfrm>
              </p:grpSpPr>
              <p:sp>
                <p:nvSpPr>
                  <p:cNvPr id="802" name="Google Shape;802;p15"/>
                  <p:cNvSpPr txBox="1"/>
                  <p:nvPr/>
                </p:nvSpPr>
                <p:spPr>
                  <a:xfrm>
                    <a:off x="1357289" y="2857502"/>
                    <a:ext cx="1071823" cy="1005691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70C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lang="es-AR" sz="2000" b="0" i="0" u="none" strike="noStrike" cap="non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alejo3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lang="es-AR" sz="2000" b="0" i="0" u="none" strike="noStrike" cap="non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tweets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04" name="Google Shape;804;p15"/>
                  <p:cNvCxnSpPr/>
                  <p:nvPr/>
                </p:nvCxnSpPr>
                <p:spPr>
                  <a:xfrm>
                    <a:off x="2072556" y="2857502"/>
                    <a:ext cx="0" cy="1005691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0070C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</p:grpSp>
          <p:cxnSp>
            <p:nvCxnSpPr>
              <p:cNvPr id="805" name="Google Shape;805;p15"/>
              <p:cNvCxnSpPr>
                <a:stCxn id="793" idx="2"/>
                <a:endCxn id="802" idx="1"/>
              </p:cNvCxnSpPr>
              <p:nvPr/>
            </p:nvCxnSpPr>
            <p:spPr>
              <a:xfrm>
                <a:off x="1426952" y="2288134"/>
                <a:ext cx="696900" cy="287400"/>
              </a:xfrm>
              <a:prstGeom prst="straightConnector1">
                <a:avLst/>
              </a:prstGeom>
              <a:noFill/>
              <a:ln w="12700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820" name="Google Shape;820;p15"/>
            <p:cNvSpPr/>
            <p:nvPr/>
          </p:nvSpPr>
          <p:spPr>
            <a:xfrm>
              <a:off x="6941944" y="3247240"/>
              <a:ext cx="53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AR" sz="1800" b="1" i="0" u="none" strike="noStrike" cap="none" dirty="0" err="1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nil</a:t>
              </a:r>
              <a:endParaRPr sz="1800" b="0" i="0" u="none" strike="noStrike" cap="none" dirty="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D61E8E4-7B09-44FF-BFA0-8EAAF065E2F2}"/>
              </a:ext>
            </a:extLst>
          </p:cNvPr>
          <p:cNvGrpSpPr/>
          <p:nvPr/>
        </p:nvGrpSpPr>
        <p:grpSpPr>
          <a:xfrm>
            <a:off x="2195671" y="3732551"/>
            <a:ext cx="1238564" cy="2994335"/>
            <a:chOff x="2195671" y="3732551"/>
            <a:chExt cx="1238564" cy="2994335"/>
          </a:xfrm>
        </p:grpSpPr>
        <p:grpSp>
          <p:nvGrpSpPr>
            <p:cNvPr id="806" name="Google Shape;806;p15"/>
            <p:cNvGrpSpPr/>
            <p:nvPr/>
          </p:nvGrpSpPr>
          <p:grpSpPr>
            <a:xfrm rot="5400000">
              <a:off x="1341572" y="4586650"/>
              <a:ext cx="2946761" cy="1238564"/>
              <a:chOff x="1476927" y="1904997"/>
              <a:chExt cx="4081386" cy="666755"/>
            </a:xfrm>
          </p:grpSpPr>
          <p:grpSp>
            <p:nvGrpSpPr>
              <p:cNvPr id="807" name="Google Shape;807;p15"/>
              <p:cNvGrpSpPr/>
              <p:nvPr/>
            </p:nvGrpSpPr>
            <p:grpSpPr>
              <a:xfrm>
                <a:off x="2123926" y="1904997"/>
                <a:ext cx="3434387" cy="666755"/>
                <a:chOff x="2123728" y="1904997"/>
                <a:chExt cx="3434387" cy="666755"/>
              </a:xfrm>
            </p:grpSpPr>
            <p:grpSp>
              <p:nvGrpSpPr>
                <p:cNvPr id="808" name="Google Shape;808;p15"/>
                <p:cNvGrpSpPr/>
                <p:nvPr/>
              </p:nvGrpSpPr>
              <p:grpSpPr>
                <a:xfrm>
                  <a:off x="4646892" y="1904999"/>
                  <a:ext cx="911223" cy="666750"/>
                  <a:chOff x="897679" y="2857502"/>
                  <a:chExt cx="985057" cy="500066"/>
                </a:xfrm>
              </p:grpSpPr>
              <p:sp>
                <p:nvSpPr>
                  <p:cNvPr id="809" name="Google Shape;809;p15"/>
                  <p:cNvSpPr txBox="1"/>
                  <p:nvPr/>
                </p:nvSpPr>
                <p:spPr>
                  <a:xfrm rot="-5400000">
                    <a:off x="1140174" y="2615006"/>
                    <a:ext cx="500066" cy="98505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42117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1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720"/>
                      <a:buFont typeface="Arial"/>
                      <a:buNone/>
                    </a:pPr>
                    <a:r>
                      <a:rPr lang="es-AR" sz="1200" b="0" i="0" u="none" strike="noStrike" cap="non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“bla bla”</a:t>
                    </a:r>
                    <a:endParaRPr sz="1200" b="1" i="0" u="none" strike="noStrike" cap="non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10" name="Google Shape;810;p15"/>
                  <p:cNvCxnSpPr/>
                  <p:nvPr/>
                </p:nvCxnSpPr>
                <p:spPr>
                  <a:xfrm rot="5400000">
                    <a:off x="1294558" y="3107535"/>
                    <a:ext cx="500066" cy="0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742117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grpSp>
              <p:nvGrpSpPr>
                <p:cNvPr id="811" name="Google Shape;811;p15"/>
                <p:cNvGrpSpPr/>
                <p:nvPr/>
              </p:nvGrpSpPr>
              <p:grpSpPr>
                <a:xfrm>
                  <a:off x="3441101" y="1904997"/>
                  <a:ext cx="911228" cy="666755"/>
                  <a:chOff x="1128164" y="2857501"/>
                  <a:chExt cx="1071827" cy="500070"/>
                </a:xfrm>
              </p:grpSpPr>
              <p:sp>
                <p:nvSpPr>
                  <p:cNvPr id="812" name="Google Shape;812;p15"/>
                  <p:cNvSpPr txBox="1"/>
                  <p:nvPr/>
                </p:nvSpPr>
                <p:spPr>
                  <a:xfrm rot="-5400000">
                    <a:off x="1414044" y="2571621"/>
                    <a:ext cx="500067" cy="10718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42117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1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840"/>
                      <a:buFont typeface="Arial"/>
                      <a:buNone/>
                    </a:pPr>
                    <a:r>
                      <a:rPr lang="es-AR" sz="1400" b="0" i="0" u="none" strike="noStrike" cap="non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“coment..”</a:t>
                    </a:r>
                    <a:endParaRPr sz="1400" b="0" i="0" u="none" strike="noStrike" cap="non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13" name="Google Shape;813;p15"/>
                  <p:cNvCxnSpPr/>
                  <p:nvPr/>
                </p:nvCxnSpPr>
                <p:spPr>
                  <a:xfrm rot="5400000">
                    <a:off x="1592539" y="3107538"/>
                    <a:ext cx="500066" cy="0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742117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814" name="Google Shape;814;p15"/>
                <p:cNvCxnSpPr>
                  <a:cxnSpLocks/>
                  <a:stCxn id="812" idx="2"/>
                  <a:endCxn id="809" idx="0"/>
                </p:cNvCxnSpPr>
                <p:nvPr/>
              </p:nvCxnSpPr>
              <p:spPr>
                <a:xfrm rot="16200000" flipH="1">
                  <a:off x="4499610" y="2091091"/>
                  <a:ext cx="2" cy="294562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742117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cxnSp>
              <p:nvCxnSpPr>
                <p:cNvPr id="815" name="Google Shape;815;p15"/>
                <p:cNvCxnSpPr>
                  <a:cxnSpLocks/>
                  <a:stCxn id="817" idx="2"/>
                  <a:endCxn id="812" idx="0"/>
                </p:cNvCxnSpPr>
                <p:nvPr/>
              </p:nvCxnSpPr>
              <p:spPr>
                <a:xfrm rot="16200000">
                  <a:off x="3238027" y="2035298"/>
                  <a:ext cx="2" cy="406150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742117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grpSp>
              <p:nvGrpSpPr>
                <p:cNvPr id="816" name="Google Shape;816;p15"/>
                <p:cNvGrpSpPr/>
                <p:nvPr/>
              </p:nvGrpSpPr>
              <p:grpSpPr>
                <a:xfrm>
                  <a:off x="2123728" y="1904999"/>
                  <a:ext cx="911225" cy="666750"/>
                  <a:chOff x="1357288" y="2857502"/>
                  <a:chExt cx="1071823" cy="500066"/>
                </a:xfrm>
              </p:grpSpPr>
              <p:sp>
                <p:nvSpPr>
                  <p:cNvPr id="817" name="Google Shape;817;p15"/>
                  <p:cNvSpPr txBox="1"/>
                  <p:nvPr/>
                </p:nvSpPr>
                <p:spPr>
                  <a:xfrm rot="-5400000">
                    <a:off x="1643167" y="2571623"/>
                    <a:ext cx="500066" cy="1071823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42117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1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840"/>
                      <a:buFont typeface="Arial"/>
                      <a:buNone/>
                    </a:pPr>
                    <a:r>
                      <a:rPr lang="es-AR" sz="1400" b="0" i="0" u="none" strike="noStrike" cap="non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“Hola”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18" name="Google Shape;818;p15"/>
                  <p:cNvCxnSpPr/>
                  <p:nvPr/>
                </p:nvCxnSpPr>
                <p:spPr>
                  <a:xfrm rot="5400000">
                    <a:off x="1728795" y="3107535"/>
                    <a:ext cx="500066" cy="0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742117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</p:grpSp>
          <p:cxnSp>
            <p:nvCxnSpPr>
              <p:cNvPr id="819" name="Google Shape;819;p15"/>
              <p:cNvCxnSpPr>
                <a:cxnSpLocks/>
                <a:endCxn id="817" idx="0"/>
              </p:cNvCxnSpPr>
              <p:nvPr/>
            </p:nvCxnSpPr>
            <p:spPr>
              <a:xfrm rot="16200000">
                <a:off x="1661927" y="2053373"/>
                <a:ext cx="277000" cy="647000"/>
              </a:xfrm>
              <a:prstGeom prst="straightConnector1">
                <a:avLst/>
              </a:prstGeom>
              <a:noFill/>
              <a:ln w="12700" cap="rnd" cmpd="sng">
                <a:solidFill>
                  <a:srgbClr val="742117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821" name="Google Shape;821;p15"/>
            <p:cNvSpPr/>
            <p:nvPr/>
          </p:nvSpPr>
          <p:spPr>
            <a:xfrm>
              <a:off x="2591771" y="6419386"/>
              <a:ext cx="7029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AR" sz="1400" b="1" i="0" u="none" strike="noStrike" cap="none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nil</a:t>
              </a:r>
              <a:endParaRPr sz="1400" b="0" i="0" u="none" strike="noStrike" cap="none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585AAFC-D071-464C-9A8D-C44FB5E72C81}"/>
              </a:ext>
            </a:extLst>
          </p:cNvPr>
          <p:cNvGrpSpPr/>
          <p:nvPr/>
        </p:nvGrpSpPr>
        <p:grpSpPr>
          <a:xfrm>
            <a:off x="4219109" y="3732551"/>
            <a:ext cx="1238564" cy="2164189"/>
            <a:chOff x="4219109" y="3732551"/>
            <a:chExt cx="1238564" cy="2164189"/>
          </a:xfrm>
        </p:grpSpPr>
        <p:grpSp>
          <p:nvGrpSpPr>
            <p:cNvPr id="822" name="Google Shape;822;p15"/>
            <p:cNvGrpSpPr/>
            <p:nvPr/>
          </p:nvGrpSpPr>
          <p:grpSpPr>
            <a:xfrm rot="5400000">
              <a:off x="3791340" y="4160320"/>
              <a:ext cx="2094101" cy="1238564"/>
              <a:chOff x="1452111" y="1904997"/>
              <a:chExt cx="2900416" cy="666755"/>
            </a:xfrm>
          </p:grpSpPr>
          <p:grpSp>
            <p:nvGrpSpPr>
              <p:cNvPr id="823" name="Google Shape;823;p15"/>
              <p:cNvGrpSpPr/>
              <p:nvPr/>
            </p:nvGrpSpPr>
            <p:grpSpPr>
              <a:xfrm>
                <a:off x="2123926" y="1904997"/>
                <a:ext cx="2228601" cy="666755"/>
                <a:chOff x="2123728" y="1904997"/>
                <a:chExt cx="2228601" cy="666755"/>
              </a:xfrm>
            </p:grpSpPr>
            <p:grpSp>
              <p:nvGrpSpPr>
                <p:cNvPr id="824" name="Google Shape;824;p15"/>
                <p:cNvGrpSpPr/>
                <p:nvPr/>
              </p:nvGrpSpPr>
              <p:grpSpPr>
                <a:xfrm>
                  <a:off x="3441101" y="1904997"/>
                  <a:ext cx="911228" cy="666755"/>
                  <a:chOff x="1128164" y="2857501"/>
                  <a:chExt cx="1071827" cy="500070"/>
                </a:xfrm>
              </p:grpSpPr>
              <p:sp>
                <p:nvSpPr>
                  <p:cNvPr id="825" name="Google Shape;825;p15"/>
                  <p:cNvSpPr txBox="1"/>
                  <p:nvPr/>
                </p:nvSpPr>
                <p:spPr>
                  <a:xfrm rot="-5400000">
                    <a:off x="1414044" y="2571621"/>
                    <a:ext cx="500067" cy="10718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42117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1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840"/>
                      <a:buFont typeface="Arial"/>
                      <a:buNone/>
                    </a:pPr>
                    <a:r>
                      <a:rPr lang="es-AR" sz="1400" b="0" i="0" u="none" strike="noStrike" cap="non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“Aqui..”</a:t>
                    </a:r>
                    <a:endParaRPr sz="1400" b="0" i="0" u="none" strike="noStrike" cap="non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26" name="Google Shape;826;p15"/>
                  <p:cNvCxnSpPr/>
                  <p:nvPr/>
                </p:nvCxnSpPr>
                <p:spPr>
                  <a:xfrm rot="5400000">
                    <a:off x="1592539" y="3107538"/>
                    <a:ext cx="500066" cy="0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742117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827" name="Google Shape;827;p15"/>
                <p:cNvCxnSpPr>
                  <a:cxnSpLocks/>
                  <a:stCxn id="829" idx="2"/>
                  <a:endCxn id="825" idx="0"/>
                </p:cNvCxnSpPr>
                <p:nvPr/>
              </p:nvCxnSpPr>
              <p:spPr>
                <a:xfrm rot="16200000">
                  <a:off x="3238027" y="2035298"/>
                  <a:ext cx="1" cy="40614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742117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grpSp>
              <p:nvGrpSpPr>
                <p:cNvPr id="828" name="Google Shape;828;p15"/>
                <p:cNvGrpSpPr/>
                <p:nvPr/>
              </p:nvGrpSpPr>
              <p:grpSpPr>
                <a:xfrm>
                  <a:off x="2123728" y="1904999"/>
                  <a:ext cx="911225" cy="666750"/>
                  <a:chOff x="1357288" y="2857502"/>
                  <a:chExt cx="1071823" cy="500066"/>
                </a:xfrm>
              </p:grpSpPr>
              <p:sp>
                <p:nvSpPr>
                  <p:cNvPr id="829" name="Google Shape;829;p15"/>
                  <p:cNvSpPr txBox="1"/>
                  <p:nvPr/>
                </p:nvSpPr>
                <p:spPr>
                  <a:xfrm rot="-5400000">
                    <a:off x="1643167" y="2571623"/>
                    <a:ext cx="500066" cy="1071823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42117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1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840"/>
                      <a:buFont typeface="Arial"/>
                      <a:buNone/>
                    </a:pPr>
                    <a:r>
                      <a:rPr lang="es-AR" sz="1400" b="0" i="0" u="none" strike="noStrike" cap="non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“Seguidores..”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30" name="Google Shape;830;p15"/>
                  <p:cNvCxnSpPr/>
                  <p:nvPr/>
                </p:nvCxnSpPr>
                <p:spPr>
                  <a:xfrm rot="5400000">
                    <a:off x="1728795" y="3107535"/>
                    <a:ext cx="500066" cy="0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742117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</p:grpSp>
          <p:cxnSp>
            <p:nvCxnSpPr>
              <p:cNvPr id="831" name="Google Shape;831;p15"/>
              <p:cNvCxnSpPr>
                <a:cxnSpLocks/>
                <a:endCxn id="829" idx="0"/>
              </p:cNvCxnSpPr>
              <p:nvPr/>
            </p:nvCxnSpPr>
            <p:spPr>
              <a:xfrm rot="16200000">
                <a:off x="1675967" y="2014517"/>
                <a:ext cx="224103" cy="671816"/>
              </a:xfrm>
              <a:prstGeom prst="straightConnector1">
                <a:avLst/>
              </a:prstGeom>
              <a:noFill/>
              <a:ln w="12700" cap="rnd" cmpd="sng">
                <a:solidFill>
                  <a:srgbClr val="742117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832" name="Google Shape;832;p15"/>
            <p:cNvSpPr/>
            <p:nvPr/>
          </p:nvSpPr>
          <p:spPr>
            <a:xfrm>
              <a:off x="4660367" y="5589240"/>
              <a:ext cx="7029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AR" sz="1400" b="1" i="0" u="none" strike="noStrike" cap="none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nil</a:t>
              </a:r>
              <a:endParaRPr sz="1400" b="0" i="0" u="none" strike="noStrike" cap="none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8EB2122-1BF6-4D71-A4ED-5FB4726C626B}"/>
              </a:ext>
            </a:extLst>
          </p:cNvPr>
          <p:cNvGrpSpPr/>
          <p:nvPr/>
        </p:nvGrpSpPr>
        <p:grpSpPr>
          <a:xfrm>
            <a:off x="5945614" y="3732552"/>
            <a:ext cx="1238555" cy="1186711"/>
            <a:chOff x="5945614" y="3732552"/>
            <a:chExt cx="1238555" cy="1186711"/>
          </a:xfrm>
        </p:grpSpPr>
        <p:grpSp>
          <p:nvGrpSpPr>
            <p:cNvPr id="833" name="Google Shape;833;p15"/>
            <p:cNvGrpSpPr/>
            <p:nvPr/>
          </p:nvGrpSpPr>
          <p:grpSpPr>
            <a:xfrm rot="5400000">
              <a:off x="5993414" y="3684752"/>
              <a:ext cx="1142955" cy="1238555"/>
              <a:chOff x="1452112" y="1904999"/>
              <a:chExt cx="1583039" cy="666750"/>
            </a:xfrm>
          </p:grpSpPr>
          <p:grpSp>
            <p:nvGrpSpPr>
              <p:cNvPr id="834" name="Google Shape;834;p15"/>
              <p:cNvGrpSpPr/>
              <p:nvPr/>
            </p:nvGrpSpPr>
            <p:grpSpPr>
              <a:xfrm>
                <a:off x="2123926" y="1904999"/>
                <a:ext cx="911225" cy="666750"/>
                <a:chOff x="1357288" y="2857502"/>
                <a:chExt cx="1071823" cy="500066"/>
              </a:xfrm>
            </p:grpSpPr>
            <p:sp>
              <p:nvSpPr>
                <p:cNvPr id="835" name="Google Shape;835;p15"/>
                <p:cNvSpPr txBox="1"/>
                <p:nvPr/>
              </p:nvSpPr>
              <p:spPr>
                <a:xfrm rot="-5400000">
                  <a:off x="1643167" y="2571623"/>
                  <a:ext cx="500066" cy="1071823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74211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1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840"/>
                    <a:buFont typeface="Arial"/>
                    <a:buNone/>
                  </a:pPr>
                  <a:r>
                    <a:rPr lang="es-AR" sz="1400" b="0" i="0" u="none" strike="noStrike" cap="none" dirty="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“Soy…”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36" name="Google Shape;836;p15"/>
                <p:cNvCxnSpPr/>
                <p:nvPr/>
              </p:nvCxnSpPr>
              <p:spPr>
                <a:xfrm rot="5400000">
                  <a:off x="1728795" y="3107535"/>
                  <a:ext cx="500066" cy="0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74211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37" name="Google Shape;837;p15"/>
              <p:cNvCxnSpPr>
                <a:cxnSpLocks/>
                <a:endCxn id="835" idx="0"/>
              </p:cNvCxnSpPr>
              <p:nvPr/>
            </p:nvCxnSpPr>
            <p:spPr>
              <a:xfrm rot="16200000">
                <a:off x="1659119" y="2031366"/>
                <a:ext cx="257799" cy="671814"/>
              </a:xfrm>
              <a:prstGeom prst="straightConnector1">
                <a:avLst/>
              </a:prstGeom>
              <a:noFill/>
              <a:ln w="12700" cap="rnd" cmpd="sng">
                <a:solidFill>
                  <a:srgbClr val="742117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838" name="Google Shape;838;p15"/>
            <p:cNvSpPr/>
            <p:nvPr/>
          </p:nvSpPr>
          <p:spPr>
            <a:xfrm>
              <a:off x="6360721" y="4611763"/>
              <a:ext cx="7029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AR" sz="14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nil</a:t>
              </a:r>
              <a:endParaRPr sz="1400" b="0" i="0" u="none" strike="noStrike" cap="non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320D4D4-9120-4C51-8F01-34164904141D}"/>
              </a:ext>
            </a:extLst>
          </p:cNvPr>
          <p:cNvGrpSpPr/>
          <p:nvPr/>
        </p:nvGrpSpPr>
        <p:grpSpPr>
          <a:xfrm>
            <a:off x="214688" y="4199628"/>
            <a:ext cx="1665924" cy="2527500"/>
            <a:chOff x="214688" y="4199628"/>
            <a:chExt cx="1665924" cy="2527500"/>
          </a:xfrm>
        </p:grpSpPr>
        <p:sp>
          <p:nvSpPr>
            <p:cNvPr id="839" name="Google Shape;839;p15"/>
            <p:cNvSpPr/>
            <p:nvPr/>
          </p:nvSpPr>
          <p:spPr>
            <a:xfrm>
              <a:off x="1677812" y="4199628"/>
              <a:ext cx="202800" cy="25275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 cap="rnd" cmpd="sng">
              <a:solidFill>
                <a:srgbClr val="74211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40" name="Google Shape;840;p15"/>
            <p:cNvSpPr txBox="1"/>
            <p:nvPr/>
          </p:nvSpPr>
          <p:spPr>
            <a:xfrm>
              <a:off x="214688" y="4706545"/>
              <a:ext cx="1610700" cy="12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lang="es-AR" sz="2000" b="0" i="0" u="none" strike="noStrike" cap="none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Listas de Tweets de cada usuario</a:t>
              </a:r>
              <a:endParaRPr sz="20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1" name="Google Shape;841;p15"/>
          <p:cNvSpPr txBox="1"/>
          <p:nvPr/>
        </p:nvSpPr>
        <p:spPr>
          <a:xfrm rot="-889532">
            <a:off x="5934616" y="5352238"/>
            <a:ext cx="2059978" cy="1015979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será la declaración de tipos?</a:t>
            </a:r>
            <a:endParaRPr sz="2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6"/>
          <p:cNvSpPr txBox="1">
            <a:spLocks noGrp="1"/>
          </p:cNvSpPr>
          <p:nvPr>
            <p:ph type="title" idx="4294967295"/>
          </p:nvPr>
        </p:nvSpPr>
        <p:spPr>
          <a:xfrm>
            <a:off x="3121450" y="19647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400"/>
              <a:t>Lista de Listas</a:t>
            </a:r>
            <a:endParaRPr sz="3400"/>
          </a:p>
        </p:txBody>
      </p:sp>
      <p:sp>
        <p:nvSpPr>
          <p:cNvPr id="848" name="Google Shape;848;p16"/>
          <p:cNvSpPr txBox="1"/>
          <p:nvPr/>
        </p:nvSpPr>
        <p:spPr>
          <a:xfrm>
            <a:off x="2293849" y="686774"/>
            <a:ext cx="6770700" cy="6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3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 puede generar la estructura de manera eficiente?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3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3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puede utilizar la lista ordenada para recorrer una única vez todos los tweets.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3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3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Tomar los tweets contiguos de un mismo usuario e ir generando la lista interna. Para ello hay que: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3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685800" marR="0" lvl="1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s-AR" sz="23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Inicializar cada lista interna en nil.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s-AR" sz="23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Detectar cuándo se cambia de usuario en el recorrido de la lista ordenada.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s-AR" sz="23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Agregar cada tweet a la nueva lista.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3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3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Una vez armada la lista, completar los datos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3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del usuario y agregarlo a la lista de usuarios.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3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49" name="Google Shape;849;p16"/>
          <p:cNvSpPr txBox="1"/>
          <p:nvPr/>
        </p:nvSpPr>
        <p:spPr>
          <a:xfrm rot="-558839">
            <a:off x="318512" y="3945918"/>
            <a:ext cx="2133528" cy="1631503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Verificar que no se pierdan datos en el proceso de generación de las listas</a:t>
            </a:r>
            <a:endParaRPr sz="2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"/>
          <p:cNvSpPr txBox="1">
            <a:spLocks noGrp="1"/>
          </p:cNvSpPr>
          <p:nvPr>
            <p:ph type="title" idx="4294967295"/>
          </p:nvPr>
        </p:nvSpPr>
        <p:spPr>
          <a:xfrm>
            <a:off x="2539575" y="57212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s-AR" sz="3400"/>
              <a:t>Listas - Concepto</a:t>
            </a:r>
            <a:endParaRPr sz="3400"/>
          </a:p>
        </p:txBody>
      </p:sp>
      <p:sp>
        <p:nvSpPr>
          <p:cNvPr id="669" name="Google Shape;669;p2"/>
          <p:cNvSpPr txBox="1">
            <a:spLocks noGrp="1"/>
          </p:cNvSpPr>
          <p:nvPr>
            <p:ph type="body" idx="4294967295"/>
          </p:nvPr>
        </p:nvSpPr>
        <p:spPr>
          <a:xfrm>
            <a:off x="1254369" y="2060848"/>
            <a:ext cx="7632900" cy="3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Una lista es Colección de </a:t>
            </a:r>
            <a:r>
              <a:rPr lang="es-AR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elementos homogéneos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, con una </a:t>
            </a:r>
            <a:r>
              <a:rPr lang="es-AR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relación lineal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 que los vincula, es decir que cada elemento tiene un único predecesor (excepto el primero), y un único sucesor (excepto el último).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SzPts val="1920"/>
              <a:buNone/>
            </a:pP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Los elementos que la componen </a:t>
            </a:r>
            <a:r>
              <a:rPr lang="es-AR" sz="2400" b="1">
                <a:latin typeface="Twentieth Century"/>
                <a:ea typeface="Twentieth Century"/>
                <a:cs typeface="Twentieth Century"/>
                <a:sym typeface="Twentieth Century"/>
              </a:rPr>
              <a:t>no ocupan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posiciones secuenciales o contiguas de memoria.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Es decir pueden aparecer dispersos en la memoria, pero mantienen un orden lógico interno.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94e2cdce44_0_648"/>
          <p:cNvSpPr txBox="1">
            <a:spLocks noGrp="1"/>
          </p:cNvSpPr>
          <p:nvPr>
            <p:ph type="title" idx="4294967295"/>
          </p:nvPr>
        </p:nvSpPr>
        <p:spPr>
          <a:xfrm>
            <a:off x="2539575" y="57212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s-AR" sz="3400"/>
              <a:t>Listas - Concepto</a:t>
            </a:r>
            <a:endParaRPr sz="3400"/>
          </a:p>
        </p:txBody>
      </p:sp>
      <p:pic>
        <p:nvPicPr>
          <p:cNvPr id="675" name="Google Shape;675;g94e2cdce44_0_648"/>
          <p:cNvPicPr preferRelativeResize="0"/>
          <p:nvPr/>
        </p:nvPicPr>
        <p:blipFill rotWithShape="1">
          <a:blip r:embed="rId3">
            <a:alphaModFix/>
          </a:blip>
          <a:srcRect b="18943"/>
          <a:stretch/>
        </p:blipFill>
        <p:spPr>
          <a:xfrm>
            <a:off x="679550" y="2361975"/>
            <a:ext cx="8839199" cy="28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"/>
          <p:cNvSpPr txBox="1">
            <a:spLocks noGrp="1"/>
          </p:cNvSpPr>
          <p:nvPr>
            <p:ph type="title" idx="4294967295"/>
          </p:nvPr>
        </p:nvSpPr>
        <p:spPr>
          <a:xfrm>
            <a:off x="2796300" y="-8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s-AR" sz="3100"/>
              <a:t>Listas - Características</a:t>
            </a:r>
            <a:endParaRPr sz="3100"/>
          </a:p>
        </p:txBody>
      </p:sp>
      <p:sp>
        <p:nvSpPr>
          <p:cNvPr id="681" name="Google Shape;681;p3"/>
          <p:cNvSpPr txBox="1">
            <a:spLocks noGrp="1"/>
          </p:cNvSpPr>
          <p:nvPr>
            <p:ph type="body" idx="4294967295"/>
          </p:nvPr>
        </p:nvSpPr>
        <p:spPr>
          <a:xfrm>
            <a:off x="1169550" y="1949999"/>
            <a:ext cx="7848900" cy="47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Se crean a partir de </a:t>
            </a:r>
            <a:r>
              <a:rPr lang="es-AR" sz="2400" b="1">
                <a:latin typeface="Twentieth Century"/>
                <a:ea typeface="Twentieth Century"/>
                <a:cs typeface="Twentieth Century"/>
                <a:sym typeface="Twentieth Century"/>
              </a:rPr>
              <a:t>punteros.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Son estructuras donde se almacenan datos </a:t>
            </a:r>
            <a:r>
              <a:rPr lang="es-AR" sz="2400" b="1">
                <a:latin typeface="Twentieth Century"/>
                <a:ea typeface="Twentieth Century"/>
                <a:cs typeface="Twentieth Century"/>
                <a:sym typeface="Twentieth Century"/>
              </a:rPr>
              <a:t>sin saber la cantidad de los mismos.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177800" algn="just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None/>
            </a:pP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Son estructuras </a:t>
            </a:r>
            <a:r>
              <a:rPr lang="es-AR" sz="2400" b="1">
                <a:latin typeface="Twentieth Century"/>
                <a:ea typeface="Twentieth Century"/>
                <a:cs typeface="Twentieth Century"/>
                <a:sym typeface="Twentieth Century"/>
              </a:rPr>
              <a:t>dinámicas: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 se reserva/libera memoria para datos según sea conveniente.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None/>
            </a:pPr>
            <a:r>
              <a:rPr lang="es-AR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Siempre debo </a:t>
            </a:r>
            <a:r>
              <a:rPr lang="es-AR" sz="2400" b="1" u="sng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GUARDAR EL PUNTERO INICIAL DE LA LISTA</a:t>
            </a:r>
            <a:r>
              <a:rPr lang="es-AR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es decir el apuntador al primer nodo, PARA LUEGO PODER RECORRERLA, ya que a partir del primer elemento se puede acceder al siguiente y así sucesivamente. </a:t>
            </a:r>
            <a:endParaRPr/>
          </a:p>
          <a:p>
            <a:pPr marL="342900" lvl="0" indent="-220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Arial"/>
              <a:buNone/>
            </a:pP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"/>
          <p:cNvSpPr txBox="1"/>
          <p:nvPr/>
        </p:nvSpPr>
        <p:spPr>
          <a:xfrm>
            <a:off x="2014200" y="1653125"/>
            <a:ext cx="5968200" cy="452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Program ejemplo;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Type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nombreTipo = ^ nodoTipo;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nodoTipo = record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        elemento : tipoElemento;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        punteroSig : nombreTipo;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    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L : nombreTipo;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88" name="Google Shape;688;p4"/>
          <p:cNvSpPr txBox="1">
            <a:spLocks noGrp="1"/>
          </p:cNvSpPr>
          <p:nvPr>
            <p:ph type="title" idx="4294967295"/>
          </p:nvPr>
        </p:nvSpPr>
        <p:spPr>
          <a:xfrm>
            <a:off x="2983650" y="540250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000"/>
              <a:t>Listas – Declaración genérica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"/>
          <p:cNvSpPr txBox="1"/>
          <p:nvPr/>
        </p:nvSpPr>
        <p:spPr>
          <a:xfrm>
            <a:off x="508150" y="1528133"/>
            <a:ext cx="86358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500" b="1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Twitter</a:t>
            </a:r>
            <a:r>
              <a:rPr lang="es-AR" sz="2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dispone de una lista con los tweets realizados durante los últimos 5 segundos.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 cada tweet se conoce: el código y nombre de usuario que lo generó, el contenido del mensaje y si el mismo es o no un retweet.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Esta información no tiene ningún orden y se debe tener en cuenta que podrían existir en la lista varios tweets del mismo usuario.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5" name="Google Shape;695;p5"/>
          <p:cNvSpPr txBox="1">
            <a:spLocks noGrp="1"/>
          </p:cNvSpPr>
          <p:nvPr>
            <p:ph type="title" idx="4294967295"/>
          </p:nvPr>
        </p:nvSpPr>
        <p:spPr>
          <a:xfrm>
            <a:off x="3110475" y="178650"/>
            <a:ext cx="65019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9010"/>
              <a:buFont typeface="Trebuchet MS"/>
              <a:buNone/>
            </a:pPr>
            <a:r>
              <a:rPr lang="es-AR" sz="3640"/>
              <a:t>Listas - Ejemplo que seguiremos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"/>
          <p:cNvSpPr txBox="1"/>
          <p:nvPr/>
        </p:nvSpPr>
        <p:spPr>
          <a:xfrm>
            <a:off x="2464649" y="1124650"/>
            <a:ext cx="6244635" cy="563227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Program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Twitter;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Type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lang="es-AR" dirty="0">
              <a:ea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tweet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record</a:t>
            </a:r>
            <a:endParaRPr sz="2400" b="0" i="0" u="none" strike="noStrike" cap="none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codigoUsuario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: 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integer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nombreUsuario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: 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string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mensaje : 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string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	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esRetweet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: 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boolean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lang="es-AR" sz="2400" b="1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listaTweets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^ 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nodoTweet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lang="es-AR" sz="2400" b="1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nodoTweet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record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dato : tweet;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sig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: 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listaTweets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L : </a:t>
            </a:r>
            <a:r>
              <a:rPr lang="es-AR" sz="2400" b="0" i="0" u="none" strike="noStrike" cap="none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listaTweets</a:t>
            </a:r>
            <a:r>
              <a:rPr lang="es-AR" sz="2400" b="0" i="0" u="none" strike="noStrike" cap="none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 sz="2400" b="0" i="0" u="none" strike="noStrike" cap="none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2" name="Google Shape;702;p6"/>
          <p:cNvSpPr txBox="1">
            <a:spLocks noGrp="1"/>
          </p:cNvSpPr>
          <p:nvPr>
            <p:ph type="title" idx="4294967295"/>
          </p:nvPr>
        </p:nvSpPr>
        <p:spPr>
          <a:xfrm>
            <a:off x="2989275" y="105550"/>
            <a:ext cx="59070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s-AR" sz="3240"/>
              <a:t>Listas – Declaración del Ejemplo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"/>
          <p:cNvSpPr txBox="1">
            <a:spLocks noGrp="1"/>
          </p:cNvSpPr>
          <p:nvPr>
            <p:ph type="title" idx="4294967295"/>
          </p:nvPr>
        </p:nvSpPr>
        <p:spPr>
          <a:xfrm>
            <a:off x="3326550" y="0"/>
            <a:ext cx="55926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s-AR" sz="3500"/>
              <a:t>Listas - Operaciones</a:t>
            </a:r>
            <a:endParaRPr sz="3500"/>
          </a:p>
        </p:txBody>
      </p:sp>
      <p:sp>
        <p:nvSpPr>
          <p:cNvPr id="709" name="Google Shape;709;p7"/>
          <p:cNvSpPr txBox="1">
            <a:spLocks noGrp="1"/>
          </p:cNvSpPr>
          <p:nvPr>
            <p:ph type="body" idx="4294967295"/>
          </p:nvPr>
        </p:nvSpPr>
        <p:spPr>
          <a:xfrm>
            <a:off x="1151100" y="1019098"/>
            <a:ext cx="7992900" cy="55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Crear </a:t>
            </a:r>
            <a:r>
              <a:rPr lang="es-AR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lista agregando los elementos al inicio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Crear </a:t>
            </a:r>
            <a:r>
              <a:rPr lang="es-AR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lista agregando los elementos al final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Insertar </a:t>
            </a:r>
            <a:r>
              <a:rPr lang="es-AR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un nuevo elemento en una lista ordenada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Recorrer </a:t>
            </a:r>
            <a:r>
              <a:rPr lang="es-AR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una lista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Acceder</a:t>
            </a:r>
            <a:r>
              <a:rPr lang="es-AR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al k-</a:t>
            </a:r>
            <a:r>
              <a:rPr lang="es-AR" sz="24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ésimo</a:t>
            </a:r>
            <a:r>
              <a:rPr lang="es-AR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elemento de la lista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Eliminar </a:t>
            </a:r>
            <a:r>
              <a:rPr lang="es-AR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un elemento de la lista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Combinar</a:t>
            </a:r>
            <a:r>
              <a:rPr lang="es-AR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dos listas ordenadas formando una sola ordenada (</a:t>
            </a:r>
            <a:r>
              <a:rPr lang="es-AR" sz="2400" b="1" dirty="0" err="1">
                <a:latin typeface="Twentieth Century"/>
                <a:ea typeface="Twentieth Century"/>
                <a:cs typeface="Twentieth Century"/>
                <a:sym typeface="Twentieth Century"/>
              </a:rPr>
              <a:t>Merge</a:t>
            </a:r>
            <a:r>
              <a:rPr lang="es-AR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de Listas)</a:t>
            </a:r>
            <a:endParaRPr dirty="0"/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AR" sz="2400" dirty="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Repasaremos algunas de estas </a:t>
            </a:r>
            <a:endParaRPr dirty="0"/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AR" sz="2400" dirty="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operaciones en el ejemplo &gt;&gt;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"/>
          <p:cNvSpPr txBox="1"/>
          <p:nvPr/>
        </p:nvSpPr>
        <p:spPr>
          <a:xfrm>
            <a:off x="669275" y="1353633"/>
            <a:ext cx="83385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1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Twitter dispone de una lista con los tweets realizados durante los últimos 5 segundos.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1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 cada tweet se conoce: el código y nombre de usuario que lo generó, el contenido del mensaje y si el mismo es o no un retweet.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1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Esta información no tiene ningún orden y se debe tener en cuenta que podrían existir en la lista varios tweets del mismo usuario.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100" b="1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desea armar a partir de la lista de tweets disponible, una lista ordenada donde los tweets de cada usuario aparezcan de manera consecutiva.</a:t>
            </a:r>
            <a:endParaRPr sz="1700" b="1" i="0" u="none" strike="noStrike" cap="non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6" name="Google Shape;716;p8"/>
          <p:cNvSpPr txBox="1">
            <a:spLocks noGrp="1"/>
          </p:cNvSpPr>
          <p:nvPr>
            <p:ph type="title" idx="4294967295"/>
          </p:nvPr>
        </p:nvSpPr>
        <p:spPr>
          <a:xfrm>
            <a:off x="3420250" y="159900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s-AR" sz="3240"/>
              <a:t>Listas - Ejemplo que seguiremos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991</Words>
  <Application>Microsoft Office PowerPoint</Application>
  <PresentationFormat>Presentación en pantalla (4:3)</PresentationFormat>
  <Paragraphs>198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Twentieth Century</vt:lpstr>
      <vt:lpstr>Montserrat</vt:lpstr>
      <vt:lpstr>Montserrat Light</vt:lpstr>
      <vt:lpstr>Arial</vt:lpstr>
      <vt:lpstr>Trebuchet MS</vt:lpstr>
      <vt:lpstr>Montserrat ExtraBold</vt:lpstr>
      <vt:lpstr>Arial Rounded</vt:lpstr>
      <vt:lpstr>Calibri</vt:lpstr>
      <vt:lpstr>Wart template</vt:lpstr>
      <vt:lpstr>Listas:  Repaso </vt:lpstr>
      <vt:lpstr>Listas - Concepto</vt:lpstr>
      <vt:lpstr>Listas - Concepto</vt:lpstr>
      <vt:lpstr>Listas - Características</vt:lpstr>
      <vt:lpstr>Listas – Declaración genérica</vt:lpstr>
      <vt:lpstr>Listas - Ejemplo que seguiremos</vt:lpstr>
      <vt:lpstr>Listas – Declaración del Ejemplo</vt:lpstr>
      <vt:lpstr>Listas - Operaciones</vt:lpstr>
      <vt:lpstr>Listas - Ejemplo que seguiremos</vt:lpstr>
      <vt:lpstr>Listas - Ejemplo que seguiremos</vt:lpstr>
      <vt:lpstr>Listas – Agregar al inicio</vt:lpstr>
      <vt:lpstr>Listas – Agregar ordenado</vt:lpstr>
      <vt:lpstr>Listas – Agregar ordenado</vt:lpstr>
      <vt:lpstr>Listas – Recorrido</vt:lpstr>
      <vt:lpstr>Listas – ejercicio de modificación </vt:lpstr>
      <vt:lpstr>Lista de Listas</vt:lpstr>
      <vt:lpstr>Lista de Listas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Listas:  Repaso </dc:title>
  <dc:creator>Alejandro Gonzalez</dc:creator>
  <cp:lastModifiedBy>Usuario de Windows</cp:lastModifiedBy>
  <cp:revision>4</cp:revision>
  <dcterms:created xsi:type="dcterms:W3CDTF">2015-02-23T17:38:29Z</dcterms:created>
  <dcterms:modified xsi:type="dcterms:W3CDTF">2022-03-11T12:25:00Z</dcterms:modified>
</cp:coreProperties>
</file>