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67" r:id="rId45"/>
    <p:sldId id="268" r:id="rId46"/>
    <p:sldId id="269" r:id="rId4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ca One" charset="1" panose="00000500000000000000"/>
      <p:regular r:id="rId10"/>
    </p:embeddedFont>
    <p:embeddedFont>
      <p:font typeface="Roca One Bold" charset="1" panose="00000800000000000000"/>
      <p:regular r:id="rId11"/>
    </p:embeddedFont>
    <p:embeddedFont>
      <p:font typeface="Roca One Italics" charset="1" panose="00000500000000000000"/>
      <p:regular r:id="rId12"/>
    </p:embeddedFont>
    <p:embeddedFont>
      <p:font typeface="Roca One Bold Italics" charset="1" panose="00000800000000000000"/>
      <p:regular r:id="rId13"/>
    </p:embeddedFont>
    <p:embeddedFont>
      <p:font typeface="Roca One Thin" charset="1" panose="00000200000000000000"/>
      <p:regular r:id="rId14"/>
    </p:embeddedFont>
    <p:embeddedFont>
      <p:font typeface="Roca One Thin Italics" charset="1" panose="00000200000000000000"/>
      <p:regular r:id="rId15"/>
    </p:embeddedFont>
    <p:embeddedFont>
      <p:font typeface="Roca One Light" charset="1" panose="00000400000000000000"/>
      <p:regular r:id="rId16"/>
    </p:embeddedFont>
    <p:embeddedFont>
      <p:font typeface="Roca One Light Italics" charset="1" panose="00000400000000000000"/>
      <p:regular r:id="rId17"/>
    </p:embeddedFont>
    <p:embeddedFont>
      <p:font typeface="Roca One Ultra-Bold" charset="1" panose="00000A00000000000000"/>
      <p:regular r:id="rId18"/>
    </p:embeddedFont>
    <p:embeddedFont>
      <p:font typeface="Roca One Ultra-Bold Italics" charset="1" panose="00000A00000000000000"/>
      <p:regular r:id="rId19"/>
    </p:embeddedFont>
    <p:embeddedFont>
      <p:font typeface="Roca One Heavy" charset="1" panose="00000A00000000000000"/>
      <p:regular r:id="rId20"/>
    </p:embeddedFont>
    <p:embeddedFont>
      <p:font typeface="Roca One Heavy Italics" charset="1" panose="00000A00000000000000"/>
      <p:regular r:id="rId21"/>
    </p:embeddedFont>
    <p:embeddedFont>
      <p:font typeface="Open Sauce" charset="1" panose="00000500000000000000"/>
      <p:regular r:id="rId22"/>
    </p:embeddedFont>
    <p:embeddedFont>
      <p:font typeface="Open Sauce Bold" charset="1" panose="00000800000000000000"/>
      <p:regular r:id="rId23"/>
    </p:embeddedFont>
    <p:embeddedFont>
      <p:font typeface="Open Sauce Italics" charset="1" panose="00000500000000000000"/>
      <p:regular r:id="rId24"/>
    </p:embeddedFont>
    <p:embeddedFont>
      <p:font typeface="Open Sauce Bold Italics" charset="1" panose="00000800000000000000"/>
      <p:regular r:id="rId25"/>
    </p:embeddedFont>
    <p:embeddedFont>
      <p:font typeface="Open Sauce Light" charset="1" panose="00000400000000000000"/>
      <p:regular r:id="rId26"/>
    </p:embeddedFont>
    <p:embeddedFont>
      <p:font typeface="Open Sauce Light Italics" charset="1" panose="00000400000000000000"/>
      <p:regular r:id="rId27"/>
    </p:embeddedFont>
    <p:embeddedFont>
      <p:font typeface="Open Sauce Medium" charset="1" panose="00000600000000000000"/>
      <p:regular r:id="rId28"/>
    </p:embeddedFont>
    <p:embeddedFont>
      <p:font typeface="Open Sauce Medium Italics" charset="1" panose="00000600000000000000"/>
      <p:regular r:id="rId29"/>
    </p:embeddedFont>
    <p:embeddedFont>
      <p:font typeface="Open Sauce Semi-Bold" charset="1" panose="00000700000000000000"/>
      <p:regular r:id="rId30"/>
    </p:embeddedFont>
    <p:embeddedFont>
      <p:font typeface="Open Sauce Semi-Bold Italics" charset="1" panose="00000700000000000000"/>
      <p:regular r:id="rId31"/>
    </p:embeddedFont>
    <p:embeddedFont>
      <p:font typeface="Open Sauce Heavy" charset="1" panose="00000A00000000000000"/>
      <p:regular r:id="rId32"/>
    </p:embeddedFont>
    <p:embeddedFont>
      <p:font typeface="Open Sauce Heavy Italics" charset="1" panose="00000A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slides/slide1.xml" Type="http://schemas.openxmlformats.org/officeDocument/2006/relationships/slide"/><Relationship Id="rId35" Target="slides/slide2.xml" Type="http://schemas.openxmlformats.org/officeDocument/2006/relationships/slide"/><Relationship Id="rId36" Target="slides/slide3.xml" Type="http://schemas.openxmlformats.org/officeDocument/2006/relationships/slide"/><Relationship Id="rId37" Target="slides/slide4.xml" Type="http://schemas.openxmlformats.org/officeDocument/2006/relationships/slide"/><Relationship Id="rId38" Target="slides/slide5.xml" Type="http://schemas.openxmlformats.org/officeDocument/2006/relationships/slide"/><Relationship Id="rId39" Target="slides/slide6.xml" Type="http://schemas.openxmlformats.org/officeDocument/2006/relationships/slide"/><Relationship Id="rId4" Target="theme/theme1.xml" Type="http://schemas.openxmlformats.org/officeDocument/2006/relationships/theme"/><Relationship Id="rId40" Target="slides/slide7.xml" Type="http://schemas.openxmlformats.org/officeDocument/2006/relationships/slide"/><Relationship Id="rId41" Target="slides/slide8.xml" Type="http://schemas.openxmlformats.org/officeDocument/2006/relationships/slide"/><Relationship Id="rId42" Target="slides/slide9.xml" Type="http://schemas.openxmlformats.org/officeDocument/2006/relationships/slide"/><Relationship Id="rId43" Target="slides/slide10.xml" Type="http://schemas.openxmlformats.org/officeDocument/2006/relationships/slide"/><Relationship Id="rId44" Target="slides/slide11.xml" Type="http://schemas.openxmlformats.org/officeDocument/2006/relationships/slide"/><Relationship Id="rId45" Target="slides/slide12.xml" Type="http://schemas.openxmlformats.org/officeDocument/2006/relationships/slide"/><Relationship Id="rId46" Target="slides/slide13.xml" Type="http://schemas.openxmlformats.org/officeDocument/2006/relationships/slide"/><Relationship Id="rId47" Target="slides/slide14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lantalde.net/servicios/software" TargetMode="External" Type="http://schemas.openxmlformats.org/officeDocument/2006/relationships/hyperlink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95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978481">
            <a:off x="-2628900" y="7647652"/>
            <a:ext cx="7315200" cy="3994432"/>
          </a:xfrm>
          <a:custGeom>
            <a:avLst/>
            <a:gdLst/>
            <a:ahLst/>
            <a:cxnLst/>
            <a:rect r="r" b="b" t="t" l="l"/>
            <a:pathLst>
              <a:path h="3994432" w="7315200">
                <a:moveTo>
                  <a:pt x="0" y="0"/>
                </a:moveTo>
                <a:lnTo>
                  <a:pt x="7315200" y="0"/>
                </a:lnTo>
                <a:lnTo>
                  <a:pt x="7315200" y="3994432"/>
                </a:lnTo>
                <a:lnTo>
                  <a:pt x="0" y="399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304280">
            <a:off x="13477052" y="7833510"/>
            <a:ext cx="7315200" cy="3994432"/>
          </a:xfrm>
          <a:custGeom>
            <a:avLst/>
            <a:gdLst/>
            <a:ahLst/>
            <a:cxnLst/>
            <a:rect r="r" b="b" t="t" l="l"/>
            <a:pathLst>
              <a:path h="3994432" w="7315200">
                <a:moveTo>
                  <a:pt x="0" y="0"/>
                </a:moveTo>
                <a:lnTo>
                  <a:pt x="7315200" y="0"/>
                </a:lnTo>
                <a:lnTo>
                  <a:pt x="7315200" y="3994432"/>
                </a:lnTo>
                <a:lnTo>
                  <a:pt x="0" y="39944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7803443"/>
            <a:chOff x="0" y="0"/>
            <a:chExt cx="4274726" cy="20552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055228"/>
            </a:xfrm>
            <a:custGeom>
              <a:avLst/>
              <a:gdLst/>
              <a:ahLst/>
              <a:cxnLst/>
              <a:rect r="r" b="b" t="t" l="l"/>
              <a:pathLst>
                <a:path h="2055228" w="4274726">
                  <a:moveTo>
                    <a:pt x="20511" y="0"/>
                  </a:moveTo>
                  <a:lnTo>
                    <a:pt x="4254215" y="0"/>
                  </a:lnTo>
                  <a:cubicBezTo>
                    <a:pt x="4259655" y="0"/>
                    <a:pt x="4264872" y="2161"/>
                    <a:pt x="4268719" y="6007"/>
                  </a:cubicBezTo>
                  <a:cubicBezTo>
                    <a:pt x="4272565" y="9854"/>
                    <a:pt x="4274726" y="15071"/>
                    <a:pt x="4274726" y="20511"/>
                  </a:cubicBezTo>
                  <a:lnTo>
                    <a:pt x="4274726" y="2034717"/>
                  </a:lnTo>
                  <a:cubicBezTo>
                    <a:pt x="4274726" y="2040157"/>
                    <a:pt x="4272565" y="2045374"/>
                    <a:pt x="4268719" y="2049220"/>
                  </a:cubicBezTo>
                  <a:cubicBezTo>
                    <a:pt x="4264872" y="2053067"/>
                    <a:pt x="4259655" y="2055228"/>
                    <a:pt x="4254215" y="2055228"/>
                  </a:cubicBezTo>
                  <a:lnTo>
                    <a:pt x="20511" y="2055228"/>
                  </a:lnTo>
                  <a:cubicBezTo>
                    <a:pt x="15071" y="2055228"/>
                    <a:pt x="9854" y="2053067"/>
                    <a:pt x="6007" y="2049220"/>
                  </a:cubicBezTo>
                  <a:cubicBezTo>
                    <a:pt x="2161" y="2045374"/>
                    <a:pt x="0" y="2040157"/>
                    <a:pt x="0" y="2034717"/>
                  </a:cubicBezTo>
                  <a:lnTo>
                    <a:pt x="0" y="20511"/>
                  </a:lnTo>
                  <a:cubicBezTo>
                    <a:pt x="0" y="15071"/>
                    <a:pt x="2161" y="9854"/>
                    <a:pt x="6007" y="6007"/>
                  </a:cubicBezTo>
                  <a:cubicBezTo>
                    <a:pt x="9854" y="2161"/>
                    <a:pt x="15071" y="0"/>
                    <a:pt x="2051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40246D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0933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17093">
            <a:off x="10982189" y="7924102"/>
            <a:ext cx="2938496" cy="2938496"/>
            <a:chOff x="0" y="0"/>
            <a:chExt cx="3251200" cy="325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51200" cy="3251200"/>
            </a:xfrm>
            <a:custGeom>
              <a:avLst/>
              <a:gdLst/>
              <a:ahLst/>
              <a:cxnLst/>
              <a:rect r="r" b="b" t="t" l="l"/>
              <a:pathLst>
                <a:path h="3251200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3225800"/>
                  </a:lnTo>
                  <a:cubicBezTo>
                    <a:pt x="0" y="3239833"/>
                    <a:pt x="11372" y="3251200"/>
                    <a:pt x="25400" y="3251200"/>
                  </a:cubicBezTo>
                  <a:lnTo>
                    <a:pt x="3225800" y="3251200"/>
                  </a:lnTo>
                  <a:cubicBezTo>
                    <a:pt x="3239833" y="3251200"/>
                    <a:pt x="3251200" y="3239833"/>
                    <a:pt x="3251200" y="3225800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44000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52400" y="206375"/>
              <a:ext cx="2946400" cy="2790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Open Sauce"/>
                </a:rPr>
                <a:t>Ignacio Fernández Sánchez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493765" y="6936116"/>
            <a:ext cx="3032049" cy="1648332"/>
          </a:xfrm>
          <a:custGeom>
            <a:avLst/>
            <a:gdLst/>
            <a:ahLst/>
            <a:cxnLst/>
            <a:rect r="r" b="b" t="t" l="l"/>
            <a:pathLst>
              <a:path h="1648332" w="3032049">
                <a:moveTo>
                  <a:pt x="0" y="0"/>
                </a:moveTo>
                <a:lnTo>
                  <a:pt x="3032049" y="0"/>
                </a:lnTo>
                <a:lnTo>
                  <a:pt x="3032049" y="1648332"/>
                </a:lnTo>
                <a:lnTo>
                  <a:pt x="0" y="1648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10335" y="3143840"/>
            <a:ext cx="16985936" cy="3274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90"/>
              </a:lnSpc>
            </a:pPr>
            <a:r>
              <a:rPr lang="en-US" sz="17000" spc="-340">
                <a:solidFill>
                  <a:srgbClr val="FD5D5B"/>
                </a:solidFill>
                <a:latin typeface="Roca One Bold"/>
              </a:rPr>
              <a:t>Eneboo</a:t>
            </a:r>
          </a:p>
          <a:p>
            <a:pPr algn="ctr">
              <a:lnSpc>
                <a:spcPts val="10440"/>
              </a:lnSpc>
            </a:pPr>
            <a:r>
              <a:rPr lang="en-US" sz="12000" spc="-240">
                <a:solidFill>
                  <a:srgbClr val="44000A"/>
                </a:solidFill>
                <a:latin typeface="Roca One Bold"/>
              </a:rPr>
              <a:t>Open Source ERP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5351691" y="2281391"/>
            <a:ext cx="658098" cy="658098"/>
          </a:xfrm>
          <a:custGeom>
            <a:avLst/>
            <a:gdLst/>
            <a:ahLst/>
            <a:cxnLst/>
            <a:rect r="r" b="b" t="t" l="l"/>
            <a:pathLst>
              <a:path h="658098" w="658098">
                <a:moveTo>
                  <a:pt x="0" y="0"/>
                </a:moveTo>
                <a:lnTo>
                  <a:pt x="658099" y="0"/>
                </a:lnTo>
                <a:lnTo>
                  <a:pt x="658099" y="658099"/>
                </a:lnTo>
                <a:lnTo>
                  <a:pt x="0" y="6580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680765" y="6607067"/>
            <a:ext cx="658098" cy="658098"/>
          </a:xfrm>
          <a:custGeom>
            <a:avLst/>
            <a:gdLst/>
            <a:ahLst/>
            <a:cxnLst/>
            <a:rect r="r" b="b" t="t" l="l"/>
            <a:pathLst>
              <a:path h="658098" w="658098">
                <a:moveTo>
                  <a:pt x="0" y="0"/>
                </a:moveTo>
                <a:lnTo>
                  <a:pt x="658098" y="0"/>
                </a:lnTo>
                <a:lnTo>
                  <a:pt x="658098" y="658098"/>
                </a:lnTo>
                <a:lnTo>
                  <a:pt x="0" y="658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142273" y="2281391"/>
            <a:ext cx="3304297" cy="2610754"/>
          </a:xfrm>
          <a:custGeom>
            <a:avLst/>
            <a:gdLst/>
            <a:ahLst/>
            <a:cxnLst/>
            <a:rect r="r" b="b" t="t" l="l"/>
            <a:pathLst>
              <a:path h="2610754" w="3304297">
                <a:moveTo>
                  <a:pt x="0" y="0"/>
                </a:moveTo>
                <a:lnTo>
                  <a:pt x="3304297" y="0"/>
                </a:lnTo>
                <a:lnTo>
                  <a:pt x="3304297" y="2610755"/>
                </a:lnTo>
                <a:lnTo>
                  <a:pt x="0" y="261075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19105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A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2219" y="1320162"/>
            <a:ext cx="9183561" cy="912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12"/>
              </a:lnSpc>
            </a:pPr>
            <a:r>
              <a:rPr lang="en-US" sz="6350" spc="-127">
                <a:solidFill>
                  <a:srgbClr val="44000A"/>
                </a:solidFill>
                <a:latin typeface="Roca One Bold"/>
              </a:rPr>
              <a:t>Lenguajes utilizados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065911" y="3483374"/>
            <a:ext cx="9689007" cy="391160"/>
            <a:chOff x="0" y="0"/>
            <a:chExt cx="12918677" cy="52154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565287" y="-38100"/>
              <a:ext cx="12353390" cy="5596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44000A"/>
                  </a:solidFill>
                  <a:latin typeface="Open Sauce"/>
                </a:rPr>
                <a:t>QSA -&gt; scripts de los módulos</a:t>
              </a:r>
            </a:p>
          </p:txBody>
        </p:sp>
        <p:sp>
          <p:nvSpPr>
            <p:cNvPr name="Freeform 5" id="5"/>
            <p:cNvSpPr/>
            <p:nvPr/>
          </p:nvSpPr>
          <p:spPr>
            <a:xfrm flipH="false" flipV="false" rot="0">
              <a:off x="0" y="63534"/>
              <a:ext cx="426785" cy="426785"/>
            </a:xfrm>
            <a:custGeom>
              <a:avLst/>
              <a:gdLst/>
              <a:ahLst/>
              <a:cxnLst/>
              <a:rect r="r" b="b" t="t" l="l"/>
              <a:pathLst>
                <a:path h="426785" w="426785">
                  <a:moveTo>
                    <a:pt x="0" y="0"/>
                  </a:moveTo>
                  <a:lnTo>
                    <a:pt x="426785" y="0"/>
                  </a:lnTo>
                  <a:lnTo>
                    <a:pt x="426785" y="426786"/>
                  </a:lnTo>
                  <a:lnTo>
                    <a:pt x="0" y="426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6065911" y="5122309"/>
            <a:ext cx="9689007" cy="391160"/>
            <a:chOff x="0" y="0"/>
            <a:chExt cx="12918677" cy="52154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565287" y="-38100"/>
              <a:ext cx="12353390" cy="5596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44000A"/>
                  </a:solidFill>
                  <a:latin typeface="Open Sauce"/>
                </a:rPr>
                <a:t>C++ -&gt; núcleo de Eneboo</a:t>
              </a:r>
            </a:p>
          </p:txBody>
        </p:sp>
        <p:sp>
          <p:nvSpPr>
            <p:cNvPr name="Freeform 8" id="8"/>
            <p:cNvSpPr/>
            <p:nvPr/>
          </p:nvSpPr>
          <p:spPr>
            <a:xfrm flipH="false" flipV="false" rot="0">
              <a:off x="0" y="63534"/>
              <a:ext cx="426785" cy="426785"/>
            </a:xfrm>
            <a:custGeom>
              <a:avLst/>
              <a:gdLst/>
              <a:ahLst/>
              <a:cxnLst/>
              <a:rect r="r" b="b" t="t" l="l"/>
              <a:pathLst>
                <a:path h="426785" w="426785">
                  <a:moveTo>
                    <a:pt x="0" y="0"/>
                  </a:moveTo>
                  <a:lnTo>
                    <a:pt x="426785" y="0"/>
                  </a:lnTo>
                  <a:lnTo>
                    <a:pt x="426785" y="426786"/>
                  </a:lnTo>
                  <a:lnTo>
                    <a:pt x="0" y="426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5891220" y="6761243"/>
            <a:ext cx="9689007" cy="391160"/>
            <a:chOff x="0" y="0"/>
            <a:chExt cx="12918677" cy="52154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565287" y="-38100"/>
              <a:ext cx="12353390" cy="5596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44000A"/>
                  </a:solidFill>
                  <a:latin typeface="Open Sauce"/>
                </a:rPr>
                <a:t>Python 2.7 -&gt; herramientas de personalización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0" y="63534"/>
              <a:ext cx="426785" cy="426785"/>
            </a:xfrm>
            <a:custGeom>
              <a:avLst/>
              <a:gdLst/>
              <a:ahLst/>
              <a:cxnLst/>
              <a:rect r="r" b="b" t="t" l="l"/>
              <a:pathLst>
                <a:path h="426785" w="426785">
                  <a:moveTo>
                    <a:pt x="0" y="0"/>
                  </a:moveTo>
                  <a:lnTo>
                    <a:pt x="426785" y="0"/>
                  </a:lnTo>
                  <a:lnTo>
                    <a:pt x="426785" y="426786"/>
                  </a:lnTo>
                  <a:lnTo>
                    <a:pt x="0" y="426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3021827" y="3012710"/>
            <a:ext cx="2607719" cy="1332487"/>
          </a:xfrm>
          <a:custGeom>
            <a:avLst/>
            <a:gdLst/>
            <a:ahLst/>
            <a:cxnLst/>
            <a:rect r="r" b="b" t="t" l="l"/>
            <a:pathLst>
              <a:path h="1332487" w="2607719">
                <a:moveTo>
                  <a:pt x="0" y="0"/>
                </a:moveTo>
                <a:lnTo>
                  <a:pt x="2607719" y="0"/>
                </a:lnTo>
                <a:lnTo>
                  <a:pt x="2607719" y="1332487"/>
                </a:lnTo>
                <a:lnTo>
                  <a:pt x="0" y="13324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136538" y="3012710"/>
            <a:ext cx="2607719" cy="1332487"/>
          </a:xfrm>
          <a:custGeom>
            <a:avLst/>
            <a:gdLst/>
            <a:ahLst/>
            <a:cxnLst/>
            <a:rect r="r" b="b" t="t" l="l"/>
            <a:pathLst>
              <a:path h="1332487" w="2607719">
                <a:moveTo>
                  <a:pt x="0" y="0"/>
                </a:moveTo>
                <a:lnTo>
                  <a:pt x="2607719" y="0"/>
                </a:lnTo>
                <a:lnTo>
                  <a:pt x="2607719" y="1332487"/>
                </a:lnTo>
                <a:lnTo>
                  <a:pt x="0" y="13324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482422" y="3510845"/>
            <a:ext cx="1686530" cy="363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1"/>
              </a:lnSpc>
            </a:pPr>
            <a:r>
              <a:rPr lang="en-US" sz="2100">
                <a:solidFill>
                  <a:srgbClr val="44000A"/>
                </a:solidFill>
                <a:latin typeface="Open Sauce"/>
              </a:rPr>
              <a:t>ECMAScript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719792" y="3473297"/>
            <a:ext cx="1441211" cy="363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1"/>
              </a:lnSpc>
            </a:pPr>
            <a:r>
              <a:rPr lang="en-US" sz="2100">
                <a:solidFill>
                  <a:srgbClr val="44000A"/>
                </a:solidFill>
                <a:latin typeface="Open Sauce"/>
              </a:rPr>
              <a:t>JavaScript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3021827" y="4651645"/>
            <a:ext cx="2607719" cy="1332487"/>
          </a:xfrm>
          <a:custGeom>
            <a:avLst/>
            <a:gdLst/>
            <a:ahLst/>
            <a:cxnLst/>
            <a:rect r="r" b="b" t="t" l="l"/>
            <a:pathLst>
              <a:path h="1332487" w="2607719">
                <a:moveTo>
                  <a:pt x="0" y="0"/>
                </a:moveTo>
                <a:lnTo>
                  <a:pt x="2607719" y="0"/>
                </a:lnTo>
                <a:lnTo>
                  <a:pt x="2607719" y="1332487"/>
                </a:lnTo>
                <a:lnTo>
                  <a:pt x="0" y="13324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128061" y="4651645"/>
            <a:ext cx="2607719" cy="1332487"/>
          </a:xfrm>
          <a:custGeom>
            <a:avLst/>
            <a:gdLst/>
            <a:ahLst/>
            <a:cxnLst/>
            <a:rect r="r" b="b" t="t" l="l"/>
            <a:pathLst>
              <a:path h="1332487" w="2607719">
                <a:moveTo>
                  <a:pt x="0" y="0"/>
                </a:moveTo>
                <a:lnTo>
                  <a:pt x="2607720" y="0"/>
                </a:lnTo>
                <a:lnTo>
                  <a:pt x="2607720" y="1332487"/>
                </a:lnTo>
                <a:lnTo>
                  <a:pt x="0" y="13324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087541" y="5112232"/>
            <a:ext cx="476291" cy="363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1"/>
              </a:lnSpc>
            </a:pPr>
            <a:r>
              <a:rPr lang="en-US" sz="2100">
                <a:solidFill>
                  <a:srgbClr val="44000A"/>
                </a:solidFill>
                <a:latin typeface="Open Sauce"/>
              </a:rPr>
              <a:t>Qt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891216" y="4739732"/>
            <a:ext cx="1081410" cy="110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1"/>
              </a:lnSpc>
            </a:pPr>
            <a:r>
              <a:rPr lang="en-US" sz="2100">
                <a:solidFill>
                  <a:srgbClr val="44000A"/>
                </a:solidFill>
                <a:latin typeface="Open Sauce"/>
              </a:rPr>
              <a:t>C</a:t>
            </a:r>
          </a:p>
          <a:p>
            <a:pPr algn="ctr">
              <a:lnSpc>
                <a:spcPts val="2941"/>
              </a:lnSpc>
            </a:pPr>
            <a:r>
              <a:rPr lang="en-US" sz="2100">
                <a:solidFill>
                  <a:srgbClr val="44000A"/>
                </a:solidFill>
                <a:latin typeface="Open Sauce"/>
              </a:rPr>
              <a:t>Python</a:t>
            </a:r>
          </a:p>
          <a:p>
            <a:pPr algn="ctr">
              <a:lnSpc>
                <a:spcPts val="2941"/>
              </a:lnSpc>
            </a:pPr>
            <a:r>
              <a:rPr lang="en-US" sz="2100">
                <a:solidFill>
                  <a:srgbClr val="44000A"/>
                </a:solidFill>
                <a:latin typeface="Open Sauce"/>
              </a:rPr>
              <a:t>Perl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8872797" y="7457203"/>
            <a:ext cx="2607719" cy="1332487"/>
          </a:xfrm>
          <a:custGeom>
            <a:avLst/>
            <a:gdLst/>
            <a:ahLst/>
            <a:cxnLst/>
            <a:rect r="r" b="b" t="t" l="l"/>
            <a:pathLst>
              <a:path h="1332487" w="2607719">
                <a:moveTo>
                  <a:pt x="0" y="0"/>
                </a:moveTo>
                <a:lnTo>
                  <a:pt x="2607719" y="0"/>
                </a:lnTo>
                <a:lnTo>
                  <a:pt x="2607719" y="1332487"/>
                </a:lnTo>
                <a:lnTo>
                  <a:pt x="0" y="13324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9225252" y="7917790"/>
            <a:ext cx="1902810" cy="363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1"/>
              </a:lnSpc>
            </a:pPr>
            <a:r>
              <a:rPr lang="en-US" sz="2100">
                <a:solidFill>
                  <a:srgbClr val="44000A"/>
                </a:solidFill>
                <a:latin typeface="Open Sauce"/>
              </a:rPr>
              <a:t>Eneboo-Tools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77852" y="2917923"/>
            <a:ext cx="13932297" cy="6934698"/>
          </a:xfrm>
          <a:custGeom>
            <a:avLst/>
            <a:gdLst/>
            <a:ahLst/>
            <a:cxnLst/>
            <a:rect r="r" b="b" t="t" l="l"/>
            <a:pathLst>
              <a:path h="6934698" w="13932297">
                <a:moveTo>
                  <a:pt x="0" y="0"/>
                </a:moveTo>
                <a:lnTo>
                  <a:pt x="13932296" y="0"/>
                </a:lnTo>
                <a:lnTo>
                  <a:pt x="13932296" y="6934699"/>
                </a:lnTo>
                <a:lnTo>
                  <a:pt x="0" y="693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19096" y="382603"/>
            <a:ext cx="6849807" cy="2291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8000" spc="-160">
                <a:solidFill>
                  <a:srgbClr val="44000A"/>
                </a:solidFill>
                <a:latin typeface="Roca One Bold"/>
              </a:rPr>
              <a:t>Empresas que usa Eneboo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12211" y="158105"/>
            <a:ext cx="9863578" cy="9970790"/>
          </a:xfrm>
          <a:custGeom>
            <a:avLst/>
            <a:gdLst/>
            <a:ahLst/>
            <a:cxnLst/>
            <a:rect r="r" b="b" t="t" l="l"/>
            <a:pathLst>
              <a:path h="9970790" w="9863578">
                <a:moveTo>
                  <a:pt x="0" y="0"/>
                </a:moveTo>
                <a:lnTo>
                  <a:pt x="9863578" y="0"/>
                </a:lnTo>
                <a:lnTo>
                  <a:pt x="9863578" y="9970790"/>
                </a:lnTo>
                <a:lnTo>
                  <a:pt x="0" y="9970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86986" y="5663809"/>
            <a:ext cx="7879865" cy="683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64"/>
              </a:lnSpc>
            </a:pPr>
            <a:r>
              <a:rPr lang="en-US" sz="3903" u="sng">
                <a:solidFill>
                  <a:srgbClr val="000000"/>
                </a:solidFill>
                <a:latin typeface="Arimo"/>
                <a:hlinkClick r:id="rId2" tooltip="http://lantalde.net/servicios/software"/>
              </a:rPr>
              <a:t>http://lantalde.net/servicios/software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19096" y="351831"/>
            <a:ext cx="6849807" cy="2291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8000" spc="-160">
                <a:solidFill>
                  <a:srgbClr val="44000A"/>
                </a:solidFill>
                <a:latin typeface="Roca One Bold"/>
              </a:rPr>
              <a:t>Empresas que usa Eneboo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FBA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95721" y="1912368"/>
            <a:ext cx="11696558" cy="6824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45"/>
              </a:lnSpc>
            </a:pPr>
            <a:r>
              <a:rPr lang="en-US" sz="47540" spc="-950">
                <a:solidFill>
                  <a:srgbClr val="44000A"/>
                </a:solidFill>
                <a:latin typeface="Roca One Bold"/>
              </a:rPr>
              <a:t>FIN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56460" y="-1784632"/>
            <a:ext cx="9975080" cy="5097047"/>
          </a:xfrm>
          <a:custGeom>
            <a:avLst/>
            <a:gdLst/>
            <a:ahLst/>
            <a:cxnLst/>
            <a:rect r="r" b="b" t="t" l="l"/>
            <a:pathLst>
              <a:path h="5097047" w="9975080">
                <a:moveTo>
                  <a:pt x="0" y="0"/>
                </a:moveTo>
                <a:lnTo>
                  <a:pt x="9975080" y="0"/>
                </a:lnTo>
                <a:lnTo>
                  <a:pt x="9975080" y="5097047"/>
                </a:lnTo>
                <a:lnTo>
                  <a:pt x="0" y="50970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44229" y="5354464"/>
            <a:ext cx="2338371" cy="1264514"/>
            <a:chOff x="0" y="0"/>
            <a:chExt cx="615867" cy="3330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5867" cy="333041"/>
            </a:xfrm>
            <a:custGeom>
              <a:avLst/>
              <a:gdLst/>
              <a:ahLst/>
              <a:cxnLst/>
              <a:rect r="r" b="b" t="t" l="l"/>
              <a:pathLst>
                <a:path h="333041" w="615867">
                  <a:moveTo>
                    <a:pt x="142365" y="0"/>
                  </a:moveTo>
                  <a:lnTo>
                    <a:pt x="473502" y="0"/>
                  </a:lnTo>
                  <a:cubicBezTo>
                    <a:pt x="552128" y="0"/>
                    <a:pt x="615867" y="63739"/>
                    <a:pt x="615867" y="142365"/>
                  </a:cubicBezTo>
                  <a:lnTo>
                    <a:pt x="615867" y="190676"/>
                  </a:lnTo>
                  <a:cubicBezTo>
                    <a:pt x="615867" y="228433"/>
                    <a:pt x="600868" y="264644"/>
                    <a:pt x="574169" y="291343"/>
                  </a:cubicBezTo>
                  <a:cubicBezTo>
                    <a:pt x="547471" y="318042"/>
                    <a:pt x="511260" y="333041"/>
                    <a:pt x="473502" y="333041"/>
                  </a:cubicBezTo>
                  <a:lnTo>
                    <a:pt x="142365" y="333041"/>
                  </a:lnTo>
                  <a:cubicBezTo>
                    <a:pt x="104608" y="333041"/>
                    <a:pt x="68396" y="318042"/>
                    <a:pt x="41698" y="291343"/>
                  </a:cubicBezTo>
                  <a:cubicBezTo>
                    <a:pt x="14999" y="264644"/>
                    <a:pt x="0" y="228433"/>
                    <a:pt x="0" y="190676"/>
                  </a:cubicBezTo>
                  <a:lnTo>
                    <a:pt x="0" y="142365"/>
                  </a:lnTo>
                  <a:cubicBezTo>
                    <a:pt x="0" y="63739"/>
                    <a:pt x="63739" y="0"/>
                    <a:pt x="142365" y="0"/>
                  </a:cubicBezTo>
                  <a:close/>
                </a:path>
              </a:pathLst>
            </a:custGeom>
            <a:solidFill>
              <a:srgbClr val="FFD447"/>
            </a:solidFill>
            <a:ln w="19050" cap="rnd">
              <a:solidFill>
                <a:srgbClr val="40246D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615867" cy="37114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44000A"/>
                  </a:solidFill>
                  <a:latin typeface="Open Sauce"/>
                </a:rPr>
                <a:t>FacturaLUX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882698" y="8833765"/>
            <a:ext cx="4733145" cy="424535"/>
            <a:chOff x="0" y="0"/>
            <a:chExt cx="1136982" cy="1019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36982" cy="101980"/>
            </a:xfrm>
            <a:custGeom>
              <a:avLst/>
              <a:gdLst/>
              <a:ahLst/>
              <a:cxnLst/>
              <a:rect r="r" b="b" t="t" l="l"/>
              <a:pathLst>
                <a:path h="101980" w="1136982">
                  <a:moveTo>
                    <a:pt x="568491" y="0"/>
                  </a:moveTo>
                  <a:cubicBezTo>
                    <a:pt x="254522" y="0"/>
                    <a:pt x="0" y="22829"/>
                    <a:pt x="0" y="50990"/>
                  </a:cubicBezTo>
                  <a:cubicBezTo>
                    <a:pt x="0" y="79151"/>
                    <a:pt x="254522" y="101980"/>
                    <a:pt x="568491" y="101980"/>
                  </a:cubicBezTo>
                  <a:cubicBezTo>
                    <a:pt x="882460" y="101980"/>
                    <a:pt x="1136982" y="79151"/>
                    <a:pt x="1136982" y="50990"/>
                  </a:cubicBezTo>
                  <a:cubicBezTo>
                    <a:pt x="1136982" y="22829"/>
                    <a:pt x="882460" y="0"/>
                    <a:pt x="568491" y="0"/>
                  </a:cubicBezTo>
                  <a:close/>
                </a:path>
              </a:pathLst>
            </a:custGeom>
            <a:solidFill>
              <a:srgbClr val="40246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6592" y="-28539"/>
              <a:ext cx="923798" cy="120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305881" y="5354464"/>
            <a:ext cx="2011279" cy="1264514"/>
            <a:chOff x="0" y="0"/>
            <a:chExt cx="529720" cy="3330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29720" cy="333041"/>
            </a:xfrm>
            <a:custGeom>
              <a:avLst/>
              <a:gdLst/>
              <a:ahLst/>
              <a:cxnLst/>
              <a:rect r="r" b="b" t="t" l="l"/>
              <a:pathLst>
                <a:path h="333041" w="529720">
                  <a:moveTo>
                    <a:pt x="165518" y="0"/>
                  </a:moveTo>
                  <a:lnTo>
                    <a:pt x="364202" y="0"/>
                  </a:lnTo>
                  <a:cubicBezTo>
                    <a:pt x="408100" y="0"/>
                    <a:pt x="450200" y="17438"/>
                    <a:pt x="481241" y="48479"/>
                  </a:cubicBezTo>
                  <a:cubicBezTo>
                    <a:pt x="512281" y="79520"/>
                    <a:pt x="529720" y="121620"/>
                    <a:pt x="529720" y="165518"/>
                  </a:cubicBezTo>
                  <a:lnTo>
                    <a:pt x="529720" y="167523"/>
                  </a:lnTo>
                  <a:cubicBezTo>
                    <a:pt x="529720" y="258936"/>
                    <a:pt x="455615" y="333041"/>
                    <a:pt x="364202" y="333041"/>
                  </a:cubicBezTo>
                  <a:lnTo>
                    <a:pt x="165518" y="333041"/>
                  </a:lnTo>
                  <a:cubicBezTo>
                    <a:pt x="74105" y="333041"/>
                    <a:pt x="0" y="258936"/>
                    <a:pt x="0" y="167523"/>
                  </a:cubicBezTo>
                  <a:lnTo>
                    <a:pt x="0" y="165518"/>
                  </a:lnTo>
                  <a:cubicBezTo>
                    <a:pt x="0" y="74105"/>
                    <a:pt x="74105" y="0"/>
                    <a:pt x="165518" y="0"/>
                  </a:cubicBezTo>
                  <a:close/>
                </a:path>
              </a:pathLst>
            </a:custGeom>
            <a:solidFill>
              <a:srgbClr val="FD5D5B"/>
            </a:solidFill>
            <a:ln w="19050" cap="rnd">
              <a:solidFill>
                <a:srgbClr val="40246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529720" cy="38066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44000A"/>
                  </a:solidFill>
                  <a:latin typeface="Open Sauce"/>
                </a:rPr>
                <a:t>Eneboo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978949" y="5354464"/>
            <a:ext cx="2231432" cy="1264514"/>
            <a:chOff x="0" y="0"/>
            <a:chExt cx="587702" cy="33304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87702" cy="333041"/>
            </a:xfrm>
            <a:custGeom>
              <a:avLst/>
              <a:gdLst/>
              <a:ahLst/>
              <a:cxnLst/>
              <a:rect r="r" b="b" t="t" l="l"/>
              <a:pathLst>
                <a:path h="333041" w="587702">
                  <a:moveTo>
                    <a:pt x="149188" y="0"/>
                  </a:moveTo>
                  <a:lnTo>
                    <a:pt x="438515" y="0"/>
                  </a:lnTo>
                  <a:cubicBezTo>
                    <a:pt x="520909" y="0"/>
                    <a:pt x="587702" y="66794"/>
                    <a:pt x="587702" y="149188"/>
                  </a:cubicBezTo>
                  <a:lnTo>
                    <a:pt x="587702" y="183853"/>
                  </a:lnTo>
                  <a:cubicBezTo>
                    <a:pt x="587702" y="266247"/>
                    <a:pt x="520909" y="333041"/>
                    <a:pt x="438515" y="333041"/>
                  </a:cubicBezTo>
                  <a:lnTo>
                    <a:pt x="149188" y="333041"/>
                  </a:lnTo>
                  <a:cubicBezTo>
                    <a:pt x="66794" y="333041"/>
                    <a:pt x="0" y="266247"/>
                    <a:pt x="0" y="183853"/>
                  </a:cubicBezTo>
                  <a:lnTo>
                    <a:pt x="0" y="149188"/>
                  </a:lnTo>
                  <a:cubicBezTo>
                    <a:pt x="0" y="66794"/>
                    <a:pt x="66794" y="0"/>
                    <a:pt x="149188" y="0"/>
                  </a:cubicBezTo>
                  <a:close/>
                </a:path>
              </a:pathLst>
            </a:custGeom>
            <a:solidFill>
              <a:srgbClr val="FF9141"/>
            </a:solidFill>
            <a:ln w="19050" cap="rnd">
              <a:solidFill>
                <a:srgbClr val="40246D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587702" cy="38066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01"/>
                </a:lnSpc>
              </a:pPr>
              <a:r>
                <a:rPr lang="en-US" sz="2429">
                  <a:solidFill>
                    <a:srgbClr val="44000A"/>
                  </a:solidFill>
                  <a:latin typeface="Open Sauce"/>
                </a:rPr>
                <a:t>Abanq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4412660" y="5354464"/>
            <a:ext cx="1978570" cy="1264514"/>
            <a:chOff x="0" y="0"/>
            <a:chExt cx="521105" cy="33304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21105" cy="333041"/>
            </a:xfrm>
            <a:custGeom>
              <a:avLst/>
              <a:gdLst/>
              <a:ahLst/>
              <a:cxnLst/>
              <a:rect r="r" b="b" t="t" l="l"/>
              <a:pathLst>
                <a:path h="333041" w="521105">
                  <a:moveTo>
                    <a:pt x="166520" y="0"/>
                  </a:moveTo>
                  <a:lnTo>
                    <a:pt x="354584" y="0"/>
                  </a:lnTo>
                  <a:cubicBezTo>
                    <a:pt x="446551" y="0"/>
                    <a:pt x="521105" y="74554"/>
                    <a:pt x="521105" y="166520"/>
                  </a:cubicBezTo>
                  <a:lnTo>
                    <a:pt x="521105" y="166520"/>
                  </a:lnTo>
                  <a:cubicBezTo>
                    <a:pt x="521105" y="258487"/>
                    <a:pt x="446551" y="333041"/>
                    <a:pt x="354584" y="333041"/>
                  </a:cubicBezTo>
                  <a:lnTo>
                    <a:pt x="166520" y="333041"/>
                  </a:lnTo>
                  <a:cubicBezTo>
                    <a:pt x="74554" y="333041"/>
                    <a:pt x="0" y="258487"/>
                    <a:pt x="0" y="166520"/>
                  </a:cubicBezTo>
                  <a:lnTo>
                    <a:pt x="0" y="166520"/>
                  </a:lnTo>
                  <a:cubicBezTo>
                    <a:pt x="0" y="74554"/>
                    <a:pt x="74554" y="0"/>
                    <a:pt x="166520" y="0"/>
                  </a:cubicBezTo>
                  <a:close/>
                </a:path>
              </a:pathLst>
            </a:custGeom>
            <a:solidFill>
              <a:srgbClr val="FFD447"/>
            </a:solidFill>
            <a:ln w="19050" cap="rnd">
              <a:solidFill>
                <a:srgbClr val="40246D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521105" cy="37114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44000A"/>
                  </a:solidFill>
                  <a:latin typeface="Open Sauce"/>
                </a:rPr>
                <a:t>Pineboo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2363392" y="7567544"/>
            <a:ext cx="414319" cy="414319"/>
          </a:xfrm>
          <a:custGeom>
            <a:avLst/>
            <a:gdLst/>
            <a:ahLst/>
            <a:cxnLst/>
            <a:rect r="r" b="b" t="t" l="l"/>
            <a:pathLst>
              <a:path h="414319" w="414319">
                <a:moveTo>
                  <a:pt x="0" y="0"/>
                </a:moveTo>
                <a:lnTo>
                  <a:pt x="414318" y="0"/>
                </a:lnTo>
                <a:lnTo>
                  <a:pt x="414318" y="414319"/>
                </a:lnTo>
                <a:lnTo>
                  <a:pt x="0" y="4143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291465" y="3609480"/>
            <a:ext cx="414319" cy="414319"/>
          </a:xfrm>
          <a:custGeom>
            <a:avLst/>
            <a:gdLst/>
            <a:ahLst/>
            <a:cxnLst/>
            <a:rect r="r" b="b" t="t" l="l"/>
            <a:pathLst>
              <a:path h="414319" w="414319">
                <a:moveTo>
                  <a:pt x="0" y="0"/>
                </a:moveTo>
                <a:lnTo>
                  <a:pt x="414318" y="0"/>
                </a:lnTo>
                <a:lnTo>
                  <a:pt x="414318" y="414318"/>
                </a:lnTo>
                <a:lnTo>
                  <a:pt x="0" y="4143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123615" y="7567544"/>
            <a:ext cx="414319" cy="414319"/>
          </a:xfrm>
          <a:custGeom>
            <a:avLst/>
            <a:gdLst/>
            <a:ahLst/>
            <a:cxnLst/>
            <a:rect r="r" b="b" t="t" l="l"/>
            <a:pathLst>
              <a:path h="414319" w="414319">
                <a:moveTo>
                  <a:pt x="0" y="0"/>
                </a:moveTo>
                <a:lnTo>
                  <a:pt x="414318" y="0"/>
                </a:lnTo>
                <a:lnTo>
                  <a:pt x="414318" y="414319"/>
                </a:lnTo>
                <a:lnTo>
                  <a:pt x="0" y="4143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4753014" y="4023798"/>
            <a:ext cx="433606" cy="433606"/>
          </a:xfrm>
          <a:custGeom>
            <a:avLst/>
            <a:gdLst/>
            <a:ahLst/>
            <a:cxnLst/>
            <a:rect r="r" b="b" t="t" l="l"/>
            <a:pathLst>
              <a:path h="433606" w="433606">
                <a:moveTo>
                  <a:pt x="0" y="0"/>
                </a:moveTo>
                <a:lnTo>
                  <a:pt x="433606" y="0"/>
                </a:lnTo>
                <a:lnTo>
                  <a:pt x="433606" y="433607"/>
                </a:lnTo>
                <a:lnTo>
                  <a:pt x="0" y="4336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976845" y="5569878"/>
            <a:ext cx="1907858" cy="833686"/>
          </a:xfrm>
          <a:custGeom>
            <a:avLst/>
            <a:gdLst/>
            <a:ahLst/>
            <a:cxnLst/>
            <a:rect r="r" b="b" t="t" l="l"/>
            <a:pathLst>
              <a:path h="833686" w="1907858">
                <a:moveTo>
                  <a:pt x="0" y="0"/>
                </a:moveTo>
                <a:lnTo>
                  <a:pt x="1907859" y="0"/>
                </a:lnTo>
                <a:lnTo>
                  <a:pt x="1907859" y="833686"/>
                </a:lnTo>
                <a:lnTo>
                  <a:pt x="0" y="8336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978949" y="821042"/>
            <a:ext cx="6384443" cy="115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8000" spc="-160">
                <a:solidFill>
                  <a:srgbClr val="44000A"/>
                </a:solidFill>
                <a:latin typeface="Roca One Bold"/>
              </a:rPr>
              <a:t>Historia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8295341" y="5569878"/>
            <a:ext cx="1907858" cy="833686"/>
          </a:xfrm>
          <a:custGeom>
            <a:avLst/>
            <a:gdLst/>
            <a:ahLst/>
            <a:cxnLst/>
            <a:rect r="r" b="b" t="t" l="l"/>
            <a:pathLst>
              <a:path h="833686" w="1907858">
                <a:moveTo>
                  <a:pt x="0" y="0"/>
                </a:moveTo>
                <a:lnTo>
                  <a:pt x="1907859" y="0"/>
                </a:lnTo>
                <a:lnTo>
                  <a:pt x="1907859" y="833686"/>
                </a:lnTo>
                <a:lnTo>
                  <a:pt x="0" y="8336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2421935" y="5569878"/>
            <a:ext cx="1907858" cy="833686"/>
          </a:xfrm>
          <a:custGeom>
            <a:avLst/>
            <a:gdLst/>
            <a:ahLst/>
            <a:cxnLst/>
            <a:rect r="r" b="b" t="t" l="l"/>
            <a:pathLst>
              <a:path h="833686" w="1907858">
                <a:moveTo>
                  <a:pt x="0" y="0"/>
                </a:moveTo>
                <a:lnTo>
                  <a:pt x="1907859" y="0"/>
                </a:lnTo>
                <a:lnTo>
                  <a:pt x="1907859" y="833686"/>
                </a:lnTo>
                <a:lnTo>
                  <a:pt x="0" y="8336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710489" y="1730903"/>
            <a:ext cx="2853364" cy="1571295"/>
            <a:chOff x="0" y="0"/>
            <a:chExt cx="2152619" cy="118540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52619" cy="1185407"/>
            </a:xfrm>
            <a:custGeom>
              <a:avLst/>
              <a:gdLst/>
              <a:ahLst/>
              <a:cxnLst/>
              <a:rect r="r" b="b" t="t" l="l"/>
              <a:pathLst>
                <a:path h="1185407" w="2152619">
                  <a:moveTo>
                    <a:pt x="81398" y="0"/>
                  </a:moveTo>
                  <a:lnTo>
                    <a:pt x="2071221" y="0"/>
                  </a:lnTo>
                  <a:cubicBezTo>
                    <a:pt x="2116176" y="0"/>
                    <a:pt x="2152619" y="36443"/>
                    <a:pt x="2152619" y="81398"/>
                  </a:cubicBezTo>
                  <a:lnTo>
                    <a:pt x="2152619" y="1104009"/>
                  </a:lnTo>
                  <a:cubicBezTo>
                    <a:pt x="2152619" y="1148964"/>
                    <a:pt x="2116176" y="1185407"/>
                    <a:pt x="2071221" y="1185407"/>
                  </a:cubicBezTo>
                  <a:lnTo>
                    <a:pt x="81398" y="1185407"/>
                  </a:lnTo>
                  <a:cubicBezTo>
                    <a:pt x="36443" y="1185407"/>
                    <a:pt x="0" y="1148964"/>
                    <a:pt x="0" y="1104009"/>
                  </a:cubicBezTo>
                  <a:lnTo>
                    <a:pt x="0" y="81398"/>
                  </a:lnTo>
                  <a:cubicBezTo>
                    <a:pt x="0" y="36443"/>
                    <a:pt x="36443" y="0"/>
                    <a:pt x="81398" y="0"/>
                  </a:cubicBezTo>
                  <a:close/>
                </a:path>
              </a:pathLst>
            </a:custGeom>
            <a:solidFill>
              <a:srgbClr val="EFE8E8"/>
            </a:solidFill>
            <a:ln cap="rnd">
              <a:noFill/>
              <a:prstDash val="sysDot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152619" cy="122350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44000A"/>
                  </a:solidFill>
                  <a:latin typeface="Open Sauce Bold"/>
                </a:rPr>
                <a:t>Empresa desarrolladora:</a:t>
              </a:r>
            </a:p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44000A"/>
                  </a:solidFill>
                  <a:latin typeface="Open Sauce Bold"/>
                </a:rPr>
                <a:t>InfoSiAL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A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45621" y="304653"/>
            <a:ext cx="12996758" cy="9677694"/>
          </a:xfrm>
          <a:custGeom>
            <a:avLst/>
            <a:gdLst/>
            <a:ahLst/>
            <a:cxnLst/>
            <a:rect r="r" b="b" t="t" l="l"/>
            <a:pathLst>
              <a:path h="9677694" w="12996758">
                <a:moveTo>
                  <a:pt x="0" y="0"/>
                </a:moveTo>
                <a:lnTo>
                  <a:pt x="12996758" y="0"/>
                </a:lnTo>
                <a:lnTo>
                  <a:pt x="12996758" y="9677694"/>
                </a:lnTo>
                <a:lnTo>
                  <a:pt x="0" y="9677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7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112258">
            <a:off x="-3667864" y="7573670"/>
            <a:ext cx="9975080" cy="5097047"/>
          </a:xfrm>
          <a:custGeom>
            <a:avLst/>
            <a:gdLst/>
            <a:ahLst/>
            <a:cxnLst/>
            <a:rect r="r" b="b" t="t" l="l"/>
            <a:pathLst>
              <a:path h="5097047" w="9975080">
                <a:moveTo>
                  <a:pt x="0" y="0"/>
                </a:moveTo>
                <a:lnTo>
                  <a:pt x="9975079" y="0"/>
                </a:lnTo>
                <a:lnTo>
                  <a:pt x="9975079" y="5097047"/>
                </a:lnTo>
                <a:lnTo>
                  <a:pt x="0" y="50970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20816" y="2511839"/>
            <a:ext cx="6926627" cy="1609395"/>
            <a:chOff x="0" y="0"/>
            <a:chExt cx="1824297" cy="4238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24297" cy="423874"/>
            </a:xfrm>
            <a:custGeom>
              <a:avLst/>
              <a:gdLst/>
              <a:ahLst/>
              <a:cxnLst/>
              <a:rect r="r" b="b" t="t" l="l"/>
              <a:pathLst>
                <a:path h="423874" w="1824297">
                  <a:moveTo>
                    <a:pt x="48061" y="0"/>
                  </a:moveTo>
                  <a:lnTo>
                    <a:pt x="1776236" y="0"/>
                  </a:lnTo>
                  <a:cubicBezTo>
                    <a:pt x="1788982" y="0"/>
                    <a:pt x="1801207" y="5064"/>
                    <a:pt x="1810220" y="14077"/>
                  </a:cubicBezTo>
                  <a:cubicBezTo>
                    <a:pt x="1819233" y="23090"/>
                    <a:pt x="1824297" y="35315"/>
                    <a:pt x="1824297" y="48061"/>
                  </a:cubicBezTo>
                  <a:lnTo>
                    <a:pt x="1824297" y="375812"/>
                  </a:lnTo>
                  <a:cubicBezTo>
                    <a:pt x="1824297" y="388559"/>
                    <a:pt x="1819233" y="400784"/>
                    <a:pt x="1810220" y="409797"/>
                  </a:cubicBezTo>
                  <a:cubicBezTo>
                    <a:pt x="1801207" y="418810"/>
                    <a:pt x="1788982" y="423874"/>
                    <a:pt x="1776236" y="423874"/>
                  </a:cubicBezTo>
                  <a:lnTo>
                    <a:pt x="48061" y="423874"/>
                  </a:lnTo>
                  <a:cubicBezTo>
                    <a:pt x="35315" y="423874"/>
                    <a:pt x="23090" y="418810"/>
                    <a:pt x="14077" y="409797"/>
                  </a:cubicBezTo>
                  <a:cubicBezTo>
                    <a:pt x="5064" y="400784"/>
                    <a:pt x="0" y="388559"/>
                    <a:pt x="0" y="375812"/>
                  </a:cubicBezTo>
                  <a:lnTo>
                    <a:pt x="0" y="48061"/>
                  </a:lnTo>
                  <a:cubicBezTo>
                    <a:pt x="0" y="35315"/>
                    <a:pt x="5064" y="23090"/>
                    <a:pt x="14077" y="14077"/>
                  </a:cubicBezTo>
                  <a:cubicBezTo>
                    <a:pt x="23090" y="5064"/>
                    <a:pt x="35315" y="0"/>
                    <a:pt x="4806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40246D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824297" cy="45244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44000A"/>
                  </a:solidFill>
                  <a:latin typeface="Open Sauce"/>
                </a:rPr>
                <a:t>Es modular, sencillo y potente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784281">
            <a:off x="12271760" y="7858943"/>
            <a:ext cx="9975080" cy="5097047"/>
          </a:xfrm>
          <a:custGeom>
            <a:avLst/>
            <a:gdLst/>
            <a:ahLst/>
            <a:cxnLst/>
            <a:rect r="r" b="b" t="t" l="l"/>
            <a:pathLst>
              <a:path h="5097047" w="9975080">
                <a:moveTo>
                  <a:pt x="0" y="0"/>
                </a:moveTo>
                <a:lnTo>
                  <a:pt x="9975080" y="0"/>
                </a:lnTo>
                <a:lnTo>
                  <a:pt x="9975080" y="5097047"/>
                </a:lnTo>
                <a:lnTo>
                  <a:pt x="0" y="50970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554352" y="2511839"/>
            <a:ext cx="7171946" cy="1551394"/>
            <a:chOff x="0" y="0"/>
            <a:chExt cx="1888908" cy="4085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88908" cy="408598"/>
            </a:xfrm>
            <a:custGeom>
              <a:avLst/>
              <a:gdLst/>
              <a:ahLst/>
              <a:cxnLst/>
              <a:rect r="r" b="b" t="t" l="l"/>
              <a:pathLst>
                <a:path h="408598" w="1888908">
                  <a:moveTo>
                    <a:pt x="46417" y="0"/>
                  </a:moveTo>
                  <a:lnTo>
                    <a:pt x="1842490" y="0"/>
                  </a:lnTo>
                  <a:cubicBezTo>
                    <a:pt x="1868126" y="0"/>
                    <a:pt x="1888908" y="20782"/>
                    <a:pt x="1888908" y="46417"/>
                  </a:cubicBezTo>
                  <a:lnTo>
                    <a:pt x="1888908" y="362180"/>
                  </a:lnTo>
                  <a:cubicBezTo>
                    <a:pt x="1888908" y="387816"/>
                    <a:pt x="1868126" y="408598"/>
                    <a:pt x="1842490" y="408598"/>
                  </a:cubicBezTo>
                  <a:lnTo>
                    <a:pt x="46417" y="408598"/>
                  </a:lnTo>
                  <a:cubicBezTo>
                    <a:pt x="20782" y="408598"/>
                    <a:pt x="0" y="387816"/>
                    <a:pt x="0" y="362180"/>
                  </a:cubicBezTo>
                  <a:lnTo>
                    <a:pt x="0" y="46417"/>
                  </a:lnTo>
                  <a:cubicBezTo>
                    <a:pt x="0" y="20782"/>
                    <a:pt x="20782" y="0"/>
                    <a:pt x="46417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40246D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888908" cy="45622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44000A"/>
                  </a:solidFill>
                  <a:latin typeface="Open Sauce"/>
                </a:rPr>
                <a:t>Orientado a la pyme, aunque ampliable a muchos usuarios.</a:t>
              </a:r>
            </a:p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152099" y="9046033"/>
            <a:ext cx="1302339" cy="345295"/>
            <a:chOff x="0" y="0"/>
            <a:chExt cx="312844" cy="8294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2844" cy="82946"/>
            </a:xfrm>
            <a:custGeom>
              <a:avLst/>
              <a:gdLst/>
              <a:ahLst/>
              <a:cxnLst/>
              <a:rect r="r" b="b" t="t" l="l"/>
              <a:pathLst>
                <a:path h="82946" w="312844">
                  <a:moveTo>
                    <a:pt x="156422" y="0"/>
                  </a:moveTo>
                  <a:cubicBezTo>
                    <a:pt x="70033" y="0"/>
                    <a:pt x="0" y="18568"/>
                    <a:pt x="0" y="41473"/>
                  </a:cubicBezTo>
                  <a:cubicBezTo>
                    <a:pt x="0" y="64378"/>
                    <a:pt x="70033" y="82946"/>
                    <a:pt x="156422" y="82946"/>
                  </a:cubicBezTo>
                  <a:cubicBezTo>
                    <a:pt x="242812" y="82946"/>
                    <a:pt x="312844" y="64378"/>
                    <a:pt x="312844" y="41473"/>
                  </a:cubicBezTo>
                  <a:cubicBezTo>
                    <a:pt x="312844" y="18568"/>
                    <a:pt x="242812" y="0"/>
                    <a:pt x="156422" y="0"/>
                  </a:cubicBezTo>
                  <a:close/>
                </a:path>
              </a:pathLst>
            </a:custGeom>
            <a:solidFill>
              <a:srgbClr val="40246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29329" y="-30324"/>
              <a:ext cx="254186" cy="105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6152099" y="7392971"/>
            <a:ext cx="1302339" cy="1865329"/>
          </a:xfrm>
          <a:custGeom>
            <a:avLst/>
            <a:gdLst/>
            <a:ahLst/>
            <a:cxnLst/>
            <a:rect r="r" b="b" t="t" l="l"/>
            <a:pathLst>
              <a:path h="1865329" w="1302339">
                <a:moveTo>
                  <a:pt x="0" y="0"/>
                </a:moveTo>
                <a:lnTo>
                  <a:pt x="1302339" y="0"/>
                </a:lnTo>
                <a:lnTo>
                  <a:pt x="1302339" y="1865329"/>
                </a:lnTo>
                <a:lnTo>
                  <a:pt x="0" y="18653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87668" y="429817"/>
            <a:ext cx="14912665" cy="1055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76"/>
              </a:lnSpc>
            </a:pPr>
            <a:r>
              <a:rPr lang="en-US" sz="7300" spc="-146">
                <a:solidFill>
                  <a:srgbClr val="44000A"/>
                </a:solidFill>
                <a:latin typeface="Roca One Bold"/>
              </a:rPr>
              <a:t>Principales ventajas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28700" y="9057077"/>
            <a:ext cx="1248075" cy="345295"/>
            <a:chOff x="0" y="0"/>
            <a:chExt cx="299809" cy="8294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99809" cy="82946"/>
            </a:xfrm>
            <a:custGeom>
              <a:avLst/>
              <a:gdLst/>
              <a:ahLst/>
              <a:cxnLst/>
              <a:rect r="r" b="b" t="t" l="l"/>
              <a:pathLst>
                <a:path h="82946" w="299809">
                  <a:moveTo>
                    <a:pt x="149904" y="0"/>
                  </a:moveTo>
                  <a:cubicBezTo>
                    <a:pt x="67115" y="0"/>
                    <a:pt x="0" y="18568"/>
                    <a:pt x="0" y="41473"/>
                  </a:cubicBezTo>
                  <a:cubicBezTo>
                    <a:pt x="0" y="64378"/>
                    <a:pt x="67115" y="82946"/>
                    <a:pt x="149904" y="82946"/>
                  </a:cubicBezTo>
                  <a:cubicBezTo>
                    <a:pt x="232694" y="82946"/>
                    <a:pt x="299809" y="64378"/>
                    <a:pt x="299809" y="41473"/>
                  </a:cubicBezTo>
                  <a:cubicBezTo>
                    <a:pt x="299809" y="18568"/>
                    <a:pt x="232694" y="0"/>
                    <a:pt x="149904" y="0"/>
                  </a:cubicBezTo>
                  <a:close/>
                </a:path>
              </a:pathLst>
            </a:custGeom>
            <a:solidFill>
              <a:srgbClr val="40246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28107" y="-30324"/>
              <a:ext cx="243595" cy="105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028700" y="7392971"/>
            <a:ext cx="1248075" cy="1865329"/>
          </a:xfrm>
          <a:custGeom>
            <a:avLst/>
            <a:gdLst/>
            <a:ahLst/>
            <a:cxnLst/>
            <a:rect r="r" b="b" t="t" l="l"/>
            <a:pathLst>
              <a:path h="1865329" w="1248075">
                <a:moveTo>
                  <a:pt x="0" y="0"/>
                </a:moveTo>
                <a:lnTo>
                  <a:pt x="1248075" y="0"/>
                </a:lnTo>
                <a:lnTo>
                  <a:pt x="1248075" y="1865329"/>
                </a:lnTo>
                <a:lnTo>
                  <a:pt x="0" y="18653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569560" y="1133368"/>
            <a:ext cx="467968" cy="467968"/>
          </a:xfrm>
          <a:custGeom>
            <a:avLst/>
            <a:gdLst/>
            <a:ahLst/>
            <a:cxnLst/>
            <a:rect r="r" b="b" t="t" l="l"/>
            <a:pathLst>
              <a:path h="467968" w="467968">
                <a:moveTo>
                  <a:pt x="0" y="0"/>
                </a:moveTo>
                <a:lnTo>
                  <a:pt x="467968" y="0"/>
                </a:lnTo>
                <a:lnTo>
                  <a:pt x="467968" y="467968"/>
                </a:lnTo>
                <a:lnTo>
                  <a:pt x="0" y="4679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250472" y="1133368"/>
            <a:ext cx="467968" cy="467968"/>
          </a:xfrm>
          <a:custGeom>
            <a:avLst/>
            <a:gdLst/>
            <a:ahLst/>
            <a:cxnLst/>
            <a:rect r="r" b="b" t="t" l="l"/>
            <a:pathLst>
              <a:path h="467968" w="467968">
                <a:moveTo>
                  <a:pt x="0" y="0"/>
                </a:moveTo>
                <a:lnTo>
                  <a:pt x="467968" y="0"/>
                </a:lnTo>
                <a:lnTo>
                  <a:pt x="467968" y="467968"/>
                </a:lnTo>
                <a:lnTo>
                  <a:pt x="0" y="4679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398157" y="5035634"/>
            <a:ext cx="7171946" cy="1551394"/>
            <a:chOff x="0" y="0"/>
            <a:chExt cx="1888908" cy="40859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88908" cy="408598"/>
            </a:xfrm>
            <a:custGeom>
              <a:avLst/>
              <a:gdLst/>
              <a:ahLst/>
              <a:cxnLst/>
              <a:rect r="r" b="b" t="t" l="l"/>
              <a:pathLst>
                <a:path h="408598" w="1888908">
                  <a:moveTo>
                    <a:pt x="46417" y="0"/>
                  </a:moveTo>
                  <a:lnTo>
                    <a:pt x="1842490" y="0"/>
                  </a:lnTo>
                  <a:cubicBezTo>
                    <a:pt x="1868126" y="0"/>
                    <a:pt x="1888908" y="20782"/>
                    <a:pt x="1888908" y="46417"/>
                  </a:cubicBezTo>
                  <a:lnTo>
                    <a:pt x="1888908" y="362180"/>
                  </a:lnTo>
                  <a:cubicBezTo>
                    <a:pt x="1888908" y="387816"/>
                    <a:pt x="1868126" y="408598"/>
                    <a:pt x="1842490" y="408598"/>
                  </a:cubicBezTo>
                  <a:lnTo>
                    <a:pt x="46417" y="408598"/>
                  </a:lnTo>
                  <a:cubicBezTo>
                    <a:pt x="20782" y="408598"/>
                    <a:pt x="0" y="387816"/>
                    <a:pt x="0" y="362180"/>
                  </a:cubicBezTo>
                  <a:lnTo>
                    <a:pt x="0" y="46417"/>
                  </a:lnTo>
                  <a:cubicBezTo>
                    <a:pt x="0" y="20782"/>
                    <a:pt x="20782" y="0"/>
                    <a:pt x="46417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40246D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1888908" cy="45622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44000A"/>
                  </a:solidFill>
                  <a:latin typeface="Open Sauce"/>
                </a:rPr>
                <a:t>No tiene límite de usuarios</a:t>
              </a:r>
            </a:p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554352" y="4977633"/>
            <a:ext cx="7171946" cy="1551394"/>
            <a:chOff x="0" y="0"/>
            <a:chExt cx="1888908" cy="40859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888908" cy="408598"/>
            </a:xfrm>
            <a:custGeom>
              <a:avLst/>
              <a:gdLst/>
              <a:ahLst/>
              <a:cxnLst/>
              <a:rect r="r" b="b" t="t" l="l"/>
              <a:pathLst>
                <a:path h="408598" w="1888908">
                  <a:moveTo>
                    <a:pt x="46417" y="0"/>
                  </a:moveTo>
                  <a:lnTo>
                    <a:pt x="1842490" y="0"/>
                  </a:lnTo>
                  <a:cubicBezTo>
                    <a:pt x="1868126" y="0"/>
                    <a:pt x="1888908" y="20782"/>
                    <a:pt x="1888908" y="46417"/>
                  </a:cubicBezTo>
                  <a:lnTo>
                    <a:pt x="1888908" y="362180"/>
                  </a:lnTo>
                  <a:cubicBezTo>
                    <a:pt x="1888908" y="387816"/>
                    <a:pt x="1868126" y="408598"/>
                    <a:pt x="1842490" y="408598"/>
                  </a:cubicBezTo>
                  <a:lnTo>
                    <a:pt x="46417" y="408598"/>
                  </a:lnTo>
                  <a:cubicBezTo>
                    <a:pt x="20782" y="408598"/>
                    <a:pt x="0" y="387816"/>
                    <a:pt x="0" y="362180"/>
                  </a:cubicBezTo>
                  <a:lnTo>
                    <a:pt x="0" y="46417"/>
                  </a:lnTo>
                  <a:cubicBezTo>
                    <a:pt x="0" y="20782"/>
                    <a:pt x="20782" y="0"/>
                    <a:pt x="46417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40246D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1888908" cy="45622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44000A"/>
                  </a:solidFill>
                  <a:latin typeface="Open Sauce"/>
                </a:rPr>
                <a:t>Es multiplataforma</a:t>
              </a:r>
            </a:p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5861053" y="7444278"/>
            <a:ext cx="7171946" cy="1551394"/>
            <a:chOff x="0" y="0"/>
            <a:chExt cx="1888908" cy="40859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88908" cy="408598"/>
            </a:xfrm>
            <a:custGeom>
              <a:avLst/>
              <a:gdLst/>
              <a:ahLst/>
              <a:cxnLst/>
              <a:rect r="r" b="b" t="t" l="l"/>
              <a:pathLst>
                <a:path h="408598" w="1888908">
                  <a:moveTo>
                    <a:pt x="46417" y="0"/>
                  </a:moveTo>
                  <a:lnTo>
                    <a:pt x="1842490" y="0"/>
                  </a:lnTo>
                  <a:cubicBezTo>
                    <a:pt x="1868126" y="0"/>
                    <a:pt x="1888908" y="20782"/>
                    <a:pt x="1888908" y="46417"/>
                  </a:cubicBezTo>
                  <a:lnTo>
                    <a:pt x="1888908" y="362180"/>
                  </a:lnTo>
                  <a:cubicBezTo>
                    <a:pt x="1888908" y="387816"/>
                    <a:pt x="1868126" y="408598"/>
                    <a:pt x="1842490" y="408598"/>
                  </a:cubicBezTo>
                  <a:lnTo>
                    <a:pt x="46417" y="408598"/>
                  </a:lnTo>
                  <a:cubicBezTo>
                    <a:pt x="20782" y="408598"/>
                    <a:pt x="0" y="387816"/>
                    <a:pt x="0" y="362180"/>
                  </a:cubicBezTo>
                  <a:lnTo>
                    <a:pt x="0" y="46417"/>
                  </a:lnTo>
                  <a:cubicBezTo>
                    <a:pt x="0" y="20782"/>
                    <a:pt x="20782" y="0"/>
                    <a:pt x="46417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40246D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1888908" cy="45622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44000A"/>
                  </a:solidFill>
                  <a:latin typeface="Open Sauce"/>
                </a:rPr>
                <a:t>Más económico para el usuario al no tener que invertir en licencias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A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87267">
            <a:off x="10757544" y="-2195297"/>
            <a:ext cx="9975080" cy="5097047"/>
          </a:xfrm>
          <a:custGeom>
            <a:avLst/>
            <a:gdLst/>
            <a:ahLst/>
            <a:cxnLst/>
            <a:rect r="r" b="b" t="t" l="l"/>
            <a:pathLst>
              <a:path h="5097047" w="9975080">
                <a:moveTo>
                  <a:pt x="0" y="0"/>
                </a:moveTo>
                <a:lnTo>
                  <a:pt x="9975080" y="0"/>
                </a:lnTo>
                <a:lnTo>
                  <a:pt x="9975080" y="5097047"/>
                </a:lnTo>
                <a:lnTo>
                  <a:pt x="0" y="50970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58029" y="8290432"/>
            <a:ext cx="9975080" cy="5097047"/>
          </a:xfrm>
          <a:custGeom>
            <a:avLst/>
            <a:gdLst/>
            <a:ahLst/>
            <a:cxnLst/>
            <a:rect r="r" b="b" t="t" l="l"/>
            <a:pathLst>
              <a:path h="5097047" w="9975080">
                <a:moveTo>
                  <a:pt x="0" y="0"/>
                </a:moveTo>
                <a:lnTo>
                  <a:pt x="9975080" y="0"/>
                </a:lnTo>
                <a:lnTo>
                  <a:pt x="9975080" y="5097047"/>
                </a:lnTo>
                <a:lnTo>
                  <a:pt x="0" y="50970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52665" y="642349"/>
            <a:ext cx="9183561" cy="912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12"/>
              </a:lnSpc>
            </a:pPr>
            <a:r>
              <a:rPr lang="en-US" sz="6350" spc="-127">
                <a:solidFill>
                  <a:srgbClr val="44000A"/>
                </a:solidFill>
                <a:latin typeface="Roca One Bold"/>
              </a:rPr>
              <a:t>Módulos esenciales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83673" y="2068940"/>
            <a:ext cx="9689007" cy="848360"/>
            <a:chOff x="0" y="0"/>
            <a:chExt cx="12918677" cy="113114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565287" y="-38100"/>
              <a:ext cx="12353390" cy="1169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44000A"/>
                  </a:solidFill>
                  <a:latin typeface="Open Sauce Bold"/>
                </a:rPr>
                <a:t>ext0005-infovtos</a:t>
              </a:r>
              <a:r>
                <a:rPr lang="en-US" sz="2600">
                  <a:solidFill>
                    <a:srgbClr val="44000A"/>
                  </a:solidFill>
                  <a:latin typeface="Open Sauce"/>
                </a:rPr>
                <a:t> - Informe de vencimientos de recibos de clientes y proveedores</a:t>
              </a:r>
            </a:p>
          </p:txBody>
        </p:sp>
        <p:sp>
          <p:nvSpPr>
            <p:cNvPr name="Freeform 7" id="7"/>
            <p:cNvSpPr/>
            <p:nvPr/>
          </p:nvSpPr>
          <p:spPr>
            <a:xfrm flipH="false" flipV="false" rot="0">
              <a:off x="0" y="63534"/>
              <a:ext cx="426785" cy="426785"/>
            </a:xfrm>
            <a:custGeom>
              <a:avLst/>
              <a:gdLst/>
              <a:ahLst/>
              <a:cxnLst/>
              <a:rect r="r" b="b" t="t" l="l"/>
              <a:pathLst>
                <a:path h="426785" w="426785">
                  <a:moveTo>
                    <a:pt x="0" y="0"/>
                  </a:moveTo>
                  <a:lnTo>
                    <a:pt x="426785" y="0"/>
                  </a:lnTo>
                  <a:lnTo>
                    <a:pt x="426785" y="426786"/>
                  </a:lnTo>
                  <a:lnTo>
                    <a:pt x="0" y="426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783673" y="3431650"/>
            <a:ext cx="9689007" cy="1305560"/>
            <a:chOff x="0" y="0"/>
            <a:chExt cx="12918677" cy="174074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565287" y="-38100"/>
              <a:ext cx="12353390" cy="17788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44000A"/>
                  </a:solidFill>
                  <a:latin typeface="Open Sauce Bold"/>
                </a:rPr>
                <a:t>ext0022-diaspagoprov</a:t>
              </a:r>
              <a:r>
                <a:rPr lang="en-US" sz="2600">
                  <a:solidFill>
                    <a:srgbClr val="44000A"/>
                  </a:solidFill>
                  <a:latin typeface="Open Sauce"/>
                </a:rPr>
                <a:t> - Establecimiento de determinados días del mes como días de pago para un proveedor</a:t>
              </a:r>
            </a:p>
          </p:txBody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3534"/>
              <a:ext cx="426785" cy="426785"/>
            </a:xfrm>
            <a:custGeom>
              <a:avLst/>
              <a:gdLst/>
              <a:ahLst/>
              <a:cxnLst/>
              <a:rect r="r" b="b" t="t" l="l"/>
              <a:pathLst>
                <a:path h="426785" w="426785">
                  <a:moveTo>
                    <a:pt x="0" y="0"/>
                  </a:moveTo>
                  <a:lnTo>
                    <a:pt x="426785" y="0"/>
                  </a:lnTo>
                  <a:lnTo>
                    <a:pt x="426785" y="426786"/>
                  </a:lnTo>
                  <a:lnTo>
                    <a:pt x="0" y="426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83673" y="5251559"/>
            <a:ext cx="9689007" cy="848360"/>
            <a:chOff x="0" y="0"/>
            <a:chExt cx="12918677" cy="1131146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565287" y="-38100"/>
              <a:ext cx="12353390" cy="1169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44000A"/>
                  </a:solidFill>
                  <a:latin typeface="Open Sauce Bold"/>
                </a:rPr>
                <a:t>ext0048-listadoscliprov</a:t>
              </a:r>
              <a:r>
                <a:rPr lang="en-US" sz="2600">
                  <a:solidFill>
                    <a:srgbClr val="44000A"/>
                  </a:solidFill>
                  <a:latin typeface="Open Sauce"/>
                </a:rPr>
                <a:t> - Listados de clientes y proveedores</a:t>
              </a:r>
            </a:p>
          </p:txBody>
        </p:sp>
        <p:sp>
          <p:nvSpPr>
            <p:cNvPr name="Freeform 13" id="13"/>
            <p:cNvSpPr/>
            <p:nvPr/>
          </p:nvSpPr>
          <p:spPr>
            <a:xfrm flipH="false" flipV="false" rot="0">
              <a:off x="0" y="63534"/>
              <a:ext cx="426785" cy="426785"/>
            </a:xfrm>
            <a:custGeom>
              <a:avLst/>
              <a:gdLst/>
              <a:ahLst/>
              <a:cxnLst/>
              <a:rect r="r" b="b" t="t" l="l"/>
              <a:pathLst>
                <a:path h="426785" w="426785">
                  <a:moveTo>
                    <a:pt x="0" y="0"/>
                  </a:moveTo>
                  <a:lnTo>
                    <a:pt x="426785" y="0"/>
                  </a:lnTo>
                  <a:lnTo>
                    <a:pt x="426785" y="426786"/>
                  </a:lnTo>
                  <a:lnTo>
                    <a:pt x="0" y="426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783673" y="6614269"/>
            <a:ext cx="9689007" cy="848360"/>
            <a:chOff x="0" y="0"/>
            <a:chExt cx="12918677" cy="1131146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565287" y="-38100"/>
              <a:ext cx="12353390" cy="1169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44000A"/>
                  </a:solidFill>
                  <a:latin typeface="Open Sauce Bold"/>
                </a:rPr>
                <a:t>ext0125-cambio_empresa</a:t>
              </a:r>
              <a:r>
                <a:rPr lang="en-US" sz="2600">
                  <a:solidFill>
                    <a:srgbClr val="44000A"/>
                  </a:solidFill>
                  <a:latin typeface="Open Sauce"/>
                </a:rPr>
                <a:t> - Cambio de empresa sin salir de la aplicación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0" y="63534"/>
              <a:ext cx="426785" cy="426785"/>
            </a:xfrm>
            <a:custGeom>
              <a:avLst/>
              <a:gdLst/>
              <a:ahLst/>
              <a:cxnLst/>
              <a:rect r="r" b="b" t="t" l="l"/>
              <a:pathLst>
                <a:path h="426785" w="426785">
                  <a:moveTo>
                    <a:pt x="0" y="0"/>
                  </a:moveTo>
                  <a:lnTo>
                    <a:pt x="426785" y="0"/>
                  </a:lnTo>
                  <a:lnTo>
                    <a:pt x="426785" y="426786"/>
                  </a:lnTo>
                  <a:lnTo>
                    <a:pt x="0" y="426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783673" y="7976979"/>
            <a:ext cx="9689007" cy="848360"/>
            <a:chOff x="0" y="0"/>
            <a:chExt cx="12918677" cy="1131146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565287" y="-38100"/>
              <a:ext cx="12353390" cy="1169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44000A"/>
                  </a:solidFill>
                  <a:latin typeface="Open Sauce Bold"/>
                </a:rPr>
                <a:t>ext0157-co_traspasoejer</a:t>
              </a:r>
              <a:r>
                <a:rPr lang="en-US" sz="2600">
                  <a:solidFill>
                    <a:srgbClr val="44000A"/>
                  </a:solidFill>
                  <a:latin typeface="Open Sauce"/>
                </a:rPr>
                <a:t> - Traspaso de movimientos contables entre dos subcuentas</a:t>
              </a: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0" y="63534"/>
              <a:ext cx="426785" cy="426785"/>
            </a:xfrm>
            <a:custGeom>
              <a:avLst/>
              <a:gdLst/>
              <a:ahLst/>
              <a:cxnLst/>
              <a:rect r="r" b="b" t="t" l="l"/>
              <a:pathLst>
                <a:path h="426785" w="426785">
                  <a:moveTo>
                    <a:pt x="0" y="0"/>
                  </a:moveTo>
                  <a:lnTo>
                    <a:pt x="426785" y="0"/>
                  </a:lnTo>
                  <a:lnTo>
                    <a:pt x="426785" y="426786"/>
                  </a:lnTo>
                  <a:lnTo>
                    <a:pt x="0" y="426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783673" y="9339689"/>
            <a:ext cx="9689007" cy="391160"/>
            <a:chOff x="0" y="0"/>
            <a:chExt cx="12918677" cy="521546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565287" y="-38100"/>
              <a:ext cx="12353390" cy="5596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44000A"/>
                  </a:solidFill>
                  <a:latin typeface="Open Sauce Bold"/>
                </a:rPr>
                <a:t>ext0450-envio_mail</a:t>
              </a:r>
              <a:r>
                <a:rPr lang="en-US" sz="2600">
                  <a:solidFill>
                    <a:srgbClr val="44000A"/>
                  </a:solidFill>
                  <a:latin typeface="Open Sauce"/>
                </a:rPr>
                <a:t> - Envío directo de emails</a:t>
              </a:r>
            </a:p>
          </p:txBody>
        </p:sp>
        <p:sp>
          <p:nvSpPr>
            <p:cNvPr name="Freeform 22" id="22"/>
            <p:cNvSpPr/>
            <p:nvPr/>
          </p:nvSpPr>
          <p:spPr>
            <a:xfrm flipH="false" flipV="false" rot="0">
              <a:off x="0" y="63534"/>
              <a:ext cx="426785" cy="426785"/>
            </a:xfrm>
            <a:custGeom>
              <a:avLst/>
              <a:gdLst/>
              <a:ahLst/>
              <a:cxnLst/>
              <a:rect r="r" b="b" t="t" l="l"/>
              <a:pathLst>
                <a:path h="426785" w="426785">
                  <a:moveTo>
                    <a:pt x="0" y="0"/>
                  </a:moveTo>
                  <a:lnTo>
                    <a:pt x="426785" y="0"/>
                  </a:lnTo>
                  <a:lnTo>
                    <a:pt x="426785" y="426786"/>
                  </a:lnTo>
                  <a:lnTo>
                    <a:pt x="0" y="426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2454224" y="1263828"/>
            <a:ext cx="3814890" cy="3244992"/>
            <a:chOff x="0" y="0"/>
            <a:chExt cx="597347" cy="50811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97347" cy="508111"/>
            </a:xfrm>
            <a:custGeom>
              <a:avLst/>
              <a:gdLst/>
              <a:ahLst/>
              <a:cxnLst/>
              <a:rect r="r" b="b" t="t" l="l"/>
              <a:pathLst>
                <a:path h="508111" w="597347">
                  <a:moveTo>
                    <a:pt x="87264" y="0"/>
                  </a:moveTo>
                  <a:lnTo>
                    <a:pt x="510083" y="0"/>
                  </a:lnTo>
                  <a:cubicBezTo>
                    <a:pt x="533227" y="0"/>
                    <a:pt x="555423" y="9194"/>
                    <a:pt x="571788" y="25559"/>
                  </a:cubicBezTo>
                  <a:cubicBezTo>
                    <a:pt x="588153" y="41924"/>
                    <a:pt x="597347" y="64120"/>
                    <a:pt x="597347" y="87264"/>
                  </a:cubicBezTo>
                  <a:lnTo>
                    <a:pt x="597347" y="420847"/>
                  </a:lnTo>
                  <a:cubicBezTo>
                    <a:pt x="597347" y="469041"/>
                    <a:pt x="558278" y="508111"/>
                    <a:pt x="510083" y="508111"/>
                  </a:cubicBezTo>
                  <a:lnTo>
                    <a:pt x="87264" y="508111"/>
                  </a:lnTo>
                  <a:cubicBezTo>
                    <a:pt x="39069" y="508111"/>
                    <a:pt x="0" y="469041"/>
                    <a:pt x="0" y="420847"/>
                  </a:cubicBezTo>
                  <a:lnTo>
                    <a:pt x="0" y="87264"/>
                  </a:lnTo>
                  <a:cubicBezTo>
                    <a:pt x="0" y="39069"/>
                    <a:pt x="39069" y="0"/>
                    <a:pt x="87264" y="0"/>
                  </a:cubicBezTo>
                  <a:close/>
                </a:path>
              </a:pathLst>
            </a:custGeom>
            <a:solidFill>
              <a:srgbClr val="FD5D5B"/>
            </a:solidFill>
            <a:ln w="19050" cap="rnd">
              <a:solidFill>
                <a:srgbClr val="40246D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597347" cy="55573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2416370" y="1028700"/>
            <a:ext cx="5871630" cy="3459243"/>
          </a:xfrm>
          <a:custGeom>
            <a:avLst/>
            <a:gdLst/>
            <a:ahLst/>
            <a:cxnLst/>
            <a:rect r="r" b="b" t="t" l="l"/>
            <a:pathLst>
              <a:path h="3459243" w="5871630">
                <a:moveTo>
                  <a:pt x="0" y="0"/>
                </a:moveTo>
                <a:lnTo>
                  <a:pt x="5871630" y="0"/>
                </a:lnTo>
                <a:lnTo>
                  <a:pt x="5871630" y="3459243"/>
                </a:lnTo>
                <a:lnTo>
                  <a:pt x="0" y="34592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40727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2454224" y="6013308"/>
            <a:ext cx="3814890" cy="3244992"/>
            <a:chOff x="0" y="0"/>
            <a:chExt cx="597347" cy="50811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597347" cy="508111"/>
            </a:xfrm>
            <a:custGeom>
              <a:avLst/>
              <a:gdLst/>
              <a:ahLst/>
              <a:cxnLst/>
              <a:rect r="r" b="b" t="t" l="l"/>
              <a:pathLst>
                <a:path h="508111" w="597347">
                  <a:moveTo>
                    <a:pt x="87264" y="0"/>
                  </a:moveTo>
                  <a:lnTo>
                    <a:pt x="510083" y="0"/>
                  </a:lnTo>
                  <a:cubicBezTo>
                    <a:pt x="533227" y="0"/>
                    <a:pt x="555423" y="9194"/>
                    <a:pt x="571788" y="25559"/>
                  </a:cubicBezTo>
                  <a:cubicBezTo>
                    <a:pt x="588153" y="41924"/>
                    <a:pt x="597347" y="64120"/>
                    <a:pt x="597347" y="87264"/>
                  </a:cubicBezTo>
                  <a:lnTo>
                    <a:pt x="597347" y="420847"/>
                  </a:lnTo>
                  <a:cubicBezTo>
                    <a:pt x="597347" y="469041"/>
                    <a:pt x="558278" y="508111"/>
                    <a:pt x="510083" y="508111"/>
                  </a:cubicBezTo>
                  <a:lnTo>
                    <a:pt x="87264" y="508111"/>
                  </a:lnTo>
                  <a:cubicBezTo>
                    <a:pt x="39069" y="508111"/>
                    <a:pt x="0" y="469041"/>
                    <a:pt x="0" y="420847"/>
                  </a:cubicBezTo>
                  <a:lnTo>
                    <a:pt x="0" y="87264"/>
                  </a:lnTo>
                  <a:cubicBezTo>
                    <a:pt x="0" y="39069"/>
                    <a:pt x="39069" y="0"/>
                    <a:pt x="87264" y="0"/>
                  </a:cubicBezTo>
                  <a:close/>
                </a:path>
              </a:pathLst>
            </a:custGeom>
            <a:solidFill>
              <a:srgbClr val="FF9141"/>
            </a:solidFill>
            <a:ln w="19050" cap="rnd">
              <a:solidFill>
                <a:srgbClr val="40246D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597347" cy="55573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2968491" y="5193574"/>
            <a:ext cx="3702348" cy="4064726"/>
          </a:xfrm>
          <a:custGeom>
            <a:avLst/>
            <a:gdLst/>
            <a:ahLst/>
            <a:cxnLst/>
            <a:rect r="r" b="b" t="t" l="l"/>
            <a:pathLst>
              <a:path h="4064726" w="3702348">
                <a:moveTo>
                  <a:pt x="0" y="0"/>
                </a:moveTo>
                <a:lnTo>
                  <a:pt x="3702347" y="0"/>
                </a:lnTo>
                <a:lnTo>
                  <a:pt x="3702347" y="4064726"/>
                </a:lnTo>
                <a:lnTo>
                  <a:pt x="0" y="40647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-38007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21818" y="2251152"/>
            <a:ext cx="7257309" cy="7367269"/>
          </a:xfrm>
          <a:custGeom>
            <a:avLst/>
            <a:gdLst/>
            <a:ahLst/>
            <a:cxnLst/>
            <a:rect r="r" b="b" t="t" l="l"/>
            <a:pathLst>
              <a:path h="7367269" w="7257309">
                <a:moveTo>
                  <a:pt x="0" y="0"/>
                </a:moveTo>
                <a:lnTo>
                  <a:pt x="7257309" y="0"/>
                </a:lnTo>
                <a:lnTo>
                  <a:pt x="7257309" y="7367269"/>
                </a:lnTo>
                <a:lnTo>
                  <a:pt x="0" y="73672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4775"/>
            <a:ext cx="16443545" cy="2146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52"/>
              </a:lnSpc>
            </a:pPr>
            <a:r>
              <a:rPr lang="en-US" sz="14778" spc="-295">
                <a:solidFill>
                  <a:srgbClr val="44000A"/>
                </a:solidFill>
                <a:latin typeface="Roca One Bold"/>
              </a:rPr>
              <a:t>Interfaz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2495" y="246966"/>
            <a:ext cx="17423010" cy="9793069"/>
          </a:xfrm>
          <a:custGeom>
            <a:avLst/>
            <a:gdLst/>
            <a:ahLst/>
            <a:cxnLst/>
            <a:rect r="r" b="b" t="t" l="l"/>
            <a:pathLst>
              <a:path h="9793069" w="17423010">
                <a:moveTo>
                  <a:pt x="0" y="0"/>
                </a:moveTo>
                <a:lnTo>
                  <a:pt x="17423010" y="0"/>
                </a:lnTo>
                <a:lnTo>
                  <a:pt x="17423010" y="9793068"/>
                </a:lnTo>
                <a:lnTo>
                  <a:pt x="0" y="97930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2495" y="246966"/>
            <a:ext cx="17423010" cy="9793069"/>
          </a:xfrm>
          <a:custGeom>
            <a:avLst/>
            <a:gdLst/>
            <a:ahLst/>
            <a:cxnLst/>
            <a:rect r="r" b="b" t="t" l="l"/>
            <a:pathLst>
              <a:path h="9793069" w="17423010">
                <a:moveTo>
                  <a:pt x="0" y="0"/>
                </a:moveTo>
                <a:lnTo>
                  <a:pt x="17423010" y="0"/>
                </a:lnTo>
                <a:lnTo>
                  <a:pt x="17423010" y="9793068"/>
                </a:lnTo>
                <a:lnTo>
                  <a:pt x="0" y="97930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2495" y="246966"/>
            <a:ext cx="17423010" cy="9793069"/>
          </a:xfrm>
          <a:custGeom>
            <a:avLst/>
            <a:gdLst/>
            <a:ahLst/>
            <a:cxnLst/>
            <a:rect r="r" b="b" t="t" l="l"/>
            <a:pathLst>
              <a:path h="9793069" w="17423010">
                <a:moveTo>
                  <a:pt x="0" y="0"/>
                </a:moveTo>
                <a:lnTo>
                  <a:pt x="17423010" y="0"/>
                </a:lnTo>
                <a:lnTo>
                  <a:pt x="17423010" y="9793068"/>
                </a:lnTo>
                <a:lnTo>
                  <a:pt x="0" y="97930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DAF0n8BAoAU</dc:identifier>
  <dcterms:modified xsi:type="dcterms:W3CDTF">2011-08-01T06:04:30Z</dcterms:modified>
  <cp:revision>1</cp:revision>
  <dc:title>Presentación para Pizarra Online Lluvia de Ideas Planificación Equipo Ilustrativo Divertido Ws Naranja Rosa Amarillo</dc:title>
</cp:coreProperties>
</file>