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92" r:id="rId6"/>
    <p:sldId id="293" r:id="rId7"/>
    <p:sldId id="260" r:id="rId8"/>
    <p:sldId id="294" r:id="rId9"/>
    <p:sldId id="295" r:id="rId10"/>
    <p:sldId id="296" r:id="rId11"/>
    <p:sldId id="261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74" r:id="rId20"/>
    <p:sldId id="275" r:id="rId21"/>
  </p:sldIdLst>
  <p:sldSz cx="9144000" cy="5143500" type="screen16x9"/>
  <p:notesSz cx="6858000" cy="9144000"/>
  <p:embeddedFontLst>
    <p:embeddedFont>
      <p:font typeface="Advent Pro" panose="020B0604020202020204" charset="0"/>
      <p:regular r:id="rId23"/>
      <p:bold r:id="rId24"/>
      <p:italic r:id="rId25"/>
      <p:boldItalic r:id="rId26"/>
    </p:embeddedFont>
    <p:embeddedFont>
      <p:font typeface="Advent Pro Medium" panose="020B0604020202020204" charset="0"/>
      <p:regular r:id="rId27"/>
      <p:bold r:id="rId28"/>
      <p:italic r:id="rId29"/>
      <p:boldItalic r:id="rId30"/>
    </p:embeddedFont>
    <p:embeddedFont>
      <p:font typeface="Bree Serif" panose="020B0604020202020204" charset="0"/>
      <p:regular r:id="rId31"/>
    </p:embeddedFont>
    <p:embeddedFont>
      <p:font typeface="Didact Gothic" panose="00000500000000000000" pitchFamily="2" charset="0"/>
      <p:regular r:id="rId32"/>
    </p:embeddedFont>
    <p:embeddedFont>
      <p:font typeface="Roboto Black" panose="02000000000000000000" pitchFamily="2" charset="0"/>
      <p:bold r:id="rId33"/>
      <p:boldItalic r:id="rId34"/>
    </p:embeddedFont>
    <p:embeddedFont>
      <p:font typeface="Roboto Light" panose="02000000000000000000" pitchFamily="2" charset="0"/>
      <p:regular r:id="rId35"/>
      <p:bold r:id="rId36"/>
      <p:italic r:id="rId37"/>
      <p:boldItalic r:id="rId38"/>
    </p:embeddedFont>
    <p:embeddedFont>
      <p:font typeface="Roboto Mono Thin" panose="00000009000000000000" pitchFamily="49" charset="0"/>
      <p:regular r:id="rId39"/>
      <p:bold r:id="rId40"/>
      <p:italic r:id="rId41"/>
      <p:boldItalic r:id="rId42"/>
    </p:embeddedFont>
    <p:embeddedFont>
      <p:font typeface="Roboto Thin" panose="02000000000000000000" pitchFamily="2" charset="0"/>
      <p:regular r:id="rId43"/>
      <p:bold r:id="rId44"/>
      <p:italic r:id="rId45"/>
      <p:boldItalic r:id="rId46"/>
    </p:embeddedFont>
    <p:embeddedFont>
      <p:font typeface="Source Sans Pro" panose="020B0503030403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EE7143-314A-4714-BFE4-2393EB8667B5}">
  <a:tblStyle styleId="{A7EE7143-314A-4714-BFE4-2393EB8667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474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22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559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5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142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930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747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58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235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395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01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45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60" r:id="rId8"/>
    <p:sldLayoutId id="2147483661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white-box-testing/#:~:text=White%20box%20testing%20atau%20yang,dan%20kode%20dari%20perangkat%20lunak" TargetMode="External"/><Relationship Id="rId7" Type="http://schemas.openxmlformats.org/officeDocument/2006/relationships/hyperlink" Target="https://www.binaracademy.com/blog/ci-cd-pipeline-dalam-devop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youtube.com/watch?v=gJSL0NqDEWg" TargetMode="External"/><Relationship Id="rId5" Type="http://schemas.openxmlformats.org/officeDocument/2006/relationships/hyperlink" Target="https://www.dicoding.com/blog/apa-itu-ci-cd/" TargetMode="External"/><Relationship Id="rId4" Type="http://schemas.openxmlformats.org/officeDocument/2006/relationships/hyperlink" Target="https://www.codepolitan.com/blog/apa-itu-unit-testing-yuk-kenala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539069" y="2682739"/>
            <a:ext cx="4440085" cy="10666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Dwi Putra Espy </a:t>
            </a:r>
            <a:r>
              <a:rPr lang="en-US" sz="2800" dirty="0" err="1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Bendanu</a:t>
            </a:r>
            <a:b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</a:b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201011402248</a:t>
            </a:r>
            <a:endParaRPr sz="2800" dirty="0">
              <a:ln>
                <a:solidFill>
                  <a:schemeClr val="tx1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 rot="20236032">
            <a:off x="1558274" y="4495733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2789914" y="1222167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2878551" y="1349749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2944250" y="1467036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2698229" y="1089211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906564" y="909297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-643723" y="2665059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974524" y="2732317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351062" y="2560848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2210020" y="1978946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756179" y="1933115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313765" y="197436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313765" y="210578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313765" y="223720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313765" y="250155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313765" y="263297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313765" y="289581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313765" y="302723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313765" y="329005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-622319" y="1974363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-622319" y="2105783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-622319" y="2370136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428365" y="1708474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-119576" y="1708474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2220722" y="2995134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890647" y="4044939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-655960" y="401970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1925014" y="106664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1423056" y="2279987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704956" y="1425477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2658493" y="2480897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62258" y="4516369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230006" y="762159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540551" y="4219119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1387904" y="2516842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898395" y="1720712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2067922" y="834408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2647791" y="2978337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079198" y="2927036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526464" y="3640000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222352" y="2998061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2678361" y="2808717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3560177" y="3488495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2942714" y="2882909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3510940" y="3342702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 rot="1363968">
            <a:off x="-2423048" y="2587291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1363968">
            <a:off x="-2459112" y="1852276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1363968">
            <a:off x="-2327692" y="1525104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1363968">
            <a:off x="-2390343" y="1724575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1363968">
            <a:off x="-2339401" y="2712641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1509390" y="4544299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1048902" y="4916126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598916" y="4255279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1568250" y="4403952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1658375" y="4046475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1189945" y="4859330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 rot="20236032">
            <a:off x="-889743" y="4897626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650568" y="1650406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704956" y="596018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282588" y="596018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1173964" y="4073973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1079232" y="4171777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1079232" y="4245129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1079232" y="4318458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278908" y="2391540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658222" y="161037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803392" y="239980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772999" y="2437394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1169381" y="1453287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255969" y="273597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772999" y="2706330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-510790" y="1442585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69228" y="1460918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1528490" y="165092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2765463" y="539486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936501" y="489048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1112849" y="3604847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754643" y="489048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1112849" y="1948400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2528608" y="4543099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rot="20236032">
            <a:off x="-511846" y="4672984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2037352" y="2571862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997617" y="1622908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008436" y="3387860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194853" y="3386324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098585" y="3474962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187223" y="362471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2970236" y="3337423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2970236" y="3837119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092467" y="1890332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225423" y="1890332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22"/>
          <p:cNvSpPr/>
          <p:nvPr/>
        </p:nvSpPr>
        <p:spPr>
          <a:xfrm>
            <a:off x="3388925" y="1890332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1202998" y="489048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1096052" y="486001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895230" y="1008612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747013" y="1008612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1611009" y="1008612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1369571" y="1008612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-668174" y="4491150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-487851" y="4391811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121506" y="4093818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C71A1-FD13-322E-726D-47B0EA5EF88E}"/>
              </a:ext>
            </a:extLst>
          </p:cNvPr>
          <p:cNvSpPr txBox="1"/>
          <p:nvPr/>
        </p:nvSpPr>
        <p:spPr>
          <a:xfrm>
            <a:off x="4324285" y="197076"/>
            <a:ext cx="456453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UTS</a:t>
            </a:r>
          </a:p>
          <a:p>
            <a:pPr algn="ctr"/>
            <a:r>
              <a:rPr lang="en-US" sz="4400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Whitebox Testing &amp; CI/CD</a:t>
            </a:r>
            <a:endParaRPr lang="en-US" sz="2400" dirty="0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BFF43-B7B1-A4BC-43BA-716B09167CC0}"/>
              </a:ext>
            </a:extLst>
          </p:cNvPr>
          <p:cNvSpPr txBox="1"/>
          <p:nvPr/>
        </p:nvSpPr>
        <p:spPr>
          <a:xfrm>
            <a:off x="4443570" y="3832288"/>
            <a:ext cx="45645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Roboto Black"/>
                <a:ea typeface="Roboto Black"/>
                <a:cs typeface="Roboto Black"/>
                <a:sym typeface="Roboto Black"/>
              </a:rPr>
              <a:t>Testing &amp; QA </a:t>
            </a:r>
            <a:r>
              <a:rPr lang="en-US" sz="1600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Roboto Black"/>
                <a:ea typeface="Roboto Black"/>
                <a:cs typeface="Roboto Black"/>
                <a:sym typeface="Roboto Black"/>
              </a:rPr>
              <a:t>Perangkat</a:t>
            </a:r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1600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Roboto Black"/>
                <a:ea typeface="Roboto Black"/>
                <a:cs typeface="Roboto Black"/>
                <a:sym typeface="Roboto Black"/>
              </a:rPr>
              <a:t>Lunak</a:t>
            </a:r>
            <a:endParaRPr lang="en-US" sz="1000" dirty="0">
              <a:ln>
                <a:solidFill>
                  <a:schemeClr val="accent1"/>
                </a:solidFill>
              </a:ln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292608"/>
            <a:ext cx="8520600" cy="958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HASIL TESTING KETIKA PROGRAM TIDAK BERJALAN LANCAR</a:t>
            </a:r>
            <a:endParaRPr sz="2500"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63;p24">
            <a:extLst>
              <a:ext uri="{FF2B5EF4-FFF2-40B4-BE49-F238E27FC236}">
                <a16:creationId xmlns:a16="http://schemas.microsoft.com/office/drawing/2014/main" id="{F3EA9A22-FE05-ECA0-23BF-7AD4EFF8EA9D}"/>
              </a:ext>
            </a:extLst>
          </p:cNvPr>
          <p:cNvSpPr txBox="1">
            <a:spLocks/>
          </p:cNvSpPr>
          <p:nvPr/>
        </p:nvSpPr>
        <p:spPr>
          <a:xfrm>
            <a:off x="5561713" y="2335073"/>
            <a:ext cx="3270587" cy="30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just"/>
            <a:r>
              <a:rPr lang="en-US" sz="1400" b="1" i="1" dirty="0">
                <a:latin typeface="Source Sans Pro" panose="020B0503030403020204" pitchFamily="34" charset="0"/>
              </a:rPr>
              <a:t>	Dari </a:t>
            </a:r>
            <a:r>
              <a:rPr lang="en-US" sz="1400" b="1" i="1" dirty="0" err="1">
                <a:latin typeface="Source Sans Pro" panose="020B0503030403020204" pitchFamily="34" charset="0"/>
              </a:rPr>
              <a:t>hasil</a:t>
            </a:r>
            <a:r>
              <a:rPr lang="en-US" sz="1400" b="1" i="1" dirty="0">
                <a:latin typeface="Source Sans Pro" panose="020B0503030403020204" pitchFamily="34" charset="0"/>
              </a:rPr>
              <a:t> output yang </a:t>
            </a:r>
            <a:r>
              <a:rPr lang="en-US" sz="1400" b="1" i="1" dirty="0" err="1">
                <a:latin typeface="Source Sans Pro" panose="020B0503030403020204" pitchFamily="34" charset="0"/>
              </a:rPr>
              <a:t>terlihat</a:t>
            </a:r>
            <a:r>
              <a:rPr lang="en-US" sz="1400" b="1" i="1" dirty="0">
                <a:latin typeface="Source Sans Pro" panose="020B0503030403020204" pitchFamily="34" charset="0"/>
              </a:rPr>
              <a:t>, </a:t>
            </a:r>
            <a:r>
              <a:rPr lang="en-US" sz="1400" b="1" i="1" dirty="0" err="1">
                <a:latin typeface="Source Sans Pro" panose="020B0503030403020204" pitchFamily="34" charset="0"/>
              </a:rPr>
              <a:t>dapat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dibuat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kesimpulan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bahwa</a:t>
            </a:r>
            <a:r>
              <a:rPr lang="en-US" sz="1400" b="1" i="1" dirty="0">
                <a:latin typeface="Source Sans Pro" panose="020B0503030403020204" pitchFamily="34" charset="0"/>
              </a:rPr>
              <a:t> program </a:t>
            </a:r>
            <a:r>
              <a:rPr lang="en-US" sz="1400" b="1" i="1" dirty="0" err="1">
                <a:latin typeface="Source Sans Pro" panose="020B0503030403020204" pitchFamily="34" charset="0"/>
              </a:rPr>
              <a:t>memberi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tahu</a:t>
            </a:r>
            <a:r>
              <a:rPr lang="en-US" sz="1400" b="1" i="1" dirty="0">
                <a:latin typeface="Source Sans Pro" panose="020B0503030403020204" pitchFamily="34" charset="0"/>
              </a:rPr>
              <a:t>, </a:t>
            </a:r>
            <a:r>
              <a:rPr lang="en-US" sz="1400" b="1" i="1" dirty="0" err="1">
                <a:latin typeface="Source Sans Pro" panose="020B0503030403020204" pitchFamily="34" charset="0"/>
              </a:rPr>
              <a:t>bila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ada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kesalahan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dalam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menaruh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angka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hasil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dari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penjumlahan</a:t>
            </a:r>
            <a:r>
              <a:rPr lang="en-US" sz="1400" b="1" i="1" dirty="0">
                <a:latin typeface="Source Sans Pro" panose="020B0503030403020204" pitchFamily="34" charset="0"/>
              </a:rPr>
              <a:t>. </a:t>
            </a:r>
            <a:r>
              <a:rPr lang="en-US" sz="1400" b="1" i="1" dirty="0" err="1">
                <a:latin typeface="Source Sans Pro" panose="020B0503030403020204" pitchFamily="34" charset="0"/>
              </a:rPr>
              <a:t>Sehingga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melalui</a:t>
            </a:r>
            <a:r>
              <a:rPr lang="en-US" sz="1400" b="1" i="1" dirty="0">
                <a:latin typeface="Source Sans Pro" panose="020B0503030403020204" pitchFamily="34" charset="0"/>
              </a:rPr>
              <a:t> test </a:t>
            </a:r>
            <a:r>
              <a:rPr lang="en-US" sz="1400" b="1" i="1" dirty="0" err="1">
                <a:latin typeface="Source Sans Pro" panose="020B0503030403020204" pitchFamily="34" charset="0"/>
              </a:rPr>
              <a:t>ini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memberikan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pesan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kesalahan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seperti</a:t>
            </a:r>
            <a:r>
              <a:rPr lang="en-US" sz="1400" b="1" i="1" dirty="0">
                <a:latin typeface="Source Sans Pro" panose="020B0503030403020204" pitchFamily="34" charset="0"/>
              </a:rPr>
              <a:t> pada </a:t>
            </a:r>
            <a:r>
              <a:rPr lang="en-US" sz="1400" b="1" i="1" dirty="0" err="1">
                <a:latin typeface="Source Sans Pro" panose="020B0503030403020204" pitchFamily="34" charset="0"/>
              </a:rPr>
              <a:t>gambar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disamping</a:t>
            </a:r>
            <a:r>
              <a:rPr lang="en-US" sz="1400" b="1" i="1" dirty="0">
                <a:latin typeface="Source Sans Pro" panose="020B0503030403020204" pitchFamily="34" charset="0"/>
              </a:rPr>
              <a:t>. </a:t>
            </a:r>
            <a:r>
              <a:rPr lang="en-US" sz="1400" b="1" i="1" dirty="0" err="1">
                <a:latin typeface="Source Sans Pro" panose="020B0503030403020204" pitchFamily="34" charset="0"/>
              </a:rPr>
              <a:t>Maka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perlu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dilakukan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penyesuaian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kembali</a:t>
            </a:r>
            <a:r>
              <a:rPr lang="en-US" sz="1400" b="1" i="1" dirty="0">
                <a:latin typeface="Source Sans Pro" panose="020B0503030403020204" pitchFamily="34" charset="0"/>
              </a:rPr>
              <a:t> pada source </a:t>
            </a:r>
            <a:r>
              <a:rPr lang="en-US" sz="1400" b="1" i="1" dirty="0" err="1">
                <a:latin typeface="Source Sans Pro" panose="020B0503030403020204" pitchFamily="34" charset="0"/>
              </a:rPr>
              <a:t>codenya</a:t>
            </a:r>
            <a:r>
              <a:rPr lang="en-US" sz="1400" b="1" i="1" dirty="0">
                <a:latin typeface="Source Sans Pro" panose="020B0503030403020204" pitchFamily="34" charset="0"/>
              </a:rPr>
              <a:t>. </a:t>
            </a:r>
            <a:endParaRPr lang="en-US" sz="1400" b="1" dirty="0">
              <a:latin typeface="Source Sans Pro" panose="020B05030304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0162D-25EB-713A-E8CF-76374964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79866"/>
            <a:ext cx="5685300" cy="3471026"/>
          </a:xfrm>
          <a:prstGeom prst="rect">
            <a:avLst/>
          </a:prstGeom>
        </p:spPr>
      </p:pic>
      <p:grpSp>
        <p:nvGrpSpPr>
          <p:cNvPr id="7" name="Google Shape;6216;p52">
            <a:extLst>
              <a:ext uri="{FF2B5EF4-FFF2-40B4-BE49-F238E27FC236}">
                <a16:creationId xmlns:a16="http://schemas.microsoft.com/office/drawing/2014/main" id="{E09F3709-E73D-6833-D2C6-ED7C46B9F1B1}"/>
              </a:ext>
            </a:extLst>
          </p:cNvPr>
          <p:cNvGrpSpPr/>
          <p:nvPr/>
        </p:nvGrpSpPr>
        <p:grpSpPr>
          <a:xfrm>
            <a:off x="7106625" y="1490306"/>
            <a:ext cx="616050" cy="633398"/>
            <a:chOff x="2085525" y="4992125"/>
            <a:chExt cx="481825" cy="481825"/>
          </a:xfrm>
        </p:grpSpPr>
        <p:sp>
          <p:nvSpPr>
            <p:cNvPr id="8" name="Google Shape;6217;p52">
              <a:extLst>
                <a:ext uri="{FF2B5EF4-FFF2-40B4-BE49-F238E27FC236}">
                  <a16:creationId xmlns:a16="http://schemas.microsoft.com/office/drawing/2014/main" id="{597EA96B-8BF7-3CCF-194D-EF1EE2CF8799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" name="Google Shape;6218;p52">
              <a:extLst>
                <a:ext uri="{FF2B5EF4-FFF2-40B4-BE49-F238E27FC236}">
                  <a16:creationId xmlns:a16="http://schemas.microsoft.com/office/drawing/2014/main" id="{0376660B-6532-AF39-F743-F4F97672B662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13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3707004"/>
            <a:ext cx="1584962" cy="1786928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806800" y="2529687"/>
            <a:ext cx="3530400" cy="7269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Continuous Integration (CI)</a:t>
            </a:r>
            <a:br>
              <a:rPr lang="en-US" sz="1800" dirty="0"/>
            </a:br>
            <a:r>
              <a:rPr lang="en-US" sz="1800" dirty="0"/>
              <a:t> Continuous Deployment (CD)</a:t>
            </a:r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843250" y="1872531"/>
            <a:ext cx="3457500" cy="726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161234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CI/CD</a:t>
            </a:r>
            <a:endParaRPr sz="4000" b="1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cxnSp>
        <p:nvCxnSpPr>
          <p:cNvPr id="5" name="Google Shape;600;p30">
            <a:extLst>
              <a:ext uri="{FF2B5EF4-FFF2-40B4-BE49-F238E27FC236}">
                <a16:creationId xmlns:a16="http://schemas.microsoft.com/office/drawing/2014/main" id="{6D432BDC-BB52-5219-B7DB-AA232F7094C1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26;p23">
            <a:extLst>
              <a:ext uri="{FF2B5EF4-FFF2-40B4-BE49-F238E27FC236}">
                <a16:creationId xmlns:a16="http://schemas.microsoft.com/office/drawing/2014/main" id="{9CDADEBB-FFC3-4251-DB7A-AE1DEBFBEFD2}"/>
              </a:ext>
            </a:extLst>
          </p:cNvPr>
          <p:cNvSpPr txBox="1">
            <a:spLocks/>
          </p:cNvSpPr>
          <p:nvPr/>
        </p:nvSpPr>
        <p:spPr>
          <a:xfrm>
            <a:off x="126493" y="87114"/>
            <a:ext cx="947235" cy="8797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5400" b="1" dirty="0">
                <a:solidFill>
                  <a:schemeClr val="accent1"/>
                </a:solidFill>
              </a:rPr>
              <a:t>02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292608"/>
            <a:ext cx="8520600" cy="958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ALUR CI/CD</a:t>
            </a:r>
            <a:endParaRPr sz="2500"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EB7EC0B-FCCE-8F3B-95E7-3559F004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63" y="1356554"/>
            <a:ext cx="8560273" cy="35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3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807548" y="403889"/>
            <a:ext cx="610894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Continuous Integration (CI)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807548" y="918140"/>
            <a:ext cx="7112593" cy="235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807548" y="102004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910831" y="118215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250084" y="285109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1245987" y="108366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1105766" y="247147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180317" y="257407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1181004" y="263427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265137" y="266436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1702215" y="26342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1732308" y="227174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1732308" y="221429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1824647" y="221429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198103" y="221429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2227509" y="229705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2227509" y="261579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26"/>
          <p:cNvSpPr/>
          <p:nvPr/>
        </p:nvSpPr>
        <p:spPr>
          <a:xfrm>
            <a:off x="527106" y="126766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590714" y="126766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658432" y="126766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687852" y="135931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88525" y="185519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777456" y="188530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1488116" y="188530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1462808" y="183810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465546" y="282920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578410" y="279978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608503" y="242838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608503" y="236955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694684" y="236955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1594135" y="236955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1624227" y="247968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1553099" y="247421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1380050" y="219788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1380050" y="173892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1380737" y="168214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1468966" y="168214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2403294" y="165205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2433400" y="154056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2433400" y="148790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1327384" y="219719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1665276" y="83058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1665276" y="91814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1635857" y="149473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1150224" y="152415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1091400" y="152415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1091400" y="160897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1091400" y="204740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1020272" y="202757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7;p26">
            <a:extLst>
              <a:ext uri="{FF2B5EF4-FFF2-40B4-BE49-F238E27FC236}">
                <a16:creationId xmlns:a16="http://schemas.microsoft.com/office/drawing/2014/main" id="{EF696CBE-E7C4-2FC2-D8A5-97880C3AAFCB}"/>
              </a:ext>
            </a:extLst>
          </p:cNvPr>
          <p:cNvSpPr txBox="1">
            <a:spLocks/>
          </p:cNvSpPr>
          <p:nvPr/>
        </p:nvSpPr>
        <p:spPr>
          <a:xfrm>
            <a:off x="2675436" y="1142800"/>
            <a:ext cx="3798488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just"/>
            <a:r>
              <a:rPr lang="en-US" sz="1800" b="1" dirty="0"/>
              <a:t>Continuous Integration (CI)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di mana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dan </a:t>
            </a:r>
            <a:r>
              <a:rPr lang="en-US" dirty="0" err="1"/>
              <a:t>memicu</a:t>
            </a:r>
            <a:r>
              <a:rPr lang="en-US" dirty="0"/>
              <a:t> proses build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5" name="Google Shape;297;p26">
            <a:extLst>
              <a:ext uri="{FF2B5EF4-FFF2-40B4-BE49-F238E27FC236}">
                <a16:creationId xmlns:a16="http://schemas.microsoft.com/office/drawing/2014/main" id="{F56BB6EA-B61F-9AAC-1FB8-25C9CA62E70B}"/>
              </a:ext>
            </a:extLst>
          </p:cNvPr>
          <p:cNvSpPr txBox="1">
            <a:spLocks/>
          </p:cNvSpPr>
          <p:nvPr/>
        </p:nvSpPr>
        <p:spPr>
          <a:xfrm>
            <a:off x="1440885" y="3588706"/>
            <a:ext cx="3530401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just"/>
            <a:r>
              <a:rPr lang="en-US" dirty="0"/>
              <a:t>	Proses CI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build </a:t>
            </a:r>
            <a:r>
              <a:rPr lang="en-US" dirty="0" err="1"/>
              <a:t>otomatis</a:t>
            </a:r>
            <a:r>
              <a:rPr lang="en-US" dirty="0"/>
              <a:t>, dan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</p:txBody>
      </p:sp>
      <p:sp>
        <p:nvSpPr>
          <p:cNvPr id="9" name="Google Shape;297;p26">
            <a:extLst>
              <a:ext uri="{FF2B5EF4-FFF2-40B4-BE49-F238E27FC236}">
                <a16:creationId xmlns:a16="http://schemas.microsoft.com/office/drawing/2014/main" id="{B36EF462-2F53-DDBC-B43E-9FCA50CA740E}"/>
              </a:ext>
            </a:extLst>
          </p:cNvPr>
          <p:cNvSpPr txBox="1">
            <a:spLocks/>
          </p:cNvSpPr>
          <p:nvPr/>
        </p:nvSpPr>
        <p:spPr>
          <a:xfrm>
            <a:off x="4817684" y="2694728"/>
            <a:ext cx="3118276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just"/>
            <a:r>
              <a:rPr lang="sv-SE" dirty="0"/>
              <a:t>	CI bertujuan untuk meminimalkan konflik antara kode yang dikembangkan oleh anggota tim yang berbeda, mempercepat deteksi dan perbaikan bug, serta memastikan kualitas kode dan kestabilan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234968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807548" y="403889"/>
            <a:ext cx="667117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Continuous Deployment (CD)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807548" y="918140"/>
            <a:ext cx="7112593" cy="235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807548" y="102004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910831" y="118215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250084" y="285109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1245987" y="108366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1105766" y="247147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180317" y="257407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1181004" y="263427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265137" y="266436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1702215" y="26342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1732308" y="227174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1732308" y="221429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1824647" y="221429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198103" y="221429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2227509" y="229705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2227509" y="261579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26"/>
          <p:cNvSpPr/>
          <p:nvPr/>
        </p:nvSpPr>
        <p:spPr>
          <a:xfrm>
            <a:off x="527106" y="126766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590714" y="126766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658432" y="126766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687852" y="135931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88525" y="185519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777456" y="188530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1488116" y="188530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1462808" y="183810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465546" y="282920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578410" y="279978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608503" y="242838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608503" y="236955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694684" y="236955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1594135" y="236955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1624227" y="247968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1553099" y="247421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1380050" y="219788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1380050" y="173892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1380737" y="168214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1468966" y="168214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2403294" y="165205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2433400" y="154056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2433400" y="148790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1327384" y="219719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1665276" y="83058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1665276" y="91814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1635857" y="149473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1150224" y="152415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1091400" y="152415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1091400" y="160897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1091400" y="204740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1020272" y="202757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7;p26">
            <a:extLst>
              <a:ext uri="{FF2B5EF4-FFF2-40B4-BE49-F238E27FC236}">
                <a16:creationId xmlns:a16="http://schemas.microsoft.com/office/drawing/2014/main" id="{EF696CBE-E7C4-2FC2-D8A5-97880C3AAFCB}"/>
              </a:ext>
            </a:extLst>
          </p:cNvPr>
          <p:cNvSpPr txBox="1">
            <a:spLocks/>
          </p:cNvSpPr>
          <p:nvPr/>
        </p:nvSpPr>
        <p:spPr>
          <a:xfrm>
            <a:off x="2788530" y="1142800"/>
            <a:ext cx="3685394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just"/>
            <a:r>
              <a:rPr lang="en-US" sz="1800" b="1" dirty="0"/>
              <a:t>Continuous Deployment (CD)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CI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dan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intervensi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CI dan lulus </a:t>
            </a:r>
            <a:r>
              <a:rPr lang="en-US" dirty="0" err="1"/>
              <a:t>pengujian</a:t>
            </a:r>
            <a:r>
              <a:rPr lang="en-US" dirty="0"/>
              <a:t>,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</p:txBody>
      </p:sp>
      <p:sp>
        <p:nvSpPr>
          <p:cNvPr id="5" name="Google Shape;297;p26">
            <a:extLst>
              <a:ext uri="{FF2B5EF4-FFF2-40B4-BE49-F238E27FC236}">
                <a16:creationId xmlns:a16="http://schemas.microsoft.com/office/drawing/2014/main" id="{F56BB6EA-B61F-9AAC-1FB8-25C9CA62E70B}"/>
              </a:ext>
            </a:extLst>
          </p:cNvPr>
          <p:cNvSpPr txBox="1">
            <a:spLocks/>
          </p:cNvSpPr>
          <p:nvPr/>
        </p:nvSpPr>
        <p:spPr>
          <a:xfrm>
            <a:off x="1440885" y="3588706"/>
            <a:ext cx="3530401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just"/>
            <a:r>
              <a:rPr lang="en-US" dirty="0"/>
              <a:t>	Proses CD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, </a:t>
            </a:r>
            <a:r>
              <a:rPr lang="en-US" dirty="0" err="1"/>
              <a:t>penyebaran</a:t>
            </a:r>
            <a:r>
              <a:rPr lang="en-US" dirty="0"/>
              <a:t>, dan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ekstensif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</p:txBody>
      </p:sp>
      <p:sp>
        <p:nvSpPr>
          <p:cNvPr id="9" name="Google Shape;297;p26">
            <a:extLst>
              <a:ext uri="{FF2B5EF4-FFF2-40B4-BE49-F238E27FC236}">
                <a16:creationId xmlns:a16="http://schemas.microsoft.com/office/drawing/2014/main" id="{B36EF462-2F53-DDBC-B43E-9FCA50CA740E}"/>
              </a:ext>
            </a:extLst>
          </p:cNvPr>
          <p:cNvSpPr txBox="1">
            <a:spLocks/>
          </p:cNvSpPr>
          <p:nvPr/>
        </p:nvSpPr>
        <p:spPr>
          <a:xfrm>
            <a:off x="4817684" y="2694728"/>
            <a:ext cx="3118276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just"/>
            <a:r>
              <a:rPr lang="sv-SE" dirty="0"/>
              <a:t>	CD bertujuan untuk mempercepat siklus pengembangan dan penyebaran perangkat lunak, mengurangi risiko kesalahan manusia, dan memungkinkan rilis yang lebih cepat dan konsisten ke pengguna akhir</a:t>
            </a:r>
          </a:p>
        </p:txBody>
      </p:sp>
    </p:spTree>
    <p:extLst>
      <p:ext uri="{BB962C8B-B14F-4D97-AF65-F5344CB8AC3E}">
        <p14:creationId xmlns:p14="http://schemas.microsoft.com/office/powerpoint/2010/main" val="408285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3707004"/>
            <a:ext cx="1584962" cy="1786928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401824" y="1489389"/>
            <a:ext cx="4285468" cy="19688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 dirty="0"/>
              <a:t>Langkah-langkah konfigurasi CI/CD dengan Circleci</a:t>
            </a:r>
            <a:endParaRPr lang="en-US" sz="3400" dirty="0"/>
          </a:p>
        </p:txBody>
      </p:sp>
      <p:cxnSp>
        <p:nvCxnSpPr>
          <p:cNvPr id="5" name="Google Shape;600;p30">
            <a:extLst>
              <a:ext uri="{FF2B5EF4-FFF2-40B4-BE49-F238E27FC236}">
                <a16:creationId xmlns:a16="http://schemas.microsoft.com/office/drawing/2014/main" id="{6D432BDC-BB52-5219-B7DB-AA232F7094C1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26;p23">
            <a:extLst>
              <a:ext uri="{FF2B5EF4-FFF2-40B4-BE49-F238E27FC236}">
                <a16:creationId xmlns:a16="http://schemas.microsoft.com/office/drawing/2014/main" id="{9CDADEBB-FFC3-4251-DB7A-AE1DEBFBEFD2}"/>
              </a:ext>
            </a:extLst>
          </p:cNvPr>
          <p:cNvSpPr txBox="1">
            <a:spLocks/>
          </p:cNvSpPr>
          <p:nvPr/>
        </p:nvSpPr>
        <p:spPr>
          <a:xfrm>
            <a:off x="126493" y="87114"/>
            <a:ext cx="947235" cy="8797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5400" b="1" dirty="0">
                <a:solidFill>
                  <a:schemeClr val="accent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6009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292608"/>
            <a:ext cx="8520600" cy="487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Langkah-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Konfigurasi</a:t>
            </a:r>
            <a:r>
              <a:rPr lang="en-US" sz="2000" dirty="0"/>
              <a:t> CI/CD</a:t>
            </a:r>
            <a:endParaRPr sz="2000"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78058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63;p24">
            <a:extLst>
              <a:ext uri="{FF2B5EF4-FFF2-40B4-BE49-F238E27FC236}">
                <a16:creationId xmlns:a16="http://schemas.microsoft.com/office/drawing/2014/main" id="{185D9455-90AD-B0A5-CBB4-A533BB1F37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3935" y="1071175"/>
            <a:ext cx="7791425" cy="3779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AB8D"/>
              </a:buClr>
              <a:buSzPts val="1500"/>
              <a:buFont typeface="Advent Pro Mediu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Langkah 1 : Hosting Kode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Sumber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>
                <a:noFill/>
              </a:u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  <a:sym typeface="Advent Pro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B8D"/>
              </a:buClr>
              <a:buSzPts val="15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Buat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repositori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proyek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 Python Anda di GitHub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jika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belum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ada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.</a:t>
            </a:r>
          </a:p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AB8D"/>
              </a:buClr>
              <a:buSzPts val="1500"/>
              <a:buFont typeface="Advent Pro Mediu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Langkah 2 :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Buat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Berkas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Konfigurasi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untuk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 GitHub Actions</a:t>
            </a:r>
          </a:p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B8D"/>
              </a:buClr>
              <a:buSzPts val="1500"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Di direktori akar repositori, buat direktori .github/workflows.</a:t>
            </a:r>
          </a:p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B8D"/>
              </a:buClr>
              <a:buSzPts val="1500"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Buat berkas YAML di dalam direktori tersebut. Misalnya, python-cicd.yml.</a:t>
            </a:r>
            <a:endParaRPr kumimoji="0" lang="en-ID" sz="2400" b="0" i="0" u="none" strike="noStrike" kern="0" cap="none" spc="0" normalizeH="0" baseline="0" noProof="0" dirty="0">
              <a:ln>
                <a:noFill/>
              </a:ln>
              <a:solidFill>
                <a:srgbClr val="D1D5DB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  <a:sym typeface="Advent Pro Medium"/>
            </a:endParaRPr>
          </a:p>
          <a:p>
            <a:pPr marL="114300" indent="0" algn="just"/>
            <a:endParaRPr lang="en-US" b="0" i="0" dirty="0">
              <a:effectLst/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2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292608"/>
            <a:ext cx="8520600" cy="487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Langkah-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Konfigurasi</a:t>
            </a:r>
            <a:r>
              <a:rPr lang="en-US" sz="2000" dirty="0"/>
              <a:t> CI/CD</a:t>
            </a:r>
            <a:endParaRPr sz="2000"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78058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63;p24">
            <a:extLst>
              <a:ext uri="{FF2B5EF4-FFF2-40B4-BE49-F238E27FC236}">
                <a16:creationId xmlns:a16="http://schemas.microsoft.com/office/drawing/2014/main" id="{185D9455-90AD-B0A5-CBB4-A533BB1F37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3935" y="1071175"/>
            <a:ext cx="7791425" cy="3779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</a:rPr>
              <a:t>Langkah 3 :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</a:rPr>
              <a:t>Konfigurasi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</a:rPr>
              <a:t> CI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</a:rPr>
              <a:t>dengan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</a:rPr>
              <a:t> GitHub Actions</a:t>
            </a:r>
          </a:p>
          <a:p>
            <a:pPr marL="114300" indent="0" algn="just"/>
            <a:endParaRPr lang="en-US" b="0" i="0" dirty="0">
              <a:effectLst/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1440F-82A6-6EC8-4FCF-CC63D8D61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83" y="1784145"/>
            <a:ext cx="2864826" cy="3163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E90BB1-AD4C-66E3-B788-F10E4E91629C}"/>
              </a:ext>
            </a:extLst>
          </p:cNvPr>
          <p:cNvSpPr txBox="1"/>
          <p:nvPr/>
        </p:nvSpPr>
        <p:spPr>
          <a:xfrm>
            <a:off x="4278428" y="1822251"/>
            <a:ext cx="406163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Keterangan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Di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sini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kita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menjalankan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berkas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calculator.py yang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berisi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pengujian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unit.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Ini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akan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menjalankan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pengujian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unit yang Anda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definisikan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dalam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berkas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tersebut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ketika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ada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push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ke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repositori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Anda.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D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Selain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itu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pastikan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berkas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konfigurasi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ini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(python-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cicd.yml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ada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di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direktori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.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github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/workflows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dalam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repositori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Anda.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Dengan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konfigurasi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ini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GitHub Actions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akan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menjalankan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pengujian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unit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setiap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kali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ada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push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ke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repositori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Anda pada </a:t>
            </a:r>
            <a:r>
              <a:rPr kumimoji="0" lang="en-ID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cabang</a:t>
            </a:r>
            <a:r>
              <a:rPr kumimoji="0" lang="en-ID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"main."</a:t>
            </a:r>
          </a:p>
        </p:txBody>
      </p:sp>
    </p:spTree>
    <p:extLst>
      <p:ext uri="{BB962C8B-B14F-4D97-AF65-F5344CB8AC3E}">
        <p14:creationId xmlns:p14="http://schemas.microsoft.com/office/powerpoint/2010/main" val="421408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292608"/>
            <a:ext cx="8520600" cy="487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Langkah-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Konfigurasi</a:t>
            </a:r>
            <a:r>
              <a:rPr lang="en-US" sz="2000" dirty="0"/>
              <a:t> CI/CD</a:t>
            </a:r>
            <a:endParaRPr sz="2000"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78058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434;p80">
            <a:extLst>
              <a:ext uri="{FF2B5EF4-FFF2-40B4-BE49-F238E27FC236}">
                <a16:creationId xmlns:a16="http://schemas.microsoft.com/office/drawing/2014/main" id="{D4FECDC1-AEF4-B4C1-D6E3-8898803ED221}"/>
              </a:ext>
            </a:extLst>
          </p:cNvPr>
          <p:cNvSpPr txBox="1">
            <a:spLocks/>
          </p:cNvSpPr>
          <p:nvPr/>
        </p:nvSpPr>
        <p:spPr>
          <a:xfrm>
            <a:off x="713250" y="999015"/>
            <a:ext cx="7717499" cy="3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dvent Pro Medium"/>
              <a:buChar char="●"/>
              <a:defRPr sz="14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dvent Pro Medium"/>
              <a:buChar char="●"/>
              <a:defRPr sz="16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dvent Pro Medium"/>
              <a:buChar char="○"/>
              <a:defRPr sz="16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dvent Pro Medium"/>
              <a:buChar char="■"/>
              <a:defRPr sz="16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AB8D"/>
              </a:buClr>
              <a:buSzPts val="1500"/>
              <a:buFont typeface="Advent Pro Mediu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Langkah 4 :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Simpan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 dan Commit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Konfigurasi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>
                <a:noFill/>
              </a:u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  <a:sym typeface="Advent Pro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B8D"/>
              </a:buClr>
              <a:buSzPts val="15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Simpan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perubahan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 pada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berkas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konfigurasi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.</a:t>
            </a:r>
          </a:p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B8D"/>
              </a:buClr>
              <a:buSzPts val="15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Lakukan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 commit dan push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konfigurasi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ke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repositori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 GitHub.</a:t>
            </a:r>
          </a:p>
          <a:p>
            <a:pPr marL="1333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B8D"/>
              </a:buClr>
              <a:buSzPts val="1500"/>
              <a:buFont typeface="Advent Pro Medium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Langkah 5 :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Aktifkan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"/>
              </a:rPr>
              <a:t> GitHub Actions</a:t>
            </a:r>
          </a:p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B8D"/>
              </a:buClr>
              <a:buSzPts val="1500"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Buka repositori GitHub Anda.</a:t>
            </a:r>
          </a:p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B8D"/>
              </a:buClr>
              <a:buSzPts val="1500"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Pergi ke tab "Actions" di atas.</a:t>
            </a:r>
          </a:p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B8D"/>
              </a:buClr>
              <a:buSzPts val="1500"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Advent Pro Medium"/>
              </a:rPr>
              <a:t>Klik "I understand my workflows, go ahead and enable them."</a:t>
            </a:r>
            <a:endParaRPr kumimoji="0" lang="en-ID" sz="2400" b="0" i="0" u="none" strike="noStrike" kern="0" cap="none" spc="0" normalizeH="0" baseline="0" noProof="0" dirty="0">
              <a:ln>
                <a:noFill/>
              </a:ln>
              <a:solidFill>
                <a:srgbClr val="D1D5DB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  <a:sym typeface="Advent 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827293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937551" y="212446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/>
              <a:t>TERIMA KASIH</a:t>
            </a:r>
            <a:endParaRPr sz="36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Agenda</a:t>
            </a:r>
            <a:endParaRPr dirty="0"/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4824534" y="34618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Whitebox Testing &amp; Unit Test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Implementasi</a:t>
            </a:r>
            <a:r>
              <a:rPr lang="en-US" dirty="0">
                <a:solidFill>
                  <a:schemeClr val="accent1"/>
                </a:solidFill>
              </a:rPr>
              <a:t> pada Python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695588" y="3640575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Continuous Integration (CI)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Continuous Deployment (CD)</a:t>
            </a: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797413" y="33919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5218768" y="2099103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Untuk</a:t>
            </a:r>
            <a:r>
              <a:rPr lang="en-US" dirty="0">
                <a:solidFill>
                  <a:schemeClr val="accent1"/>
                </a:solidFill>
              </a:rPr>
              <a:t> Project Python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Penjelasan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13326" y="35689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Penjelasan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057296" y="3583060"/>
            <a:ext cx="2076000" cy="3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Referensi</a:t>
            </a:r>
            <a:endParaRPr dirty="0"/>
          </a:p>
        </p:txBody>
      </p:sp>
      <p:sp>
        <p:nvSpPr>
          <p:cNvPr id="247" name="Google Shape;247;p23"/>
          <p:cNvSpPr/>
          <p:nvPr/>
        </p:nvSpPr>
        <p:spPr>
          <a:xfrm>
            <a:off x="3527370" y="3519522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24;p23">
            <a:extLst>
              <a:ext uri="{FF2B5EF4-FFF2-40B4-BE49-F238E27FC236}">
                <a16:creationId xmlns:a16="http://schemas.microsoft.com/office/drawing/2014/main" id="{C6859196-6752-70BA-7E33-7EC4BD3612A8}"/>
              </a:ext>
            </a:extLst>
          </p:cNvPr>
          <p:cNvSpPr txBox="1">
            <a:spLocks/>
          </p:cNvSpPr>
          <p:nvPr/>
        </p:nvSpPr>
        <p:spPr>
          <a:xfrm>
            <a:off x="4824534" y="1900074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15" name="Google Shape;236;p23">
            <a:extLst>
              <a:ext uri="{FF2B5EF4-FFF2-40B4-BE49-F238E27FC236}">
                <a16:creationId xmlns:a16="http://schemas.microsoft.com/office/drawing/2014/main" id="{DEF76E8E-9A3F-DE83-9EAB-75DC24719241}"/>
              </a:ext>
            </a:extLst>
          </p:cNvPr>
          <p:cNvSpPr txBox="1">
            <a:spLocks/>
          </p:cNvSpPr>
          <p:nvPr/>
        </p:nvSpPr>
        <p:spPr>
          <a:xfrm>
            <a:off x="6001434" y="1619548"/>
            <a:ext cx="2076000" cy="62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Langkah-Langkah </a:t>
            </a:r>
            <a:r>
              <a:rPr lang="en-US" dirty="0" err="1"/>
              <a:t>Konfigurasi</a:t>
            </a:r>
            <a:r>
              <a:rPr lang="en-US" dirty="0"/>
              <a:t> CI/CD</a:t>
            </a:r>
          </a:p>
        </p:txBody>
      </p:sp>
      <p:sp>
        <p:nvSpPr>
          <p:cNvPr id="20" name="Google Shape;247;p23">
            <a:extLst>
              <a:ext uri="{FF2B5EF4-FFF2-40B4-BE49-F238E27FC236}">
                <a16:creationId xmlns:a16="http://schemas.microsoft.com/office/drawing/2014/main" id="{3B3DF399-71D4-E55C-F53B-051E04D1AEFD}"/>
              </a:ext>
            </a:extLst>
          </p:cNvPr>
          <p:cNvSpPr/>
          <p:nvPr/>
        </p:nvSpPr>
        <p:spPr>
          <a:xfrm>
            <a:off x="3527370" y="2032494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47;p23">
            <a:extLst>
              <a:ext uri="{FF2B5EF4-FFF2-40B4-BE49-F238E27FC236}">
                <a16:creationId xmlns:a16="http://schemas.microsoft.com/office/drawing/2014/main" id="{AE872838-8A71-3268-C612-C2581BBEFF00}"/>
              </a:ext>
            </a:extLst>
          </p:cNvPr>
          <p:cNvSpPr/>
          <p:nvPr/>
        </p:nvSpPr>
        <p:spPr>
          <a:xfrm>
            <a:off x="4887442" y="2032494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7;p23">
            <a:extLst>
              <a:ext uri="{FF2B5EF4-FFF2-40B4-BE49-F238E27FC236}">
                <a16:creationId xmlns:a16="http://schemas.microsoft.com/office/drawing/2014/main" id="{E668B3B2-D7BC-45FD-3DA6-26D394E52174}"/>
              </a:ext>
            </a:extLst>
          </p:cNvPr>
          <p:cNvSpPr/>
          <p:nvPr/>
        </p:nvSpPr>
        <p:spPr>
          <a:xfrm>
            <a:off x="4887442" y="3550669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Referensi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10000" y="1719072"/>
            <a:ext cx="5444496" cy="2779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https://www.dicoding.com/blog/white-box-testing/#:~:text=White%20box%20testing%20atau%20yang,dan%20kode%20dari%20perangkat%20lunak</a:t>
            </a:r>
            <a:r>
              <a:rPr lang="en-US" sz="1200" b="1" dirty="0">
                <a:solidFill>
                  <a:schemeClr val="tx1"/>
                </a:solidFill>
              </a:rPr>
              <a:t>.</a:t>
            </a:r>
            <a:endParaRPr lang="en-US" sz="1200" b="1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https://www.codepolitan.com/blog/apa-itu-unit-testing-yuk-kenalan/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https://www.dicoding.com/blog/apa-itu-ci-cd/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https://www.youtube.com/watch?v=gJSL0NqDEWg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https://www.binaracademy.com/blog/ci-cd-pipeline-dalam-devops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291028" y="360248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White Box Testing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367153" y="1680582"/>
            <a:ext cx="3976254" cy="2556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b="1" i="1" dirty="0">
                <a:effectLst/>
                <a:latin typeface="Source Sans Pro" panose="020B0503030403020204" pitchFamily="34" charset="0"/>
              </a:rPr>
              <a:t>White Box </a:t>
            </a:r>
            <a:r>
              <a:rPr lang="en-US" sz="1800" b="1" i="1" dirty="0">
                <a:latin typeface="Source Sans Pro" panose="020B0503030403020204" pitchFamily="34" charset="0"/>
              </a:rPr>
              <a:t>T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esting 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atau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yang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dapat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diartikan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menjadi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“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pengujian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kotak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putih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”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adalah</a:t>
            </a:r>
            <a:r>
              <a:rPr lang="en-US" dirty="0"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pengujian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yang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dilakukan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untuk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menguji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perangkat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lunak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dengan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cara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menganalisa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dan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meneliti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struktur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b="0" i="1" dirty="0">
                <a:effectLst/>
                <a:latin typeface="Source Sans Pro" panose="020B0503030403020204" pitchFamily="34" charset="0"/>
              </a:rPr>
              <a:t>internal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dan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kode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dari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perangkat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lunak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. Lain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halnya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dengan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b="0" i="1" dirty="0">
                <a:effectLst/>
                <a:latin typeface="Source Sans Pro" panose="020B0503030403020204" pitchFamily="34" charset="0"/>
              </a:rPr>
              <a:t>black box testing 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yang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hanya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melihat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hasil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b="0" i="1" dirty="0">
                <a:effectLst/>
                <a:latin typeface="Source Sans Pro" panose="020B0503030403020204" pitchFamily="34" charset="0"/>
              </a:rPr>
              <a:t>input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dan </a:t>
            </a:r>
            <a:r>
              <a:rPr lang="en-US" b="0" i="1" dirty="0">
                <a:effectLst/>
                <a:latin typeface="Source Sans Pro" panose="020B0503030403020204" pitchFamily="34" charset="0"/>
              </a:rPr>
              <a:t>output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dari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perangkat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lunak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pengujian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b="0" i="1" dirty="0">
                <a:effectLst/>
                <a:latin typeface="Source Sans Pro" panose="020B0503030403020204" pitchFamily="34" charset="0"/>
              </a:rPr>
              <a:t>white box testing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berfokus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pada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aliran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b="0" i="1" dirty="0">
                <a:effectLst/>
                <a:latin typeface="Source Sans Pro" panose="020B0503030403020204" pitchFamily="34" charset="0"/>
              </a:rPr>
              <a:t>input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dan </a:t>
            </a:r>
            <a:r>
              <a:rPr lang="en-US" b="0" i="1" dirty="0">
                <a:effectLst/>
                <a:latin typeface="Source Sans Pro" panose="020B0503030403020204" pitchFamily="34" charset="0"/>
              </a:rPr>
              <a:t>output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dari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perangkat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lunak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.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Untuk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melakukan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pengujian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ini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penguji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/tester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perlu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memiliki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kemampuan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dalam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memahami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kode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dari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suatu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program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sehingga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pengujian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ini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tidak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bisa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dilakukan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oleh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sembarang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orang.</a:t>
            </a:r>
          </a:p>
        </p:txBody>
      </p:sp>
      <p:cxnSp>
        <p:nvCxnSpPr>
          <p:cNvPr id="264" name="Google Shape;264;p24"/>
          <p:cNvCxnSpPr/>
          <p:nvPr/>
        </p:nvCxnSpPr>
        <p:spPr>
          <a:xfrm>
            <a:off x="4367153" y="906598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2F6DF95-3F3B-3A23-D532-BFA8F0F5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03" y="1614851"/>
            <a:ext cx="3787171" cy="2687782"/>
          </a:xfrm>
          <a:prstGeom prst="rect">
            <a:avLst/>
          </a:prstGeom>
        </p:spPr>
      </p:pic>
      <p:sp>
        <p:nvSpPr>
          <p:cNvPr id="10" name="Google Shape;263;p24">
            <a:extLst>
              <a:ext uri="{FF2B5EF4-FFF2-40B4-BE49-F238E27FC236}">
                <a16:creationId xmlns:a16="http://schemas.microsoft.com/office/drawing/2014/main" id="{78125EB7-6EE1-3024-43F2-08596682B725}"/>
              </a:ext>
            </a:extLst>
          </p:cNvPr>
          <p:cNvSpPr txBox="1">
            <a:spLocks/>
          </p:cNvSpPr>
          <p:nvPr/>
        </p:nvSpPr>
        <p:spPr>
          <a:xfrm>
            <a:off x="-180109" y="4302633"/>
            <a:ext cx="422258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just"/>
            <a:r>
              <a:rPr lang="en-US" sz="1000" i="1" dirty="0">
                <a:latin typeface="Source Sans Pro" panose="020B0503030403020204" pitchFamily="34" charset="0"/>
              </a:rPr>
              <a:t>	</a:t>
            </a:r>
            <a:r>
              <a:rPr lang="en-US" sz="1000" i="1" dirty="0" err="1">
                <a:latin typeface="Source Sans Pro" panose="020B0503030403020204" pitchFamily="34" charset="0"/>
              </a:rPr>
              <a:t>Dapat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dilihat</a:t>
            </a:r>
            <a:r>
              <a:rPr lang="en-US" sz="1000" i="1" dirty="0">
                <a:latin typeface="Source Sans Pro" panose="020B0503030403020204" pitchFamily="34" charset="0"/>
              </a:rPr>
              <a:t> pada </a:t>
            </a:r>
            <a:r>
              <a:rPr lang="en-US" sz="1000" i="1" dirty="0" err="1">
                <a:latin typeface="Source Sans Pro" panose="020B0503030403020204" pitchFamily="34" charset="0"/>
              </a:rPr>
              <a:t>gambar</a:t>
            </a:r>
            <a:r>
              <a:rPr lang="en-US" sz="1000" i="1" dirty="0">
                <a:latin typeface="Source Sans Pro" panose="020B0503030403020204" pitchFamily="34" charset="0"/>
              </a:rPr>
              <a:t>, </a:t>
            </a:r>
            <a:r>
              <a:rPr lang="en-US" sz="1000" i="1" dirty="0" err="1">
                <a:latin typeface="Source Sans Pro" panose="020B0503030403020204" pitchFamily="34" charset="0"/>
              </a:rPr>
              <a:t>bila</a:t>
            </a:r>
            <a:r>
              <a:rPr lang="en-US" sz="1000" i="1" dirty="0">
                <a:latin typeface="Source Sans Pro" panose="020B0503030403020204" pitchFamily="34" charset="0"/>
              </a:rPr>
              <a:t> Black Box </a:t>
            </a:r>
            <a:r>
              <a:rPr lang="en-US" sz="1000" i="1" dirty="0" err="1">
                <a:latin typeface="Source Sans Pro" panose="020B0503030403020204" pitchFamily="34" charset="0"/>
              </a:rPr>
              <a:t>isi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dari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dalam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kotaknya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tidak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terlihat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sedangkan</a:t>
            </a:r>
            <a:r>
              <a:rPr lang="en-US" sz="1000" i="1" dirty="0">
                <a:latin typeface="Source Sans Pro" panose="020B0503030403020204" pitchFamily="34" charset="0"/>
              </a:rPr>
              <a:t> White Box </a:t>
            </a:r>
            <a:r>
              <a:rPr lang="en-US" sz="1000" i="1" dirty="0" err="1">
                <a:latin typeface="Source Sans Pro" panose="020B0503030403020204" pitchFamily="34" charset="0"/>
              </a:rPr>
              <a:t>isi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dari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dalam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kotaknya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terlihat</a:t>
            </a:r>
            <a:r>
              <a:rPr lang="en-US" sz="1000" i="1" dirty="0">
                <a:latin typeface="Source Sans Pro" panose="020B0503030403020204" pitchFamily="34" charset="0"/>
              </a:rPr>
              <a:t>, </a:t>
            </a:r>
            <a:r>
              <a:rPr lang="en-US" sz="1000" i="1" dirty="0" err="1">
                <a:latin typeface="Source Sans Pro" panose="020B0503030403020204" pitchFamily="34" charset="0"/>
              </a:rPr>
              <a:t>artinya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prosesnya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tergambar</a:t>
            </a:r>
            <a:r>
              <a:rPr lang="en-US" sz="1000" i="1" dirty="0">
                <a:latin typeface="Source Sans Pro" panose="020B0503030403020204" pitchFamily="34" charset="0"/>
              </a:rPr>
              <a:t> </a:t>
            </a:r>
            <a:r>
              <a:rPr lang="en-US" sz="1000" i="1" dirty="0" err="1">
                <a:latin typeface="Source Sans Pro" panose="020B0503030403020204" pitchFamily="34" charset="0"/>
              </a:rPr>
              <a:t>jelas</a:t>
            </a:r>
            <a:r>
              <a:rPr lang="en-US" sz="1000" i="1" dirty="0">
                <a:latin typeface="Source Sans Pro" panose="020B0503030403020204" pitchFamily="34" charset="0"/>
              </a:rPr>
              <a:t>.</a:t>
            </a:r>
            <a:endParaRPr lang="en-US" sz="700" dirty="0">
              <a:latin typeface="Source Sans Pro" panose="020B0503030403020204" pitchFamily="34" charset="0"/>
            </a:endParaRPr>
          </a:p>
        </p:txBody>
      </p:sp>
      <p:sp>
        <p:nvSpPr>
          <p:cNvPr id="11" name="Google Shape;226;p23">
            <a:extLst>
              <a:ext uri="{FF2B5EF4-FFF2-40B4-BE49-F238E27FC236}">
                <a16:creationId xmlns:a16="http://schemas.microsoft.com/office/drawing/2014/main" id="{0E77DE43-1AC8-024B-3FA8-BA4FBD121A97}"/>
              </a:ext>
            </a:extLst>
          </p:cNvPr>
          <p:cNvSpPr txBox="1">
            <a:spLocks/>
          </p:cNvSpPr>
          <p:nvPr/>
        </p:nvSpPr>
        <p:spPr>
          <a:xfrm>
            <a:off x="126493" y="87114"/>
            <a:ext cx="947235" cy="8797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5400" b="1" dirty="0">
                <a:solidFill>
                  <a:schemeClr val="accent1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Teknik-Teknik Pengujian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3300" y="263959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274204" y="2673444"/>
            <a:ext cx="2197041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agar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TRUE </a:t>
            </a:r>
            <a:r>
              <a:rPr lang="en-US" dirty="0" err="1"/>
              <a:t>atau</a:t>
            </a:r>
            <a:r>
              <a:rPr lang="en-US" dirty="0"/>
              <a:t> FALSE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27300" y="263959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Agar </a:t>
            </a:r>
            <a:r>
              <a:rPr lang="en-US" dirty="0" err="1"/>
              <a:t>setiap</a:t>
            </a:r>
            <a:r>
              <a:rPr lang="en-US" dirty="0"/>
              <a:t> branch code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0000" y="257402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Basis Path Testing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34725" y="257402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Condition Coverage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34000" y="257402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Branch Coverage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0514" y="138307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74511" y="138307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1309" y="137651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76;p25">
            <a:extLst>
              <a:ext uri="{FF2B5EF4-FFF2-40B4-BE49-F238E27FC236}">
                <a16:creationId xmlns:a16="http://schemas.microsoft.com/office/drawing/2014/main" id="{D98E1B49-CEFD-1115-3309-BBCF8AA11C14}"/>
              </a:ext>
            </a:extLst>
          </p:cNvPr>
          <p:cNvSpPr txBox="1">
            <a:spLocks/>
          </p:cNvSpPr>
          <p:nvPr/>
        </p:nvSpPr>
        <p:spPr>
          <a:xfrm>
            <a:off x="766650" y="4548268"/>
            <a:ext cx="19827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/looping yang </a:t>
            </a:r>
            <a:r>
              <a:rPr lang="en-US" dirty="0" err="1"/>
              <a:t>ada</a:t>
            </a:r>
            <a:endParaRPr lang="en-US" dirty="0"/>
          </a:p>
        </p:txBody>
      </p:sp>
      <p:sp>
        <p:nvSpPr>
          <p:cNvPr id="4" name="Google Shape;277;p25">
            <a:extLst>
              <a:ext uri="{FF2B5EF4-FFF2-40B4-BE49-F238E27FC236}">
                <a16:creationId xmlns:a16="http://schemas.microsoft.com/office/drawing/2014/main" id="{54130827-EBBD-0000-E7F5-7921EC883127}"/>
              </a:ext>
            </a:extLst>
          </p:cNvPr>
          <p:cNvSpPr txBox="1">
            <a:spLocks/>
          </p:cNvSpPr>
          <p:nvPr/>
        </p:nvSpPr>
        <p:spPr>
          <a:xfrm>
            <a:off x="6428025" y="4548268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dirty="0"/>
              <a:t>Minimal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statement</a:t>
            </a:r>
          </a:p>
        </p:txBody>
      </p:sp>
      <p:sp>
        <p:nvSpPr>
          <p:cNvPr id="5" name="Google Shape;278;p25">
            <a:extLst>
              <a:ext uri="{FF2B5EF4-FFF2-40B4-BE49-F238E27FC236}">
                <a16:creationId xmlns:a16="http://schemas.microsoft.com/office/drawing/2014/main" id="{76F83C39-C07F-54C0-E1B1-38E43ECB442E}"/>
              </a:ext>
            </a:extLst>
          </p:cNvPr>
          <p:cNvSpPr txBox="1">
            <a:spLocks/>
          </p:cNvSpPr>
          <p:nvPr/>
        </p:nvSpPr>
        <p:spPr>
          <a:xfrm>
            <a:off x="3370248" y="4548268"/>
            <a:ext cx="2403504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</p:txBody>
      </p:sp>
      <p:sp>
        <p:nvSpPr>
          <p:cNvPr id="6" name="Google Shape;279;p25">
            <a:extLst>
              <a:ext uri="{FF2B5EF4-FFF2-40B4-BE49-F238E27FC236}">
                <a16:creationId xmlns:a16="http://schemas.microsoft.com/office/drawing/2014/main" id="{08680B9E-704A-909B-2905-229A06150ACD}"/>
              </a:ext>
            </a:extLst>
          </p:cNvPr>
          <p:cNvSpPr txBox="1">
            <a:spLocks/>
          </p:cNvSpPr>
          <p:nvPr/>
        </p:nvSpPr>
        <p:spPr>
          <a:xfrm>
            <a:off x="720000" y="448269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Loop Testing</a:t>
            </a:r>
          </a:p>
        </p:txBody>
      </p:sp>
      <p:sp>
        <p:nvSpPr>
          <p:cNvPr id="7" name="Google Shape;280;p25">
            <a:extLst>
              <a:ext uri="{FF2B5EF4-FFF2-40B4-BE49-F238E27FC236}">
                <a16:creationId xmlns:a16="http://schemas.microsoft.com/office/drawing/2014/main" id="{9E082BC4-33E8-F7C5-C5CF-4B9CE679CA40}"/>
              </a:ext>
            </a:extLst>
          </p:cNvPr>
          <p:cNvSpPr txBox="1">
            <a:spLocks/>
          </p:cNvSpPr>
          <p:nvPr/>
        </p:nvSpPr>
        <p:spPr>
          <a:xfrm>
            <a:off x="6334725" y="448269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Statement Coverage</a:t>
            </a:r>
          </a:p>
        </p:txBody>
      </p:sp>
      <p:sp>
        <p:nvSpPr>
          <p:cNvPr id="8" name="Google Shape;281;p25">
            <a:extLst>
              <a:ext uri="{FF2B5EF4-FFF2-40B4-BE49-F238E27FC236}">
                <a16:creationId xmlns:a16="http://schemas.microsoft.com/office/drawing/2014/main" id="{0831701D-C1E1-3D3D-2A7A-346CC93D7A68}"/>
              </a:ext>
            </a:extLst>
          </p:cNvPr>
          <p:cNvSpPr txBox="1">
            <a:spLocks/>
          </p:cNvSpPr>
          <p:nvPr/>
        </p:nvSpPr>
        <p:spPr>
          <a:xfrm>
            <a:off x="3370248" y="4482693"/>
            <a:ext cx="2403504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Multiple Condition Coverage</a:t>
            </a:r>
          </a:p>
        </p:txBody>
      </p:sp>
      <p:sp>
        <p:nvSpPr>
          <p:cNvPr id="9" name="Google Shape;282;p25">
            <a:extLst>
              <a:ext uri="{FF2B5EF4-FFF2-40B4-BE49-F238E27FC236}">
                <a16:creationId xmlns:a16="http://schemas.microsoft.com/office/drawing/2014/main" id="{F2DAB0BA-66FA-5D39-44C1-C980C43B6F31}"/>
              </a:ext>
            </a:extLst>
          </p:cNvPr>
          <p:cNvSpPr/>
          <p:nvPr/>
        </p:nvSpPr>
        <p:spPr>
          <a:xfrm>
            <a:off x="1260514" y="3291749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84;p25">
            <a:extLst>
              <a:ext uri="{FF2B5EF4-FFF2-40B4-BE49-F238E27FC236}">
                <a16:creationId xmlns:a16="http://schemas.microsoft.com/office/drawing/2014/main" id="{48C5D4EF-FAA5-235E-D4D3-066C6D1DDCFA}"/>
              </a:ext>
            </a:extLst>
          </p:cNvPr>
          <p:cNvSpPr/>
          <p:nvPr/>
        </p:nvSpPr>
        <p:spPr>
          <a:xfrm>
            <a:off x="4074511" y="3291749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88;p25">
            <a:extLst>
              <a:ext uri="{FF2B5EF4-FFF2-40B4-BE49-F238E27FC236}">
                <a16:creationId xmlns:a16="http://schemas.microsoft.com/office/drawing/2014/main" id="{6C0CE36B-1428-F196-AB88-6E52299B4909}"/>
              </a:ext>
            </a:extLst>
          </p:cNvPr>
          <p:cNvSpPr/>
          <p:nvPr/>
        </p:nvSpPr>
        <p:spPr>
          <a:xfrm>
            <a:off x="6871309" y="3285192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633984" y="2326387"/>
            <a:ext cx="3328416" cy="2817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98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Kelebihan dan Kekurangan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6272500" y="3106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Venus has a beautiful name and is the second planet from the Sun</a:t>
            </a:r>
            <a:endParaRPr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719328" y="2335795"/>
            <a:ext cx="3157728" cy="2575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Meningkatkan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ketelitian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mengimplementasikan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perangkat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lunak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Tx/>
            </a:pPr>
            <a:endParaRPr lang="en-US" sz="5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Memudahkan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menemukan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kesalahan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bug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perangkat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lunak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sebelumnya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tidak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terlihat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Tx/>
            </a:pPr>
            <a:endParaRPr lang="en-US" sz="5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Memudahkan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karena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dilakukan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menyeluruh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sehingga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memperkecil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kemungkinan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terjadinya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error pada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kode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Tx/>
            </a:pPr>
            <a:endParaRPr lang="en-US" sz="5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Meminimalisir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error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atau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bug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karena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pengujian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dapat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dilakukan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sebelum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perangkat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lunak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diluncurkan</a:t>
            </a:r>
            <a:r>
              <a:rPr lang="en-US" sz="12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2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5931550" y="3005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EXPANSON</a:t>
            </a:r>
            <a:endParaRPr dirty="0">
              <a:solidFill>
                <a:srgbClr val="0E2A47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630;p32">
            <a:extLst>
              <a:ext uri="{FF2B5EF4-FFF2-40B4-BE49-F238E27FC236}">
                <a16:creationId xmlns:a16="http://schemas.microsoft.com/office/drawing/2014/main" id="{889D0361-0B1F-AF79-8C6E-D89EA61984D4}"/>
              </a:ext>
            </a:extLst>
          </p:cNvPr>
          <p:cNvSpPr/>
          <p:nvPr/>
        </p:nvSpPr>
        <p:spPr>
          <a:xfrm>
            <a:off x="5931550" y="1414891"/>
            <a:ext cx="1764785" cy="7075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Kekurangan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630;p32">
            <a:extLst>
              <a:ext uri="{FF2B5EF4-FFF2-40B4-BE49-F238E27FC236}">
                <a16:creationId xmlns:a16="http://schemas.microsoft.com/office/drawing/2014/main" id="{DF9BBCD8-4148-6744-26FD-C472F8844D3B}"/>
              </a:ext>
            </a:extLst>
          </p:cNvPr>
          <p:cNvSpPr/>
          <p:nvPr/>
        </p:nvSpPr>
        <p:spPr>
          <a:xfrm>
            <a:off x="1447666" y="1405400"/>
            <a:ext cx="1764785" cy="7075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Kelebihan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620;p32">
            <a:extLst>
              <a:ext uri="{FF2B5EF4-FFF2-40B4-BE49-F238E27FC236}">
                <a16:creationId xmlns:a16="http://schemas.microsoft.com/office/drawing/2014/main" id="{EC36E670-EB92-2A9F-F2F6-7D48D7E4D687}"/>
              </a:ext>
            </a:extLst>
          </p:cNvPr>
          <p:cNvSpPr/>
          <p:nvPr/>
        </p:nvSpPr>
        <p:spPr>
          <a:xfrm>
            <a:off x="5181600" y="2326387"/>
            <a:ext cx="3328416" cy="2817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626;p32">
            <a:extLst>
              <a:ext uri="{FF2B5EF4-FFF2-40B4-BE49-F238E27FC236}">
                <a16:creationId xmlns:a16="http://schemas.microsoft.com/office/drawing/2014/main" id="{B8A189AA-5FF1-6ED7-43FB-C35CBAE2167D}"/>
              </a:ext>
            </a:extLst>
          </p:cNvPr>
          <p:cNvSpPr txBox="1">
            <a:spLocks/>
          </p:cNvSpPr>
          <p:nvPr/>
        </p:nvSpPr>
        <p:spPr>
          <a:xfrm>
            <a:off x="5266944" y="2408185"/>
            <a:ext cx="3157728" cy="25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 algn="l">
              <a:buClrTx/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</a:rPr>
              <a:t>Menyusahkan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karena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pengujian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cukup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kompleks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ClrTx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 algn="l">
              <a:buClrTx/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</a:rPr>
              <a:t>Memerlukan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waktu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kembali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ketika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menambahkan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mengganti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kode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karena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kamu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perlu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menguji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keseluruhan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kode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kembali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ClrTx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 algn="l">
              <a:buClrTx/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tx1"/>
                </a:solidFill>
              </a:rPr>
              <a:t>Memakan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sumber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daya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banyak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karena</a:t>
            </a:r>
            <a:r>
              <a:rPr lang="en-US" sz="1200" dirty="0">
                <a:solidFill>
                  <a:schemeClr val="tx1"/>
                </a:solidFill>
              </a:rPr>
              <a:t> White-box testing </a:t>
            </a:r>
            <a:r>
              <a:rPr lang="en-US" sz="1200" dirty="0" err="1">
                <a:solidFill>
                  <a:schemeClr val="tx1"/>
                </a:solidFill>
              </a:rPr>
              <a:t>termasuk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dalam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pengujian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cukup</a:t>
            </a:r>
            <a:r>
              <a:rPr lang="en-US" sz="1200" dirty="0">
                <a:solidFill>
                  <a:schemeClr val="tx1"/>
                </a:solidFill>
              </a:rPr>
              <a:t> mahal.</a:t>
            </a:r>
          </a:p>
        </p:txBody>
      </p:sp>
    </p:spTree>
    <p:extLst>
      <p:ext uri="{BB962C8B-B14F-4D97-AF65-F5344CB8AC3E}">
        <p14:creationId xmlns:p14="http://schemas.microsoft.com/office/powerpoint/2010/main" val="10175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52831" y="906598"/>
            <a:ext cx="744421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Perbedaan White Box Testing (Struktural)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52831" y="1765926"/>
            <a:ext cx="6063503" cy="3001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Pengujian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yang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dilakukan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berkaitan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dengan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keamanan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dan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performa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dari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perangkat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lunak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(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termasuk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pengujian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terhadap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kode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,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implementasi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,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alur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data, dan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kemungkinan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kegagalan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dalam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perangkat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lunak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Dilakukan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oleh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penguji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yang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paham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tentang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quality assurance (QA),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struktur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internal, dan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kode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dari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perangkat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lunak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Dilakukan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beriringan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dengan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tahap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pengembangan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perangkat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 </a:t>
            </a:r>
            <a:r>
              <a:rPr lang="en-US" sz="1800" b="1" i="1" dirty="0" err="1">
                <a:effectLst/>
                <a:latin typeface="Source Sans Pro" panose="020B0503030403020204" pitchFamily="34" charset="0"/>
              </a:rPr>
              <a:t>lunak</a:t>
            </a:r>
            <a:r>
              <a:rPr lang="en-US" sz="1800" b="1" i="1" dirty="0">
                <a:effectLst/>
                <a:latin typeface="Source Sans Pro" panose="020B0503030403020204" pitchFamily="34" charset="0"/>
              </a:rPr>
              <a:t>.</a:t>
            </a:r>
            <a:endParaRPr lang="en-US" b="0" i="0" dirty="0">
              <a:effectLst/>
              <a:latin typeface="Source Sans Pro" panose="020B0503030403020204" pitchFamily="34" charset="0"/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352831" y="1513198"/>
            <a:ext cx="730448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570;p30">
            <a:extLst>
              <a:ext uri="{FF2B5EF4-FFF2-40B4-BE49-F238E27FC236}">
                <a16:creationId xmlns:a16="http://schemas.microsoft.com/office/drawing/2014/main" id="{A4095E23-C419-FD09-DDF6-88EF25CB1558}"/>
              </a:ext>
            </a:extLst>
          </p:cNvPr>
          <p:cNvSpPr/>
          <p:nvPr/>
        </p:nvSpPr>
        <p:spPr>
          <a:xfrm>
            <a:off x="7455469" y="3672426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Struktural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" name="Google Shape;571;p30">
            <a:extLst>
              <a:ext uri="{FF2B5EF4-FFF2-40B4-BE49-F238E27FC236}">
                <a16:creationId xmlns:a16="http://schemas.microsoft.com/office/drawing/2014/main" id="{64924F23-A4C0-F9D3-58C8-08DC76B7D02E}"/>
              </a:ext>
            </a:extLst>
          </p:cNvPr>
          <p:cNvSpPr/>
          <p:nvPr/>
        </p:nvSpPr>
        <p:spPr>
          <a:xfrm>
            <a:off x="7657313" y="2412102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2;p30">
            <a:extLst>
              <a:ext uri="{FF2B5EF4-FFF2-40B4-BE49-F238E27FC236}">
                <a16:creationId xmlns:a16="http://schemas.microsoft.com/office/drawing/2014/main" id="{56F5EE7D-E5E8-B33D-A60A-19BF5A36A40E}"/>
              </a:ext>
            </a:extLst>
          </p:cNvPr>
          <p:cNvSpPr/>
          <p:nvPr/>
        </p:nvSpPr>
        <p:spPr>
          <a:xfrm>
            <a:off x="8152364" y="2796485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73;p30">
            <a:extLst>
              <a:ext uri="{FF2B5EF4-FFF2-40B4-BE49-F238E27FC236}">
                <a16:creationId xmlns:a16="http://schemas.microsoft.com/office/drawing/2014/main" id="{C093FCAB-90E3-10A0-F533-C1AD42BA9EDC}"/>
              </a:ext>
            </a:extLst>
          </p:cNvPr>
          <p:cNvSpPr/>
          <p:nvPr/>
        </p:nvSpPr>
        <p:spPr>
          <a:xfrm>
            <a:off x="7807911" y="254446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74;p30">
            <a:extLst>
              <a:ext uri="{FF2B5EF4-FFF2-40B4-BE49-F238E27FC236}">
                <a16:creationId xmlns:a16="http://schemas.microsoft.com/office/drawing/2014/main" id="{F9C907B1-C358-D48C-B2ED-76C41A5B886A}"/>
              </a:ext>
            </a:extLst>
          </p:cNvPr>
          <p:cNvSpPr/>
          <p:nvPr/>
        </p:nvSpPr>
        <p:spPr>
          <a:xfrm>
            <a:off x="7716605" y="2524181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585;p30">
            <a:extLst>
              <a:ext uri="{FF2B5EF4-FFF2-40B4-BE49-F238E27FC236}">
                <a16:creationId xmlns:a16="http://schemas.microsoft.com/office/drawing/2014/main" id="{E54C5D06-2C4E-5E0C-9153-145F93BE0F32}"/>
              </a:ext>
            </a:extLst>
          </p:cNvPr>
          <p:cNvGrpSpPr/>
          <p:nvPr/>
        </p:nvGrpSpPr>
        <p:grpSpPr>
          <a:xfrm>
            <a:off x="8023987" y="2735556"/>
            <a:ext cx="295272" cy="295272"/>
            <a:chOff x="1190625" y="238125"/>
            <a:chExt cx="5226050" cy="5226050"/>
          </a:xfrm>
        </p:grpSpPr>
        <p:sp>
          <p:nvSpPr>
            <p:cNvPr id="12" name="Google Shape;586;p30">
              <a:extLst>
                <a:ext uri="{FF2B5EF4-FFF2-40B4-BE49-F238E27FC236}">
                  <a16:creationId xmlns:a16="http://schemas.microsoft.com/office/drawing/2014/main" id="{4230BC0C-86A3-602B-2D5B-19225DD52850}"/>
                </a:ext>
              </a:extLst>
            </p:cNvPr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7;p30">
              <a:extLst>
                <a:ext uri="{FF2B5EF4-FFF2-40B4-BE49-F238E27FC236}">
                  <a16:creationId xmlns:a16="http://schemas.microsoft.com/office/drawing/2014/main" id="{94009307-15E2-6380-E49E-175937C040A5}"/>
                </a:ext>
              </a:extLst>
            </p:cNvPr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8;p30">
              <a:extLst>
                <a:ext uri="{FF2B5EF4-FFF2-40B4-BE49-F238E27FC236}">
                  <a16:creationId xmlns:a16="http://schemas.microsoft.com/office/drawing/2014/main" id="{2776DFD1-ECD6-933C-57A3-C935444CEA7C}"/>
                </a:ext>
              </a:extLst>
            </p:cNvPr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9;p30">
              <a:extLst>
                <a:ext uri="{FF2B5EF4-FFF2-40B4-BE49-F238E27FC236}">
                  <a16:creationId xmlns:a16="http://schemas.microsoft.com/office/drawing/2014/main" id="{5D1D0EA2-D69C-11F0-3D49-F538217E08F9}"/>
                </a:ext>
              </a:extLst>
            </p:cNvPr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0;p30">
              <a:extLst>
                <a:ext uri="{FF2B5EF4-FFF2-40B4-BE49-F238E27FC236}">
                  <a16:creationId xmlns:a16="http://schemas.microsoft.com/office/drawing/2014/main" id="{7E0A4722-2F7A-11F3-2EC0-1233EAC404C4}"/>
                </a:ext>
              </a:extLst>
            </p:cNvPr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1;p30">
              <a:extLst>
                <a:ext uri="{FF2B5EF4-FFF2-40B4-BE49-F238E27FC236}">
                  <a16:creationId xmlns:a16="http://schemas.microsoft.com/office/drawing/2014/main" id="{C6AA220D-F780-B177-3904-D179EBF5BA6B}"/>
                </a:ext>
              </a:extLst>
            </p:cNvPr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632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3386091" y="403889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Unit Testing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386091" y="1209241"/>
            <a:ext cx="35304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FF"/>
                </a:solidFill>
              </a:rPr>
              <a:t>Unit testing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adalah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sebuah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langkah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pengujian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terhadap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perangkat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lunak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atau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komponen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sebuah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perangkat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lunak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dirty="0" err="1">
                <a:solidFill>
                  <a:srgbClr val="FFFFFF"/>
                </a:solidFill>
              </a:rPr>
              <a:t>Biasanya</a:t>
            </a:r>
            <a:r>
              <a:rPr lang="en-US" dirty="0">
                <a:solidFill>
                  <a:srgbClr val="FFFFFF"/>
                </a:solidFill>
              </a:rPr>
              <a:t>, unit testing </a:t>
            </a:r>
            <a:r>
              <a:rPr lang="en-US" dirty="0" err="1">
                <a:solidFill>
                  <a:srgbClr val="FFFFFF"/>
                </a:solidFill>
              </a:rPr>
              <a:t>dilakukan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disaat</a:t>
            </a:r>
            <a:r>
              <a:rPr lang="en-US" dirty="0">
                <a:solidFill>
                  <a:srgbClr val="FFFFFF"/>
                </a:solidFill>
              </a:rPr>
              <a:t> masa development </a:t>
            </a:r>
            <a:r>
              <a:rPr lang="en-US" dirty="0" err="1">
                <a:solidFill>
                  <a:srgbClr val="FFFFFF"/>
                </a:solidFill>
              </a:rPr>
              <a:t>atau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pengembangan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sebuah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aplikasi</a:t>
            </a:r>
            <a:r>
              <a:rPr lang="en-US" dirty="0">
                <a:solidFill>
                  <a:srgbClr val="FFFFFF"/>
                </a:solidFill>
              </a:rPr>
              <a:t> yang </a:t>
            </a:r>
            <a:r>
              <a:rPr lang="en-US" dirty="0" err="1">
                <a:solidFill>
                  <a:srgbClr val="FFFFFF"/>
                </a:solidFill>
              </a:rPr>
              <a:t>dilakukan</a:t>
            </a:r>
            <a:r>
              <a:rPr lang="en-US" dirty="0">
                <a:solidFill>
                  <a:srgbClr val="FFFFFF"/>
                </a:solidFill>
              </a:rPr>
              <a:t> oleh developer. </a:t>
            </a:r>
            <a:r>
              <a:rPr lang="en-US" dirty="0" err="1">
                <a:solidFill>
                  <a:srgbClr val="FFFFFF"/>
                </a:solidFill>
              </a:rPr>
              <a:t>Pengujian</a:t>
            </a:r>
            <a:r>
              <a:rPr lang="en-US" dirty="0">
                <a:solidFill>
                  <a:srgbClr val="FFFFFF"/>
                </a:solidFill>
              </a:rPr>
              <a:t> unit testing </a:t>
            </a:r>
            <a:r>
              <a:rPr lang="en-US" dirty="0" err="1">
                <a:solidFill>
                  <a:srgbClr val="FFFFFF"/>
                </a:solidFill>
              </a:rPr>
              <a:t>ini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meliputi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dari</a:t>
            </a:r>
            <a:r>
              <a:rPr lang="en-US" dirty="0">
                <a:solidFill>
                  <a:srgbClr val="FFFFFF"/>
                </a:solidFill>
              </a:rPr>
              <a:t> function, method, procedure, module, </a:t>
            </a:r>
            <a:r>
              <a:rPr lang="en-US" dirty="0" err="1">
                <a:solidFill>
                  <a:srgbClr val="FFFFFF"/>
                </a:solidFill>
              </a:rPr>
              <a:t>serta</a:t>
            </a:r>
            <a:r>
              <a:rPr lang="en-US" dirty="0">
                <a:solidFill>
                  <a:srgbClr val="FFFFFF"/>
                </a:solidFill>
              </a:rPr>
              <a:t> object.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3471741" y="94168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807548" y="102004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910831" y="118215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250084" y="285109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1245987" y="108366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1105766" y="247147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180317" y="257407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1181004" y="263427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265137" y="266436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1702215" y="26342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1732308" y="227174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1732308" y="221429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1824647" y="221429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198103" y="221429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2227509" y="229705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2227509" y="261579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26"/>
          <p:cNvSpPr/>
          <p:nvPr/>
        </p:nvSpPr>
        <p:spPr>
          <a:xfrm>
            <a:off x="527106" y="126766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590714" y="126766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658432" y="126766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687852" y="135931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88525" y="185519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777456" y="188530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1488116" y="188530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1462808" y="183810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465546" y="282920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578410" y="279978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608503" y="242838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608503" y="236955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694684" y="236955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1594135" y="236955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1624227" y="247968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1553099" y="247421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1380050" y="219788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1380050" y="173892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1380737" y="168214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1468966" y="168214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2403294" y="165205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2433400" y="154056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2433400" y="148790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1327384" y="219719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1665276" y="83058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1665276" y="91814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1635857" y="149473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1150224" y="152415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1091400" y="152415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1091400" y="160897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1091400" y="204740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1020272" y="202757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7;p26">
            <a:extLst>
              <a:ext uri="{FF2B5EF4-FFF2-40B4-BE49-F238E27FC236}">
                <a16:creationId xmlns:a16="http://schemas.microsoft.com/office/drawing/2014/main" id="{EF696CBE-E7C4-2FC2-D8A5-97880C3AAFCB}"/>
              </a:ext>
            </a:extLst>
          </p:cNvPr>
          <p:cNvSpPr txBox="1">
            <a:spLocks/>
          </p:cNvSpPr>
          <p:nvPr/>
        </p:nvSpPr>
        <p:spPr>
          <a:xfrm>
            <a:off x="5163641" y="2822810"/>
            <a:ext cx="3530401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just"/>
            <a:r>
              <a:rPr lang="en-US" dirty="0"/>
              <a:t>	Unit testing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unit-unit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memverifikasi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unit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output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input yang </a:t>
            </a:r>
            <a:r>
              <a:rPr lang="en-US" dirty="0" err="1"/>
              <a:t>tepat</a:t>
            </a:r>
            <a:r>
              <a:rPr lang="en-US" dirty="0"/>
              <a:t>, dan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pada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.</a:t>
            </a:r>
          </a:p>
        </p:txBody>
      </p:sp>
      <p:sp>
        <p:nvSpPr>
          <p:cNvPr id="5" name="Google Shape;297;p26">
            <a:extLst>
              <a:ext uri="{FF2B5EF4-FFF2-40B4-BE49-F238E27FC236}">
                <a16:creationId xmlns:a16="http://schemas.microsoft.com/office/drawing/2014/main" id="{F56BB6EA-B61F-9AAC-1FB8-25C9CA62E70B}"/>
              </a:ext>
            </a:extLst>
          </p:cNvPr>
          <p:cNvSpPr txBox="1">
            <a:spLocks/>
          </p:cNvSpPr>
          <p:nvPr/>
        </p:nvSpPr>
        <p:spPr>
          <a:xfrm>
            <a:off x="1609186" y="3515110"/>
            <a:ext cx="3530401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just"/>
            <a:r>
              <a:rPr lang="en-US" dirty="0"/>
              <a:t>	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whitebox</a:t>
            </a:r>
            <a:r>
              <a:rPr lang="en-US" dirty="0"/>
              <a:t> testing,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,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kondisi-kondisi</a:t>
            </a:r>
            <a:r>
              <a:rPr lang="en-US" dirty="0"/>
              <a:t> yang </a:t>
            </a:r>
            <a:r>
              <a:rPr lang="en-US" dirty="0" err="1"/>
              <a:t>memicu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dan </a:t>
            </a:r>
            <a:r>
              <a:rPr lang="en-US" dirty="0" err="1"/>
              <a:t>kebijakan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CONTOH IMPLEMENTASI DALAM PYTHON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BB7762F-7D19-D913-B7F3-73FD91999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38851"/>
            <a:ext cx="3901778" cy="25300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AE8FB2-F76F-674C-B1E3-7A661AC8F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24" y="1740271"/>
            <a:ext cx="3779848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2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HASIL TESTING KETIKA PROGRAM BERJALAN LANCAR</a:t>
            </a:r>
            <a:endParaRPr sz="2500"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14C149-017E-6E49-5D82-DCE3D8ED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64" y="1433569"/>
            <a:ext cx="5777671" cy="2276361"/>
          </a:xfrm>
          <a:prstGeom prst="rect">
            <a:avLst/>
          </a:prstGeom>
        </p:spPr>
      </p:pic>
      <p:sp>
        <p:nvSpPr>
          <p:cNvPr id="4" name="Google Shape;263;p24">
            <a:extLst>
              <a:ext uri="{FF2B5EF4-FFF2-40B4-BE49-F238E27FC236}">
                <a16:creationId xmlns:a16="http://schemas.microsoft.com/office/drawing/2014/main" id="{F3EA9A22-FE05-ECA0-23BF-7AD4EFF8EA9D}"/>
              </a:ext>
            </a:extLst>
          </p:cNvPr>
          <p:cNvSpPr txBox="1">
            <a:spLocks/>
          </p:cNvSpPr>
          <p:nvPr/>
        </p:nvSpPr>
        <p:spPr>
          <a:xfrm>
            <a:off x="2460707" y="3709930"/>
            <a:ext cx="422258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just"/>
            <a:r>
              <a:rPr lang="en-US" sz="1400" b="1" i="1" dirty="0">
                <a:latin typeface="Source Sans Pro" panose="020B0503030403020204" pitchFamily="34" charset="0"/>
              </a:rPr>
              <a:t>	Dari </a:t>
            </a:r>
            <a:r>
              <a:rPr lang="en-US" sz="1400" b="1" i="1" dirty="0" err="1">
                <a:latin typeface="Source Sans Pro" panose="020B0503030403020204" pitchFamily="34" charset="0"/>
              </a:rPr>
              <a:t>hasil</a:t>
            </a:r>
            <a:r>
              <a:rPr lang="en-US" sz="1400" b="1" i="1" dirty="0">
                <a:latin typeface="Source Sans Pro" panose="020B0503030403020204" pitchFamily="34" charset="0"/>
              </a:rPr>
              <a:t> output yang </a:t>
            </a:r>
            <a:r>
              <a:rPr lang="en-US" sz="1400" b="1" i="1" dirty="0" err="1">
                <a:latin typeface="Source Sans Pro" panose="020B0503030403020204" pitchFamily="34" charset="0"/>
              </a:rPr>
              <a:t>terlihat</a:t>
            </a:r>
            <a:r>
              <a:rPr lang="en-US" sz="1400" b="1" i="1" dirty="0">
                <a:latin typeface="Source Sans Pro" panose="020B0503030403020204" pitchFamily="34" charset="0"/>
              </a:rPr>
              <a:t>, </a:t>
            </a:r>
            <a:r>
              <a:rPr lang="en-US" sz="1400" b="1" i="1" dirty="0" err="1">
                <a:latin typeface="Source Sans Pro" panose="020B0503030403020204" pitchFamily="34" charset="0"/>
              </a:rPr>
              <a:t>dapat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dibuat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kesimpulan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bahwa</a:t>
            </a:r>
            <a:r>
              <a:rPr lang="en-US" sz="1400" b="1" i="1" dirty="0">
                <a:latin typeface="Source Sans Pro" panose="020B0503030403020204" pitchFamily="34" charset="0"/>
              </a:rPr>
              <a:t> program </a:t>
            </a:r>
            <a:r>
              <a:rPr lang="en-US" sz="1400" b="1" i="1" dirty="0" err="1">
                <a:latin typeface="Source Sans Pro" panose="020B0503030403020204" pitchFamily="34" charset="0"/>
              </a:rPr>
              <a:t>tidak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ada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kesalahan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dalam</a:t>
            </a:r>
            <a:r>
              <a:rPr lang="en-US" sz="1400" b="1" i="1" dirty="0">
                <a:latin typeface="Source Sans Pro" panose="020B0503030403020204" pitchFamily="34" charset="0"/>
              </a:rPr>
              <a:t> </a:t>
            </a:r>
            <a:r>
              <a:rPr lang="en-US" sz="1400" b="1" i="1" dirty="0" err="1">
                <a:latin typeface="Source Sans Pro" panose="020B0503030403020204" pitchFamily="34" charset="0"/>
              </a:rPr>
              <a:t>menghitung</a:t>
            </a:r>
            <a:endParaRPr lang="en-US" sz="1400" b="1" dirty="0">
              <a:latin typeface="Source Sans Pro" panose="020B0503030403020204" pitchFamily="34" charset="0"/>
            </a:endParaRPr>
          </a:p>
        </p:txBody>
      </p:sp>
      <p:sp>
        <p:nvSpPr>
          <p:cNvPr id="5" name="Google Shape;247;p23">
            <a:extLst>
              <a:ext uri="{FF2B5EF4-FFF2-40B4-BE49-F238E27FC236}">
                <a16:creationId xmlns:a16="http://schemas.microsoft.com/office/drawing/2014/main" id="{122DADCF-3585-7D69-0DA6-91CE13194F48}"/>
              </a:ext>
            </a:extLst>
          </p:cNvPr>
          <p:cNvSpPr/>
          <p:nvPr/>
        </p:nvSpPr>
        <p:spPr>
          <a:xfrm>
            <a:off x="2332554" y="3915077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84472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1159</Words>
  <Application>Microsoft Office PowerPoint</Application>
  <PresentationFormat>On-screen Show (16:9)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Roboto Light</vt:lpstr>
      <vt:lpstr>Advent Pro</vt:lpstr>
      <vt:lpstr>Didact Gothic</vt:lpstr>
      <vt:lpstr>Bree Serif</vt:lpstr>
      <vt:lpstr>Arial</vt:lpstr>
      <vt:lpstr>Roboto Mono Thin</vt:lpstr>
      <vt:lpstr>Roboto Black</vt:lpstr>
      <vt:lpstr>Source Sans Pro</vt:lpstr>
      <vt:lpstr>Roboto Thin</vt:lpstr>
      <vt:lpstr>Wingdings</vt:lpstr>
      <vt:lpstr>Advent Pro Medium</vt:lpstr>
      <vt:lpstr>WEB PROPOSAL</vt:lpstr>
      <vt:lpstr>Dwi Putra Espy Bendanu 201011402248</vt:lpstr>
      <vt:lpstr>Agenda</vt:lpstr>
      <vt:lpstr>White Box Testing</vt:lpstr>
      <vt:lpstr>Teknik-Teknik Pengujian</vt:lpstr>
      <vt:lpstr>Kelebihan dan Kekurangan</vt:lpstr>
      <vt:lpstr>Perbedaan White Box Testing (Struktural)</vt:lpstr>
      <vt:lpstr>Unit Testing</vt:lpstr>
      <vt:lpstr>CONTOH IMPLEMENTASI DALAM PYTHON</vt:lpstr>
      <vt:lpstr>HASIL TESTING KETIKA PROGRAM BERJALAN LANCAR</vt:lpstr>
      <vt:lpstr>HASIL TESTING KETIKA PROGRAM TIDAK BERJALAN LANCAR</vt:lpstr>
      <vt:lpstr>Continuous Integration (CI)  Continuous Deployment (CD)</vt:lpstr>
      <vt:lpstr>ALUR CI/CD</vt:lpstr>
      <vt:lpstr>Continuous Integration (CI)</vt:lpstr>
      <vt:lpstr>Continuous Deployment (CD)</vt:lpstr>
      <vt:lpstr>Langkah-langkah konfigurasi CI/CD dengan Circleci</vt:lpstr>
      <vt:lpstr>Langkah-langkah Konfigurasi CI/CD</vt:lpstr>
      <vt:lpstr>Langkah-langkah Konfigurasi CI/CD</vt:lpstr>
      <vt:lpstr>Langkah-langkah Konfigurasi CI/CD</vt:lpstr>
      <vt:lpstr>TERIMA KASIH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Dwi Putra Espy Bendanu 201011402248</dc:title>
  <dc:creator>iGna Benz</dc:creator>
  <cp:lastModifiedBy>iGna Benz</cp:lastModifiedBy>
  <cp:revision>7</cp:revision>
  <dcterms:modified xsi:type="dcterms:W3CDTF">2023-11-04T05:33:47Z</dcterms:modified>
</cp:coreProperties>
</file>