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Anton"/>
      <p:regular r:id="rId19"/>
    </p:embeddedFont>
    <p:embeddedFont>
      <p:font typeface="Helvetica Neue"/>
      <p:regular r:id="rId20"/>
      <p:bold r:id="rId21"/>
      <p:italic r:id="rId22"/>
      <p:boldItalic r:id="rId23"/>
    </p:embeddedFont>
    <p:embeddedFont>
      <p:font typeface="Helvetica Neue Light"/>
      <p:regular r:id="rId24"/>
      <p:bold r:id="rId25"/>
      <p:italic r:id="rId26"/>
      <p:boldItalic r:id="rId27"/>
    </p:embeddedFont>
    <p:embeddedFont>
      <p:font typeface="DM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hox5gaxwr1ysaPBVH4FTIo9iWQ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22" Type="http://schemas.openxmlformats.org/officeDocument/2006/relationships/font" Target="fonts/HelveticaNeue-italic.fntdata"/><Relationship Id="rId21" Type="http://schemas.openxmlformats.org/officeDocument/2006/relationships/font" Target="fonts/HelveticaNeue-bold.fntdata"/><Relationship Id="rId24" Type="http://schemas.openxmlformats.org/officeDocument/2006/relationships/font" Target="fonts/HelveticaNeueLight-regular.fntdata"/><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HelveticaNeueLight-italic.fntdata"/><Relationship Id="rId25" Type="http://schemas.openxmlformats.org/officeDocument/2006/relationships/font" Target="fonts/HelveticaNeueLight-bold.fntdata"/><Relationship Id="rId28" Type="http://schemas.openxmlformats.org/officeDocument/2006/relationships/font" Target="fonts/DMSans-regular.fntdata"/><Relationship Id="rId27" Type="http://schemas.openxmlformats.org/officeDocument/2006/relationships/font" Target="fonts/HelveticaNeueLigh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boldItalic.fntdata"/><Relationship Id="rId30" Type="http://schemas.openxmlformats.org/officeDocument/2006/relationships/font" Target="fonts/DMSans-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nton-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cf0086465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1cf0086465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1cf0086465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Contexto: Contexto del proyecto (I.e motivación, situación general del problema, etc.)</a:t>
            </a:r>
            <a:endParaRPr/>
          </a:p>
          <a:p>
            <a:pPr indent="0" lvl="0" marL="0" rtl="0" algn="l">
              <a:lnSpc>
                <a:spcPct val="100000"/>
              </a:lnSpc>
              <a:spcBef>
                <a:spcPts val="0"/>
              </a:spcBef>
              <a:spcAft>
                <a:spcPts val="0"/>
              </a:spcAft>
              <a:buSzPts val="1400"/>
              <a:buNone/>
            </a:pPr>
            <a:r>
              <a:rPr lang="en-US"/>
              <a:t>Audiencia: esto es para que los lectores sepan de primera mano si este es un proyecto que puede beneficiarles.</a:t>
            </a:r>
            <a:endParaRPr/>
          </a:p>
        </p:txBody>
      </p:sp>
      <p:sp>
        <p:nvSpPr>
          <p:cNvPr id="155" name="Google Shape;15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Custom Layout">
  <p:cSld name="33_Custom Layout">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7"/>
          <p:cNvSpPr/>
          <p:nvPr>
            <p:ph idx="2" type="pic"/>
          </p:nvPr>
        </p:nvSpPr>
        <p:spPr>
          <a:xfrm>
            <a:off x="5183188" y="987425"/>
            <a:ext cx="6172200" cy="4873625"/>
          </a:xfrm>
          <a:prstGeom prst="rect">
            <a:avLst/>
          </a:prstGeom>
          <a:noFill/>
          <a:ln>
            <a:noFill/>
          </a:ln>
        </p:spPr>
      </p:sp>
      <p:sp>
        <p:nvSpPr>
          <p:cNvPr id="69" name="Google Shape;69;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5" name="Shape 85"/>
        <p:cNvGrpSpPr/>
        <p:nvPr/>
      </p:nvGrpSpPr>
      <p:grpSpPr>
        <a:xfrm>
          <a:off x="0" y="0"/>
          <a:ext cx="0" cy="0"/>
          <a:chOff x="0" y="0"/>
          <a:chExt cx="0" cy="0"/>
        </a:xfrm>
      </p:grpSpPr>
      <p:sp>
        <p:nvSpPr>
          <p:cNvPr id="86" name="Google Shape;86;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Custom Layout">
  <p:cSld name="33_Custom Layout">
    <p:spTree>
      <p:nvGrpSpPr>
        <p:cNvPr id="88" name="Shape 8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9" name="Shape 89"/>
        <p:cNvGrpSpPr/>
        <p:nvPr/>
      </p:nvGrpSpPr>
      <p:grpSpPr>
        <a:xfrm>
          <a:off x="0" y="0"/>
          <a:ext cx="0" cy="0"/>
          <a:chOff x="0" y="0"/>
          <a:chExt cx="0" cy="0"/>
        </a:xfrm>
      </p:grpSpPr>
      <p:sp>
        <p:nvSpPr>
          <p:cNvPr id="90" name="Google Shape;90;p1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1" name="Google Shape;91;p1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p1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93" name="Google Shape;93;p18"/>
          <p:cNvSpPr txBox="1"/>
          <p:nvPr>
            <p:ph idx="1" type="body"/>
          </p:nvPr>
        </p:nvSpPr>
        <p:spPr>
          <a:xfrm>
            <a:off x="381000" y="476098"/>
            <a:ext cx="8821738" cy="50777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4" name="Google Shape;94;p18"/>
          <p:cNvSpPr txBox="1"/>
          <p:nvPr>
            <p:ph idx="2" type="body"/>
          </p:nvPr>
        </p:nvSpPr>
        <p:spPr>
          <a:xfrm>
            <a:off x="381000" y="983871"/>
            <a:ext cx="6745288" cy="424807"/>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95" name="Shape 95"/>
        <p:cNvGrpSpPr/>
        <p:nvPr/>
      </p:nvGrpSpPr>
      <p:grpSpPr>
        <a:xfrm>
          <a:off x="0" y="0"/>
          <a:ext cx="0" cy="0"/>
          <a:chOff x="0" y="0"/>
          <a:chExt cx="0" cy="0"/>
        </a:xfrm>
      </p:grpSpPr>
      <p:sp>
        <p:nvSpPr>
          <p:cNvPr id="96" name="Google Shape;96;p31"/>
          <p:cNvSpPr/>
          <p:nvPr/>
        </p:nvSpPr>
        <p:spPr>
          <a:xfrm>
            <a:off x="0" y="5787"/>
            <a:ext cx="12192000" cy="6858000"/>
          </a:xfrm>
          <a:prstGeom prst="rect">
            <a:avLst/>
          </a:prstGeom>
          <a:gradFill>
            <a:gsLst>
              <a:gs pos="0">
                <a:srgbClr val="01BAFF"/>
              </a:gs>
              <a:gs pos="100000">
                <a:srgbClr val="00F4FE"/>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p31"/>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8" name="Google Shape;98;p31"/>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99" name="Google Shape;99;p31"/>
          <p:cNvSpPr txBox="1"/>
          <p:nvPr>
            <p:ph idx="1" type="body"/>
          </p:nvPr>
        </p:nvSpPr>
        <p:spPr>
          <a:xfrm>
            <a:off x="349250" y="2317283"/>
            <a:ext cx="11493500" cy="222343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100" name="Shape 100"/>
        <p:cNvGrpSpPr/>
        <p:nvPr/>
      </p:nvGrpSpPr>
      <p:grpSpPr>
        <a:xfrm>
          <a:off x="0" y="0"/>
          <a:ext cx="0" cy="0"/>
          <a:chOff x="0" y="0"/>
          <a:chExt cx="0" cy="0"/>
        </a:xfrm>
      </p:grpSpPr>
      <p:sp>
        <p:nvSpPr>
          <p:cNvPr id="101" name="Google Shape;101;p32"/>
          <p:cNvSpPr/>
          <p:nvPr/>
        </p:nvSpPr>
        <p:spPr>
          <a:xfrm>
            <a:off x="0" y="0"/>
            <a:ext cx="12192000" cy="6858000"/>
          </a:xfrm>
          <a:prstGeom prst="rect">
            <a:avLst/>
          </a:prstGeom>
          <a:gradFill>
            <a:gsLst>
              <a:gs pos="0">
                <a:srgbClr val="00F4FE"/>
              </a:gs>
              <a:gs pos="99000">
                <a:srgbClr val="08FA7B"/>
              </a:gs>
              <a:gs pos="100000">
                <a:srgbClr val="08FA7B"/>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32"/>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3" name="Google Shape;103;p32"/>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04" name="Google Shape;104;p32"/>
          <p:cNvSpPr txBox="1"/>
          <p:nvPr>
            <p:ph idx="1" type="body"/>
          </p:nvPr>
        </p:nvSpPr>
        <p:spPr>
          <a:xfrm>
            <a:off x="349250" y="2317283"/>
            <a:ext cx="11493500" cy="222343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05" name="Shape 105"/>
        <p:cNvGrpSpPr/>
        <p:nvPr/>
      </p:nvGrpSpPr>
      <p:grpSpPr>
        <a:xfrm>
          <a:off x="0" y="0"/>
          <a:ext cx="0" cy="0"/>
          <a:chOff x="0" y="0"/>
          <a:chExt cx="0" cy="0"/>
        </a:xfrm>
      </p:grpSpPr>
      <p:pic>
        <p:nvPicPr>
          <p:cNvPr id="106" name="Google Shape;106;p33"/>
          <p:cNvPicPr preferRelativeResize="0"/>
          <p:nvPr/>
        </p:nvPicPr>
        <p:blipFill rotWithShape="1">
          <a:blip r:embed="rId2">
            <a:alphaModFix/>
          </a:blip>
          <a:srcRect b="0" l="0" r="0" t="0"/>
          <a:stretch/>
        </p:blipFill>
        <p:spPr>
          <a:xfrm flipH="1">
            <a:off x="8026400" y="2887579"/>
            <a:ext cx="4165600" cy="2935898"/>
          </a:xfrm>
          <a:prstGeom prst="rect">
            <a:avLst/>
          </a:prstGeom>
          <a:noFill/>
          <a:ln>
            <a:noFill/>
          </a:ln>
        </p:spPr>
      </p:pic>
      <p:sp>
        <p:nvSpPr>
          <p:cNvPr id="107" name="Google Shape;107;p33"/>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8" name="Google Shape;108;p33"/>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_Custom Layout">
  <p:cSld name="39_Custom Layout">
    <p:spTree>
      <p:nvGrpSpPr>
        <p:cNvPr id="109" name="Shape 109"/>
        <p:cNvGrpSpPr/>
        <p:nvPr/>
      </p:nvGrpSpPr>
      <p:grpSpPr>
        <a:xfrm>
          <a:off x="0" y="0"/>
          <a:ext cx="0" cy="0"/>
          <a:chOff x="0" y="0"/>
          <a:chExt cx="0" cy="0"/>
        </a:xfrm>
      </p:grpSpPr>
      <p:pic>
        <p:nvPicPr>
          <p:cNvPr id="110" name="Google Shape;110;p3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1" name="Google Shape;111;p34"/>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2" name="Google Shape;112;p34"/>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Custom Layout">
  <p:cSld name="40_Custom Layout">
    <p:spTree>
      <p:nvGrpSpPr>
        <p:cNvPr id="113" name="Shape 113"/>
        <p:cNvGrpSpPr/>
        <p:nvPr/>
      </p:nvGrpSpPr>
      <p:grpSpPr>
        <a:xfrm>
          <a:off x="0" y="0"/>
          <a:ext cx="0" cy="0"/>
          <a:chOff x="0" y="0"/>
          <a:chExt cx="0" cy="0"/>
        </a:xfrm>
      </p:grpSpPr>
      <p:pic>
        <p:nvPicPr>
          <p:cNvPr id="114" name="Google Shape;114;p3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5" name="Google Shape;115;p35"/>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6" name="Google Shape;116;p35"/>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_Custom Layout">
  <p:cSld name="41_Custom Layout">
    <p:spTree>
      <p:nvGrpSpPr>
        <p:cNvPr id="117" name="Shape 117"/>
        <p:cNvGrpSpPr/>
        <p:nvPr/>
      </p:nvGrpSpPr>
      <p:grpSpPr>
        <a:xfrm>
          <a:off x="0" y="0"/>
          <a:ext cx="0" cy="0"/>
          <a:chOff x="0" y="0"/>
          <a:chExt cx="0" cy="0"/>
        </a:xfrm>
      </p:grpSpPr>
      <p:sp>
        <p:nvSpPr>
          <p:cNvPr id="118" name="Google Shape;118;p36"/>
          <p:cNvSpPr txBox="1"/>
          <p:nvPr>
            <p:ph idx="11" type="ftr"/>
          </p:nvPr>
        </p:nvSpPr>
        <p:spPr>
          <a:xfrm>
            <a:off x="381002" y="6519009"/>
            <a:ext cx="5714999" cy="206375"/>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9" name="Google Shape;119;p36"/>
          <p:cNvSpPr txBox="1"/>
          <p:nvPr>
            <p:ph idx="12" type="sldNum"/>
          </p:nvPr>
        </p:nvSpPr>
        <p:spPr>
          <a:xfrm>
            <a:off x="11506202" y="6519009"/>
            <a:ext cx="685798" cy="206375"/>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120" name="Shape 120"/>
        <p:cNvGrpSpPr/>
        <p:nvPr/>
      </p:nvGrpSpPr>
      <p:grpSpPr>
        <a:xfrm>
          <a:off x="0" y="0"/>
          <a:ext cx="0" cy="0"/>
          <a:chOff x="0" y="0"/>
          <a:chExt cx="0" cy="0"/>
        </a:xfrm>
      </p:grpSpPr>
      <p:sp>
        <p:nvSpPr>
          <p:cNvPr id="121" name="Google Shape;121;p37"/>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2" name="Google Shape;122;p3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3" name="Google Shape;123;p3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0"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drive.google.com/file/d/1_I2038J_AP8qErXGosNdx0uarHQx2XUD/view?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
          <p:cNvSpPr txBox="1"/>
          <p:nvPr/>
        </p:nvSpPr>
        <p:spPr>
          <a:xfrm>
            <a:off x="444582" y="2220611"/>
            <a:ext cx="10857900" cy="25737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Clr>
                <a:srgbClr val="000000"/>
              </a:buClr>
              <a:buSzPts val="6000"/>
              <a:buFont typeface="Arial"/>
              <a:buNone/>
            </a:pPr>
            <a:r>
              <a:rPr lang="en-US" sz="6000">
                <a:latin typeface="Anton"/>
                <a:ea typeface="Anton"/>
                <a:cs typeface="Anton"/>
                <a:sym typeface="Anton"/>
              </a:rPr>
              <a:t>Estudio de los factores causantes del calentamiento global</a:t>
            </a:r>
            <a:endParaRPr b="0" i="0" sz="6000" u="none" cap="none" strike="noStrike">
              <a:solidFill>
                <a:srgbClr val="000000"/>
              </a:solidFill>
              <a:latin typeface="Anton"/>
              <a:ea typeface="Anton"/>
              <a:cs typeface="Anton"/>
              <a:sym typeface="Anton"/>
            </a:endParaRPr>
          </a:p>
          <a:p>
            <a:pPr indent="0" lvl="0" marL="0" marR="0" rtl="0" algn="ctr">
              <a:lnSpc>
                <a:spcPct val="80000"/>
              </a:lnSpc>
              <a:spcBef>
                <a:spcPts val="0"/>
              </a:spcBef>
              <a:spcAft>
                <a:spcPts val="0"/>
              </a:spcAft>
              <a:buClr>
                <a:srgbClr val="000000"/>
              </a:buClr>
              <a:buSzPts val="2900"/>
              <a:buFont typeface="Arial"/>
              <a:buNone/>
            </a:pPr>
            <a:r>
              <a:rPr b="0" i="0" lang="en-US" sz="3000" u="none" cap="none" strike="noStrike">
                <a:solidFill>
                  <a:srgbClr val="000000"/>
                </a:solidFill>
                <a:latin typeface="Helvetica Neue Light"/>
                <a:ea typeface="Helvetica Neue Light"/>
                <a:cs typeface="Helvetica Neue Light"/>
                <a:sym typeface="Helvetica Neue Light"/>
              </a:rPr>
              <a:t>¿</a:t>
            </a:r>
            <a:r>
              <a:rPr lang="en-US" sz="3000">
                <a:latin typeface="Helvetica Neue Light"/>
                <a:ea typeface="Helvetica Neue Light"/>
                <a:cs typeface="Helvetica Neue Light"/>
                <a:sym typeface="Helvetica Neue Light"/>
              </a:rPr>
              <a:t>Cuáles son los fenómenos que inciden principalmente en el efecto invernadero</a:t>
            </a:r>
            <a:r>
              <a:rPr b="0" i="0" lang="en-US" sz="3000" u="none" cap="none" strike="noStrike">
                <a:solidFill>
                  <a:srgbClr val="000000"/>
                </a:solidFill>
                <a:latin typeface="Helvetica Neue Light"/>
                <a:ea typeface="Helvetica Neue Light"/>
                <a:cs typeface="Helvetica Neue Light"/>
                <a:sym typeface="Helvetica Neue Light"/>
              </a:rPr>
              <a:t>?</a:t>
            </a:r>
            <a:endParaRPr b="0" i="0" sz="29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80000"/>
              </a:lnSpc>
              <a:spcBef>
                <a:spcPts val="0"/>
              </a:spcBef>
              <a:spcAft>
                <a:spcPts val="0"/>
              </a:spcAft>
              <a:buClr>
                <a:srgbClr val="000000"/>
              </a:buClr>
              <a:buSzPts val="2900"/>
              <a:buFont typeface="Arial"/>
              <a:buNone/>
            </a:pPr>
            <a:r>
              <a:rPr b="0" i="0" lang="en-US" sz="2900" u="none" cap="none" strike="noStrike">
                <a:solidFill>
                  <a:srgbClr val="000000"/>
                </a:solidFill>
                <a:latin typeface="Helvetica Neue Light"/>
                <a:ea typeface="Helvetica Neue Light"/>
                <a:cs typeface="Helvetica Neue Light"/>
                <a:sym typeface="Helvetica Neue Light"/>
              </a:rPr>
              <a:t>Autores: Nahuel Acevedo y María Carbajal</a:t>
            </a:r>
            <a:endParaRPr b="0" i="0" sz="14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1"/>
          <p:cNvSpPr/>
          <p:nvPr/>
        </p:nvSpPr>
        <p:spPr>
          <a:xfrm>
            <a:off x="366525" y="1561399"/>
            <a:ext cx="2976300" cy="438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Helvetica Neue"/>
                <a:ea typeface="Helvetica Neue"/>
                <a:cs typeface="Helvetica Neue"/>
                <a:sym typeface="Helvetica Neue"/>
              </a:rPr>
              <a:t>¿Qué actividad industrial/económica que haya emergido en el tiempo puede relacionarse con el cambio de temperatura?</a:t>
            </a:r>
            <a:endParaRPr b="1" i="0" sz="140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DM Sans"/>
                <a:ea typeface="DM Sans"/>
                <a:cs typeface="DM Sans"/>
                <a:sym typeface="DM Sans"/>
              </a:rPr>
              <a:t>Aparte del uso de energía eléctrica y el CO2 en el caso particular de Argentina destacan las actividades Agrícolas y la deforestación. La evolución de las ciudades ha hecho que las industrias alimentarias tengan que emplear métodos intensivos que pueden no ser sostenibles. </a:t>
            </a:r>
            <a:endParaRPr b="0" i="0" sz="1400" u="none" cap="none" strike="noStrike">
              <a:solidFill>
                <a:schemeClr val="dk1"/>
              </a:solidFill>
              <a:latin typeface="DM Sans"/>
              <a:ea typeface="DM Sans"/>
              <a:cs typeface="DM Sans"/>
              <a:sym typeface="DM Sans"/>
            </a:endParaRPr>
          </a:p>
        </p:txBody>
      </p:sp>
      <p:sp>
        <p:nvSpPr>
          <p:cNvPr id="229" name="Google Shape;229;p11"/>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230" name="Google Shape;230;p11"/>
          <p:cNvSpPr txBox="1"/>
          <p:nvPr/>
        </p:nvSpPr>
        <p:spPr>
          <a:xfrm>
            <a:off x="480873" y="506701"/>
            <a:ext cx="7299000" cy="3447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Otros factores</a:t>
            </a:r>
            <a:endParaRPr b="0" i="0" sz="1400" u="none" cap="none" strike="noStrike">
              <a:solidFill>
                <a:srgbClr val="000000"/>
              </a:solidFill>
              <a:latin typeface="Arial"/>
              <a:ea typeface="Arial"/>
              <a:cs typeface="Arial"/>
              <a:sym typeface="Arial"/>
            </a:endParaRPr>
          </a:p>
        </p:txBody>
      </p:sp>
      <p:sp>
        <p:nvSpPr>
          <p:cNvPr id="231" name="Google Shape;231;p11"/>
          <p:cNvSpPr txBox="1"/>
          <p:nvPr/>
        </p:nvSpPr>
        <p:spPr>
          <a:xfrm>
            <a:off x="6032950" y="1283926"/>
            <a:ext cx="3468900" cy="231000"/>
          </a:xfrm>
          <a:prstGeom prst="rect">
            <a:avLst/>
          </a:prstGeom>
          <a:solidFill>
            <a:schemeClr val="lt1"/>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Arial"/>
                <a:ea typeface="Arial"/>
                <a:cs typeface="Arial"/>
                <a:sym typeface="Arial"/>
              </a:rPr>
              <a:t>Set de variables más influyentes</a:t>
            </a:r>
            <a:endParaRPr b="1" i="0" sz="1500" u="none" cap="none" strike="noStrike">
              <a:solidFill>
                <a:schemeClr val="dk1"/>
              </a:solidFill>
              <a:latin typeface="Arial"/>
              <a:ea typeface="Arial"/>
              <a:cs typeface="Arial"/>
              <a:sym typeface="Arial"/>
            </a:endParaRPr>
          </a:p>
        </p:txBody>
      </p:sp>
      <p:pic>
        <p:nvPicPr>
          <p:cNvPr id="232" name="Google Shape;232;p11"/>
          <p:cNvPicPr preferRelativeResize="0"/>
          <p:nvPr/>
        </p:nvPicPr>
        <p:blipFill rotWithShape="1">
          <a:blip r:embed="rId3">
            <a:alphaModFix/>
          </a:blip>
          <a:srcRect b="0" l="0" r="0" t="0"/>
          <a:stretch/>
        </p:blipFill>
        <p:spPr>
          <a:xfrm>
            <a:off x="3495207" y="1898026"/>
            <a:ext cx="7994427" cy="4468583"/>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cf00864651_0_0"/>
          <p:cNvSpPr/>
          <p:nvPr/>
        </p:nvSpPr>
        <p:spPr>
          <a:xfrm>
            <a:off x="8152250" y="2801400"/>
            <a:ext cx="2976300" cy="329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t/>
            </a:r>
            <a:endParaRPr b="1" i="0" sz="140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DM Sans"/>
                <a:ea typeface="DM Sans"/>
                <a:cs typeface="DM Sans"/>
                <a:sym typeface="DM Sans"/>
              </a:rPr>
              <a:t>Por mucho tiempo hemos asociado al C02 como el principal agente del efecto invernadero. Sin embargo la variable de acceso a la electricidad es la que nos marca una relación lineal con el total de emisiones de gas de efecto invernadero. </a:t>
            </a:r>
            <a:endParaRPr b="0" i="0" sz="1400" u="none" cap="none" strike="noStrike">
              <a:solidFill>
                <a:schemeClr val="dk1"/>
              </a:solidFill>
              <a:latin typeface="DM Sans"/>
              <a:ea typeface="DM Sans"/>
              <a:cs typeface="DM Sans"/>
              <a:sym typeface="DM Sans"/>
            </a:endParaRPr>
          </a:p>
        </p:txBody>
      </p:sp>
      <p:sp>
        <p:nvSpPr>
          <p:cNvPr id="239" name="Google Shape;239;g1cf00864651_0_0"/>
          <p:cNvSpPr txBox="1"/>
          <p:nvPr/>
        </p:nvSpPr>
        <p:spPr>
          <a:xfrm>
            <a:off x="11506202" y="6519009"/>
            <a:ext cx="685800" cy="206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240" name="Google Shape;240;g1cf00864651_0_0"/>
          <p:cNvSpPr txBox="1"/>
          <p:nvPr/>
        </p:nvSpPr>
        <p:spPr>
          <a:xfrm>
            <a:off x="480873" y="506701"/>
            <a:ext cx="7299000" cy="3447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lang="en-US" sz="2800"/>
              <a:t>Estudio de calentamiento global</a:t>
            </a:r>
            <a:endParaRPr b="0" i="0" sz="1400" u="none" cap="none" strike="noStrike">
              <a:solidFill>
                <a:srgbClr val="000000"/>
              </a:solidFill>
              <a:latin typeface="Arial"/>
              <a:ea typeface="Arial"/>
              <a:cs typeface="Arial"/>
              <a:sym typeface="Arial"/>
            </a:endParaRPr>
          </a:p>
        </p:txBody>
      </p:sp>
      <p:sp>
        <p:nvSpPr>
          <p:cNvPr id="241" name="Google Shape;241;g1cf00864651_0_0"/>
          <p:cNvSpPr txBox="1"/>
          <p:nvPr/>
        </p:nvSpPr>
        <p:spPr>
          <a:xfrm>
            <a:off x="2176450" y="1924076"/>
            <a:ext cx="3468900" cy="231000"/>
          </a:xfrm>
          <a:prstGeom prst="rect">
            <a:avLst/>
          </a:prstGeom>
          <a:solidFill>
            <a:schemeClr val="lt1"/>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1500"/>
              <a:buFont typeface="Arial"/>
              <a:buNone/>
            </a:pPr>
            <a:r>
              <a:rPr b="1" lang="en-US" sz="1500">
                <a:solidFill>
                  <a:schemeClr val="dk1"/>
                </a:solidFill>
              </a:rPr>
              <a:t>V</a:t>
            </a:r>
            <a:r>
              <a:rPr b="1" i="0" lang="en-US" sz="1500" u="none" cap="none" strike="noStrike">
                <a:solidFill>
                  <a:schemeClr val="dk1"/>
                </a:solidFill>
                <a:latin typeface="Arial"/>
                <a:ea typeface="Arial"/>
                <a:cs typeface="Arial"/>
                <a:sym typeface="Arial"/>
              </a:rPr>
              <a:t>ariable</a:t>
            </a:r>
            <a:r>
              <a:rPr b="1" lang="en-US" sz="1500">
                <a:solidFill>
                  <a:schemeClr val="dk1"/>
                </a:solidFill>
              </a:rPr>
              <a:t> </a:t>
            </a:r>
            <a:r>
              <a:rPr b="1" i="0" lang="en-US" sz="1500" u="none" cap="none" strike="noStrike">
                <a:solidFill>
                  <a:schemeClr val="dk1"/>
                </a:solidFill>
                <a:latin typeface="Arial"/>
                <a:ea typeface="Arial"/>
                <a:cs typeface="Arial"/>
                <a:sym typeface="Arial"/>
              </a:rPr>
              <a:t>m</a:t>
            </a:r>
            <a:r>
              <a:rPr b="1" lang="en-US" sz="1500">
                <a:solidFill>
                  <a:schemeClr val="dk1"/>
                </a:solidFill>
              </a:rPr>
              <a:t>ás</a:t>
            </a:r>
            <a:r>
              <a:rPr b="1" i="0" lang="en-US" sz="1500" u="none" cap="none" strike="noStrike">
                <a:solidFill>
                  <a:schemeClr val="dk1"/>
                </a:solidFill>
                <a:latin typeface="Arial"/>
                <a:ea typeface="Arial"/>
                <a:cs typeface="Arial"/>
                <a:sym typeface="Arial"/>
              </a:rPr>
              <a:t> influyente</a:t>
            </a:r>
            <a:endParaRPr b="1" i="0" sz="1500" u="none" cap="none" strike="noStrike">
              <a:solidFill>
                <a:schemeClr val="dk1"/>
              </a:solidFill>
              <a:latin typeface="Arial"/>
              <a:ea typeface="Arial"/>
              <a:cs typeface="Arial"/>
              <a:sym typeface="Arial"/>
            </a:endParaRPr>
          </a:p>
        </p:txBody>
      </p:sp>
      <p:pic>
        <p:nvPicPr>
          <p:cNvPr id="242" name="Google Shape;242;g1cf00864651_0_0"/>
          <p:cNvPicPr preferRelativeResize="0"/>
          <p:nvPr/>
        </p:nvPicPr>
        <p:blipFill rotWithShape="1">
          <a:blip r:embed="rId3">
            <a:alphaModFix/>
          </a:blip>
          <a:srcRect b="5329" l="5081" r="39562" t="16636"/>
          <a:stretch/>
        </p:blipFill>
        <p:spPr>
          <a:xfrm>
            <a:off x="1147000" y="2674081"/>
            <a:ext cx="5966751" cy="3844650"/>
          </a:xfrm>
          <a:prstGeom prst="rect">
            <a:avLst/>
          </a:prstGeom>
          <a:noFill/>
          <a:ln>
            <a:noFill/>
          </a:ln>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2"/>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249" name="Google Shape;249;p12"/>
          <p:cNvSpPr txBox="1"/>
          <p:nvPr/>
        </p:nvSpPr>
        <p:spPr>
          <a:xfrm>
            <a:off x="429592" y="2505670"/>
            <a:ext cx="10857900" cy="1477800"/>
          </a:xfrm>
          <a:prstGeom prst="rect">
            <a:avLst/>
          </a:prstGeom>
          <a:noFill/>
          <a:ln>
            <a:noFill/>
          </a:ln>
        </p:spPr>
        <p:txBody>
          <a:bodyPr anchorCtr="0" anchor="ctr" bIns="0" lIns="0" spcFirstLastPara="1" rIns="0" wrap="square" tIns="0">
            <a:noAutofit/>
          </a:bodyPr>
          <a:lstStyle/>
          <a:p>
            <a:pPr indent="0" lvl="0" marL="0" marR="0" rtl="0" algn="ctr">
              <a:lnSpc>
                <a:spcPct val="80000"/>
              </a:lnSpc>
              <a:spcBef>
                <a:spcPts val="0"/>
              </a:spcBef>
              <a:spcAft>
                <a:spcPts val="0"/>
              </a:spcAft>
              <a:buClr>
                <a:schemeClr val="lt1"/>
              </a:buClr>
              <a:buSzPts val="6000"/>
              <a:buFont typeface="Arial"/>
              <a:buNone/>
            </a:pPr>
            <a:r>
              <a:rPr b="0" i="0" lang="en-US" sz="6000" u="none" cap="none" strike="noStrike">
                <a:solidFill>
                  <a:srgbClr val="000000"/>
                </a:solidFill>
                <a:latin typeface="Arial"/>
                <a:ea typeface="Arial"/>
                <a:cs typeface="Arial"/>
                <a:sym typeface="Arial"/>
              </a:rPr>
              <a:t>INSIGHTS &amp;</a:t>
            </a:r>
            <a:endParaRPr b="0" i="0" sz="60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Clr>
                <a:schemeClr val="lt1"/>
              </a:buClr>
              <a:buSzPts val="6000"/>
              <a:buFont typeface="Arial"/>
              <a:buNone/>
            </a:pPr>
            <a:r>
              <a:rPr b="1" i="0" lang="en-US" sz="6000" u="none" cap="none" strike="noStrike">
                <a:solidFill>
                  <a:srgbClr val="000000"/>
                </a:solidFill>
                <a:latin typeface="Arial"/>
                <a:ea typeface="Arial"/>
                <a:cs typeface="Arial"/>
                <a:sym typeface="Arial"/>
              </a:rPr>
              <a:t>RECOMENDACIONES</a:t>
            </a:r>
            <a:endParaRPr b="1" i="0" sz="60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3"/>
          <p:cNvSpPr txBox="1"/>
          <p:nvPr/>
        </p:nvSpPr>
        <p:spPr>
          <a:xfrm>
            <a:off x="4756748" y="1411415"/>
            <a:ext cx="6767383" cy="2448416"/>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lt1"/>
              </a:buClr>
              <a:buSzPts val="1600"/>
              <a:buFont typeface="Arial"/>
              <a:buNone/>
            </a:pPr>
            <a:r>
              <a:t/>
            </a:r>
            <a:endParaRPr b="0" i="0" sz="1600" u="none" cap="none" strike="noStrike">
              <a:solidFill>
                <a:srgbClr val="000000"/>
              </a:solidFill>
              <a:latin typeface="DM Sans"/>
              <a:ea typeface="DM Sans"/>
              <a:cs typeface="DM Sans"/>
              <a:sym typeface="DM Sans"/>
            </a:endParaRPr>
          </a:p>
        </p:txBody>
      </p:sp>
      <p:cxnSp>
        <p:nvCxnSpPr>
          <p:cNvPr id="256" name="Google Shape;256;p13"/>
          <p:cNvCxnSpPr/>
          <p:nvPr/>
        </p:nvCxnSpPr>
        <p:spPr>
          <a:xfrm>
            <a:off x="3238501" y="287524"/>
            <a:ext cx="13883" cy="6231485"/>
          </a:xfrm>
          <a:prstGeom prst="straightConnector1">
            <a:avLst/>
          </a:prstGeom>
          <a:noFill/>
          <a:ln cap="flat" cmpd="sng" w="12700">
            <a:solidFill>
              <a:srgbClr val="00D703"/>
            </a:solidFill>
            <a:prstDash val="solid"/>
            <a:miter lim="800000"/>
            <a:headEnd len="sm" w="sm" type="none"/>
            <a:tailEnd len="sm" w="sm" type="none"/>
          </a:ln>
        </p:spPr>
      </p:cxnSp>
      <p:sp>
        <p:nvSpPr>
          <p:cNvPr id="257" name="Google Shape;257;p13"/>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DM Sans"/>
                <a:ea typeface="DM Sans"/>
                <a:cs typeface="DM Sans"/>
                <a:sym typeface="DM Sans"/>
              </a:rPr>
              <a:t>‹#›</a:t>
            </a:fld>
            <a:endParaRPr b="0" i="0" sz="1050" u="none" cap="none" strike="noStrike">
              <a:solidFill>
                <a:srgbClr val="000000"/>
              </a:solidFill>
              <a:latin typeface="DM Sans"/>
              <a:ea typeface="DM Sans"/>
              <a:cs typeface="DM Sans"/>
              <a:sym typeface="DM Sans"/>
            </a:endParaRPr>
          </a:p>
        </p:txBody>
      </p:sp>
      <p:sp>
        <p:nvSpPr>
          <p:cNvPr id="258" name="Google Shape;258;p13"/>
          <p:cNvSpPr txBox="1"/>
          <p:nvPr/>
        </p:nvSpPr>
        <p:spPr>
          <a:xfrm>
            <a:off x="375087" y="2825702"/>
            <a:ext cx="2718000" cy="10344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INSIGHTS &amp; </a:t>
            </a:r>
            <a:r>
              <a:rPr b="1" i="0" lang="en-US" sz="2800" u="none" cap="none" strike="noStrike">
                <a:solidFill>
                  <a:srgbClr val="000000"/>
                </a:solidFill>
                <a:latin typeface="Arial"/>
                <a:ea typeface="Arial"/>
                <a:cs typeface="Arial"/>
                <a:sym typeface="Arial"/>
              </a:rPr>
              <a:t>RECOMENDACIONES</a:t>
            </a:r>
            <a:endParaRPr b="1" i="0" sz="2800" u="none" cap="none" strike="noStrike">
              <a:solidFill>
                <a:srgbClr val="000000"/>
              </a:solidFill>
              <a:latin typeface="Arial"/>
              <a:ea typeface="Arial"/>
              <a:cs typeface="Arial"/>
              <a:sym typeface="Arial"/>
            </a:endParaRPr>
          </a:p>
        </p:txBody>
      </p:sp>
      <p:sp>
        <p:nvSpPr>
          <p:cNvPr id="259" name="Google Shape;259;p13"/>
          <p:cNvSpPr/>
          <p:nvPr/>
        </p:nvSpPr>
        <p:spPr>
          <a:xfrm>
            <a:off x="3377000" y="587102"/>
            <a:ext cx="8697000" cy="187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DM Sans"/>
                <a:ea typeface="DM Sans"/>
                <a:cs typeface="DM Sans"/>
                <a:sym typeface="DM Sans"/>
              </a:rPr>
              <a:t>Insights </a:t>
            </a:r>
            <a:endParaRPr b="0" i="0" sz="14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DM Sans"/>
                <a:ea typeface="DM Sans"/>
                <a:cs typeface="DM Sans"/>
                <a:sym typeface="DM Sans"/>
              </a:rPr>
              <a:t>El impacto del CO2 </a:t>
            </a:r>
            <a:r>
              <a:rPr lang="en-US" sz="1600">
                <a:solidFill>
                  <a:schemeClr val="dk1"/>
                </a:solidFill>
                <a:latin typeface="DM Sans"/>
                <a:ea typeface="DM Sans"/>
                <a:cs typeface="DM Sans"/>
                <a:sym typeface="DM Sans"/>
              </a:rPr>
              <a:t>era</a:t>
            </a:r>
            <a:r>
              <a:rPr b="0" i="0" lang="en-US" sz="1600" u="none" cap="none" strike="noStrike">
                <a:solidFill>
                  <a:schemeClr val="dk1"/>
                </a:solidFill>
                <a:latin typeface="DM Sans"/>
                <a:ea typeface="DM Sans"/>
                <a:cs typeface="DM Sans"/>
                <a:sym typeface="DM Sans"/>
              </a:rPr>
              <a:t> </a:t>
            </a:r>
            <a:r>
              <a:rPr lang="en-US" sz="1600">
                <a:solidFill>
                  <a:schemeClr val="dk1"/>
                </a:solidFill>
                <a:latin typeface="DM Sans"/>
                <a:ea typeface="DM Sans"/>
                <a:cs typeface="DM Sans"/>
                <a:sym typeface="DM Sans"/>
              </a:rPr>
              <a:t>predecible</a:t>
            </a:r>
            <a:r>
              <a:rPr b="0" i="0" lang="en-US" sz="1600" u="none" cap="none" strike="noStrike">
                <a:solidFill>
                  <a:schemeClr val="dk1"/>
                </a:solidFill>
                <a:latin typeface="DM Sans"/>
                <a:ea typeface="DM Sans"/>
                <a:cs typeface="DM Sans"/>
                <a:sym typeface="DM Sans"/>
              </a:rPr>
              <a:t>. Sin embargo, nos sorprendió el impacto de la actividad agrícola</a:t>
            </a:r>
            <a:r>
              <a:rPr lang="en-US" sz="1600">
                <a:solidFill>
                  <a:schemeClr val="dk1"/>
                </a:solidFill>
                <a:latin typeface="DM Sans"/>
                <a:ea typeface="DM Sans"/>
                <a:cs typeface="DM Sans"/>
                <a:sym typeface="DM Sans"/>
              </a:rPr>
              <a:t> en el cambio de temperatura y el acceso a la electricidad ya que no precisamente es un factor relacionado directamente </a:t>
            </a:r>
            <a:r>
              <a:rPr lang="en-US" sz="1600">
                <a:solidFill>
                  <a:schemeClr val="dk1"/>
                </a:solidFill>
                <a:latin typeface="DM Sans"/>
                <a:ea typeface="DM Sans"/>
                <a:cs typeface="DM Sans"/>
                <a:sym typeface="DM Sans"/>
              </a:rPr>
              <a:t>con la emisión</a:t>
            </a:r>
            <a:r>
              <a:rPr lang="en-US" sz="1600">
                <a:solidFill>
                  <a:schemeClr val="dk1"/>
                </a:solidFill>
                <a:latin typeface="DM Sans"/>
                <a:ea typeface="DM Sans"/>
                <a:cs typeface="DM Sans"/>
                <a:sym typeface="DM Sans"/>
              </a:rPr>
              <a:t> de gases.</a:t>
            </a:r>
            <a:endParaRPr b="0" i="0" sz="1600" u="none" cap="none" strike="noStrike">
              <a:solidFill>
                <a:schemeClr val="dk1"/>
              </a:solidFill>
              <a:latin typeface="DM Sans"/>
              <a:ea typeface="DM Sans"/>
              <a:cs typeface="DM Sans"/>
              <a:sym typeface="DM Sans"/>
            </a:endParaRPr>
          </a:p>
        </p:txBody>
      </p:sp>
      <p:sp>
        <p:nvSpPr>
          <p:cNvPr id="260" name="Google Shape;260;p13"/>
          <p:cNvSpPr/>
          <p:nvPr/>
        </p:nvSpPr>
        <p:spPr>
          <a:xfrm>
            <a:off x="3397700" y="3142724"/>
            <a:ext cx="8655600" cy="320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DM Sans"/>
                <a:ea typeface="DM Sans"/>
                <a:cs typeface="DM Sans"/>
                <a:sym typeface="DM Sans"/>
              </a:rPr>
              <a:t>Recomendaciones</a:t>
            </a:r>
            <a:endParaRPr b="0" i="0" sz="240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DM Sans"/>
                <a:ea typeface="DM Sans"/>
                <a:cs typeface="DM Sans"/>
                <a:sym typeface="DM Sans"/>
              </a:rPr>
              <a:t>Ya que conocemos el impacto que tienen las emisiones y uso de energía. Para palear el efecto de la temperatura, sería recomendable incentivar el uso de energías renovables</a:t>
            </a:r>
            <a:r>
              <a:rPr lang="en-US" sz="1600">
                <a:solidFill>
                  <a:schemeClr val="dk1"/>
                </a:solidFill>
                <a:latin typeface="DM Sans"/>
                <a:ea typeface="DM Sans"/>
                <a:cs typeface="DM Sans"/>
                <a:sym typeface="DM Sans"/>
              </a:rPr>
              <a:t> ya que a medida que aumenta la población, se hace necesario producir electricidad. </a:t>
            </a:r>
            <a:endParaRPr b="0" i="0" sz="16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DM Sans"/>
                <a:ea typeface="DM Sans"/>
                <a:cs typeface="DM Sans"/>
                <a:sym typeface="DM Sans"/>
              </a:rPr>
              <a:t>En cuestión de la deforestación, se puede aprovechar el territorio para fomentar el crecimiento de la extensión forestal. También consideramos importante el control de la actividad agrícola para evitar efectos nocivos en el medio ambiente.</a:t>
            </a:r>
            <a:endParaRPr b="0" i="0" sz="1600" u="none" cap="none" strike="noStrike">
              <a:solidFill>
                <a:schemeClr val="dk1"/>
              </a:solidFill>
              <a:latin typeface="DM Sans"/>
              <a:ea typeface="DM Sans"/>
              <a:cs typeface="DM Sans"/>
              <a:sym typeface="DM Sans"/>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
          <p:cNvSpPr txBox="1"/>
          <p:nvPr/>
        </p:nvSpPr>
        <p:spPr>
          <a:xfrm>
            <a:off x="524063" y="1397483"/>
            <a:ext cx="1325563" cy="542394"/>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8EFF"/>
              </a:buClr>
              <a:buSzPts val="4000"/>
              <a:buFont typeface="Anton"/>
              <a:buChar char="•"/>
            </a:pPr>
            <a:r>
              <a:rPr b="0" i="0" lang="en-US" sz="4000" u="none" cap="none" strike="noStrike">
                <a:solidFill>
                  <a:srgbClr val="008EFF"/>
                </a:solidFill>
                <a:latin typeface="Anton"/>
                <a:ea typeface="Anton"/>
                <a:cs typeface="Anton"/>
                <a:sym typeface="Anton"/>
              </a:rPr>
              <a:t> 01</a:t>
            </a:r>
            <a:endParaRPr b="0" i="0" sz="1400" u="none" cap="none" strike="noStrike">
              <a:solidFill>
                <a:srgbClr val="000000"/>
              </a:solidFill>
              <a:latin typeface="Anton"/>
              <a:ea typeface="Anton"/>
              <a:cs typeface="Anton"/>
              <a:sym typeface="Anton"/>
            </a:endParaRPr>
          </a:p>
        </p:txBody>
      </p:sp>
      <p:sp>
        <p:nvSpPr>
          <p:cNvPr id="136" name="Google Shape;136;p2"/>
          <p:cNvSpPr txBox="1"/>
          <p:nvPr/>
        </p:nvSpPr>
        <p:spPr>
          <a:xfrm>
            <a:off x="1849626" y="1367048"/>
            <a:ext cx="4927673"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b="0" i="0" lang="en-US" sz="2400" u="none" cap="none" strike="noStrike">
                <a:solidFill>
                  <a:schemeClr val="dk1"/>
                </a:solidFill>
                <a:latin typeface="Helvetica Neue Light"/>
                <a:ea typeface="Helvetica Neue Light"/>
                <a:cs typeface="Helvetica Neue Light"/>
                <a:sym typeface="Helvetica Neue Light"/>
              </a:rPr>
              <a:t>Contexto y Audiencia</a:t>
            </a:r>
            <a:endParaRPr b="0" i="0" sz="2400" u="none" cap="none" strike="noStrike">
              <a:solidFill>
                <a:srgbClr val="000000"/>
              </a:solidFill>
              <a:latin typeface="Helvetica Neue Light"/>
              <a:ea typeface="Helvetica Neue Light"/>
              <a:cs typeface="Helvetica Neue Light"/>
              <a:sym typeface="Helvetica Neue Light"/>
            </a:endParaRPr>
          </a:p>
        </p:txBody>
      </p:sp>
      <p:cxnSp>
        <p:nvCxnSpPr>
          <p:cNvPr id="137" name="Google Shape;137;p2"/>
          <p:cNvCxnSpPr/>
          <p:nvPr/>
        </p:nvCxnSpPr>
        <p:spPr>
          <a:xfrm>
            <a:off x="1680082" y="1367048"/>
            <a:ext cx="0" cy="603265"/>
          </a:xfrm>
          <a:prstGeom prst="straightConnector1">
            <a:avLst/>
          </a:prstGeom>
          <a:noFill/>
          <a:ln cap="flat" cmpd="sng" w="12700">
            <a:solidFill>
              <a:srgbClr val="00D703"/>
            </a:solidFill>
            <a:prstDash val="solid"/>
            <a:miter lim="800000"/>
            <a:headEnd len="sm" w="sm" type="none"/>
            <a:tailEnd len="sm" w="sm" type="none"/>
          </a:ln>
        </p:spPr>
      </p:cxnSp>
      <p:sp>
        <p:nvSpPr>
          <p:cNvPr id="138" name="Google Shape;138;p2"/>
          <p:cNvSpPr txBox="1"/>
          <p:nvPr/>
        </p:nvSpPr>
        <p:spPr>
          <a:xfrm>
            <a:off x="524063" y="2414359"/>
            <a:ext cx="1325563" cy="542394"/>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8EFF"/>
              </a:buClr>
              <a:buSzPts val="4000"/>
              <a:buFont typeface="Anton"/>
              <a:buChar char="•"/>
            </a:pPr>
            <a:r>
              <a:rPr b="0" i="0" lang="en-US" sz="4000" u="none" cap="none" strike="noStrike">
                <a:solidFill>
                  <a:srgbClr val="008EFF"/>
                </a:solidFill>
                <a:latin typeface="Anton"/>
                <a:ea typeface="Anton"/>
                <a:cs typeface="Anton"/>
                <a:sym typeface="Anton"/>
              </a:rPr>
              <a:t> 02</a:t>
            </a:r>
            <a:endParaRPr b="0" i="0" sz="1400" u="none" cap="none" strike="noStrike">
              <a:solidFill>
                <a:srgbClr val="000000"/>
              </a:solidFill>
              <a:latin typeface="Anton"/>
              <a:ea typeface="Anton"/>
              <a:cs typeface="Anton"/>
              <a:sym typeface="Anton"/>
            </a:endParaRPr>
          </a:p>
        </p:txBody>
      </p:sp>
      <p:sp>
        <p:nvSpPr>
          <p:cNvPr id="139" name="Google Shape;139;p2"/>
          <p:cNvSpPr txBox="1"/>
          <p:nvPr/>
        </p:nvSpPr>
        <p:spPr>
          <a:xfrm>
            <a:off x="1849627" y="3429000"/>
            <a:ext cx="4927686"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b="0" i="0" lang="en-US" sz="2400" u="none" cap="none" strike="noStrike">
                <a:solidFill>
                  <a:srgbClr val="000000"/>
                </a:solidFill>
                <a:latin typeface="Helvetica Neue Light"/>
                <a:ea typeface="Helvetica Neue Light"/>
                <a:cs typeface="Helvetica Neue Light"/>
                <a:sym typeface="Helvetica Neue Light"/>
              </a:rPr>
              <a:t>Metadata</a:t>
            </a:r>
            <a:endParaRPr b="0" i="0" sz="2400" u="none" cap="none" strike="noStrike">
              <a:solidFill>
                <a:srgbClr val="000000"/>
              </a:solidFill>
              <a:latin typeface="Helvetica Neue Light"/>
              <a:ea typeface="Helvetica Neue Light"/>
              <a:cs typeface="Helvetica Neue Light"/>
              <a:sym typeface="Helvetica Neue Light"/>
            </a:endParaRPr>
          </a:p>
        </p:txBody>
      </p:sp>
      <p:cxnSp>
        <p:nvCxnSpPr>
          <p:cNvPr id="140" name="Google Shape;140;p2"/>
          <p:cNvCxnSpPr/>
          <p:nvPr/>
        </p:nvCxnSpPr>
        <p:spPr>
          <a:xfrm>
            <a:off x="1680082" y="2383924"/>
            <a:ext cx="0" cy="603265"/>
          </a:xfrm>
          <a:prstGeom prst="straightConnector1">
            <a:avLst/>
          </a:prstGeom>
          <a:noFill/>
          <a:ln cap="flat" cmpd="sng" w="12700">
            <a:solidFill>
              <a:srgbClr val="00D703"/>
            </a:solidFill>
            <a:prstDash val="solid"/>
            <a:miter lim="800000"/>
            <a:headEnd len="sm" w="sm" type="none"/>
            <a:tailEnd len="sm" w="sm" type="none"/>
          </a:ln>
        </p:spPr>
      </p:cxnSp>
      <p:sp>
        <p:nvSpPr>
          <p:cNvPr id="141" name="Google Shape;141;p2"/>
          <p:cNvSpPr txBox="1"/>
          <p:nvPr/>
        </p:nvSpPr>
        <p:spPr>
          <a:xfrm>
            <a:off x="524063" y="3429502"/>
            <a:ext cx="1325563" cy="542394"/>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8EFF"/>
              </a:buClr>
              <a:buSzPts val="4000"/>
              <a:buFont typeface="Anton"/>
              <a:buChar char="•"/>
            </a:pPr>
            <a:r>
              <a:rPr b="0" i="0" lang="en-US" sz="4000" u="none" cap="none" strike="noStrike">
                <a:solidFill>
                  <a:srgbClr val="008EFF"/>
                </a:solidFill>
                <a:latin typeface="Anton"/>
                <a:ea typeface="Anton"/>
                <a:cs typeface="Anton"/>
                <a:sym typeface="Anton"/>
              </a:rPr>
              <a:t> 03</a:t>
            </a:r>
            <a:endParaRPr b="0" i="0" sz="1400" u="none" cap="none" strike="noStrike">
              <a:solidFill>
                <a:srgbClr val="000000"/>
              </a:solidFill>
              <a:latin typeface="Anton"/>
              <a:ea typeface="Anton"/>
              <a:cs typeface="Anton"/>
              <a:sym typeface="Anton"/>
            </a:endParaRPr>
          </a:p>
        </p:txBody>
      </p:sp>
      <p:cxnSp>
        <p:nvCxnSpPr>
          <p:cNvPr id="142" name="Google Shape;142;p2"/>
          <p:cNvCxnSpPr/>
          <p:nvPr/>
        </p:nvCxnSpPr>
        <p:spPr>
          <a:xfrm>
            <a:off x="1680082" y="3399067"/>
            <a:ext cx="0" cy="603265"/>
          </a:xfrm>
          <a:prstGeom prst="straightConnector1">
            <a:avLst/>
          </a:prstGeom>
          <a:noFill/>
          <a:ln cap="flat" cmpd="sng" w="12700">
            <a:solidFill>
              <a:srgbClr val="00D703"/>
            </a:solidFill>
            <a:prstDash val="solid"/>
            <a:miter lim="800000"/>
            <a:headEnd len="sm" w="sm" type="none"/>
            <a:tailEnd len="sm" w="sm" type="none"/>
          </a:ln>
        </p:spPr>
      </p:cxnSp>
      <p:sp>
        <p:nvSpPr>
          <p:cNvPr id="143" name="Google Shape;143;p2"/>
          <p:cNvSpPr txBox="1"/>
          <p:nvPr/>
        </p:nvSpPr>
        <p:spPr>
          <a:xfrm>
            <a:off x="388629" y="431801"/>
            <a:ext cx="7637771" cy="55207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i="0" lang="en-US" sz="3600" u="none" cap="none" strike="noStrike">
                <a:solidFill>
                  <a:srgbClr val="000000"/>
                </a:solidFill>
                <a:latin typeface="Anton"/>
                <a:ea typeface="Anton"/>
                <a:cs typeface="Anton"/>
                <a:sym typeface="Anton"/>
              </a:rPr>
              <a:t>AGENDA</a:t>
            </a:r>
            <a:endParaRPr b="0" i="0" sz="1400" u="none" cap="none" strike="noStrike">
              <a:solidFill>
                <a:srgbClr val="000000"/>
              </a:solidFill>
              <a:latin typeface="Anton"/>
              <a:ea typeface="Anton"/>
              <a:cs typeface="Anton"/>
              <a:sym typeface="Anton"/>
            </a:endParaRPr>
          </a:p>
        </p:txBody>
      </p:sp>
      <p:pic>
        <p:nvPicPr>
          <p:cNvPr id="144" name="Google Shape;144;p2"/>
          <p:cNvPicPr preferRelativeResize="0"/>
          <p:nvPr/>
        </p:nvPicPr>
        <p:blipFill rotWithShape="1">
          <a:blip r:embed="rId3">
            <a:alphaModFix/>
          </a:blip>
          <a:srcRect b="0" l="0" r="0" t="0"/>
          <a:stretch/>
        </p:blipFill>
        <p:spPr>
          <a:xfrm>
            <a:off x="7653250" y="49876"/>
            <a:ext cx="4538749" cy="6808124"/>
          </a:xfrm>
          <a:prstGeom prst="rect">
            <a:avLst/>
          </a:prstGeom>
          <a:noFill/>
          <a:ln>
            <a:noFill/>
          </a:ln>
        </p:spPr>
      </p:pic>
      <p:sp>
        <p:nvSpPr>
          <p:cNvPr id="145" name="Google Shape;145;p2"/>
          <p:cNvSpPr txBox="1"/>
          <p:nvPr/>
        </p:nvSpPr>
        <p:spPr>
          <a:xfrm>
            <a:off x="1849627" y="4390358"/>
            <a:ext cx="4927672"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Helvetica Neue Light"/>
                <a:ea typeface="Helvetica Neue Light"/>
                <a:cs typeface="Helvetica Neue Light"/>
                <a:sym typeface="Helvetica Neue Light"/>
              </a:rPr>
              <a:t>Análisis Exploratorio</a:t>
            </a:r>
            <a:endParaRPr b="0" i="0" sz="2800" u="none" cap="none" strike="noStrike">
              <a:solidFill>
                <a:schemeClr val="dk1"/>
              </a:solidFill>
              <a:latin typeface="Helvetica Neue Light"/>
              <a:ea typeface="Helvetica Neue Light"/>
              <a:cs typeface="Helvetica Neue Light"/>
              <a:sym typeface="Helvetica Neue Light"/>
            </a:endParaRPr>
          </a:p>
        </p:txBody>
      </p:sp>
      <p:sp>
        <p:nvSpPr>
          <p:cNvPr id="146" name="Google Shape;146;p2"/>
          <p:cNvSpPr txBox="1"/>
          <p:nvPr/>
        </p:nvSpPr>
        <p:spPr>
          <a:xfrm>
            <a:off x="524070" y="4445135"/>
            <a:ext cx="1325700" cy="542400"/>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8EFF"/>
              </a:buClr>
              <a:buSzPts val="4000"/>
              <a:buFont typeface="Anton"/>
              <a:buChar char="•"/>
            </a:pPr>
            <a:r>
              <a:rPr b="0" i="0" lang="en-US" sz="4000" u="none" cap="none" strike="noStrike">
                <a:solidFill>
                  <a:srgbClr val="008EFF"/>
                </a:solidFill>
                <a:latin typeface="Anton"/>
                <a:ea typeface="Anton"/>
                <a:cs typeface="Anton"/>
                <a:sym typeface="Anton"/>
              </a:rPr>
              <a:t> 04</a:t>
            </a:r>
            <a:endParaRPr b="0" i="0" sz="1400" u="none" cap="none" strike="noStrike">
              <a:solidFill>
                <a:srgbClr val="000000"/>
              </a:solidFill>
              <a:latin typeface="Anton"/>
              <a:ea typeface="Anton"/>
              <a:cs typeface="Anton"/>
              <a:sym typeface="Anton"/>
            </a:endParaRPr>
          </a:p>
        </p:txBody>
      </p:sp>
      <p:cxnSp>
        <p:nvCxnSpPr>
          <p:cNvPr id="147" name="Google Shape;147;p2"/>
          <p:cNvCxnSpPr/>
          <p:nvPr/>
        </p:nvCxnSpPr>
        <p:spPr>
          <a:xfrm>
            <a:off x="1680082" y="4414712"/>
            <a:ext cx="0" cy="603265"/>
          </a:xfrm>
          <a:prstGeom prst="straightConnector1">
            <a:avLst/>
          </a:prstGeom>
          <a:noFill/>
          <a:ln cap="flat" cmpd="sng" w="12700">
            <a:solidFill>
              <a:srgbClr val="00D703"/>
            </a:solidFill>
            <a:prstDash val="solid"/>
            <a:miter lim="800000"/>
            <a:headEnd len="sm" w="sm" type="none"/>
            <a:tailEnd len="sm" w="sm" type="none"/>
          </a:ln>
        </p:spPr>
      </p:cxnSp>
      <p:sp>
        <p:nvSpPr>
          <p:cNvPr id="148" name="Google Shape;148;p2"/>
          <p:cNvSpPr txBox="1"/>
          <p:nvPr/>
        </p:nvSpPr>
        <p:spPr>
          <a:xfrm>
            <a:off x="1849626" y="2353489"/>
            <a:ext cx="4927687"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Helvetica Neue Light"/>
                <a:ea typeface="Helvetica Neue Light"/>
                <a:cs typeface="Helvetica Neue Light"/>
                <a:sym typeface="Helvetica Neue Light"/>
              </a:rPr>
              <a:t>Hipótesis/Preguntas de Interés</a:t>
            </a:r>
            <a:endParaRPr b="0" i="0" sz="1400" u="none" cap="none" strike="noStrike">
              <a:solidFill>
                <a:srgbClr val="000000"/>
              </a:solidFill>
              <a:latin typeface="Helvetica Neue Light"/>
              <a:ea typeface="Helvetica Neue Light"/>
              <a:cs typeface="Helvetica Neue Light"/>
              <a:sym typeface="Helvetica Neue Light"/>
            </a:endParaRPr>
          </a:p>
        </p:txBody>
      </p:sp>
      <p:sp>
        <p:nvSpPr>
          <p:cNvPr id="149" name="Google Shape;149;p2"/>
          <p:cNvSpPr txBox="1"/>
          <p:nvPr/>
        </p:nvSpPr>
        <p:spPr>
          <a:xfrm>
            <a:off x="1849626" y="5430356"/>
            <a:ext cx="4927672"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b="0" i="0" lang="en-US" sz="2400" u="none" cap="none" strike="noStrike">
                <a:solidFill>
                  <a:schemeClr val="dk1"/>
                </a:solidFill>
                <a:latin typeface="Helvetica Neue Light"/>
                <a:ea typeface="Helvetica Neue Light"/>
                <a:cs typeface="Helvetica Neue Light"/>
                <a:sym typeface="Helvetica Neue Light"/>
              </a:rPr>
              <a:t>Insights y Recomendaciones</a:t>
            </a:r>
            <a:endParaRPr b="0" i="0" sz="2400" u="none" cap="none" strike="noStrike">
              <a:solidFill>
                <a:schemeClr val="dk1"/>
              </a:solidFill>
              <a:latin typeface="Helvetica Neue Light"/>
              <a:ea typeface="Helvetica Neue Light"/>
              <a:cs typeface="Helvetica Neue Light"/>
              <a:sym typeface="Helvetica Neue Light"/>
            </a:endParaRPr>
          </a:p>
        </p:txBody>
      </p:sp>
      <p:sp>
        <p:nvSpPr>
          <p:cNvPr id="150" name="Google Shape;150;p2"/>
          <p:cNvSpPr txBox="1"/>
          <p:nvPr/>
        </p:nvSpPr>
        <p:spPr>
          <a:xfrm>
            <a:off x="524062" y="5485145"/>
            <a:ext cx="1325563" cy="542394"/>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8EFF"/>
              </a:buClr>
              <a:buSzPts val="4000"/>
              <a:buFont typeface="Anton"/>
              <a:buChar char="•"/>
            </a:pPr>
            <a:r>
              <a:rPr b="0" i="0" lang="en-US" sz="4000" u="none" cap="none" strike="noStrike">
                <a:solidFill>
                  <a:srgbClr val="008EFF"/>
                </a:solidFill>
                <a:latin typeface="Anton"/>
                <a:ea typeface="Anton"/>
                <a:cs typeface="Anton"/>
                <a:sym typeface="Anton"/>
              </a:rPr>
              <a:t> 05</a:t>
            </a:r>
            <a:endParaRPr b="0" i="0" sz="1400" u="none" cap="none" strike="noStrike">
              <a:solidFill>
                <a:srgbClr val="000000"/>
              </a:solidFill>
              <a:latin typeface="Anton"/>
              <a:ea typeface="Anton"/>
              <a:cs typeface="Anton"/>
              <a:sym typeface="Anton"/>
            </a:endParaRPr>
          </a:p>
        </p:txBody>
      </p:sp>
      <p:cxnSp>
        <p:nvCxnSpPr>
          <p:cNvPr id="151" name="Google Shape;151;p2"/>
          <p:cNvCxnSpPr/>
          <p:nvPr/>
        </p:nvCxnSpPr>
        <p:spPr>
          <a:xfrm>
            <a:off x="1680081" y="5454710"/>
            <a:ext cx="0" cy="603265"/>
          </a:xfrm>
          <a:prstGeom prst="straightConnector1">
            <a:avLst/>
          </a:prstGeom>
          <a:noFill/>
          <a:ln cap="flat" cmpd="sng" w="12700">
            <a:solidFill>
              <a:srgbClr val="00D703"/>
            </a:solidFill>
            <a:prstDash val="solid"/>
            <a:miter lim="800000"/>
            <a:headEnd len="sm" w="sm" type="none"/>
            <a:tailEnd len="sm" w="sm" type="none"/>
          </a:ln>
        </p:spPr>
      </p:cxn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cxnSp>
        <p:nvCxnSpPr>
          <p:cNvPr id="157" name="Google Shape;157;p3"/>
          <p:cNvCxnSpPr/>
          <p:nvPr/>
        </p:nvCxnSpPr>
        <p:spPr>
          <a:xfrm>
            <a:off x="3238501" y="287524"/>
            <a:ext cx="13883" cy="6231485"/>
          </a:xfrm>
          <a:prstGeom prst="straightConnector1">
            <a:avLst/>
          </a:prstGeom>
          <a:noFill/>
          <a:ln cap="flat" cmpd="sng" w="12700">
            <a:solidFill>
              <a:srgbClr val="00D703"/>
            </a:solidFill>
            <a:prstDash val="solid"/>
            <a:miter lim="800000"/>
            <a:headEnd len="sm" w="sm" type="none"/>
            <a:tailEnd len="sm" w="sm" type="none"/>
          </a:ln>
        </p:spPr>
      </p:cxnSp>
      <p:sp>
        <p:nvSpPr>
          <p:cNvPr id="158" name="Google Shape;158;p3"/>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59" name="Google Shape;159;p3"/>
          <p:cNvSpPr txBox="1"/>
          <p:nvPr/>
        </p:nvSpPr>
        <p:spPr>
          <a:xfrm>
            <a:off x="384622" y="2758763"/>
            <a:ext cx="2718100" cy="698012"/>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CONTEXTO Y </a:t>
            </a:r>
            <a:endParaRPr b="0" i="0" sz="28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AUDIENCIA</a:t>
            </a:r>
            <a:endParaRPr b="1" i="0" sz="2800" u="none" cap="none" strike="noStrike">
              <a:solidFill>
                <a:srgbClr val="000000"/>
              </a:solidFill>
              <a:latin typeface="Arial"/>
              <a:ea typeface="Arial"/>
              <a:cs typeface="Arial"/>
              <a:sym typeface="Arial"/>
            </a:endParaRPr>
          </a:p>
        </p:txBody>
      </p:sp>
      <p:sp>
        <p:nvSpPr>
          <p:cNvPr id="160" name="Google Shape;160;p3"/>
          <p:cNvSpPr/>
          <p:nvPr/>
        </p:nvSpPr>
        <p:spPr>
          <a:xfrm>
            <a:off x="3583900" y="700741"/>
            <a:ext cx="8103900" cy="556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Helvetica Neue"/>
                <a:ea typeface="Helvetica Neue"/>
                <a:cs typeface="Helvetica Neue"/>
                <a:sym typeface="Helvetica Neue"/>
              </a:rPr>
              <a:t>Contexto</a:t>
            </a:r>
            <a:endParaRPr b="1" i="0"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Helvetica Neue Light"/>
                <a:ea typeface="Helvetica Neue Light"/>
                <a:cs typeface="Helvetica Neue Light"/>
                <a:sym typeface="Helvetica Neue Light"/>
              </a:rPr>
              <a:t>Motivados por las recientes temperaturas altas que se están presentando en el mundo que son sin precedentes queremos ofrecer un estudio que ayude a empresas e instituciones gubernamentales a prepararse para afrontar esta situación. Nuestro objetivo es por medio de métodos de regresión estimar </a:t>
            </a:r>
            <a:r>
              <a:rPr lang="en-US" sz="1600">
                <a:solidFill>
                  <a:schemeClr val="dk1"/>
                </a:solidFill>
                <a:latin typeface="Helvetica Neue Light"/>
                <a:ea typeface="Helvetica Neue Light"/>
                <a:cs typeface="Helvetica Neue Light"/>
                <a:sym typeface="Helvetica Neue Light"/>
              </a:rPr>
              <a:t>las variables que </a:t>
            </a:r>
            <a:r>
              <a:rPr lang="en-US" sz="1600">
                <a:solidFill>
                  <a:schemeClr val="dk1"/>
                </a:solidFill>
                <a:latin typeface="Helvetica Neue Light"/>
                <a:ea typeface="Helvetica Neue Light"/>
                <a:cs typeface="Helvetica Neue Light"/>
                <a:sym typeface="Helvetica Neue Light"/>
              </a:rPr>
              <a:t>inciden más en estos cambios</a:t>
            </a:r>
            <a:r>
              <a:rPr b="0" i="0" lang="en-US" sz="1600" u="none" cap="none" strike="noStrike">
                <a:solidFill>
                  <a:schemeClr val="dk1"/>
                </a:solidFill>
                <a:latin typeface="Helvetica Neue Light"/>
                <a:ea typeface="Helvetica Neue Light"/>
                <a:cs typeface="Helvetica Neue Light"/>
                <a:sym typeface="Helvetica Neue Light"/>
              </a:rPr>
              <a:t> y poder actuar en modo proactivo. Por ello nos planteamos las siguientes preguntas: </a:t>
            </a:r>
            <a:endParaRPr b="0" i="0"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Helvetica Neue Light"/>
                <a:ea typeface="Helvetica Neue Light"/>
                <a:cs typeface="Helvetica Neue Light"/>
                <a:sym typeface="Helvetica Neue Light"/>
              </a:rPr>
              <a:t>1)¿Qué </a:t>
            </a:r>
            <a:r>
              <a:rPr lang="en-US" sz="1600">
                <a:solidFill>
                  <a:schemeClr val="dk1"/>
                </a:solidFill>
                <a:latin typeface="Helvetica Neue Light"/>
                <a:ea typeface="Helvetica Neue Light"/>
                <a:cs typeface="Helvetica Neue Light"/>
                <a:sym typeface="Helvetica Neue Light"/>
              </a:rPr>
              <a:t>factores afectaron la temperatura en Argentina</a:t>
            </a:r>
            <a:r>
              <a:rPr b="0" i="0" lang="en-US" sz="1600" u="none" cap="none" strike="noStrike">
                <a:solidFill>
                  <a:schemeClr val="dk1"/>
                </a:solidFill>
                <a:latin typeface="Helvetica Neue Light"/>
                <a:ea typeface="Helvetica Neue Light"/>
                <a:cs typeface="Helvetica Neue Light"/>
                <a:sym typeface="Helvetica Neue Light"/>
              </a:rPr>
              <a:t>?</a:t>
            </a:r>
            <a:endParaRPr b="0" i="0"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Helvetica Neue Light"/>
                <a:ea typeface="Helvetica Neue Light"/>
                <a:cs typeface="Helvetica Neue Light"/>
                <a:sym typeface="Helvetica Neue Light"/>
              </a:rPr>
              <a:t>2)¿Qué factores impactan más en el </a:t>
            </a:r>
            <a:r>
              <a:rPr lang="en-US" sz="1600">
                <a:solidFill>
                  <a:schemeClr val="dk1"/>
                </a:solidFill>
                <a:latin typeface="Helvetica Neue Light"/>
                <a:ea typeface="Helvetica Neue Light"/>
                <a:cs typeface="Helvetica Neue Light"/>
                <a:sym typeface="Helvetica Neue Light"/>
              </a:rPr>
              <a:t>efecto invernadero</a:t>
            </a:r>
            <a:r>
              <a:rPr b="0" i="0" lang="en-US" sz="1600" u="none" cap="none" strike="noStrike">
                <a:solidFill>
                  <a:schemeClr val="dk1"/>
                </a:solidFill>
                <a:latin typeface="Helvetica Neue Light"/>
                <a:ea typeface="Helvetica Neue Light"/>
                <a:cs typeface="Helvetica Neue Light"/>
                <a:sym typeface="Helvetica Neue Light"/>
              </a:rPr>
              <a:t>?</a:t>
            </a:r>
            <a:endParaRPr b="0" i="0" sz="1600" u="none" cap="none" strike="noStrike">
              <a:solidFill>
                <a:schemeClr val="dk1"/>
              </a:solidFill>
              <a:latin typeface="Helvetica Neue Light"/>
              <a:ea typeface="Helvetica Neue Light"/>
              <a:cs typeface="Helvetica Neue Light"/>
              <a:sym typeface="Helvetica Neue Light"/>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Helvetica Neue"/>
                <a:ea typeface="Helvetica Neue"/>
                <a:cs typeface="Helvetica Neue"/>
                <a:sym typeface="Helvetica Neue"/>
              </a:rPr>
              <a:t>Audiencia</a:t>
            </a:r>
            <a:endParaRPr b="1" i="0"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Helvetica Neue Light"/>
                <a:ea typeface="Helvetica Neue Light"/>
                <a:cs typeface="Helvetica Neue Light"/>
                <a:sym typeface="Helvetica Neue Light"/>
              </a:rPr>
              <a:t>Con este informe se busca aportar a las instituciones gubernamentales para que puedan tomar medidas preventivas con esta información y tengan el tiempo de hacer las implementaciones necesarias a nivel de infraestructura. Por otra parte, ayuda también señalando sobre qué problemática deben trabajar más para retrasar dicho efecto. </a:t>
            </a:r>
            <a:endParaRPr b="0" i="0" sz="1600" u="none" cap="none" strike="noStrike">
              <a:solidFill>
                <a:schemeClr val="dk1"/>
              </a:solidFill>
              <a:latin typeface="Helvetica Neue Light"/>
              <a:ea typeface="Helvetica Neue Light"/>
              <a:cs typeface="Helvetica Neue Light"/>
              <a:sym typeface="Helvetica Neue Light"/>
            </a:endParaRPr>
          </a:p>
          <a:p>
            <a:pPr indent="-171450" lvl="0" marL="285750" marR="0" rtl="0" algn="l">
              <a:lnSpc>
                <a:spcPct val="100000"/>
              </a:lnSpc>
              <a:spcBef>
                <a:spcPts val="0"/>
              </a:spcBef>
              <a:spcAft>
                <a:spcPts val="0"/>
              </a:spcAft>
              <a:buClr>
                <a:schemeClr val="dk1"/>
              </a:buClr>
              <a:buSzPts val="1800"/>
              <a:buFont typeface="Noto Sans"/>
              <a:buNone/>
            </a:pPr>
            <a:r>
              <a:t/>
            </a:r>
            <a:endParaRPr b="0" i="0"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Helvetica Neue"/>
                <a:ea typeface="Helvetica Neue"/>
                <a:cs typeface="Helvetica Neue"/>
                <a:sym typeface="Helvetica Neue"/>
              </a:rPr>
              <a:t>Limitaciones</a:t>
            </a:r>
            <a:endParaRPr b="1" i="0"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Helvetica Neue Light"/>
                <a:ea typeface="Helvetica Neue Light"/>
                <a:cs typeface="Helvetica Neue Light"/>
                <a:sym typeface="Helvetica Neue Light"/>
              </a:rPr>
              <a:t>Para hacer una predicción lo más sólida posible fue necesario acotar el dataset ya que para ciertas variables no encontrábamos información.</a:t>
            </a:r>
            <a:endParaRPr b="0" i="0" sz="16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cxnSp>
        <p:nvCxnSpPr>
          <p:cNvPr id="166" name="Google Shape;166;p4"/>
          <p:cNvCxnSpPr/>
          <p:nvPr/>
        </p:nvCxnSpPr>
        <p:spPr>
          <a:xfrm>
            <a:off x="3238501" y="287524"/>
            <a:ext cx="13883" cy="6231485"/>
          </a:xfrm>
          <a:prstGeom prst="straightConnector1">
            <a:avLst/>
          </a:prstGeom>
          <a:noFill/>
          <a:ln cap="flat" cmpd="sng" w="12700">
            <a:solidFill>
              <a:srgbClr val="00D703"/>
            </a:solidFill>
            <a:prstDash val="solid"/>
            <a:miter lim="800000"/>
            <a:headEnd len="sm" w="sm" type="none"/>
            <a:tailEnd len="sm" w="sm" type="none"/>
          </a:ln>
        </p:spPr>
      </p:cxnSp>
      <p:sp>
        <p:nvSpPr>
          <p:cNvPr id="167" name="Google Shape;167;p4"/>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68" name="Google Shape;168;p4"/>
          <p:cNvSpPr txBox="1"/>
          <p:nvPr/>
        </p:nvSpPr>
        <p:spPr>
          <a:xfrm>
            <a:off x="384622" y="2758763"/>
            <a:ext cx="2718000" cy="10344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PREGUNTAS DE</a:t>
            </a:r>
            <a:endParaRPr b="0" i="0" sz="28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INTERÉS</a:t>
            </a:r>
            <a:endParaRPr b="1" i="0" sz="2800" u="none" cap="none" strike="noStrike">
              <a:solidFill>
                <a:srgbClr val="000000"/>
              </a:solidFill>
              <a:latin typeface="Arial"/>
              <a:ea typeface="Arial"/>
              <a:cs typeface="Arial"/>
              <a:sym typeface="Arial"/>
            </a:endParaRPr>
          </a:p>
        </p:txBody>
      </p:sp>
      <p:sp>
        <p:nvSpPr>
          <p:cNvPr id="169" name="Google Shape;169;p4"/>
          <p:cNvSpPr/>
          <p:nvPr/>
        </p:nvSpPr>
        <p:spPr>
          <a:xfrm>
            <a:off x="3583900" y="1005522"/>
            <a:ext cx="8103900" cy="4610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Helvetica Neue"/>
                <a:ea typeface="Helvetica Neue"/>
                <a:cs typeface="Helvetica Neue"/>
                <a:sym typeface="Helvetica Neue"/>
              </a:rPr>
              <a:t>Preguntas principales o primarias</a:t>
            </a:r>
            <a:endParaRPr b="1" i="0" sz="1800" u="none" cap="none" strike="noStrike">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600"/>
              <a:buFont typeface="Arial"/>
              <a:buNone/>
            </a:pPr>
            <a:r>
              <a:rPr lang="en-US" sz="1600">
                <a:solidFill>
                  <a:schemeClr val="dk1"/>
                </a:solidFill>
                <a:latin typeface="Helvetica Neue Light"/>
                <a:ea typeface="Helvetica Neue Light"/>
                <a:cs typeface="Helvetica Neue Light"/>
                <a:sym typeface="Helvetica Neue Light"/>
              </a:rPr>
              <a:t>1)¿Qué factores afectaron la temperatura en Argentina?</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600"/>
              <a:buFont typeface="Arial"/>
              <a:buNone/>
            </a:pPr>
            <a:r>
              <a:rPr lang="en-US" sz="1600">
                <a:solidFill>
                  <a:schemeClr val="dk1"/>
                </a:solidFill>
                <a:latin typeface="Helvetica Neue Light"/>
                <a:ea typeface="Helvetica Neue Light"/>
                <a:cs typeface="Helvetica Neue Light"/>
                <a:sym typeface="Helvetica Neue Light"/>
              </a:rPr>
              <a:t>2)¿Qué factores impactan más en el efecto invernadero?</a:t>
            </a:r>
            <a:endParaRPr sz="1600">
              <a:solidFill>
                <a:schemeClr val="dk1"/>
              </a:solidFill>
              <a:latin typeface="Helvetica Neue Light"/>
              <a:ea typeface="Helvetica Neue Light"/>
              <a:cs typeface="Helvetica Neue Light"/>
              <a:sym typeface="Helvetica Neue Light"/>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Helvetica Neue"/>
                <a:ea typeface="Helvetica Neue"/>
                <a:cs typeface="Helvetica Neue"/>
                <a:sym typeface="Helvetica Neue"/>
              </a:rPr>
              <a:t>Preguntas secundarias (nos ayudaran a contestar las principales)</a:t>
            </a:r>
            <a:endParaRPr b="1" i="0" sz="18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Helvetica Neue Light"/>
                <a:ea typeface="Helvetica Neue Light"/>
                <a:cs typeface="Helvetica Neue Light"/>
                <a:sym typeface="Helvetica Neue Light"/>
              </a:rPr>
              <a:t>3) ¿Cómo incide el CO2 </a:t>
            </a:r>
            <a:r>
              <a:rPr lang="en-US" sz="1800">
                <a:solidFill>
                  <a:schemeClr val="dk1"/>
                </a:solidFill>
                <a:latin typeface="Helvetica Neue Light"/>
                <a:ea typeface="Helvetica Neue Light"/>
                <a:cs typeface="Helvetica Neue Light"/>
                <a:sym typeface="Helvetica Neue Light"/>
              </a:rPr>
              <a:t>en el calentamiento global</a:t>
            </a:r>
            <a:r>
              <a:rPr b="0" i="0" lang="en-US" sz="1800" u="none" cap="none" strike="noStrike">
                <a:solidFill>
                  <a:schemeClr val="dk1"/>
                </a:solidFill>
                <a:latin typeface="Helvetica Neue Light"/>
                <a:ea typeface="Helvetica Neue Light"/>
                <a:cs typeface="Helvetica Neue Light"/>
                <a:sym typeface="Helvetica Neue Light"/>
              </a:rPr>
              <a:t>?</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Helvetica Neue Light"/>
                <a:ea typeface="Helvetica Neue Light"/>
                <a:cs typeface="Helvetica Neue Light"/>
                <a:sym typeface="Helvetica Neue Light"/>
              </a:rPr>
              <a:t>4) ¿Qué actividad industrial/económica que haya emergido en el tiempo puede relacionarse con el </a:t>
            </a:r>
            <a:r>
              <a:rPr lang="en-US" sz="1800">
                <a:solidFill>
                  <a:schemeClr val="dk1"/>
                </a:solidFill>
                <a:latin typeface="Helvetica Neue Light"/>
                <a:ea typeface="Helvetica Neue Light"/>
                <a:cs typeface="Helvetica Neue Light"/>
                <a:sym typeface="Helvetica Neue Light"/>
              </a:rPr>
              <a:t>efecto invernadero</a:t>
            </a:r>
            <a:r>
              <a:rPr b="0" i="0" lang="en-US" sz="1800" u="none" cap="none" strike="noStrike">
                <a:solidFill>
                  <a:schemeClr val="dk1"/>
                </a:solidFill>
                <a:latin typeface="Helvetica Neue Light"/>
                <a:ea typeface="Helvetica Neue Light"/>
                <a:cs typeface="Helvetica Neue Light"/>
                <a:sym typeface="Helvetica Neue Light"/>
              </a:rPr>
              <a:t>?</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txBox="1"/>
          <p:nvPr/>
        </p:nvSpPr>
        <p:spPr>
          <a:xfrm>
            <a:off x="1774050" y="3893013"/>
            <a:ext cx="3143400" cy="13854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DM Sans"/>
                <a:ea typeface="DM Sans"/>
                <a:cs typeface="DM Sans"/>
                <a:sym typeface="DM Sans"/>
              </a:rPr>
              <a:t>Países/áreas geográficas considerados por el estudio original</a:t>
            </a:r>
            <a:endParaRPr b="1" i="0" sz="2000" u="none" cap="none" strike="noStrike">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DM Sans"/>
                <a:ea typeface="DM Sans"/>
                <a:cs typeface="DM Sans"/>
                <a:sym typeface="DM Sans"/>
              </a:rPr>
              <a:t>285</a:t>
            </a:r>
            <a:endParaRPr b="1" i="0" sz="3000" u="none" cap="none" strike="noStrike">
              <a:solidFill>
                <a:schemeClr val="dk1"/>
              </a:solidFill>
              <a:latin typeface="DM Sans"/>
              <a:ea typeface="DM Sans"/>
              <a:cs typeface="DM Sans"/>
              <a:sym typeface="DM Sans"/>
            </a:endParaRPr>
          </a:p>
        </p:txBody>
      </p:sp>
      <p:sp>
        <p:nvSpPr>
          <p:cNvPr id="176" name="Google Shape;176;p5"/>
          <p:cNvSpPr txBox="1"/>
          <p:nvPr/>
        </p:nvSpPr>
        <p:spPr>
          <a:xfrm>
            <a:off x="1644669" y="1650879"/>
            <a:ext cx="3143400" cy="7695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DM Sans"/>
                <a:ea typeface="DM Sans"/>
                <a:cs typeface="DM Sans"/>
                <a:sym typeface="DM Sans"/>
              </a:rPr>
              <a:t>Variables Analizadas</a:t>
            </a:r>
            <a:endParaRPr b="0" i="0" sz="1400" u="none" cap="none" strike="noStrike">
              <a:solidFill>
                <a:srgbClr val="000000"/>
              </a:solidFill>
              <a:latin typeface="DM Sans"/>
              <a:ea typeface="DM Sans"/>
              <a:cs typeface="DM Sans"/>
              <a:sym typeface="DM Sans"/>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DM Sans"/>
                <a:ea typeface="DM Sans"/>
                <a:cs typeface="DM Sans"/>
                <a:sym typeface="DM Sans"/>
              </a:rPr>
              <a:t>56</a:t>
            </a:r>
            <a:endParaRPr b="0" i="0" sz="1400" u="none" cap="none" strike="noStrike">
              <a:solidFill>
                <a:srgbClr val="000000"/>
              </a:solidFill>
              <a:latin typeface="DM Sans"/>
              <a:ea typeface="DM Sans"/>
              <a:cs typeface="DM Sans"/>
              <a:sym typeface="DM Sans"/>
            </a:endParaRPr>
          </a:p>
        </p:txBody>
      </p:sp>
      <p:sp>
        <p:nvSpPr>
          <p:cNvPr id="177" name="Google Shape;177;p5"/>
          <p:cNvSpPr txBox="1"/>
          <p:nvPr/>
        </p:nvSpPr>
        <p:spPr>
          <a:xfrm>
            <a:off x="2066242" y="131779"/>
            <a:ext cx="7836300" cy="3447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DM Sans"/>
                <a:ea typeface="DM Sans"/>
                <a:cs typeface="DM Sans"/>
                <a:sym typeface="DM Sans"/>
              </a:rPr>
              <a:t>RESUMEN </a:t>
            </a:r>
            <a:r>
              <a:rPr b="1" i="0" lang="en-US" sz="2800" u="none" cap="none" strike="noStrike">
                <a:solidFill>
                  <a:srgbClr val="000000"/>
                </a:solidFill>
                <a:latin typeface="DM Sans"/>
                <a:ea typeface="DM Sans"/>
                <a:cs typeface="DM Sans"/>
                <a:sym typeface="DM Sans"/>
              </a:rPr>
              <a:t>METADATA</a:t>
            </a:r>
            <a:endParaRPr b="0" i="0" sz="1400" u="none" cap="none" strike="noStrike">
              <a:solidFill>
                <a:srgbClr val="000000"/>
              </a:solidFill>
              <a:latin typeface="DM Sans"/>
              <a:ea typeface="DM Sans"/>
              <a:cs typeface="DM Sans"/>
              <a:sym typeface="DM Sans"/>
            </a:endParaRPr>
          </a:p>
        </p:txBody>
      </p:sp>
      <p:sp>
        <p:nvSpPr>
          <p:cNvPr id="178" name="Google Shape;178;p5"/>
          <p:cNvSpPr txBox="1"/>
          <p:nvPr/>
        </p:nvSpPr>
        <p:spPr>
          <a:xfrm>
            <a:off x="471475" y="6452838"/>
            <a:ext cx="10739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Los datos fueron extraídos utilizando la API de Youtube el día 6 de Febrero del 2022. Accede al siguiente notebook si quieres reproducir el análisis: </a:t>
            </a:r>
            <a:r>
              <a:rPr b="0" i="0" lang="en-US" sz="1000" u="sng" cap="none" strike="noStrike">
                <a:solidFill>
                  <a:schemeClr val="hlink"/>
                </a:solidFill>
                <a:latin typeface="Calibri"/>
                <a:ea typeface="Calibri"/>
                <a:cs typeface="Calibri"/>
                <a:sym typeface="Calibri"/>
                <a:hlinkClick r:id="rId3"/>
              </a:rPr>
              <a:t>link</a:t>
            </a:r>
            <a:r>
              <a:rPr b="0" i="0" lang="en-US" sz="1000" u="none" cap="none" strike="noStrike">
                <a:solidFill>
                  <a:schemeClr val="dk1"/>
                </a:solidFill>
                <a:latin typeface="Calibri"/>
                <a:ea typeface="Calibri"/>
                <a:cs typeface="Calibri"/>
                <a:sym typeface="Calibri"/>
              </a:rPr>
              <a:t>.</a:t>
            </a:r>
            <a:endParaRPr b="0" i="0" sz="1000" u="none" cap="none" strike="noStrike">
              <a:solidFill>
                <a:schemeClr val="dk1"/>
              </a:solidFill>
              <a:latin typeface="Calibri"/>
              <a:ea typeface="Calibri"/>
              <a:cs typeface="Calibri"/>
              <a:sym typeface="Calibri"/>
            </a:endParaRPr>
          </a:p>
        </p:txBody>
      </p:sp>
      <p:sp>
        <p:nvSpPr>
          <p:cNvPr id="179" name="Google Shape;179;p5"/>
          <p:cNvSpPr txBox="1"/>
          <p:nvPr/>
        </p:nvSpPr>
        <p:spPr>
          <a:xfrm>
            <a:off x="8301370" y="4267204"/>
            <a:ext cx="3143400" cy="7695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DM Sans"/>
                <a:ea typeface="DM Sans"/>
                <a:cs typeface="DM Sans"/>
                <a:sym typeface="DM Sans"/>
              </a:rPr>
              <a:t>Filas del Dataset Original</a:t>
            </a:r>
            <a:endParaRPr b="0" i="0" sz="1400" u="none" cap="none" strike="noStrike">
              <a:solidFill>
                <a:srgbClr val="000000"/>
              </a:solidFill>
              <a:latin typeface="DM Sans"/>
              <a:ea typeface="DM Sans"/>
              <a:cs typeface="DM Sans"/>
              <a:sym typeface="DM Sans"/>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DM Sans"/>
                <a:ea typeface="DM Sans"/>
                <a:cs typeface="DM Sans"/>
                <a:sym typeface="DM Sans"/>
              </a:rPr>
              <a:t>10000</a:t>
            </a:r>
            <a:endParaRPr b="0" i="0" sz="1400" u="none" cap="none" strike="noStrike">
              <a:solidFill>
                <a:srgbClr val="000000"/>
              </a:solidFill>
              <a:latin typeface="DM Sans"/>
              <a:ea typeface="DM Sans"/>
              <a:cs typeface="DM Sans"/>
              <a:sym typeface="DM Sans"/>
            </a:endParaRPr>
          </a:p>
        </p:txBody>
      </p:sp>
      <p:sp>
        <p:nvSpPr>
          <p:cNvPr id="180" name="Google Shape;180;p5"/>
          <p:cNvSpPr txBox="1"/>
          <p:nvPr/>
        </p:nvSpPr>
        <p:spPr>
          <a:xfrm>
            <a:off x="4940463" y="2780075"/>
            <a:ext cx="3143400" cy="7695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DM Sans"/>
                <a:ea typeface="DM Sans"/>
                <a:cs typeface="DM Sans"/>
                <a:sym typeface="DM Sans"/>
              </a:rPr>
              <a:t>Países Elegido</a:t>
            </a:r>
            <a:endParaRPr b="1" i="0" sz="2000" u="none" cap="none" strike="noStrike">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DM Sans"/>
                <a:ea typeface="DM Sans"/>
                <a:cs typeface="DM Sans"/>
                <a:sym typeface="DM Sans"/>
              </a:rPr>
              <a:t>Argentina</a:t>
            </a:r>
            <a:endParaRPr b="1" i="0" sz="3000" u="none" cap="none" strike="noStrike">
              <a:solidFill>
                <a:schemeClr val="dk1"/>
              </a:solidFill>
              <a:latin typeface="DM Sans"/>
              <a:ea typeface="DM Sans"/>
              <a:cs typeface="DM Sans"/>
              <a:sym typeface="DM Sans"/>
            </a:endParaRPr>
          </a:p>
        </p:txBody>
      </p:sp>
      <p:sp>
        <p:nvSpPr>
          <p:cNvPr id="181" name="Google Shape;181;p5"/>
          <p:cNvSpPr txBox="1"/>
          <p:nvPr/>
        </p:nvSpPr>
        <p:spPr>
          <a:xfrm>
            <a:off x="7963532" y="1667154"/>
            <a:ext cx="3143400" cy="7695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DM Sans"/>
                <a:ea typeface="DM Sans"/>
                <a:cs typeface="DM Sans"/>
                <a:sym typeface="DM Sans"/>
              </a:rPr>
              <a:t>Variables Seleccionadas</a:t>
            </a:r>
            <a:endParaRPr b="0" i="0" sz="1400" u="none" cap="none" strike="noStrike">
              <a:solidFill>
                <a:srgbClr val="000000"/>
              </a:solidFill>
              <a:latin typeface="DM Sans"/>
              <a:ea typeface="DM Sans"/>
              <a:cs typeface="DM Sans"/>
              <a:sym typeface="DM Sans"/>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DM Sans"/>
                <a:ea typeface="DM Sans"/>
                <a:cs typeface="DM Sans"/>
                <a:sym typeface="DM Sans"/>
              </a:rPr>
              <a:t>20</a:t>
            </a:r>
            <a:endParaRPr b="0" i="0" sz="1400" u="none" cap="none" strike="noStrike">
              <a:solidFill>
                <a:srgbClr val="000000"/>
              </a:solidFill>
              <a:latin typeface="DM Sans"/>
              <a:ea typeface="DM Sans"/>
              <a:cs typeface="DM Sans"/>
              <a:sym typeface="DM Sans"/>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6"/>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88" name="Google Shape;188;p6"/>
          <p:cNvSpPr txBox="1"/>
          <p:nvPr/>
        </p:nvSpPr>
        <p:spPr>
          <a:xfrm>
            <a:off x="429592" y="2505670"/>
            <a:ext cx="10857900" cy="14778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Clr>
                <a:srgbClr val="000000"/>
              </a:buClr>
              <a:buSzPts val="6000"/>
              <a:buFont typeface="Arial"/>
              <a:buNone/>
            </a:pPr>
            <a:r>
              <a:rPr b="0" i="0" lang="en-US" sz="6000" u="none" cap="none" strike="noStrike">
                <a:solidFill>
                  <a:srgbClr val="000000"/>
                </a:solidFill>
                <a:latin typeface="Arial"/>
                <a:ea typeface="Arial"/>
                <a:cs typeface="Arial"/>
                <a:sym typeface="Arial"/>
              </a:rPr>
              <a:t>ANÁLISIS </a:t>
            </a:r>
            <a:endParaRPr b="0" i="0" sz="14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Clr>
                <a:srgbClr val="000000"/>
              </a:buClr>
              <a:buSzPts val="6000"/>
              <a:buFont typeface="Arial"/>
              <a:buNone/>
            </a:pPr>
            <a:r>
              <a:rPr b="1" i="0" lang="en-US" sz="6000" u="none" cap="none" strike="noStrike">
                <a:solidFill>
                  <a:srgbClr val="000000"/>
                </a:solidFill>
                <a:latin typeface="Arial"/>
                <a:ea typeface="Arial"/>
                <a:cs typeface="Arial"/>
                <a:sym typeface="Arial"/>
              </a:rPr>
              <a:t>EXPLORATORIO</a:t>
            </a:r>
            <a:endParaRPr b="1" i="0" sz="60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95" name="Google Shape;195;p8"/>
          <p:cNvSpPr txBox="1"/>
          <p:nvPr/>
        </p:nvSpPr>
        <p:spPr>
          <a:xfrm>
            <a:off x="480873" y="506701"/>
            <a:ext cx="2718000" cy="6897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Focus ARGENTINA</a:t>
            </a:r>
            <a:endParaRPr b="0" i="0" sz="1400" u="none" cap="none" strike="noStrike">
              <a:solidFill>
                <a:srgbClr val="000000"/>
              </a:solidFill>
              <a:latin typeface="Arial"/>
              <a:ea typeface="Arial"/>
              <a:cs typeface="Arial"/>
              <a:sym typeface="Arial"/>
            </a:endParaRPr>
          </a:p>
        </p:txBody>
      </p:sp>
      <p:sp>
        <p:nvSpPr>
          <p:cNvPr id="196" name="Google Shape;196;p8"/>
          <p:cNvSpPr/>
          <p:nvPr/>
        </p:nvSpPr>
        <p:spPr>
          <a:xfrm>
            <a:off x="3402250" y="440725"/>
            <a:ext cx="8387700" cy="104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DM Sans"/>
                <a:ea typeface="DM Sans"/>
                <a:cs typeface="DM Sans"/>
                <a:sym typeface="DM Sans"/>
              </a:rPr>
              <a:t>¿Cómo segmentamos?</a:t>
            </a:r>
            <a:endParaRPr b="0" i="0" sz="140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DM Sans"/>
                <a:ea typeface="DM Sans"/>
                <a:cs typeface="DM Sans"/>
                <a:sym typeface="DM Sans"/>
              </a:rPr>
              <a:t>Encontramos sólidez en los datos a partir de 1990 por lo que elegimos este periodo para hacer el estudio. A partir de 2007 se ve una nueva tendencia de alza y cambio positivo de temperatura.</a:t>
            </a:r>
            <a:endParaRPr b="0" i="0" sz="1400" u="none" cap="none" strike="noStrike">
              <a:solidFill>
                <a:schemeClr val="dk1"/>
              </a:solidFill>
              <a:latin typeface="DM Sans"/>
              <a:ea typeface="DM Sans"/>
              <a:cs typeface="DM Sans"/>
              <a:sym typeface="DM Sans"/>
            </a:endParaRPr>
          </a:p>
        </p:txBody>
      </p:sp>
      <p:sp>
        <p:nvSpPr>
          <p:cNvPr id="197" name="Google Shape;197;p8"/>
          <p:cNvSpPr txBox="1"/>
          <p:nvPr/>
        </p:nvSpPr>
        <p:spPr>
          <a:xfrm>
            <a:off x="8052212" y="2869579"/>
            <a:ext cx="674559" cy="18466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47%</a:t>
            </a:r>
            <a:endParaRPr b="0" i="0" sz="1400" u="none" cap="none" strike="noStrike">
              <a:solidFill>
                <a:srgbClr val="000000"/>
              </a:solidFill>
              <a:latin typeface="Arial"/>
              <a:ea typeface="Arial"/>
              <a:cs typeface="Arial"/>
              <a:sym typeface="Arial"/>
            </a:endParaRPr>
          </a:p>
        </p:txBody>
      </p:sp>
      <p:sp>
        <p:nvSpPr>
          <p:cNvPr id="198" name="Google Shape;198;p8"/>
          <p:cNvSpPr txBox="1"/>
          <p:nvPr/>
        </p:nvSpPr>
        <p:spPr>
          <a:xfrm>
            <a:off x="8052212" y="4126315"/>
            <a:ext cx="674559" cy="18466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55%</a:t>
            </a:r>
            <a:endParaRPr b="0" i="0" sz="1400" u="none" cap="none" strike="noStrike">
              <a:solidFill>
                <a:srgbClr val="000000"/>
              </a:solidFill>
              <a:latin typeface="Arial"/>
              <a:ea typeface="Arial"/>
              <a:cs typeface="Arial"/>
              <a:sym typeface="Arial"/>
            </a:endParaRPr>
          </a:p>
        </p:txBody>
      </p:sp>
      <p:sp>
        <p:nvSpPr>
          <p:cNvPr id="199" name="Google Shape;199;p8"/>
          <p:cNvSpPr txBox="1"/>
          <p:nvPr/>
        </p:nvSpPr>
        <p:spPr>
          <a:xfrm>
            <a:off x="8052212" y="5335688"/>
            <a:ext cx="674559" cy="18466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52%</a:t>
            </a:r>
            <a:endParaRPr b="0" i="0" sz="1400" u="none" cap="none" strike="noStrike">
              <a:solidFill>
                <a:srgbClr val="000000"/>
              </a:solidFill>
              <a:latin typeface="Arial"/>
              <a:ea typeface="Arial"/>
              <a:cs typeface="Arial"/>
              <a:sym typeface="Arial"/>
            </a:endParaRPr>
          </a:p>
        </p:txBody>
      </p:sp>
      <p:pic>
        <p:nvPicPr>
          <p:cNvPr id="200" name="Google Shape;200;p8"/>
          <p:cNvPicPr preferRelativeResize="0"/>
          <p:nvPr/>
        </p:nvPicPr>
        <p:blipFill rotWithShape="1">
          <a:blip r:embed="rId3">
            <a:alphaModFix/>
          </a:blip>
          <a:srcRect b="0" l="0" r="0" t="0"/>
          <a:stretch/>
        </p:blipFill>
        <p:spPr>
          <a:xfrm>
            <a:off x="1670275" y="2058375"/>
            <a:ext cx="9245374" cy="3809025"/>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9"/>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207" name="Google Shape;207;p9"/>
          <p:cNvSpPr txBox="1"/>
          <p:nvPr/>
        </p:nvSpPr>
        <p:spPr>
          <a:xfrm>
            <a:off x="480873" y="506701"/>
            <a:ext cx="10017900" cy="3447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Helvetica Neue"/>
                <a:ea typeface="Helvetica Neue"/>
                <a:cs typeface="Helvetica Neue"/>
                <a:sym typeface="Helvetica Neue"/>
              </a:rPr>
              <a:t>¿Qué </a:t>
            </a:r>
            <a:r>
              <a:rPr b="1" i="0" lang="en-US" sz="2800" u="none" cap="none" strike="noStrike">
                <a:solidFill>
                  <a:srgbClr val="000000"/>
                </a:solidFill>
                <a:latin typeface="Helvetica Neue"/>
                <a:ea typeface="Helvetica Neue"/>
                <a:cs typeface="Helvetica Neue"/>
                <a:sym typeface="Helvetica Neue"/>
              </a:rPr>
              <a:t>factores impactan</a:t>
            </a:r>
            <a:r>
              <a:rPr b="0" i="0" lang="en-US" sz="2800" u="none" cap="none" strike="noStrike">
                <a:solidFill>
                  <a:srgbClr val="000000"/>
                </a:solidFill>
                <a:latin typeface="Helvetica Neue"/>
                <a:ea typeface="Helvetica Neue"/>
                <a:cs typeface="Helvetica Neue"/>
                <a:sym typeface="Helvetica Neue"/>
              </a:rPr>
              <a:t> más en el cambio de temperatura?</a:t>
            </a:r>
            <a:endParaRPr b="1" i="0" sz="100" u="none" cap="none" strike="noStrike">
              <a:solidFill>
                <a:srgbClr val="888888"/>
              </a:solidFill>
              <a:latin typeface="Helvetica Neue"/>
              <a:ea typeface="Helvetica Neue"/>
              <a:cs typeface="Helvetica Neue"/>
              <a:sym typeface="Helvetica Neue"/>
            </a:endParaRPr>
          </a:p>
        </p:txBody>
      </p:sp>
      <p:sp>
        <p:nvSpPr>
          <p:cNvPr id="208" name="Google Shape;208;p9"/>
          <p:cNvSpPr/>
          <p:nvPr/>
        </p:nvSpPr>
        <p:spPr>
          <a:xfrm>
            <a:off x="480875" y="1624650"/>
            <a:ext cx="3658800" cy="419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Helvetica Neue Light"/>
                <a:ea typeface="Helvetica Neue Light"/>
                <a:cs typeface="Helvetica Neue Light"/>
                <a:sym typeface="Helvetica Neue Light"/>
              </a:rPr>
              <a:t>Hicimos un análisis multivariado para contrastar el efecto de las variables de interés entre sí.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Helvetica Neue Light"/>
                <a:ea typeface="Helvetica Neue Light"/>
                <a:cs typeface="Helvetica Neue Light"/>
                <a:sym typeface="Helvetica Neue Light"/>
              </a:rPr>
              <a:t>Vemos tendencias bastante obvias </a:t>
            </a:r>
            <a:r>
              <a:rPr b="1" i="0" lang="en-US" sz="1400" u="none" cap="none" strike="noStrike">
                <a:solidFill>
                  <a:schemeClr val="dk1"/>
                </a:solidFill>
                <a:latin typeface="Helvetica Neue"/>
                <a:ea typeface="Helvetica Neue"/>
                <a:cs typeface="Helvetica Neue"/>
                <a:sym typeface="Helvetica Neue"/>
              </a:rPr>
              <a:t>como el aumento de producción eléctrica yendo de la mano con el aumento de población</a:t>
            </a:r>
            <a:r>
              <a:rPr b="0" i="0" lang="en-US" sz="1400" u="none" cap="none" strike="noStrike">
                <a:solidFill>
                  <a:schemeClr val="dk1"/>
                </a:solidFill>
                <a:latin typeface="Helvetica Neue Light"/>
                <a:ea typeface="Helvetica Neue Light"/>
                <a:cs typeface="Helvetica Neue Light"/>
                <a:sym typeface="Helvetica Neue Light"/>
              </a:rPr>
              <a:t>, el uso de la variable fecha es bastante coherente pues muestra la evolución de las variables en el tiempo.</a:t>
            </a:r>
            <a:endParaRPr b="0" i="0" sz="14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Helvetica Neue Light"/>
                <a:ea typeface="Helvetica Neue Light"/>
                <a:cs typeface="Helvetica Neue Light"/>
                <a:sym typeface="Helvetica Neue Light"/>
              </a:rPr>
              <a:t>¿Cómo incide el CO2 en la temperatura?</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Helvetica Neue Light"/>
                <a:ea typeface="Helvetica Neue Light"/>
                <a:cs typeface="Helvetica Neue Light"/>
                <a:sym typeface="Helvetica Neue Light"/>
              </a:rPr>
              <a:t>Variables como el aumento en emisiones de CO2 y la producción de energía eléctrica presentan una correlación positiva con el aumento de temperatura.</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209" name="Google Shape;209;p9"/>
          <p:cNvSpPr txBox="1"/>
          <p:nvPr/>
        </p:nvSpPr>
        <p:spPr>
          <a:xfrm>
            <a:off x="8052212" y="2869579"/>
            <a:ext cx="674559" cy="18466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47%</a:t>
            </a:r>
            <a:endParaRPr b="0" i="0" sz="1400" u="none" cap="none" strike="noStrike">
              <a:solidFill>
                <a:srgbClr val="000000"/>
              </a:solidFill>
              <a:latin typeface="Arial"/>
              <a:ea typeface="Arial"/>
              <a:cs typeface="Arial"/>
              <a:sym typeface="Arial"/>
            </a:endParaRPr>
          </a:p>
        </p:txBody>
      </p:sp>
      <p:sp>
        <p:nvSpPr>
          <p:cNvPr id="210" name="Google Shape;210;p9"/>
          <p:cNvSpPr txBox="1"/>
          <p:nvPr/>
        </p:nvSpPr>
        <p:spPr>
          <a:xfrm>
            <a:off x="8052212" y="4126315"/>
            <a:ext cx="674559" cy="18466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55%</a:t>
            </a:r>
            <a:endParaRPr b="0" i="0" sz="1400" u="none" cap="none" strike="noStrike">
              <a:solidFill>
                <a:srgbClr val="000000"/>
              </a:solidFill>
              <a:latin typeface="Arial"/>
              <a:ea typeface="Arial"/>
              <a:cs typeface="Arial"/>
              <a:sym typeface="Arial"/>
            </a:endParaRPr>
          </a:p>
        </p:txBody>
      </p:sp>
      <p:sp>
        <p:nvSpPr>
          <p:cNvPr id="211" name="Google Shape;211;p9"/>
          <p:cNvSpPr txBox="1"/>
          <p:nvPr/>
        </p:nvSpPr>
        <p:spPr>
          <a:xfrm>
            <a:off x="8052212" y="5335688"/>
            <a:ext cx="674559" cy="18466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52%</a:t>
            </a:r>
            <a:endParaRPr b="0" i="0" sz="1400" u="none" cap="none" strike="noStrike">
              <a:solidFill>
                <a:srgbClr val="000000"/>
              </a:solidFill>
              <a:latin typeface="Arial"/>
              <a:ea typeface="Arial"/>
              <a:cs typeface="Arial"/>
              <a:sym typeface="Arial"/>
            </a:endParaRPr>
          </a:p>
        </p:txBody>
      </p:sp>
      <p:sp>
        <p:nvSpPr>
          <p:cNvPr id="212" name="Google Shape;212;p9"/>
          <p:cNvSpPr txBox="1"/>
          <p:nvPr/>
        </p:nvSpPr>
        <p:spPr>
          <a:xfrm>
            <a:off x="6337037" y="1495574"/>
            <a:ext cx="3468900" cy="2154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3" name="Google Shape;213;p9"/>
          <p:cNvPicPr preferRelativeResize="0"/>
          <p:nvPr/>
        </p:nvPicPr>
        <p:blipFill rotWithShape="1">
          <a:blip r:embed="rId3">
            <a:alphaModFix/>
          </a:blip>
          <a:srcRect b="0" l="0" r="0" t="0"/>
          <a:stretch/>
        </p:blipFill>
        <p:spPr>
          <a:xfrm>
            <a:off x="5515250" y="1215475"/>
            <a:ext cx="5486723" cy="5303525"/>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0"/>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220" name="Google Shape;220;p10"/>
          <p:cNvSpPr txBox="1"/>
          <p:nvPr/>
        </p:nvSpPr>
        <p:spPr>
          <a:xfrm>
            <a:off x="480873" y="506701"/>
            <a:ext cx="2718000" cy="6897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Amplitud del análisis</a:t>
            </a:r>
            <a:endParaRPr b="0" i="0" sz="1400" u="none" cap="none" strike="noStrike">
              <a:solidFill>
                <a:srgbClr val="000000"/>
              </a:solidFill>
              <a:latin typeface="Arial"/>
              <a:ea typeface="Arial"/>
              <a:cs typeface="Arial"/>
              <a:sym typeface="Arial"/>
            </a:endParaRPr>
          </a:p>
        </p:txBody>
      </p:sp>
      <p:sp>
        <p:nvSpPr>
          <p:cNvPr id="221" name="Google Shape;221;p10"/>
          <p:cNvSpPr/>
          <p:nvPr/>
        </p:nvSpPr>
        <p:spPr>
          <a:xfrm>
            <a:off x="3198875" y="149950"/>
            <a:ext cx="8518200" cy="1667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DM Sans"/>
                <a:ea typeface="DM Sans"/>
                <a:cs typeface="DM Sans"/>
                <a:sym typeface="DM Sans"/>
              </a:rPr>
              <a:t>¿Cómo se comportan el resto de las variables?</a:t>
            </a:r>
            <a:endParaRPr b="0" i="0" sz="140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DM Sans"/>
                <a:ea typeface="DM Sans"/>
                <a:cs typeface="DM Sans"/>
                <a:sym typeface="DM Sans"/>
              </a:rPr>
              <a:t>Otra forma de ver el impacto de las variables entre sí es por medio de los mapas de calor. En este caso se pueden visualizar mejor las relaciones entre sí. </a:t>
            </a:r>
            <a:endParaRPr b="0" i="0" sz="1500" u="none" cap="none" strike="noStrike">
              <a:solidFill>
                <a:schemeClr val="dk1"/>
              </a:solidFill>
              <a:latin typeface="DM Sans"/>
              <a:ea typeface="DM Sans"/>
              <a:cs typeface="DM Sans"/>
              <a:sym typeface="DM Sans"/>
            </a:endParaRPr>
          </a:p>
        </p:txBody>
      </p:sp>
      <p:pic>
        <p:nvPicPr>
          <p:cNvPr id="222" name="Google Shape;222;p10"/>
          <p:cNvPicPr preferRelativeResize="0"/>
          <p:nvPr/>
        </p:nvPicPr>
        <p:blipFill rotWithShape="1">
          <a:blip r:embed="rId3">
            <a:alphaModFix/>
          </a:blip>
          <a:srcRect b="0" l="0" r="0" t="0"/>
          <a:stretch/>
        </p:blipFill>
        <p:spPr>
          <a:xfrm>
            <a:off x="2912850" y="2027200"/>
            <a:ext cx="6372200" cy="4770400"/>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Office Theme">
  <a:themeElements>
    <a:clrScheme name="Pain Points Palete">
      <a:dk1>
        <a:srgbClr val="000000"/>
      </a:dk1>
      <a:lt1>
        <a:srgbClr val="FFFFFF"/>
      </a:lt1>
      <a:dk2>
        <a:srgbClr val="212745"/>
      </a:dk2>
      <a:lt2>
        <a:srgbClr val="B4DCFA"/>
      </a:lt2>
      <a:accent1>
        <a:srgbClr val="00F3FF"/>
      </a:accent1>
      <a:accent2>
        <a:srgbClr val="A100FF"/>
      </a:accent2>
      <a:accent3>
        <a:srgbClr val="380089"/>
      </a:accent3>
      <a:accent4>
        <a:srgbClr val="00D700"/>
      </a:accent4>
      <a:accent5>
        <a:srgbClr val="FF9500"/>
      </a:accent5>
      <a:accent6>
        <a:srgbClr val="008EFF"/>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