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DM Serif Display" panose="020F0502020204030204" pitchFamily="2" charset="0"/>
      <p:regular r:id="rId14"/>
    </p:embeddedFont>
    <p:embeddedFont>
      <p:font typeface="Montserrat" panose="020F0502020204030204" pitchFamily="2" charset="0"/>
      <p:regular r:id="rId15"/>
    </p:embeddedFont>
    <p:embeddedFont>
      <p:font typeface="Open Sans" panose="020F0502020204030204" pitchFamily="34" charset="0"/>
      <p:regular r:id="rId16"/>
    </p:embeddedFont>
    <p:embeddedFont>
      <p:font typeface="Open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224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245197" y="-307627"/>
            <a:ext cx="14586528" cy="11854869"/>
          </a:xfrm>
          <a:custGeom>
            <a:avLst/>
            <a:gdLst/>
            <a:ahLst/>
            <a:cxnLst/>
            <a:rect l="l" t="t" r="r" b="b"/>
            <a:pathLst>
              <a:path w="14586528" h="11854869">
                <a:moveTo>
                  <a:pt x="0" y="0"/>
                </a:moveTo>
                <a:lnTo>
                  <a:pt x="14586529" y="0"/>
                </a:lnTo>
                <a:lnTo>
                  <a:pt x="14586529" y="11854869"/>
                </a:lnTo>
                <a:lnTo>
                  <a:pt x="0" y="118548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146607"/>
            <a:ext cx="11648195" cy="3089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Brain Boost</a:t>
            </a:r>
          </a:p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Proyecto Capstone_Grupo3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7704011"/>
            <a:ext cx="7246945" cy="93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MACARENA BERTERO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IGNACIO LEÓN</a:t>
            </a:r>
          </a:p>
          <a:p>
            <a:pPr marL="388620" lvl="1" indent="-194310" algn="l">
              <a:lnSpc>
                <a:spcPts val="2520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CLAUDIO VALENCIA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8171151" y="-2269448"/>
            <a:ext cx="0" cy="10007696"/>
          </a:xfrm>
          <a:prstGeom prst="line">
            <a:avLst/>
          </a:prstGeom>
          <a:ln w="952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2308092" y="1650593"/>
            <a:ext cx="0" cy="10007696"/>
          </a:xfrm>
          <a:prstGeom prst="line">
            <a:avLst/>
          </a:prstGeom>
          <a:ln w="952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5086828" y="1650593"/>
            <a:ext cx="0" cy="10007696"/>
          </a:xfrm>
          <a:prstGeom prst="line">
            <a:avLst/>
          </a:prstGeom>
          <a:ln w="952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V="1">
            <a:off x="17865565" y="1650593"/>
            <a:ext cx="0" cy="10007696"/>
          </a:xfrm>
          <a:prstGeom prst="line">
            <a:avLst/>
          </a:prstGeom>
          <a:ln w="952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936566" y="2231798"/>
            <a:ext cx="7234584" cy="1620530"/>
            <a:chOff x="0" y="0"/>
            <a:chExt cx="1826203" cy="40906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26202" cy="409065"/>
            </a:xfrm>
            <a:custGeom>
              <a:avLst/>
              <a:gdLst/>
              <a:ahLst/>
              <a:cxnLst/>
              <a:rect l="l" t="t" r="r" b="b"/>
              <a:pathLst>
                <a:path w="1826202" h="409065">
                  <a:moveTo>
                    <a:pt x="0" y="0"/>
                  </a:moveTo>
                  <a:lnTo>
                    <a:pt x="1826202" y="0"/>
                  </a:lnTo>
                  <a:lnTo>
                    <a:pt x="1826202" y="409065"/>
                  </a:lnTo>
                  <a:lnTo>
                    <a:pt x="0" y="409065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1826203" cy="437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909649" y="2559918"/>
            <a:ext cx="1093192" cy="1044328"/>
            <a:chOff x="0" y="0"/>
            <a:chExt cx="2605468" cy="248900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605468" cy="2489008"/>
            </a:xfrm>
            <a:custGeom>
              <a:avLst/>
              <a:gdLst/>
              <a:ahLst/>
              <a:cxnLst/>
              <a:rect l="l" t="t" r="r" b="b"/>
              <a:pathLst>
                <a:path w="2605468" h="2489008">
                  <a:moveTo>
                    <a:pt x="2402268" y="0"/>
                  </a:moveTo>
                  <a:cubicBezTo>
                    <a:pt x="2514492" y="0"/>
                    <a:pt x="2605468" y="557183"/>
                    <a:pt x="2605468" y="1244504"/>
                  </a:cubicBezTo>
                  <a:cubicBezTo>
                    <a:pt x="2605468" y="1931825"/>
                    <a:pt x="2514492" y="2489008"/>
                    <a:pt x="2402268" y="2489008"/>
                  </a:cubicBezTo>
                  <a:lnTo>
                    <a:pt x="203200" y="2489008"/>
                  </a:lnTo>
                  <a:cubicBezTo>
                    <a:pt x="90976" y="2489008"/>
                    <a:pt x="0" y="1931825"/>
                    <a:pt x="0" y="1244504"/>
                  </a:cubicBezTo>
                  <a:cubicBezTo>
                    <a:pt x="0" y="55718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DAF5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2605468" cy="25175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942966" y="1602968"/>
            <a:ext cx="2122217" cy="406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4"/>
              </a:lnSpc>
            </a:pPr>
            <a:r>
              <a:rPr lang="en-US" sz="236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OCT.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13512" y="1602968"/>
            <a:ext cx="2122217" cy="406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4"/>
              </a:lnSpc>
            </a:pPr>
            <a:r>
              <a:rPr lang="en-US" sz="236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NOV.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492249" y="1602968"/>
            <a:ext cx="2122217" cy="406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4"/>
              </a:lnSpc>
            </a:pPr>
            <a:r>
              <a:rPr lang="en-US" sz="236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DIC.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77499" y="2257420"/>
            <a:ext cx="5628595" cy="1594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6"/>
              </a:lnSpc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Desarrollo de la Experiencia</a:t>
            </a:r>
          </a:p>
          <a:p>
            <a:pPr algn="l">
              <a:lnSpc>
                <a:spcPts val="1866"/>
              </a:lnSpc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Completar frontend con gamificación.</a:t>
            </a:r>
          </a:p>
          <a:p>
            <a:pPr algn="l">
              <a:lnSpc>
                <a:spcPts val="1866"/>
              </a:lnSpc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Backlog</a:t>
            </a:r>
          </a:p>
          <a:p>
            <a:pPr marL="287870" lvl="1" indent="-143935" algn="l">
              <a:lnSpc>
                <a:spcPts val="1866"/>
              </a:lnSpc>
              <a:buFont typeface="Arial"/>
              <a:buChar char="•"/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Pantallas de juego y preguntas.</a:t>
            </a:r>
          </a:p>
          <a:p>
            <a:pPr marL="287870" lvl="1" indent="-143935" algn="l">
              <a:lnSpc>
                <a:spcPts val="1866"/>
              </a:lnSpc>
              <a:buFont typeface="Arial"/>
              <a:buChar char="•"/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Lógica de respuestas conectada al IA Service.</a:t>
            </a:r>
          </a:p>
          <a:p>
            <a:pPr marL="287870" lvl="1" indent="-143935" algn="l">
              <a:lnSpc>
                <a:spcPts val="1866"/>
              </a:lnSpc>
              <a:buFont typeface="Arial"/>
              <a:buChar char="•"/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Integración de elementos de gamificación.</a:t>
            </a:r>
          </a:p>
          <a:p>
            <a:pPr algn="l">
              <a:lnSpc>
                <a:spcPts val="1866"/>
              </a:lnSpc>
            </a:pPr>
            <a:endParaRPr lang="en-US" sz="1333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83703" y="1507140"/>
            <a:ext cx="5078597" cy="286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71"/>
              </a:lnSpc>
            </a:pPr>
            <a:r>
              <a:rPr lang="en-US" sz="1941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ACTIVIDADES/SPRINTS</a:t>
            </a:r>
          </a:p>
        </p:txBody>
      </p:sp>
      <p:sp>
        <p:nvSpPr>
          <p:cNvPr id="17" name="AutoShape 17"/>
          <p:cNvSpPr/>
          <p:nvPr/>
        </p:nvSpPr>
        <p:spPr>
          <a:xfrm flipV="1">
            <a:off x="8149131" y="-565735"/>
            <a:ext cx="0" cy="10007696"/>
          </a:xfrm>
          <a:prstGeom prst="line">
            <a:avLst/>
          </a:prstGeom>
          <a:ln w="952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914547" y="3935512"/>
            <a:ext cx="7234584" cy="1620530"/>
            <a:chOff x="0" y="0"/>
            <a:chExt cx="1826203" cy="40906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826202" cy="409065"/>
            </a:xfrm>
            <a:custGeom>
              <a:avLst/>
              <a:gdLst/>
              <a:ahLst/>
              <a:cxnLst/>
              <a:rect l="l" t="t" r="r" b="b"/>
              <a:pathLst>
                <a:path w="1826202" h="409065">
                  <a:moveTo>
                    <a:pt x="0" y="0"/>
                  </a:moveTo>
                  <a:lnTo>
                    <a:pt x="1826202" y="0"/>
                  </a:lnTo>
                  <a:lnTo>
                    <a:pt x="1826202" y="409065"/>
                  </a:lnTo>
                  <a:lnTo>
                    <a:pt x="0" y="409065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1826203" cy="437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258449" y="4044317"/>
            <a:ext cx="5628595" cy="1594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6"/>
              </a:lnSpc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Pruebas finales y preparación de despliegue.</a:t>
            </a:r>
          </a:p>
          <a:p>
            <a:pPr algn="l">
              <a:lnSpc>
                <a:spcPts val="1866"/>
              </a:lnSpc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Backlog</a:t>
            </a:r>
          </a:p>
          <a:p>
            <a:pPr marL="287870" lvl="1" indent="-143935" algn="l">
              <a:lnSpc>
                <a:spcPts val="1866"/>
              </a:lnSpc>
              <a:buFont typeface="Arial"/>
              <a:buChar char="•"/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Pruebas de calidad (UAT) y usabilidad.</a:t>
            </a:r>
          </a:p>
          <a:p>
            <a:pPr marL="287870" lvl="1" indent="-143935" algn="l">
              <a:lnSpc>
                <a:spcPts val="1866"/>
              </a:lnSpc>
              <a:buFont typeface="Arial"/>
              <a:buChar char="•"/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Pruebas de estrés en backend.</a:t>
            </a:r>
          </a:p>
          <a:p>
            <a:pPr marL="287870" lvl="1" indent="-143935" algn="l">
              <a:lnSpc>
                <a:spcPts val="1866"/>
              </a:lnSpc>
              <a:buFont typeface="Arial"/>
              <a:buChar char="•"/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Corrección de errores.</a:t>
            </a:r>
          </a:p>
          <a:p>
            <a:pPr marL="287870" lvl="1" indent="-143935" algn="l">
              <a:lnSpc>
                <a:spcPts val="1866"/>
              </a:lnSpc>
              <a:buFont typeface="Arial"/>
              <a:buChar char="•"/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Preparación del entorno productivo en GCP.</a:t>
            </a:r>
          </a:p>
          <a:p>
            <a:pPr algn="l">
              <a:lnSpc>
                <a:spcPts val="1866"/>
              </a:lnSpc>
            </a:pPr>
            <a:endParaRPr lang="en-US" sz="1333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180064" y="2229777"/>
            <a:ext cx="12685501" cy="177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2"/>
              </a:lnSpc>
              <a:spcBef>
                <a:spcPct val="0"/>
              </a:spcBef>
            </a:pPr>
            <a:r>
              <a:rPr lang="en-US" sz="137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28 de octubre al 10 de noviembre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660090" y="3939110"/>
            <a:ext cx="12685501" cy="177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2"/>
              </a:lnSpc>
              <a:spcBef>
                <a:spcPct val="0"/>
              </a:spcBef>
            </a:pPr>
            <a:r>
              <a:rPr lang="en-US" sz="137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11 al 24 de noviembre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3002841" y="4259300"/>
            <a:ext cx="1832888" cy="1044328"/>
            <a:chOff x="0" y="0"/>
            <a:chExt cx="4368430" cy="248900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368430" cy="2489008"/>
            </a:xfrm>
            <a:custGeom>
              <a:avLst/>
              <a:gdLst/>
              <a:ahLst/>
              <a:cxnLst/>
              <a:rect l="l" t="t" r="r" b="b"/>
              <a:pathLst>
                <a:path w="4368430" h="2489008">
                  <a:moveTo>
                    <a:pt x="4165230" y="0"/>
                  </a:moveTo>
                  <a:cubicBezTo>
                    <a:pt x="4277454" y="0"/>
                    <a:pt x="4368430" y="557183"/>
                    <a:pt x="4368430" y="1244504"/>
                  </a:cubicBezTo>
                  <a:cubicBezTo>
                    <a:pt x="4368430" y="1931825"/>
                    <a:pt x="4277454" y="2489008"/>
                    <a:pt x="4165230" y="2489008"/>
                  </a:cubicBezTo>
                  <a:lnTo>
                    <a:pt x="203200" y="2489008"/>
                  </a:lnTo>
                  <a:cubicBezTo>
                    <a:pt x="90976" y="2489008"/>
                    <a:pt x="0" y="1931825"/>
                    <a:pt x="0" y="1244504"/>
                  </a:cubicBezTo>
                  <a:cubicBezTo>
                    <a:pt x="0" y="55718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5667C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28575"/>
              <a:ext cx="4368430" cy="25175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00"/>
                </a:lnSpc>
              </a:pPr>
              <a:endParaRPr/>
            </a:p>
          </p:txBody>
        </p:sp>
      </p:grpSp>
      <p:sp>
        <p:nvSpPr>
          <p:cNvPr id="27" name="AutoShape 27"/>
          <p:cNvSpPr/>
          <p:nvPr/>
        </p:nvSpPr>
        <p:spPr>
          <a:xfrm flipV="1">
            <a:off x="8171151" y="-565735"/>
            <a:ext cx="0" cy="10007696"/>
          </a:xfrm>
          <a:prstGeom prst="line">
            <a:avLst/>
          </a:prstGeom>
          <a:ln w="952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flipV="1">
            <a:off x="8149131" y="1137978"/>
            <a:ext cx="0" cy="10007696"/>
          </a:xfrm>
          <a:prstGeom prst="line">
            <a:avLst/>
          </a:prstGeom>
          <a:ln w="952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9" name="Group 29"/>
          <p:cNvGrpSpPr/>
          <p:nvPr/>
        </p:nvGrpSpPr>
        <p:grpSpPr>
          <a:xfrm>
            <a:off x="914547" y="5639225"/>
            <a:ext cx="7234584" cy="1620530"/>
            <a:chOff x="0" y="0"/>
            <a:chExt cx="1826203" cy="40906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826202" cy="409065"/>
            </a:xfrm>
            <a:custGeom>
              <a:avLst/>
              <a:gdLst/>
              <a:ahLst/>
              <a:cxnLst/>
              <a:rect l="l" t="t" r="r" b="b"/>
              <a:pathLst>
                <a:path w="1826202" h="409065">
                  <a:moveTo>
                    <a:pt x="0" y="0"/>
                  </a:moveTo>
                  <a:lnTo>
                    <a:pt x="1826202" y="0"/>
                  </a:lnTo>
                  <a:lnTo>
                    <a:pt x="1826202" y="409065"/>
                  </a:lnTo>
                  <a:lnTo>
                    <a:pt x="0" y="409065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28575"/>
              <a:ext cx="1826203" cy="437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258449" y="5664847"/>
            <a:ext cx="5628595" cy="16887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6"/>
              </a:lnSpc>
            </a:pPr>
            <a:r>
              <a:rPr lang="en-US" sz="133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Cierre de Proyecto </a:t>
            </a:r>
          </a:p>
          <a:p>
            <a:pPr algn="l">
              <a:lnSpc>
                <a:spcPts val="1866"/>
              </a:lnSpc>
            </a:pPr>
            <a:r>
              <a:rPr lang="en-US" sz="133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Backlog</a:t>
            </a:r>
          </a:p>
          <a:p>
            <a:pPr marL="287870" lvl="1" indent="-143935" algn="l">
              <a:lnSpc>
                <a:spcPts val="1866"/>
              </a:lnSpc>
              <a:buFont typeface="Arial"/>
              <a:buChar char="•"/>
            </a:pPr>
            <a:r>
              <a:rPr lang="en-US" sz="1333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Redacción</a:t>
            </a:r>
            <a:r>
              <a:rPr lang="en-US" sz="133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1333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informe</a:t>
            </a:r>
            <a:r>
              <a:rPr lang="en-US" sz="133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final.</a:t>
            </a:r>
          </a:p>
          <a:p>
            <a:pPr marL="287870" lvl="1" indent="-143935" algn="l">
              <a:lnSpc>
                <a:spcPts val="1866"/>
              </a:lnSpc>
              <a:buFont typeface="Arial"/>
              <a:buChar char="•"/>
            </a:pPr>
            <a:r>
              <a:rPr lang="en-US" sz="1333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Preparación</a:t>
            </a:r>
            <a:r>
              <a:rPr lang="en-US" sz="133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la </a:t>
            </a:r>
            <a:r>
              <a:rPr lang="en-US" sz="1333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presentación</a:t>
            </a:r>
            <a:r>
              <a:rPr lang="en-US" sz="133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 demo.</a:t>
            </a:r>
          </a:p>
          <a:p>
            <a:pPr marL="287870" lvl="1" indent="-143935" algn="l">
              <a:lnSpc>
                <a:spcPts val="1866"/>
              </a:lnSpc>
              <a:buFont typeface="Arial"/>
              <a:buChar char="•"/>
            </a:pPr>
            <a:r>
              <a:rPr lang="en-US" sz="1333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Ajustes</a:t>
            </a:r>
            <a:r>
              <a:rPr lang="en-US" sz="133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finales de </a:t>
            </a:r>
            <a:r>
              <a:rPr lang="en-US" sz="1333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despliegue</a:t>
            </a:r>
            <a:r>
              <a:rPr lang="en-US" sz="133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287870" lvl="1" indent="-143935" algn="l">
              <a:lnSpc>
                <a:spcPts val="1866"/>
              </a:lnSpc>
              <a:buFont typeface="Arial"/>
              <a:buChar char="•"/>
            </a:pPr>
            <a:r>
              <a:rPr lang="en-US" sz="133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Cierre formal del </a:t>
            </a:r>
            <a:r>
              <a:rPr lang="en-US" sz="1333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proyecto</a:t>
            </a:r>
            <a:r>
              <a:rPr lang="en-US" sz="133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1866"/>
              </a:lnSpc>
            </a:pPr>
            <a:endParaRPr lang="en-US" sz="1333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7757712" y="5721997"/>
            <a:ext cx="12685501" cy="177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2"/>
              </a:lnSpc>
              <a:spcBef>
                <a:spcPct val="0"/>
              </a:spcBef>
            </a:pPr>
            <a:r>
              <a:rPr lang="en-US" sz="137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25 de noviembre al 15 de diciembre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14430308" y="6215427"/>
            <a:ext cx="1717629" cy="1044328"/>
            <a:chOff x="0" y="0"/>
            <a:chExt cx="4093726" cy="248900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4093726" cy="2489008"/>
            </a:xfrm>
            <a:custGeom>
              <a:avLst/>
              <a:gdLst/>
              <a:ahLst/>
              <a:cxnLst/>
              <a:rect l="l" t="t" r="r" b="b"/>
              <a:pathLst>
                <a:path w="4093726" h="2489008">
                  <a:moveTo>
                    <a:pt x="3890526" y="0"/>
                  </a:moveTo>
                  <a:cubicBezTo>
                    <a:pt x="4002750" y="0"/>
                    <a:pt x="4093726" y="557183"/>
                    <a:pt x="4093726" y="1244504"/>
                  </a:cubicBezTo>
                  <a:cubicBezTo>
                    <a:pt x="4093726" y="1931825"/>
                    <a:pt x="4002750" y="2489008"/>
                    <a:pt x="3890526" y="2489008"/>
                  </a:cubicBezTo>
                  <a:lnTo>
                    <a:pt x="203200" y="2489008"/>
                  </a:lnTo>
                  <a:cubicBezTo>
                    <a:pt x="90976" y="2489008"/>
                    <a:pt x="0" y="1931825"/>
                    <a:pt x="0" y="1244504"/>
                  </a:cubicBezTo>
                  <a:cubicBezTo>
                    <a:pt x="0" y="55718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28575"/>
              <a:ext cx="4093726" cy="25175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00"/>
                </a:lnSpc>
              </a:pPr>
              <a:endParaRPr/>
            </a:p>
          </p:txBody>
        </p:sp>
      </p:grpSp>
      <p:sp>
        <p:nvSpPr>
          <p:cNvPr id="37" name="AutoShape 37"/>
          <p:cNvSpPr/>
          <p:nvPr/>
        </p:nvSpPr>
        <p:spPr>
          <a:xfrm flipV="1">
            <a:off x="8171151" y="-565735"/>
            <a:ext cx="0" cy="10007696"/>
          </a:xfrm>
          <a:prstGeom prst="line">
            <a:avLst/>
          </a:prstGeom>
          <a:ln w="952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 flipV="1">
            <a:off x="8149131" y="1137978"/>
            <a:ext cx="0" cy="10007696"/>
          </a:xfrm>
          <a:prstGeom prst="line">
            <a:avLst/>
          </a:prstGeom>
          <a:ln w="952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 flipV="1">
            <a:off x="8171151" y="1137978"/>
            <a:ext cx="0" cy="10007696"/>
          </a:xfrm>
          <a:prstGeom prst="line">
            <a:avLst/>
          </a:prstGeom>
          <a:ln w="952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 flipV="1">
            <a:off x="8149131" y="2841692"/>
            <a:ext cx="0" cy="10007696"/>
          </a:xfrm>
          <a:prstGeom prst="line">
            <a:avLst/>
          </a:prstGeom>
          <a:ln w="952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50881">
            <a:off x="7969064" y="-5609220"/>
            <a:ext cx="14718575" cy="10731179"/>
          </a:xfrm>
          <a:custGeom>
            <a:avLst/>
            <a:gdLst/>
            <a:ahLst/>
            <a:cxnLst/>
            <a:rect l="l" t="t" r="r" b="b"/>
            <a:pathLst>
              <a:path w="14718575" h="10731179">
                <a:moveTo>
                  <a:pt x="0" y="0"/>
                </a:moveTo>
                <a:lnTo>
                  <a:pt x="14718575" y="0"/>
                </a:lnTo>
                <a:lnTo>
                  <a:pt x="14718575" y="10731179"/>
                </a:lnTo>
                <a:lnTo>
                  <a:pt x="0" y="10731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200150"/>
            <a:ext cx="14609182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Tecnologías y Seguridad</a:t>
            </a:r>
          </a:p>
        </p:txBody>
      </p:sp>
      <p:sp>
        <p:nvSpPr>
          <p:cNvPr id="4" name="Freeform 4"/>
          <p:cNvSpPr/>
          <p:nvPr/>
        </p:nvSpPr>
        <p:spPr>
          <a:xfrm>
            <a:off x="14959802" y="8842559"/>
            <a:ext cx="3328198" cy="1231433"/>
          </a:xfrm>
          <a:custGeom>
            <a:avLst/>
            <a:gdLst/>
            <a:ahLst/>
            <a:cxnLst/>
            <a:rect l="l" t="t" r="r" b="b"/>
            <a:pathLst>
              <a:path w="3328198" h="1231433">
                <a:moveTo>
                  <a:pt x="0" y="0"/>
                </a:moveTo>
                <a:lnTo>
                  <a:pt x="3328198" y="0"/>
                </a:lnTo>
                <a:lnTo>
                  <a:pt x="3328198" y="1231433"/>
                </a:lnTo>
                <a:lnTo>
                  <a:pt x="0" y="12314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90600" y="3932398"/>
            <a:ext cx="8134350" cy="3103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5392" lvl="1" indent="-437696" algn="l">
              <a:lnSpc>
                <a:spcPts val="4054"/>
              </a:lnSpc>
              <a:buFont typeface="Arial"/>
              <a:buChar char="•"/>
            </a:pPr>
            <a:r>
              <a:rPr lang="en-US" sz="405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Kotlin, Java</a:t>
            </a:r>
          </a:p>
          <a:p>
            <a:pPr marL="875392" lvl="1" indent="-437696" algn="l">
              <a:lnSpc>
                <a:spcPts val="4054"/>
              </a:lnSpc>
              <a:buFont typeface="Arial"/>
              <a:buChar char="•"/>
            </a:pPr>
            <a:r>
              <a:rPr lang="en-US" sz="405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PostgreSQL</a:t>
            </a:r>
          </a:p>
          <a:p>
            <a:pPr marL="875392" lvl="1" indent="-437696" algn="l">
              <a:lnSpc>
                <a:spcPts val="4054"/>
              </a:lnSpc>
              <a:buFont typeface="Arial"/>
              <a:buChar char="•"/>
            </a:pPr>
            <a:r>
              <a:rPr lang="en-US" sz="405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MongoDB</a:t>
            </a:r>
          </a:p>
          <a:p>
            <a:pPr marL="875392" lvl="1" indent="-437696" algn="l">
              <a:lnSpc>
                <a:spcPts val="4054"/>
              </a:lnSpc>
              <a:buFont typeface="Arial"/>
              <a:buChar char="•"/>
            </a:pPr>
            <a:r>
              <a:rPr lang="en-US" sz="405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Google Gemini API</a:t>
            </a:r>
          </a:p>
          <a:p>
            <a:pPr marL="875392" lvl="1" indent="-437696" algn="l">
              <a:lnSpc>
                <a:spcPts val="4054"/>
              </a:lnSpc>
              <a:buFont typeface="Arial"/>
              <a:buChar char="•"/>
            </a:pPr>
            <a:r>
              <a:rPr lang="en-US" sz="405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Docker</a:t>
            </a:r>
          </a:p>
          <a:p>
            <a:pPr marL="875392" lvl="1" indent="-437696" algn="l">
              <a:lnSpc>
                <a:spcPts val="4054"/>
              </a:lnSpc>
              <a:buFont typeface="Arial"/>
              <a:buChar char="•"/>
            </a:pPr>
            <a:r>
              <a:rPr lang="en-US" sz="405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GCP.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124950" y="3160873"/>
            <a:ext cx="8134350" cy="4646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4"/>
              </a:lnSpc>
            </a:pPr>
            <a:endParaRPr/>
          </a:p>
          <a:p>
            <a:pPr marL="875392" lvl="1" indent="-437696" algn="l">
              <a:lnSpc>
                <a:spcPts val="4054"/>
              </a:lnSpc>
              <a:buFont typeface="Arial"/>
              <a:buChar char="•"/>
            </a:pPr>
            <a:r>
              <a:rPr lang="en-US" sz="405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Acceso restringido a BD.</a:t>
            </a:r>
          </a:p>
          <a:p>
            <a:pPr marL="875392" lvl="1" indent="-437696" algn="l">
              <a:lnSpc>
                <a:spcPts val="4054"/>
              </a:lnSpc>
              <a:buFont typeface="Arial"/>
              <a:buChar char="•"/>
            </a:pPr>
            <a:r>
              <a:rPr lang="en-US" sz="405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SSH keys y scram-sha-256.</a:t>
            </a:r>
          </a:p>
          <a:p>
            <a:pPr marL="875392" lvl="1" indent="-437696" algn="l">
              <a:lnSpc>
                <a:spcPts val="4054"/>
              </a:lnSpc>
              <a:buFont typeface="Arial"/>
              <a:buChar char="•"/>
            </a:pPr>
            <a:r>
              <a:rPr lang="en-US" sz="405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Eliminación de configuraciones inseguras.</a:t>
            </a:r>
          </a:p>
          <a:p>
            <a:pPr marL="875392" lvl="1" indent="-437696" algn="l">
              <a:lnSpc>
                <a:spcPts val="4054"/>
              </a:lnSpc>
              <a:buFont typeface="Arial"/>
              <a:buChar char="•"/>
            </a:pPr>
            <a:r>
              <a:rPr lang="en-US" sz="405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Plan futuro: despliegue en Google Cloud Run para más seguridad y escalabilidad.</a:t>
            </a:r>
          </a:p>
          <a:p>
            <a:pPr algn="l">
              <a:lnSpc>
                <a:spcPts val="4054"/>
              </a:lnSpc>
            </a:pPr>
            <a:endParaRPr lang="en-US" sz="4054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505122">
            <a:off x="10589061" y="-4004140"/>
            <a:ext cx="16886466" cy="12833714"/>
          </a:xfrm>
          <a:custGeom>
            <a:avLst/>
            <a:gdLst/>
            <a:ahLst/>
            <a:cxnLst/>
            <a:rect l="l" t="t" r="r" b="b"/>
            <a:pathLst>
              <a:path w="16886466" h="12833714">
                <a:moveTo>
                  <a:pt x="0" y="0"/>
                </a:moveTo>
                <a:lnTo>
                  <a:pt x="16886466" y="0"/>
                </a:lnTo>
                <a:lnTo>
                  <a:pt x="16886466" y="12833714"/>
                </a:lnTo>
                <a:lnTo>
                  <a:pt x="0" y="128337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3505122">
            <a:off x="-7049808" y="2346458"/>
            <a:ext cx="15208749" cy="11558650"/>
          </a:xfrm>
          <a:custGeom>
            <a:avLst/>
            <a:gdLst/>
            <a:ahLst/>
            <a:cxnLst/>
            <a:rect l="l" t="t" r="r" b="b"/>
            <a:pathLst>
              <a:path w="15208749" h="11558650">
                <a:moveTo>
                  <a:pt x="0" y="0"/>
                </a:moveTo>
                <a:lnTo>
                  <a:pt x="15208750" y="0"/>
                </a:lnTo>
                <a:lnTo>
                  <a:pt x="15208750" y="11558650"/>
                </a:lnTo>
                <a:lnTo>
                  <a:pt x="0" y="11558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175521" y="3586110"/>
            <a:ext cx="9936957" cy="22947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219"/>
              </a:lnSpc>
            </a:pPr>
            <a:r>
              <a:rPr lang="en-US" sz="17219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Gracias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45537" y="4190730"/>
            <a:ext cx="998942" cy="770093"/>
          </a:xfrm>
          <a:custGeom>
            <a:avLst/>
            <a:gdLst/>
            <a:ahLst/>
            <a:cxnLst/>
            <a:rect l="l" t="t" r="r" b="b"/>
            <a:pathLst>
              <a:path w="998942" h="770093">
                <a:moveTo>
                  <a:pt x="0" y="0"/>
                </a:moveTo>
                <a:lnTo>
                  <a:pt x="998942" y="0"/>
                </a:lnTo>
                <a:lnTo>
                  <a:pt x="998942" y="770093"/>
                </a:lnTo>
                <a:lnTo>
                  <a:pt x="0" y="7700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8945334">
            <a:off x="-3528174" y="5536549"/>
            <a:ext cx="25164951" cy="20452242"/>
          </a:xfrm>
          <a:custGeom>
            <a:avLst/>
            <a:gdLst/>
            <a:ahLst/>
            <a:cxnLst/>
            <a:rect l="l" t="t" r="r" b="b"/>
            <a:pathLst>
              <a:path w="25164951" h="20452242">
                <a:moveTo>
                  <a:pt x="0" y="0"/>
                </a:moveTo>
                <a:lnTo>
                  <a:pt x="25164951" y="0"/>
                </a:lnTo>
                <a:lnTo>
                  <a:pt x="25164951" y="20452243"/>
                </a:lnTo>
                <a:lnTo>
                  <a:pt x="0" y="204522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644529" y="4190730"/>
            <a:ext cx="998942" cy="770093"/>
          </a:xfrm>
          <a:custGeom>
            <a:avLst/>
            <a:gdLst/>
            <a:ahLst/>
            <a:cxnLst/>
            <a:rect l="l" t="t" r="r" b="b"/>
            <a:pathLst>
              <a:path w="998942" h="770093">
                <a:moveTo>
                  <a:pt x="0" y="0"/>
                </a:moveTo>
                <a:lnTo>
                  <a:pt x="998942" y="0"/>
                </a:lnTo>
                <a:lnTo>
                  <a:pt x="998942" y="770093"/>
                </a:lnTo>
                <a:lnTo>
                  <a:pt x="0" y="7700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843521" y="4190730"/>
            <a:ext cx="998942" cy="770093"/>
          </a:xfrm>
          <a:custGeom>
            <a:avLst/>
            <a:gdLst/>
            <a:ahLst/>
            <a:cxnLst/>
            <a:rect l="l" t="t" r="r" b="b"/>
            <a:pathLst>
              <a:path w="998942" h="770093">
                <a:moveTo>
                  <a:pt x="0" y="0"/>
                </a:moveTo>
                <a:lnTo>
                  <a:pt x="998942" y="0"/>
                </a:lnTo>
                <a:lnTo>
                  <a:pt x="998942" y="770093"/>
                </a:lnTo>
                <a:lnTo>
                  <a:pt x="0" y="7700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200150"/>
            <a:ext cx="10225005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Contexto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2623" y="5348928"/>
            <a:ext cx="5306723" cy="1775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Problematica</a:t>
            </a:r>
          </a:p>
          <a:p>
            <a:pPr algn="ctr">
              <a:lnSpc>
                <a:spcPts val="6800"/>
              </a:lnSpc>
            </a:pPr>
            <a:endParaRPr lang="en-US" sz="6999">
              <a:solidFill>
                <a:srgbClr val="FFFFFF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785907" y="5348928"/>
            <a:ext cx="5114171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Propuesta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1472" y="6432203"/>
            <a:ext cx="3832615" cy="12496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MÉTODOS DE ESTUDIO ACTUALES SON PASIVOS (LECTURA/MEMORIZACIÓN).</a:t>
            </a:r>
          </a:p>
          <a:p>
            <a:pPr algn="ctr">
              <a:lnSpc>
                <a:spcPts val="2520"/>
              </a:lnSpc>
            </a:pPr>
            <a:endParaRPr lang="en-US" sz="1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338596" y="6432203"/>
            <a:ext cx="3832615" cy="935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BAJA MOTIVACIÓN Y POCA RETENCIÓN, CONTENIDOS DIFICILES.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426685" y="6432203"/>
            <a:ext cx="3832615" cy="6210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APRENDIZAJE INTERACTIVO Y LÚDICO.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338596" y="5348928"/>
            <a:ext cx="3538160" cy="920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Causa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606819" y="3965610"/>
            <a:ext cx="633893" cy="488674"/>
          </a:xfrm>
          <a:custGeom>
            <a:avLst/>
            <a:gdLst/>
            <a:ahLst/>
            <a:cxnLst/>
            <a:rect l="l" t="t" r="r" b="b"/>
            <a:pathLst>
              <a:path w="633893" h="488674">
                <a:moveTo>
                  <a:pt x="0" y="0"/>
                </a:moveTo>
                <a:lnTo>
                  <a:pt x="633893" y="0"/>
                </a:lnTo>
                <a:lnTo>
                  <a:pt x="633893" y="488674"/>
                </a:lnTo>
                <a:lnTo>
                  <a:pt x="0" y="488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746529" y="3667022"/>
            <a:ext cx="7617081" cy="1171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45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Gamificación adaptativa con IA (Google Gemini).</a:t>
            </a:r>
          </a:p>
        </p:txBody>
      </p:sp>
      <p:sp>
        <p:nvSpPr>
          <p:cNvPr id="4" name="Freeform 4"/>
          <p:cNvSpPr/>
          <p:nvPr/>
        </p:nvSpPr>
        <p:spPr>
          <a:xfrm rot="-484004">
            <a:off x="11358356" y="6422373"/>
            <a:ext cx="8960051" cy="7282078"/>
          </a:xfrm>
          <a:custGeom>
            <a:avLst/>
            <a:gdLst/>
            <a:ahLst/>
            <a:cxnLst/>
            <a:rect l="l" t="t" r="r" b="b"/>
            <a:pathLst>
              <a:path w="8960051" h="7282078">
                <a:moveTo>
                  <a:pt x="0" y="0"/>
                </a:moveTo>
                <a:lnTo>
                  <a:pt x="8960051" y="0"/>
                </a:lnTo>
                <a:lnTo>
                  <a:pt x="8960051" y="7282078"/>
                </a:lnTo>
                <a:lnTo>
                  <a:pt x="0" y="72820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240712" y="5344482"/>
            <a:ext cx="7790132" cy="2700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3617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API DE GOOGLE GEMINI PARA ANALIZAR EL RENDIMIENTO DEL USUARIO (ERRORES Y ACIERTOS) Y GENERAR PREGUNTAS Y DESAFÍOS DINÁMICOS ENFOCADOS EN SUS ÁREAS DE DEBILIDAD.</a:t>
            </a:r>
          </a:p>
          <a:p>
            <a:pPr marL="388620" lvl="1" indent="-194310" algn="l">
              <a:lnSpc>
                <a:spcPts val="3617"/>
              </a:lnSpc>
              <a:buFont typeface="Arial"/>
              <a:buChar char="•"/>
            </a:pPr>
            <a:r>
              <a:rPr lang="en-US" sz="1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REFORZAMIENTO DIRIGIDO EN LOS TEMAS CON MÁS ERRORES.</a:t>
            </a:r>
          </a:p>
        </p:txBody>
      </p:sp>
      <p:sp>
        <p:nvSpPr>
          <p:cNvPr id="6" name="AutoShape 6"/>
          <p:cNvSpPr/>
          <p:nvPr/>
        </p:nvSpPr>
        <p:spPr>
          <a:xfrm rot="5400000">
            <a:off x="7008748" y="5639531"/>
            <a:ext cx="3846040" cy="0"/>
          </a:xfrm>
          <a:prstGeom prst="line">
            <a:avLst/>
          </a:prstGeom>
          <a:ln w="9525" cap="flat">
            <a:solidFill>
              <a:srgbClr val="062E64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028700" y="1200150"/>
            <a:ext cx="11050894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Solución Propuesta</a:t>
            </a:r>
          </a:p>
        </p:txBody>
      </p:sp>
      <p:sp>
        <p:nvSpPr>
          <p:cNvPr id="8" name="Freeform 8"/>
          <p:cNvSpPr/>
          <p:nvPr/>
        </p:nvSpPr>
        <p:spPr>
          <a:xfrm>
            <a:off x="14959802" y="8842559"/>
            <a:ext cx="3328198" cy="1231433"/>
          </a:xfrm>
          <a:custGeom>
            <a:avLst/>
            <a:gdLst/>
            <a:ahLst/>
            <a:cxnLst/>
            <a:rect l="l" t="t" r="r" b="b"/>
            <a:pathLst>
              <a:path w="3328198" h="1231433">
                <a:moveTo>
                  <a:pt x="0" y="0"/>
                </a:moveTo>
                <a:lnTo>
                  <a:pt x="3328198" y="0"/>
                </a:lnTo>
                <a:lnTo>
                  <a:pt x="3328198" y="1231433"/>
                </a:lnTo>
                <a:lnTo>
                  <a:pt x="0" y="123143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505122">
            <a:off x="7355427" y="-14621"/>
            <a:ext cx="15208749" cy="11558650"/>
          </a:xfrm>
          <a:custGeom>
            <a:avLst/>
            <a:gdLst/>
            <a:ahLst/>
            <a:cxnLst/>
            <a:rect l="l" t="t" r="r" b="b"/>
            <a:pathLst>
              <a:path w="15208749" h="11558650">
                <a:moveTo>
                  <a:pt x="0" y="0"/>
                </a:moveTo>
                <a:lnTo>
                  <a:pt x="15208750" y="0"/>
                </a:lnTo>
                <a:lnTo>
                  <a:pt x="15208750" y="11558650"/>
                </a:lnTo>
                <a:lnTo>
                  <a:pt x="0" y="11558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135648" y="2894358"/>
          <a:ext cx="16123653" cy="7831076"/>
        </p:xfrm>
        <a:graphic>
          <a:graphicData uri="http://schemas.openxmlformats.org/drawingml/2006/table">
            <a:tbl>
              <a:tblPr/>
              <a:tblGrid>
                <a:gridCol w="3873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9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7180"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Objetivos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DE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D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1905"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Gestion de Roles y Perfiles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1D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Roles definidos; Estudiante, Profesor, y Administrador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1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4817"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Microservicios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1D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Microservicio IA que analiza rendimiento y genera preguntas dinámicas.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1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38770"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Gamificacion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1D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Módulo de gamificación con rankings, puntajes y logros.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1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8770">
                <a:tc>
                  <a:txBody>
                    <a:bodyPr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Arquitectura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1D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Beneficios de una arquitectura escalable sobre GCP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1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04817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Banco de contenido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1D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Contenido de quiz y juegos, generados con ia para cada asignatura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1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104817">
                <a:tc>
                  <a:txBody>
                    <a:bodyPr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1D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1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reeform 4"/>
          <p:cNvSpPr/>
          <p:nvPr/>
        </p:nvSpPr>
        <p:spPr>
          <a:xfrm>
            <a:off x="14959802" y="8842559"/>
            <a:ext cx="3328198" cy="1231433"/>
          </a:xfrm>
          <a:custGeom>
            <a:avLst/>
            <a:gdLst/>
            <a:ahLst/>
            <a:cxnLst/>
            <a:rect l="l" t="t" r="r" b="b"/>
            <a:pathLst>
              <a:path w="3328198" h="1231433">
                <a:moveTo>
                  <a:pt x="0" y="0"/>
                </a:moveTo>
                <a:lnTo>
                  <a:pt x="3328198" y="0"/>
                </a:lnTo>
                <a:lnTo>
                  <a:pt x="3328198" y="1231433"/>
                </a:lnTo>
                <a:lnTo>
                  <a:pt x="0" y="12314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1200150"/>
            <a:ext cx="11108204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Objetivos &amp; Alcances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3505122">
            <a:off x="7355427" y="-14621"/>
            <a:ext cx="15208749" cy="11558650"/>
          </a:xfrm>
          <a:custGeom>
            <a:avLst/>
            <a:gdLst/>
            <a:ahLst/>
            <a:cxnLst/>
            <a:rect l="l" t="t" r="r" b="b"/>
            <a:pathLst>
              <a:path w="15208749" h="11558650">
                <a:moveTo>
                  <a:pt x="0" y="0"/>
                </a:moveTo>
                <a:lnTo>
                  <a:pt x="15208750" y="0"/>
                </a:lnTo>
                <a:lnTo>
                  <a:pt x="15208750" y="11558650"/>
                </a:lnTo>
                <a:lnTo>
                  <a:pt x="0" y="11558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aphicFrame>
        <p:nvGraphicFramePr>
          <p:cNvPr id="3" name="Table 3"/>
          <p:cNvGraphicFramePr>
            <a:graphicFrameLocks noGrp="1"/>
          </p:cNvGraphicFramePr>
          <p:nvPr/>
        </p:nvGraphicFramePr>
        <p:xfrm>
          <a:off x="1135648" y="3064993"/>
          <a:ext cx="16123653" cy="5505449"/>
        </p:xfrm>
        <a:graphic>
          <a:graphicData uri="http://schemas.openxmlformats.org/drawingml/2006/table">
            <a:tbl>
              <a:tblPr/>
              <a:tblGrid>
                <a:gridCol w="3873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49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5768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Exclusiones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DE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000000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Descripcion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AD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3227">
                <a:tc>
                  <a:txBody>
                    <a:bodyPr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App nativa iOS.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1D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En esta primera etapa del proyecto, la aplicacion solo esta pensada para desarrollo en Android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1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3227">
                <a:tc>
                  <a:txBody>
                    <a:bodyPr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Version de Escritorio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1D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No se desarrollarán versiones de la aplicación para programas de escritorio.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1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3227">
                <a:tc>
                  <a:txBody>
                    <a:bodyPr/>
                    <a:lstStyle/>
                    <a:p>
                      <a:pPr algn="l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Integracion con sistema DUOC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1D3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en-US" sz="2899">
                          <a:solidFill>
                            <a:srgbClr val="FFFFFF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El juego funcionará de manera independiente del sistema de registro y notas oficial de la institución.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61D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62E6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61D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1028700" y="1200150"/>
            <a:ext cx="11108204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Objetivos &amp; Alcances</a:t>
            </a:r>
          </a:p>
        </p:txBody>
      </p:sp>
      <p:sp>
        <p:nvSpPr>
          <p:cNvPr id="5" name="Freeform 5"/>
          <p:cNvSpPr/>
          <p:nvPr/>
        </p:nvSpPr>
        <p:spPr>
          <a:xfrm>
            <a:off x="14959802" y="8842559"/>
            <a:ext cx="3328198" cy="1231433"/>
          </a:xfrm>
          <a:custGeom>
            <a:avLst/>
            <a:gdLst/>
            <a:ahLst/>
            <a:cxnLst/>
            <a:rect l="l" t="t" r="r" b="b"/>
            <a:pathLst>
              <a:path w="3328198" h="1231433">
                <a:moveTo>
                  <a:pt x="0" y="0"/>
                </a:moveTo>
                <a:lnTo>
                  <a:pt x="3328198" y="0"/>
                </a:lnTo>
                <a:lnTo>
                  <a:pt x="3328198" y="1231433"/>
                </a:lnTo>
                <a:lnTo>
                  <a:pt x="0" y="12314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50881">
            <a:off x="7969064" y="-5609220"/>
            <a:ext cx="14718575" cy="10731179"/>
          </a:xfrm>
          <a:custGeom>
            <a:avLst/>
            <a:gdLst/>
            <a:ahLst/>
            <a:cxnLst/>
            <a:rect l="l" t="t" r="r" b="b"/>
            <a:pathLst>
              <a:path w="14718575" h="10731179">
                <a:moveTo>
                  <a:pt x="0" y="0"/>
                </a:moveTo>
                <a:lnTo>
                  <a:pt x="14718575" y="0"/>
                </a:lnTo>
                <a:lnTo>
                  <a:pt x="14718575" y="10731179"/>
                </a:lnTo>
                <a:lnTo>
                  <a:pt x="0" y="10731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200150"/>
            <a:ext cx="14609182" cy="234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Relación con el Perfil de Egreso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4467305"/>
            <a:ext cx="12910904" cy="4211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06770" lvl="1" indent="-453385" algn="l">
              <a:lnSpc>
                <a:spcPts val="4199"/>
              </a:lnSpc>
              <a:buFont typeface="Arial"/>
              <a:buChar char="•"/>
            </a:pPr>
            <a:r>
              <a:rPr lang="en-US" sz="41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Diseño e implementación de soluciones informáticas con buenas prácticas.</a:t>
            </a:r>
          </a:p>
          <a:p>
            <a:pPr marL="906770" lvl="1" indent="-453385" algn="l">
              <a:lnSpc>
                <a:spcPts val="4199"/>
              </a:lnSpc>
              <a:buFont typeface="Arial"/>
              <a:buChar char="•"/>
            </a:pPr>
            <a:r>
              <a:rPr lang="en-US" sz="41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Construcción de arquitecturas escalables y seguras.</a:t>
            </a:r>
          </a:p>
          <a:p>
            <a:pPr marL="906770" lvl="1" indent="-453385" algn="l">
              <a:lnSpc>
                <a:spcPts val="4199"/>
              </a:lnSpc>
              <a:buFont typeface="Arial"/>
              <a:buChar char="•"/>
            </a:pPr>
            <a:r>
              <a:rPr lang="en-US" sz="41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Manejo de bases de datos relacionales y no relacionales.</a:t>
            </a:r>
          </a:p>
          <a:p>
            <a:pPr marL="906770" lvl="1" indent="-453385" algn="l">
              <a:lnSpc>
                <a:spcPts val="4199"/>
              </a:lnSpc>
              <a:buFont typeface="Arial"/>
              <a:buChar char="•"/>
            </a:pPr>
            <a:r>
              <a:rPr lang="en-US" sz="41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Aplicación de metodologías ágiles (Scrum).</a:t>
            </a:r>
          </a:p>
          <a:p>
            <a:pPr algn="l">
              <a:lnSpc>
                <a:spcPts val="4199"/>
              </a:lnSpc>
            </a:pPr>
            <a:endParaRPr lang="en-US" sz="4199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14959802" y="8842559"/>
            <a:ext cx="3328198" cy="1231433"/>
          </a:xfrm>
          <a:custGeom>
            <a:avLst/>
            <a:gdLst/>
            <a:ahLst/>
            <a:cxnLst/>
            <a:rect l="l" t="t" r="r" b="b"/>
            <a:pathLst>
              <a:path w="3328198" h="1231433">
                <a:moveTo>
                  <a:pt x="0" y="0"/>
                </a:moveTo>
                <a:lnTo>
                  <a:pt x="3328198" y="0"/>
                </a:lnTo>
                <a:lnTo>
                  <a:pt x="3328198" y="1231433"/>
                </a:lnTo>
                <a:lnTo>
                  <a:pt x="0" y="12314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850881">
            <a:off x="7969064" y="-5609220"/>
            <a:ext cx="14718575" cy="10731179"/>
          </a:xfrm>
          <a:custGeom>
            <a:avLst/>
            <a:gdLst/>
            <a:ahLst/>
            <a:cxnLst/>
            <a:rect l="l" t="t" r="r" b="b"/>
            <a:pathLst>
              <a:path w="14718575" h="10731179">
                <a:moveTo>
                  <a:pt x="0" y="0"/>
                </a:moveTo>
                <a:lnTo>
                  <a:pt x="14718575" y="0"/>
                </a:lnTo>
                <a:lnTo>
                  <a:pt x="14718575" y="10731179"/>
                </a:lnTo>
                <a:lnTo>
                  <a:pt x="0" y="107311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200150"/>
            <a:ext cx="14609182" cy="1200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FFFFFF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Requisitos</a:t>
            </a:r>
          </a:p>
        </p:txBody>
      </p:sp>
      <p:sp>
        <p:nvSpPr>
          <p:cNvPr id="4" name="Freeform 4"/>
          <p:cNvSpPr/>
          <p:nvPr/>
        </p:nvSpPr>
        <p:spPr>
          <a:xfrm>
            <a:off x="14959802" y="8842559"/>
            <a:ext cx="3328198" cy="1231433"/>
          </a:xfrm>
          <a:custGeom>
            <a:avLst/>
            <a:gdLst/>
            <a:ahLst/>
            <a:cxnLst/>
            <a:rect l="l" t="t" r="r" b="b"/>
            <a:pathLst>
              <a:path w="3328198" h="1231433">
                <a:moveTo>
                  <a:pt x="0" y="0"/>
                </a:moveTo>
                <a:lnTo>
                  <a:pt x="3328198" y="0"/>
                </a:lnTo>
                <a:lnTo>
                  <a:pt x="3328198" y="1231433"/>
                </a:lnTo>
                <a:lnTo>
                  <a:pt x="0" y="12314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09755" y="2995555"/>
            <a:ext cx="18047752" cy="951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00"/>
              </a:lnSpc>
            </a:pPr>
            <a:r>
              <a:rPr lang="en-US" sz="7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Funcionales                No Funcionales</a:t>
            </a:r>
          </a:p>
        </p:txBody>
      </p:sp>
      <p:sp>
        <p:nvSpPr>
          <p:cNvPr id="6" name="AutoShape 6"/>
          <p:cNvSpPr/>
          <p:nvPr/>
        </p:nvSpPr>
        <p:spPr>
          <a:xfrm>
            <a:off x="9163050" y="2766060"/>
            <a:ext cx="0" cy="649224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diamond" w="lg" len="lg"/>
            <a:tailEnd type="diamond" w="lg" len="lg"/>
          </a:ln>
        </p:spPr>
      </p:sp>
      <p:sp>
        <p:nvSpPr>
          <p:cNvPr id="7" name="TextBox 7"/>
          <p:cNvSpPr txBox="1"/>
          <p:nvPr/>
        </p:nvSpPr>
        <p:spPr>
          <a:xfrm>
            <a:off x="665793" y="4481067"/>
            <a:ext cx="8134350" cy="4646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5392" lvl="1" indent="-437696" algn="l">
              <a:lnSpc>
                <a:spcPts val="4054"/>
              </a:lnSpc>
              <a:buFont typeface="Arial"/>
              <a:buChar char="•"/>
            </a:pPr>
            <a:r>
              <a:rPr lang="en-US" sz="405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Estudiante: jugar, ver progreso, reforzar áreas débiles.</a:t>
            </a:r>
          </a:p>
          <a:p>
            <a:pPr marL="875392" lvl="1" indent="-437696" algn="l">
              <a:lnSpc>
                <a:spcPts val="4054"/>
              </a:lnSpc>
              <a:buFont typeface="Arial"/>
              <a:buChar char="•"/>
            </a:pPr>
            <a:r>
              <a:rPr lang="en-US" sz="405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Profesor: ver rankings, cargar contenido, gestionar banco de preguntas.</a:t>
            </a:r>
          </a:p>
          <a:p>
            <a:pPr marL="875392" lvl="1" indent="-437696" algn="l">
              <a:lnSpc>
                <a:spcPts val="4054"/>
              </a:lnSpc>
              <a:buFont typeface="Arial"/>
              <a:buChar char="•"/>
            </a:pPr>
            <a:r>
              <a:rPr lang="en-US" sz="405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Administrador: gestionar usuarios, roles, materias y contenidos.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525000" y="4499880"/>
            <a:ext cx="8134350" cy="46464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5392" lvl="1" indent="-437696" algn="l">
              <a:lnSpc>
                <a:spcPts val="4054"/>
              </a:lnSpc>
              <a:buFont typeface="Arial"/>
              <a:buChar char="•"/>
            </a:pPr>
            <a:r>
              <a:rPr lang="en-US" sz="405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Rendimiento: &lt;2s en interacciones, &lt;5s carga Gemini.</a:t>
            </a:r>
          </a:p>
          <a:p>
            <a:pPr marL="875392" lvl="1" indent="-437696" algn="l">
              <a:lnSpc>
                <a:spcPts val="4054"/>
              </a:lnSpc>
              <a:buFont typeface="Arial"/>
              <a:buChar char="•"/>
            </a:pPr>
            <a:r>
              <a:rPr lang="en-US" sz="405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Seguridad: contraseñas encriptadas, HTTPS.</a:t>
            </a:r>
          </a:p>
          <a:p>
            <a:pPr marL="875392" lvl="1" indent="-437696" algn="l">
              <a:lnSpc>
                <a:spcPts val="4054"/>
              </a:lnSpc>
              <a:buFont typeface="Arial"/>
              <a:buChar char="•"/>
            </a:pPr>
            <a:r>
              <a:rPr lang="en-US" sz="405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Escalabilidad: arquitectura de microservicios.</a:t>
            </a:r>
          </a:p>
          <a:p>
            <a:pPr marL="875392" lvl="1" indent="-437696" algn="l">
              <a:lnSpc>
                <a:spcPts val="4054"/>
              </a:lnSpc>
              <a:buFont typeface="Arial"/>
              <a:buChar char="•"/>
            </a:pPr>
            <a:r>
              <a:rPr lang="en-US" sz="405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Disponibilidad: 99%.</a:t>
            </a:r>
          </a:p>
          <a:p>
            <a:pPr algn="l">
              <a:lnSpc>
                <a:spcPts val="4054"/>
              </a:lnSpc>
            </a:pPr>
            <a:endParaRPr lang="en-US" sz="4054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8248626">
            <a:off x="8266563" y="-2522797"/>
            <a:ext cx="14586528" cy="11854869"/>
          </a:xfrm>
          <a:custGeom>
            <a:avLst/>
            <a:gdLst/>
            <a:ahLst/>
            <a:cxnLst/>
            <a:rect l="l" t="t" r="r" b="b"/>
            <a:pathLst>
              <a:path w="14586528" h="11854869">
                <a:moveTo>
                  <a:pt x="0" y="0"/>
                </a:moveTo>
                <a:lnTo>
                  <a:pt x="14586528" y="0"/>
                </a:lnTo>
                <a:lnTo>
                  <a:pt x="14586528" y="11854870"/>
                </a:lnTo>
                <a:lnTo>
                  <a:pt x="0" y="11854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361726" y="0"/>
            <a:ext cx="14183638" cy="10592384"/>
          </a:xfrm>
          <a:custGeom>
            <a:avLst/>
            <a:gdLst/>
            <a:ahLst/>
            <a:cxnLst/>
            <a:rect l="l" t="t" r="r" b="b"/>
            <a:pathLst>
              <a:path w="14183638" h="10592384">
                <a:moveTo>
                  <a:pt x="0" y="0"/>
                </a:moveTo>
                <a:lnTo>
                  <a:pt x="14183638" y="0"/>
                </a:lnTo>
                <a:lnTo>
                  <a:pt x="14183638" y="10592384"/>
                </a:lnTo>
                <a:lnTo>
                  <a:pt x="0" y="105923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1D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8171151" y="-2269448"/>
            <a:ext cx="0" cy="10007696"/>
          </a:xfrm>
          <a:prstGeom prst="line">
            <a:avLst/>
          </a:prstGeom>
          <a:ln w="952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flipV="1">
            <a:off x="12308092" y="1650593"/>
            <a:ext cx="0" cy="10007696"/>
          </a:xfrm>
          <a:prstGeom prst="line">
            <a:avLst/>
          </a:prstGeom>
          <a:ln w="952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flipV="1">
            <a:off x="15086828" y="1650593"/>
            <a:ext cx="0" cy="10007696"/>
          </a:xfrm>
          <a:prstGeom prst="line">
            <a:avLst/>
          </a:prstGeom>
          <a:ln w="952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flipV="1">
            <a:off x="17865565" y="1650593"/>
            <a:ext cx="0" cy="10007696"/>
          </a:xfrm>
          <a:prstGeom prst="line">
            <a:avLst/>
          </a:prstGeom>
          <a:ln w="952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936566" y="2231798"/>
            <a:ext cx="7234584" cy="1620530"/>
            <a:chOff x="0" y="0"/>
            <a:chExt cx="1826203" cy="40906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26202" cy="409065"/>
            </a:xfrm>
            <a:custGeom>
              <a:avLst/>
              <a:gdLst/>
              <a:ahLst/>
              <a:cxnLst/>
              <a:rect l="l" t="t" r="r" b="b"/>
              <a:pathLst>
                <a:path w="1826202" h="409065">
                  <a:moveTo>
                    <a:pt x="0" y="0"/>
                  </a:moveTo>
                  <a:lnTo>
                    <a:pt x="1826202" y="0"/>
                  </a:lnTo>
                  <a:lnTo>
                    <a:pt x="1826202" y="409065"/>
                  </a:lnTo>
                  <a:lnTo>
                    <a:pt x="0" y="409065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1826203" cy="437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758620" y="2666182"/>
            <a:ext cx="2016001" cy="1044328"/>
            <a:chOff x="0" y="0"/>
            <a:chExt cx="4804853" cy="248900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4804853" cy="2489008"/>
            </a:xfrm>
            <a:custGeom>
              <a:avLst/>
              <a:gdLst/>
              <a:ahLst/>
              <a:cxnLst/>
              <a:rect l="l" t="t" r="r" b="b"/>
              <a:pathLst>
                <a:path w="4804853" h="2489008">
                  <a:moveTo>
                    <a:pt x="4601653" y="0"/>
                  </a:moveTo>
                  <a:cubicBezTo>
                    <a:pt x="4713877" y="0"/>
                    <a:pt x="4804853" y="557183"/>
                    <a:pt x="4804853" y="1244504"/>
                  </a:cubicBezTo>
                  <a:cubicBezTo>
                    <a:pt x="4804853" y="1931825"/>
                    <a:pt x="4713877" y="2489008"/>
                    <a:pt x="4601653" y="2489008"/>
                  </a:cubicBezTo>
                  <a:lnTo>
                    <a:pt x="203200" y="2489008"/>
                  </a:lnTo>
                  <a:cubicBezTo>
                    <a:pt x="90976" y="2489008"/>
                    <a:pt x="0" y="1931825"/>
                    <a:pt x="0" y="1244504"/>
                  </a:cubicBezTo>
                  <a:cubicBezTo>
                    <a:pt x="0" y="55718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DDAF54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4804853" cy="25175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00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9942966" y="1602968"/>
            <a:ext cx="2122217" cy="406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4"/>
              </a:lnSpc>
            </a:pPr>
            <a:r>
              <a:rPr lang="en-US" sz="236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AGO.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13512" y="1602968"/>
            <a:ext cx="2122217" cy="406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4"/>
              </a:lnSpc>
            </a:pPr>
            <a:r>
              <a:rPr lang="en-US" sz="236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SEPT.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492249" y="1602968"/>
            <a:ext cx="2122217" cy="406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14"/>
              </a:lnSpc>
            </a:pPr>
            <a:r>
              <a:rPr lang="en-US" sz="236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OCT.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77499" y="2257420"/>
            <a:ext cx="5628595" cy="1594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6"/>
              </a:lnSpc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Base Tecnológica</a:t>
            </a:r>
          </a:p>
          <a:p>
            <a:pPr algn="l">
              <a:lnSpc>
                <a:spcPts val="1866"/>
              </a:lnSpc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Backlog</a:t>
            </a:r>
          </a:p>
          <a:p>
            <a:pPr marL="287870" lvl="1" indent="-143935" algn="l">
              <a:lnSpc>
                <a:spcPts val="1866"/>
              </a:lnSpc>
              <a:buFont typeface="Arial"/>
              <a:buChar char="•"/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Configuración de servidor en GCP.</a:t>
            </a:r>
          </a:p>
          <a:p>
            <a:pPr marL="287870" lvl="1" indent="-143935" algn="l">
              <a:lnSpc>
                <a:spcPts val="1866"/>
              </a:lnSpc>
              <a:buFont typeface="Arial"/>
              <a:buChar char="•"/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Desarrollo del Auth Service.</a:t>
            </a:r>
          </a:p>
          <a:p>
            <a:pPr marL="287870" lvl="1" indent="-143935" algn="l">
              <a:lnSpc>
                <a:spcPts val="1866"/>
              </a:lnSpc>
              <a:buFont typeface="Arial"/>
              <a:buChar char="•"/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Configuración de PostgreSQL.</a:t>
            </a:r>
          </a:p>
          <a:p>
            <a:pPr marL="287870" lvl="1" indent="-143935" algn="l">
              <a:lnSpc>
                <a:spcPts val="1866"/>
              </a:lnSpc>
              <a:buFont typeface="Arial"/>
              <a:buChar char="•"/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Pruebas unitarias de autenticación.</a:t>
            </a:r>
          </a:p>
          <a:p>
            <a:pPr algn="l">
              <a:lnSpc>
                <a:spcPts val="1866"/>
              </a:lnSpc>
            </a:pPr>
            <a:endParaRPr lang="en-US" sz="1333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83703" y="1507140"/>
            <a:ext cx="5078597" cy="286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71"/>
              </a:lnSpc>
            </a:pPr>
            <a:r>
              <a:rPr lang="en-US" sz="1941" b="1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ACTIVIDADES/SPRINTS</a:t>
            </a:r>
          </a:p>
        </p:txBody>
      </p:sp>
      <p:sp>
        <p:nvSpPr>
          <p:cNvPr id="17" name="AutoShape 17"/>
          <p:cNvSpPr/>
          <p:nvPr/>
        </p:nvSpPr>
        <p:spPr>
          <a:xfrm flipV="1">
            <a:off x="8149131" y="-565735"/>
            <a:ext cx="0" cy="10007696"/>
          </a:xfrm>
          <a:prstGeom prst="line">
            <a:avLst/>
          </a:prstGeom>
          <a:ln w="952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8" name="Group 18"/>
          <p:cNvGrpSpPr/>
          <p:nvPr/>
        </p:nvGrpSpPr>
        <p:grpSpPr>
          <a:xfrm>
            <a:off x="914547" y="3935512"/>
            <a:ext cx="7234584" cy="1620530"/>
            <a:chOff x="0" y="0"/>
            <a:chExt cx="1826203" cy="409065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826202" cy="409065"/>
            </a:xfrm>
            <a:custGeom>
              <a:avLst/>
              <a:gdLst/>
              <a:ahLst/>
              <a:cxnLst/>
              <a:rect l="l" t="t" r="r" b="b"/>
              <a:pathLst>
                <a:path w="1826202" h="409065">
                  <a:moveTo>
                    <a:pt x="0" y="0"/>
                  </a:moveTo>
                  <a:lnTo>
                    <a:pt x="1826202" y="0"/>
                  </a:lnTo>
                  <a:lnTo>
                    <a:pt x="1826202" y="409065"/>
                  </a:lnTo>
                  <a:lnTo>
                    <a:pt x="0" y="409065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28575"/>
              <a:ext cx="1826203" cy="437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283703" y="4082898"/>
            <a:ext cx="5628595" cy="1366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6"/>
              </a:lnSpc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Integración con IA </a:t>
            </a:r>
          </a:p>
          <a:p>
            <a:pPr algn="l">
              <a:lnSpc>
                <a:spcPts val="1866"/>
              </a:lnSpc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Backlog</a:t>
            </a:r>
          </a:p>
          <a:p>
            <a:pPr marL="287870" lvl="1" indent="-143935" algn="l">
              <a:lnSpc>
                <a:spcPts val="1866"/>
              </a:lnSpc>
              <a:buFont typeface="Arial"/>
              <a:buChar char="•"/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Desarrollo del IA Service con API Gemini.</a:t>
            </a:r>
          </a:p>
          <a:p>
            <a:pPr marL="287870" lvl="1" indent="-143935" algn="l">
              <a:lnSpc>
                <a:spcPts val="1866"/>
              </a:lnSpc>
              <a:buFont typeface="Arial"/>
              <a:buChar char="•"/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Generación de preguntas dinámicas y de refuerzo.</a:t>
            </a:r>
          </a:p>
          <a:p>
            <a:pPr marL="287870" lvl="1" indent="-143935" algn="l">
              <a:lnSpc>
                <a:spcPts val="1866"/>
              </a:lnSpc>
              <a:buFont typeface="Arial"/>
              <a:buChar char="•"/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Pruebas unitarias e integración de servicios.</a:t>
            </a:r>
          </a:p>
          <a:p>
            <a:pPr algn="l">
              <a:lnSpc>
                <a:spcPts val="1866"/>
              </a:lnSpc>
            </a:pPr>
            <a:endParaRPr lang="en-US" sz="1333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5279584" y="2357695"/>
            <a:ext cx="12685501" cy="177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2"/>
              </a:lnSpc>
              <a:spcBef>
                <a:spcPct val="0"/>
              </a:spcBef>
            </a:pPr>
            <a:r>
              <a:rPr lang="en-US" sz="137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31 de agosto al 14 de septiembre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574899" y="4183173"/>
            <a:ext cx="12685501" cy="177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2"/>
              </a:lnSpc>
              <a:spcBef>
                <a:spcPct val="0"/>
              </a:spcBef>
            </a:pPr>
            <a:r>
              <a:rPr lang="en-US" sz="137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15 al 29 de septiembre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3002841" y="4516901"/>
            <a:ext cx="2016001" cy="1044328"/>
            <a:chOff x="0" y="0"/>
            <a:chExt cx="4804853" cy="2489008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4804853" cy="2489008"/>
            </a:xfrm>
            <a:custGeom>
              <a:avLst/>
              <a:gdLst/>
              <a:ahLst/>
              <a:cxnLst/>
              <a:rect l="l" t="t" r="r" b="b"/>
              <a:pathLst>
                <a:path w="4804853" h="2489008">
                  <a:moveTo>
                    <a:pt x="4601653" y="0"/>
                  </a:moveTo>
                  <a:cubicBezTo>
                    <a:pt x="4713877" y="0"/>
                    <a:pt x="4804853" y="557183"/>
                    <a:pt x="4804853" y="1244504"/>
                  </a:cubicBezTo>
                  <a:cubicBezTo>
                    <a:pt x="4804853" y="1931825"/>
                    <a:pt x="4713877" y="2489008"/>
                    <a:pt x="4601653" y="2489008"/>
                  </a:cubicBezTo>
                  <a:lnTo>
                    <a:pt x="203200" y="2489008"/>
                  </a:lnTo>
                  <a:cubicBezTo>
                    <a:pt x="90976" y="2489008"/>
                    <a:pt x="0" y="1931825"/>
                    <a:pt x="0" y="1244504"/>
                  </a:cubicBezTo>
                  <a:cubicBezTo>
                    <a:pt x="0" y="55718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C5667C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-28575"/>
              <a:ext cx="4804853" cy="25175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00"/>
                </a:lnSpc>
              </a:pPr>
              <a:endParaRPr/>
            </a:p>
          </p:txBody>
        </p:sp>
      </p:grpSp>
      <p:sp>
        <p:nvSpPr>
          <p:cNvPr id="27" name="AutoShape 27"/>
          <p:cNvSpPr/>
          <p:nvPr/>
        </p:nvSpPr>
        <p:spPr>
          <a:xfrm flipV="1">
            <a:off x="8171151" y="-565735"/>
            <a:ext cx="0" cy="10007696"/>
          </a:xfrm>
          <a:prstGeom prst="line">
            <a:avLst/>
          </a:prstGeom>
          <a:ln w="952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/>
          <p:cNvSpPr/>
          <p:nvPr/>
        </p:nvSpPr>
        <p:spPr>
          <a:xfrm flipV="1">
            <a:off x="8149131" y="1137978"/>
            <a:ext cx="0" cy="10007696"/>
          </a:xfrm>
          <a:prstGeom prst="line">
            <a:avLst/>
          </a:prstGeom>
          <a:ln w="952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9" name="Group 29"/>
          <p:cNvGrpSpPr/>
          <p:nvPr/>
        </p:nvGrpSpPr>
        <p:grpSpPr>
          <a:xfrm>
            <a:off x="914547" y="5639225"/>
            <a:ext cx="7234584" cy="1620530"/>
            <a:chOff x="0" y="0"/>
            <a:chExt cx="1826203" cy="40906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826202" cy="409065"/>
            </a:xfrm>
            <a:custGeom>
              <a:avLst/>
              <a:gdLst/>
              <a:ahLst/>
              <a:cxnLst/>
              <a:rect l="l" t="t" r="r" b="b"/>
              <a:pathLst>
                <a:path w="1826202" h="409065">
                  <a:moveTo>
                    <a:pt x="0" y="0"/>
                  </a:moveTo>
                  <a:lnTo>
                    <a:pt x="1826202" y="0"/>
                  </a:lnTo>
                  <a:lnTo>
                    <a:pt x="1826202" y="409065"/>
                  </a:lnTo>
                  <a:lnTo>
                    <a:pt x="0" y="409065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28575"/>
              <a:ext cx="1826203" cy="437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258449" y="5664847"/>
            <a:ext cx="5628595" cy="1366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6"/>
              </a:lnSpc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Lógica de Gamificación</a:t>
            </a:r>
          </a:p>
          <a:p>
            <a:pPr algn="l">
              <a:lnSpc>
                <a:spcPts val="1866"/>
              </a:lnSpc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Backlog</a:t>
            </a:r>
          </a:p>
          <a:p>
            <a:pPr marL="287870" lvl="1" indent="-143935" algn="l">
              <a:lnSpc>
                <a:spcPts val="1866"/>
              </a:lnSpc>
              <a:buFont typeface="Arial"/>
              <a:buChar char="•"/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Desarrollo del Content Service.</a:t>
            </a:r>
          </a:p>
          <a:p>
            <a:pPr marL="287870" lvl="1" indent="-143935" algn="l">
              <a:lnSpc>
                <a:spcPts val="1866"/>
              </a:lnSpc>
              <a:buFont typeface="Arial"/>
              <a:buChar char="•"/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Implementación de lógica de juegos (puntajes, progreso).</a:t>
            </a:r>
          </a:p>
          <a:p>
            <a:pPr marL="287870" lvl="1" indent="-143935" algn="l">
              <a:lnSpc>
                <a:spcPts val="1866"/>
              </a:lnSpc>
              <a:buFont typeface="Arial"/>
              <a:buChar char="•"/>
            </a:pPr>
            <a:r>
              <a:rPr lang="en-US" sz="133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Gestión de rankings y logros de usuario.</a:t>
            </a:r>
          </a:p>
          <a:p>
            <a:pPr algn="l">
              <a:lnSpc>
                <a:spcPts val="1866"/>
              </a:lnSpc>
            </a:pPr>
            <a:endParaRPr lang="en-US" sz="1333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7808463" y="5987257"/>
            <a:ext cx="12685501" cy="177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2"/>
              </a:lnSpc>
              <a:spcBef>
                <a:spcPct val="0"/>
              </a:spcBef>
            </a:pPr>
            <a:r>
              <a:rPr lang="en-US" sz="137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30 de septiembre al 13 de octubre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14835729" y="6217027"/>
            <a:ext cx="1717629" cy="1044328"/>
            <a:chOff x="0" y="0"/>
            <a:chExt cx="4093726" cy="2489008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4093726" cy="2489008"/>
            </a:xfrm>
            <a:custGeom>
              <a:avLst/>
              <a:gdLst/>
              <a:ahLst/>
              <a:cxnLst/>
              <a:rect l="l" t="t" r="r" b="b"/>
              <a:pathLst>
                <a:path w="4093726" h="2489008">
                  <a:moveTo>
                    <a:pt x="3890526" y="0"/>
                  </a:moveTo>
                  <a:cubicBezTo>
                    <a:pt x="4002750" y="0"/>
                    <a:pt x="4093726" y="557183"/>
                    <a:pt x="4093726" y="1244504"/>
                  </a:cubicBezTo>
                  <a:cubicBezTo>
                    <a:pt x="4093726" y="1931825"/>
                    <a:pt x="4002750" y="2489008"/>
                    <a:pt x="3890526" y="2489008"/>
                  </a:cubicBezTo>
                  <a:lnTo>
                    <a:pt x="203200" y="2489008"/>
                  </a:lnTo>
                  <a:cubicBezTo>
                    <a:pt x="90976" y="2489008"/>
                    <a:pt x="0" y="1931825"/>
                    <a:pt x="0" y="1244504"/>
                  </a:cubicBezTo>
                  <a:cubicBezTo>
                    <a:pt x="0" y="55718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4ADEDD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28575"/>
              <a:ext cx="4093726" cy="25175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00"/>
                </a:lnSpc>
              </a:pPr>
              <a:endParaRPr/>
            </a:p>
          </p:txBody>
        </p:sp>
      </p:grpSp>
      <p:sp>
        <p:nvSpPr>
          <p:cNvPr id="37" name="AutoShape 37"/>
          <p:cNvSpPr/>
          <p:nvPr/>
        </p:nvSpPr>
        <p:spPr>
          <a:xfrm flipV="1">
            <a:off x="8171151" y="-565735"/>
            <a:ext cx="0" cy="10007696"/>
          </a:xfrm>
          <a:prstGeom prst="line">
            <a:avLst/>
          </a:prstGeom>
          <a:ln w="952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" name="AutoShape 38"/>
          <p:cNvSpPr/>
          <p:nvPr/>
        </p:nvSpPr>
        <p:spPr>
          <a:xfrm flipV="1">
            <a:off x="8149131" y="1137978"/>
            <a:ext cx="0" cy="10007696"/>
          </a:xfrm>
          <a:prstGeom prst="line">
            <a:avLst/>
          </a:prstGeom>
          <a:ln w="952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" name="AutoShape 39"/>
          <p:cNvSpPr/>
          <p:nvPr/>
        </p:nvSpPr>
        <p:spPr>
          <a:xfrm flipV="1">
            <a:off x="8171151" y="1137978"/>
            <a:ext cx="0" cy="10007696"/>
          </a:xfrm>
          <a:prstGeom prst="line">
            <a:avLst/>
          </a:prstGeom>
          <a:ln w="952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0" name="AutoShape 40"/>
          <p:cNvSpPr/>
          <p:nvPr/>
        </p:nvSpPr>
        <p:spPr>
          <a:xfrm flipV="1">
            <a:off x="8149131" y="2841692"/>
            <a:ext cx="0" cy="10007696"/>
          </a:xfrm>
          <a:prstGeom prst="line">
            <a:avLst/>
          </a:prstGeom>
          <a:ln w="9525" cap="flat">
            <a:solidFill>
              <a:srgbClr val="D9D9D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1" name="Group 41"/>
          <p:cNvGrpSpPr/>
          <p:nvPr/>
        </p:nvGrpSpPr>
        <p:grpSpPr>
          <a:xfrm>
            <a:off x="914547" y="7342938"/>
            <a:ext cx="7234584" cy="1620530"/>
            <a:chOff x="0" y="0"/>
            <a:chExt cx="1826203" cy="409065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826202" cy="409065"/>
            </a:xfrm>
            <a:custGeom>
              <a:avLst/>
              <a:gdLst/>
              <a:ahLst/>
              <a:cxnLst/>
              <a:rect l="l" t="t" r="r" b="b"/>
              <a:pathLst>
                <a:path w="1826202" h="409065">
                  <a:moveTo>
                    <a:pt x="0" y="0"/>
                  </a:moveTo>
                  <a:lnTo>
                    <a:pt x="1826202" y="0"/>
                  </a:lnTo>
                  <a:lnTo>
                    <a:pt x="1826202" y="409065"/>
                  </a:lnTo>
                  <a:lnTo>
                    <a:pt x="0" y="409065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id="43" name="TextBox 43"/>
            <p:cNvSpPr txBox="1"/>
            <p:nvPr/>
          </p:nvSpPr>
          <p:spPr>
            <a:xfrm>
              <a:off x="0" y="-28575"/>
              <a:ext cx="1826203" cy="437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60"/>
                </a:lnSpc>
              </a:pPr>
              <a:endParaRPr/>
            </a:p>
          </p:txBody>
        </p:sp>
      </p:grpSp>
      <p:sp>
        <p:nvSpPr>
          <p:cNvPr id="44" name="TextBox 44"/>
          <p:cNvSpPr txBox="1"/>
          <p:nvPr/>
        </p:nvSpPr>
        <p:spPr>
          <a:xfrm>
            <a:off x="1258449" y="7368560"/>
            <a:ext cx="5628595" cy="15949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66"/>
              </a:lnSpc>
            </a:pPr>
            <a:r>
              <a:rPr lang="en-US" sz="1333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Inicio</a:t>
            </a:r>
            <a:r>
              <a:rPr lang="en-US" sz="133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del frontend </a:t>
            </a:r>
            <a:r>
              <a:rPr lang="en-US" sz="1333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móvil</a:t>
            </a:r>
            <a:r>
              <a:rPr lang="en-US" sz="133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1333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conexión</a:t>
            </a:r>
            <a:r>
              <a:rPr lang="en-US" sz="133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con backend.</a:t>
            </a:r>
          </a:p>
          <a:p>
            <a:pPr algn="l">
              <a:lnSpc>
                <a:spcPts val="1866"/>
              </a:lnSpc>
            </a:pPr>
            <a:r>
              <a:rPr lang="en-US" sz="133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Backlog</a:t>
            </a:r>
          </a:p>
          <a:p>
            <a:pPr marL="287870" lvl="1" indent="-143935" algn="l">
              <a:lnSpc>
                <a:spcPts val="1866"/>
              </a:lnSpc>
              <a:buFont typeface="Arial"/>
              <a:buChar char="•"/>
            </a:pPr>
            <a:r>
              <a:rPr lang="en-US" sz="133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Desarrollo de </a:t>
            </a:r>
            <a:r>
              <a:rPr lang="en-US" sz="1333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pantallas</a:t>
            </a:r>
            <a:r>
              <a:rPr lang="en-US" sz="133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333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principales</a:t>
            </a:r>
            <a:r>
              <a:rPr lang="en-US" sz="133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marL="287870" lvl="1" indent="-143935" algn="l">
              <a:lnSpc>
                <a:spcPts val="1866"/>
              </a:lnSpc>
              <a:buFont typeface="Arial"/>
              <a:buChar char="•"/>
            </a:pPr>
            <a:r>
              <a:rPr lang="en-US" sz="1333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Conexión</a:t>
            </a:r>
            <a:r>
              <a:rPr lang="en-US" sz="133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con Auth &amp; User Service.</a:t>
            </a:r>
          </a:p>
          <a:p>
            <a:pPr marL="287870" lvl="1" indent="-143935" algn="l">
              <a:lnSpc>
                <a:spcPts val="1866"/>
              </a:lnSpc>
              <a:buFont typeface="Arial"/>
              <a:buChar char="•"/>
            </a:pPr>
            <a:r>
              <a:rPr lang="en-US" sz="1333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Pruebas</a:t>
            </a:r>
            <a:r>
              <a:rPr lang="en-US" sz="133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333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conectividad</a:t>
            </a:r>
            <a:r>
              <a:rPr lang="en-US" sz="1333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  <a:p>
            <a:pPr algn="l">
              <a:lnSpc>
                <a:spcPts val="1866"/>
              </a:lnSpc>
            </a:pPr>
            <a:endParaRPr lang="en-US" sz="1333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1866"/>
              </a:lnSpc>
            </a:pPr>
            <a:endParaRPr lang="en-US" sz="1333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10210607" y="7560506"/>
            <a:ext cx="12685501" cy="177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72"/>
              </a:lnSpc>
              <a:spcBef>
                <a:spcPct val="0"/>
              </a:spcBef>
            </a:pPr>
            <a:r>
              <a:rPr lang="en-US" sz="137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14 al 27 de octubre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16147937" y="8004948"/>
            <a:ext cx="1466529" cy="1044328"/>
            <a:chOff x="0" y="0"/>
            <a:chExt cx="3495265" cy="2489008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3495265" cy="2489008"/>
            </a:xfrm>
            <a:custGeom>
              <a:avLst/>
              <a:gdLst/>
              <a:ahLst/>
              <a:cxnLst/>
              <a:rect l="l" t="t" r="r" b="b"/>
              <a:pathLst>
                <a:path w="3495265" h="2489008">
                  <a:moveTo>
                    <a:pt x="3292065" y="0"/>
                  </a:moveTo>
                  <a:cubicBezTo>
                    <a:pt x="3404289" y="0"/>
                    <a:pt x="3495265" y="557183"/>
                    <a:pt x="3495265" y="1244504"/>
                  </a:cubicBezTo>
                  <a:cubicBezTo>
                    <a:pt x="3495265" y="1931825"/>
                    <a:pt x="3404289" y="2489008"/>
                    <a:pt x="3292065" y="2489008"/>
                  </a:cubicBezTo>
                  <a:lnTo>
                    <a:pt x="203200" y="2489008"/>
                  </a:lnTo>
                  <a:cubicBezTo>
                    <a:pt x="90976" y="2489008"/>
                    <a:pt x="0" y="1931825"/>
                    <a:pt x="0" y="1244504"/>
                  </a:cubicBezTo>
                  <a:cubicBezTo>
                    <a:pt x="0" y="55718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56A97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28575"/>
              <a:ext cx="3495265" cy="25175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400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622</Words>
  <Application>Microsoft Office PowerPoint</Application>
  <PresentationFormat>Personalizado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9" baseType="lpstr">
      <vt:lpstr>Open Sans Bold</vt:lpstr>
      <vt:lpstr>Calibri</vt:lpstr>
      <vt:lpstr>Arial</vt:lpstr>
      <vt:lpstr>Open Sans</vt:lpstr>
      <vt:lpstr>Montserrat</vt:lpstr>
      <vt:lpstr>DM Serif Display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Elegante y versátil presentación informe seo web azul</dc:title>
  <cp:lastModifiedBy>Soporte TI VQ</cp:lastModifiedBy>
  <cp:revision>2</cp:revision>
  <dcterms:created xsi:type="dcterms:W3CDTF">2006-08-16T00:00:00Z</dcterms:created>
  <dcterms:modified xsi:type="dcterms:W3CDTF">2025-09-26T22:00:42Z</dcterms:modified>
  <dc:identifier>DAG0GsBzLNg</dc:identifier>
</cp:coreProperties>
</file>