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275466-A836-4F2F-8268-9FEFAAEC4BE3}" type="datetimeFigureOut">
              <a:rPr lang="es-CL" smtClean="0"/>
              <a:t>03-12-2019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D3B846-C07D-42E1-9CC9-B5D545B52DA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36123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pk</a:t>
            </a:r>
            <a:r>
              <a:rPr lang="es-ES" dirty="0"/>
              <a:t>: probabilidad escenario k</a:t>
            </a:r>
          </a:p>
          <a:p>
            <a:endParaRPr lang="es-ES" dirty="0"/>
          </a:p>
          <a:p>
            <a:r>
              <a:rPr lang="es-ES" dirty="0"/>
              <a:t>g0: Ecuaciones balance nodal</a:t>
            </a:r>
          </a:p>
          <a:p>
            <a:endParaRPr lang="es-ES" dirty="0"/>
          </a:p>
          <a:p>
            <a:r>
              <a:rPr lang="es-CL" dirty="0"/>
              <a:t>h0: Limites flujos por líneas</a:t>
            </a:r>
          </a:p>
          <a:p>
            <a:endParaRPr lang="es-CL" dirty="0"/>
          </a:p>
          <a:p>
            <a:r>
              <a:rPr lang="es-ES" dirty="0" err="1"/>
              <a:t>gk</a:t>
            </a:r>
            <a:r>
              <a:rPr lang="es-ES" dirty="0"/>
              <a:t>: Ecuaciones balance nodal escenario k</a:t>
            </a:r>
          </a:p>
          <a:p>
            <a:endParaRPr lang="es-ES" dirty="0"/>
          </a:p>
          <a:p>
            <a:r>
              <a:rPr lang="es-CL" dirty="0" err="1"/>
              <a:t>hk</a:t>
            </a:r>
            <a:r>
              <a:rPr lang="es-CL" dirty="0"/>
              <a:t>:  Limites flujos por líneas escenario k</a:t>
            </a: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3B846-C07D-42E1-9CC9-B5D545B52DA0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23279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342170-F3D3-4606-8DE4-DAD37AB295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5B0092-3DFC-43B4-B9BE-9AD9DCE09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C98319-4F72-41C8-A9F3-56AEC6863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A1916-1C04-4922-948E-BD873E9DF251}" type="datetimeFigureOut">
              <a:rPr lang="es-CL" smtClean="0"/>
              <a:t>03-12-2019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CE4C3C-D4E9-4D59-A1C6-04E63F357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841C97-15A3-4565-9232-960AA86D6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9D4CA-FCB5-4579-A510-6BBA669C94F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07494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BCA3B1-E57F-4B14-A6E6-217496FE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9A9685D-F5A0-4F45-BB53-A9B82C358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100E6C-C8F3-4516-98AA-339ACC610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A1916-1C04-4922-948E-BD873E9DF251}" type="datetimeFigureOut">
              <a:rPr lang="es-CL" smtClean="0"/>
              <a:t>03-12-2019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F26522-F180-428D-864C-512CE5755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1202B8-AC55-48D2-8C2C-71878A45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9D4CA-FCB5-4579-A510-6BBA669C94F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51946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8010CBD-BD6E-4E10-9153-C2047F5D26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ED9DDBA-06FC-4473-833C-9E245AE30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5B86F7-B104-4FE5-B894-B1E4C05FD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A1916-1C04-4922-948E-BD873E9DF251}" type="datetimeFigureOut">
              <a:rPr lang="es-CL" smtClean="0"/>
              <a:t>03-12-2019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C161B9-7D19-4821-975F-1C1D02ECB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95D7D1-F755-4471-A1A2-D00AC4DA8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9D4CA-FCB5-4579-A510-6BBA669C94F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82687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2A48B5-1609-4B04-B94F-294D0F692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639B41-3924-4509-855A-3177F70F4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A0C706-2494-4753-8821-C7AA3FC98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A1916-1C04-4922-948E-BD873E9DF251}" type="datetimeFigureOut">
              <a:rPr lang="es-CL" smtClean="0"/>
              <a:t>03-12-2019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7DE26E-37AA-4F0A-B444-45644FD11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3CAE3E-62B1-459E-81AE-41B6C6181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9D4CA-FCB5-4579-A510-6BBA669C94F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05334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8BA6D-878D-48CF-8A3A-AB1216F5B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A6ABAF9-37D0-4874-98E2-35B485D03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C5977A-C1B6-4603-82B3-2AE4048CC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A1916-1C04-4922-948E-BD873E9DF251}" type="datetimeFigureOut">
              <a:rPr lang="es-CL" smtClean="0"/>
              <a:t>03-12-2019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B19FB7-C01D-4F4C-A30B-C333A8074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6D0D73-851F-42B0-A704-5004B0E12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9D4CA-FCB5-4579-A510-6BBA669C94F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93968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E18B76-B2D5-4D8B-880C-8C13E502F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D1879C-A4E1-4D1C-936B-F904B28ACD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E7E58B3-3033-4AEA-B2FB-C01C44F7E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24416F-64C1-40FD-ABB4-7EE03C1FC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A1916-1C04-4922-948E-BD873E9DF251}" type="datetimeFigureOut">
              <a:rPr lang="es-CL" smtClean="0"/>
              <a:t>03-12-2019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8B8CA5A-BCD5-4692-92E9-44CD12576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DCF1572-E0B5-44A6-988C-179F2C175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9D4CA-FCB5-4579-A510-6BBA669C94F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43820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A088D-B7E8-4E64-A25F-508BBFA87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DDD3CD2-865A-48BB-8BB2-669DEBA59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83DA35-9817-4125-9D64-55C607E9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F69F594-22D1-4968-B881-7093C7CEC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1B486AD-B03A-42A9-B806-B86CD63D03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8E92372-D023-4CDD-B6F7-AF79245A2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A1916-1C04-4922-948E-BD873E9DF251}" type="datetimeFigureOut">
              <a:rPr lang="es-CL" smtClean="0"/>
              <a:t>03-12-2019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91A2CF3-C737-4E4B-BECD-D87BB0184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B984BFF-B8A9-48DA-B214-BD1BD873D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9D4CA-FCB5-4579-A510-6BBA669C94F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82428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C9A093-2E17-45B4-8015-A09C5F3E7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67CA9E6-36DF-4A16-B0EE-63497B968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A1916-1C04-4922-948E-BD873E9DF251}" type="datetimeFigureOut">
              <a:rPr lang="es-CL" smtClean="0"/>
              <a:t>03-12-2019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1F4DB19-B1F1-471F-8FAE-B80583634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2033705-D052-4824-BC03-84C07E877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9D4CA-FCB5-4579-A510-6BBA669C94F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15858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14C0E7C-FF6B-4303-98D5-F061762D5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A1916-1C04-4922-948E-BD873E9DF251}" type="datetimeFigureOut">
              <a:rPr lang="es-CL" smtClean="0"/>
              <a:t>03-12-2019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A5B79DC-A324-4F04-A585-ED64201FA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EF88348-2C5C-4BB0-8F22-3D1653AB7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9D4CA-FCB5-4579-A510-6BBA669C94F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10314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CEB776-33F3-445F-9E68-03CBC9777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5736B5-8983-4F30-8A99-6C3FF33F4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8828938-8FE4-41D5-845D-FB7029A49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F482BD7-A433-48BF-8242-A185B3E45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A1916-1C04-4922-948E-BD873E9DF251}" type="datetimeFigureOut">
              <a:rPr lang="es-CL" smtClean="0"/>
              <a:t>03-12-2019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8C61A24-8480-46A7-B66A-52D3FF2D3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F262995-F9AD-4F21-AFB3-7CB15C14D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9D4CA-FCB5-4579-A510-6BBA669C94F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29145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E2DE78-37D9-4853-91EB-A3B45FC2A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1639564-1DAA-4B2C-B553-E029876AE2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A1052ED-D69A-48F3-BCEC-FC6F2B9FF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A65FEF9-0B23-4A9C-AE07-72A20AB06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A1916-1C04-4922-948E-BD873E9DF251}" type="datetimeFigureOut">
              <a:rPr lang="es-CL" smtClean="0"/>
              <a:t>03-12-2019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EA5D15-59D1-4AEE-BD30-B0538F829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1372298-4281-4124-85AF-FB33DDA62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9D4CA-FCB5-4579-A510-6BBA669C94F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88409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960FC55-5EB3-4CA8-B4F7-D162517C2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31CBFF0-34AB-4085-95E4-33E58ED75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2932BA-0ED7-49AF-B2A7-3778B6B9F1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A1916-1C04-4922-948E-BD873E9DF251}" type="datetimeFigureOut">
              <a:rPr lang="es-CL" smtClean="0"/>
              <a:t>03-12-2019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F76557-8335-4C14-87EF-F8856E37BD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B827BC-FA8C-40AC-9ADF-6CC48BC4DF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9D4CA-FCB5-4579-A510-6BBA669C94F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538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384B11-79F1-40F5-8551-59D6A5A80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ES" dirty="0"/>
              <a:t>Diseño de SIPS y evaluación mediante indicadores cuasi estáticos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F13D76-7CB3-498B-8F40-CBF12F7E16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Integrantes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12014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696AD9-AFFF-4E4F-8558-81A237BE1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Preventive-Corrective SCOPF</a:t>
            </a:r>
            <a:endParaRPr lang="es-CL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A57AE71A-B917-4CFF-98D1-309D41A3A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27590" y="1981095"/>
            <a:ext cx="6174271" cy="435561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6721C4D-C932-4667-90BA-ED3D3E83E3D6}"/>
              </a:ext>
            </a:extLst>
          </p:cNvPr>
          <p:cNvSpPr txBox="1"/>
          <p:nvPr/>
        </p:nvSpPr>
        <p:spPr>
          <a:xfrm>
            <a:off x="9196709" y="2038511"/>
            <a:ext cx="299529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Función de Costos escenario k</a:t>
            </a:r>
          </a:p>
        </p:txBody>
      </p:sp>
      <p:cxnSp>
        <p:nvCxnSpPr>
          <p:cNvPr id="6" name="Conector: angular 5">
            <a:extLst>
              <a:ext uri="{FF2B5EF4-FFF2-40B4-BE49-F238E27FC236}">
                <a16:creationId xmlns:a16="http://schemas.microsoft.com/office/drawing/2014/main" id="{F70AECB1-1C1C-4AEA-854D-1278DD2BA4FD}"/>
              </a:ext>
            </a:extLst>
          </p:cNvPr>
          <p:cNvCxnSpPr>
            <a:cxnSpLocks/>
            <a:endCxn id="5" idx="0"/>
          </p:cNvCxnSpPr>
          <p:nvPr/>
        </p:nvCxnSpPr>
        <p:spPr>
          <a:xfrm flipV="1">
            <a:off x="7629526" y="2038511"/>
            <a:ext cx="3064829" cy="272406"/>
          </a:xfrm>
          <a:prstGeom prst="bentConnector4">
            <a:avLst>
              <a:gd name="adj1" fmla="val 393"/>
              <a:gd name="adj2" fmla="val 183919"/>
            </a:avLst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26355091-48A8-4AE1-91EA-F4733F043DCD}"/>
              </a:ext>
            </a:extLst>
          </p:cNvPr>
          <p:cNvSpPr txBox="1"/>
          <p:nvPr/>
        </p:nvSpPr>
        <p:spPr>
          <a:xfrm>
            <a:off x="211015" y="2761771"/>
            <a:ext cx="269013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Probabilidad Escenario 0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FB20C10C-7B4F-4FF6-8C8C-63C267D82DE1}"/>
              </a:ext>
            </a:extLst>
          </p:cNvPr>
          <p:cNvSpPr txBox="1"/>
          <p:nvPr/>
        </p:nvSpPr>
        <p:spPr>
          <a:xfrm>
            <a:off x="737593" y="3225596"/>
            <a:ext cx="165810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Balance Nodal</a:t>
            </a:r>
          </a:p>
        </p:txBody>
      </p:sp>
      <p:cxnSp>
        <p:nvCxnSpPr>
          <p:cNvPr id="43" name="Conector: angular 42">
            <a:extLst>
              <a:ext uri="{FF2B5EF4-FFF2-40B4-BE49-F238E27FC236}">
                <a16:creationId xmlns:a16="http://schemas.microsoft.com/office/drawing/2014/main" id="{5A4AA10B-584A-4AD7-9890-694615EC1D5B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2395702" y="3410262"/>
            <a:ext cx="2028871" cy="12700"/>
          </a:xfrm>
          <a:prstGeom prst="bentConnector3">
            <a:avLst>
              <a:gd name="adj1" fmla="val 50000"/>
            </a:avLst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>
            <a:extLst>
              <a:ext uri="{FF2B5EF4-FFF2-40B4-BE49-F238E27FC236}">
                <a16:creationId xmlns:a16="http://schemas.microsoft.com/office/drawing/2014/main" id="{BBB940A8-3670-4573-8C1D-8717F2AE0BFC}"/>
              </a:ext>
            </a:extLst>
          </p:cNvPr>
          <p:cNvSpPr txBox="1"/>
          <p:nvPr/>
        </p:nvSpPr>
        <p:spPr>
          <a:xfrm>
            <a:off x="98093" y="3726897"/>
            <a:ext cx="2971909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Límites: Flujos por líneas, Voltajes, Ángulos Máximos 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727467BA-F841-4849-B652-97D69108F678}"/>
              </a:ext>
            </a:extLst>
          </p:cNvPr>
          <p:cNvSpPr txBox="1"/>
          <p:nvPr/>
        </p:nvSpPr>
        <p:spPr>
          <a:xfrm>
            <a:off x="9504964" y="4050064"/>
            <a:ext cx="268703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Balance Nodal escenario k</a:t>
            </a:r>
          </a:p>
        </p:txBody>
      </p:sp>
      <p:cxnSp>
        <p:nvCxnSpPr>
          <p:cNvPr id="63" name="Conector: angular 62">
            <a:extLst>
              <a:ext uri="{FF2B5EF4-FFF2-40B4-BE49-F238E27FC236}">
                <a16:creationId xmlns:a16="http://schemas.microsoft.com/office/drawing/2014/main" id="{DA216145-BEDB-4B9E-A8F5-A2985B8426A0}"/>
              </a:ext>
            </a:extLst>
          </p:cNvPr>
          <p:cNvCxnSpPr>
            <a:cxnSpLocks/>
            <a:stCxn id="62" idx="0"/>
          </p:cNvCxnSpPr>
          <p:nvPr/>
        </p:nvCxnSpPr>
        <p:spPr>
          <a:xfrm rot="16200000" flipH="1" flipV="1">
            <a:off x="8390104" y="2074686"/>
            <a:ext cx="483000" cy="4433756"/>
          </a:xfrm>
          <a:prstGeom prst="bentConnector4">
            <a:avLst>
              <a:gd name="adj1" fmla="val -47329"/>
              <a:gd name="adj2" fmla="val 79330"/>
            </a:avLst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ángulo 70">
            <a:extLst>
              <a:ext uri="{FF2B5EF4-FFF2-40B4-BE49-F238E27FC236}">
                <a16:creationId xmlns:a16="http://schemas.microsoft.com/office/drawing/2014/main" id="{89AC8A6D-3993-4061-BBDC-5596A9ECC072}"/>
              </a:ext>
            </a:extLst>
          </p:cNvPr>
          <p:cNvSpPr/>
          <p:nvPr/>
        </p:nvSpPr>
        <p:spPr>
          <a:xfrm>
            <a:off x="9368121" y="4988872"/>
            <a:ext cx="2687036" cy="92333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Límites: Flujos por líneas, Voltajes, Ángulos Máximos </a:t>
            </a:r>
          </a:p>
          <a:p>
            <a:pPr algn="ctr"/>
            <a:r>
              <a:rPr lang="es-ES" dirty="0">
                <a:solidFill>
                  <a:srgbClr val="FF0000"/>
                </a:solidFill>
              </a:rPr>
              <a:t>en escenario k</a:t>
            </a:r>
          </a:p>
        </p:txBody>
      </p:sp>
      <p:cxnSp>
        <p:nvCxnSpPr>
          <p:cNvPr id="72" name="Conector: angular 71">
            <a:extLst>
              <a:ext uri="{FF2B5EF4-FFF2-40B4-BE49-F238E27FC236}">
                <a16:creationId xmlns:a16="http://schemas.microsoft.com/office/drawing/2014/main" id="{09077DEC-874F-480E-8726-58B0ED0F1A4A}"/>
              </a:ext>
            </a:extLst>
          </p:cNvPr>
          <p:cNvCxnSpPr>
            <a:cxnSpLocks/>
            <a:stCxn id="71" idx="0"/>
          </p:cNvCxnSpPr>
          <p:nvPr/>
        </p:nvCxnSpPr>
        <p:spPr>
          <a:xfrm rot="16200000" flipH="1" flipV="1">
            <a:off x="8449409" y="3036516"/>
            <a:ext cx="309874" cy="4214586"/>
          </a:xfrm>
          <a:prstGeom prst="bentConnector4">
            <a:avLst>
              <a:gd name="adj1" fmla="val -27664"/>
              <a:gd name="adj2" fmla="val 82889"/>
            </a:avLst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uadroTexto 91">
            <a:extLst>
              <a:ext uri="{FF2B5EF4-FFF2-40B4-BE49-F238E27FC236}">
                <a16:creationId xmlns:a16="http://schemas.microsoft.com/office/drawing/2014/main" id="{31784B8B-BA80-42AA-AE11-B78B4D224785}"/>
              </a:ext>
            </a:extLst>
          </p:cNvPr>
          <p:cNvSpPr txBox="1"/>
          <p:nvPr/>
        </p:nvSpPr>
        <p:spPr>
          <a:xfrm>
            <a:off x="107595" y="5673645"/>
            <a:ext cx="2971909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Variables de Control para acciones correctivas </a:t>
            </a:r>
          </a:p>
        </p:txBody>
      </p:sp>
      <p:cxnSp>
        <p:nvCxnSpPr>
          <p:cNvPr id="93" name="Conector: angular 92">
            <a:extLst>
              <a:ext uri="{FF2B5EF4-FFF2-40B4-BE49-F238E27FC236}">
                <a16:creationId xmlns:a16="http://schemas.microsoft.com/office/drawing/2014/main" id="{3B33C436-70B2-4131-8A7E-6180B251EFCD}"/>
              </a:ext>
            </a:extLst>
          </p:cNvPr>
          <p:cNvCxnSpPr>
            <a:cxnSpLocks/>
          </p:cNvCxnSpPr>
          <p:nvPr/>
        </p:nvCxnSpPr>
        <p:spPr>
          <a:xfrm flipV="1">
            <a:off x="3100059" y="5996810"/>
            <a:ext cx="1324514" cy="2"/>
          </a:xfrm>
          <a:prstGeom prst="bent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de flecha 104">
            <a:extLst>
              <a:ext uri="{FF2B5EF4-FFF2-40B4-BE49-F238E27FC236}">
                <a16:creationId xmlns:a16="http://schemas.microsoft.com/office/drawing/2014/main" id="{6A560E77-95CD-4D77-89D8-354B53D2681F}"/>
              </a:ext>
            </a:extLst>
          </p:cNvPr>
          <p:cNvCxnSpPr>
            <a:cxnSpLocks/>
            <a:stCxn id="55" idx="3"/>
          </p:cNvCxnSpPr>
          <p:nvPr/>
        </p:nvCxnSpPr>
        <p:spPr>
          <a:xfrm flipV="1">
            <a:off x="3070002" y="4032155"/>
            <a:ext cx="1453871" cy="1790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: angular 107">
            <a:extLst>
              <a:ext uri="{FF2B5EF4-FFF2-40B4-BE49-F238E27FC236}">
                <a16:creationId xmlns:a16="http://schemas.microsoft.com/office/drawing/2014/main" id="{11FA1944-A806-46EC-BD0B-7AC68139F944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2901154" y="2667278"/>
            <a:ext cx="1924064" cy="279159"/>
          </a:xfrm>
          <a:prstGeom prst="bentConnector3">
            <a:avLst>
              <a:gd name="adj1" fmla="val 9971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CuadroTexto 131">
            <a:extLst>
              <a:ext uri="{FF2B5EF4-FFF2-40B4-BE49-F238E27FC236}">
                <a16:creationId xmlns:a16="http://schemas.microsoft.com/office/drawing/2014/main" id="{2EF4F448-10E1-4ED3-8F62-443A7318ECF7}"/>
              </a:ext>
            </a:extLst>
          </p:cNvPr>
          <p:cNvSpPr txBox="1"/>
          <p:nvPr/>
        </p:nvSpPr>
        <p:spPr>
          <a:xfrm>
            <a:off x="136005" y="2104202"/>
            <a:ext cx="299529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Función de Costos</a:t>
            </a:r>
          </a:p>
        </p:txBody>
      </p:sp>
      <p:cxnSp>
        <p:nvCxnSpPr>
          <p:cNvPr id="133" name="Conector: angular 132">
            <a:extLst>
              <a:ext uri="{FF2B5EF4-FFF2-40B4-BE49-F238E27FC236}">
                <a16:creationId xmlns:a16="http://schemas.microsoft.com/office/drawing/2014/main" id="{39611173-3BE0-4E69-B888-40C512A87AF3}"/>
              </a:ext>
            </a:extLst>
          </p:cNvPr>
          <p:cNvCxnSpPr>
            <a:cxnSpLocks/>
            <a:endCxn id="132" idx="0"/>
          </p:cNvCxnSpPr>
          <p:nvPr/>
        </p:nvCxnSpPr>
        <p:spPr>
          <a:xfrm rot="10800000">
            <a:off x="1633652" y="2104203"/>
            <a:ext cx="3374547" cy="177915"/>
          </a:xfrm>
          <a:prstGeom prst="bentConnector4">
            <a:avLst>
              <a:gd name="adj1" fmla="val 296"/>
              <a:gd name="adj2" fmla="val 339185"/>
            </a:avLst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CuadroTexto 136">
            <a:extLst>
              <a:ext uri="{FF2B5EF4-FFF2-40B4-BE49-F238E27FC236}">
                <a16:creationId xmlns:a16="http://schemas.microsoft.com/office/drawing/2014/main" id="{C9A3FF52-63B3-4F3E-9EA8-7A1217C3648A}"/>
              </a:ext>
            </a:extLst>
          </p:cNvPr>
          <p:cNvSpPr txBox="1"/>
          <p:nvPr/>
        </p:nvSpPr>
        <p:spPr>
          <a:xfrm>
            <a:off x="9366569" y="2706354"/>
            <a:ext cx="269013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Probabilidad Escenario k</a:t>
            </a:r>
          </a:p>
        </p:txBody>
      </p:sp>
      <p:cxnSp>
        <p:nvCxnSpPr>
          <p:cNvPr id="138" name="Conector: angular 137">
            <a:extLst>
              <a:ext uri="{FF2B5EF4-FFF2-40B4-BE49-F238E27FC236}">
                <a16:creationId xmlns:a16="http://schemas.microsoft.com/office/drawing/2014/main" id="{266E0D30-78E3-4B31-BDCD-BDF7EF0543EB}"/>
              </a:ext>
            </a:extLst>
          </p:cNvPr>
          <p:cNvCxnSpPr>
            <a:cxnSpLocks/>
          </p:cNvCxnSpPr>
          <p:nvPr/>
        </p:nvCxnSpPr>
        <p:spPr>
          <a:xfrm rot="10800000">
            <a:off x="6519157" y="2658527"/>
            <a:ext cx="2847413" cy="277939"/>
          </a:xfrm>
          <a:prstGeom prst="bentConnector3">
            <a:avLst>
              <a:gd name="adj1" fmla="val 994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708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6B2CC8-2FDD-4A31-A9A9-B5612DE28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dirty="0"/>
              <a:t>Caso de Prueba</a:t>
            </a:r>
            <a:endParaRPr lang="es-CL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387F0C69-99B9-480C-8AC6-1EDA829790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6870048"/>
              </p:ext>
            </p:extLst>
          </p:nvPr>
        </p:nvGraphicFramePr>
        <p:xfrm>
          <a:off x="378819" y="2459022"/>
          <a:ext cx="3950328" cy="3051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3260">
                  <a:extLst>
                    <a:ext uri="{9D8B030D-6E8A-4147-A177-3AD203B41FA5}">
                      <a16:colId xmlns:a16="http://schemas.microsoft.com/office/drawing/2014/main" val="216117640"/>
                    </a:ext>
                  </a:extLst>
                </a:gridCol>
                <a:gridCol w="1478794">
                  <a:extLst>
                    <a:ext uri="{9D8B030D-6E8A-4147-A177-3AD203B41FA5}">
                      <a16:colId xmlns:a16="http://schemas.microsoft.com/office/drawing/2014/main" val="1300211355"/>
                    </a:ext>
                  </a:extLst>
                </a:gridCol>
                <a:gridCol w="1408274">
                  <a:extLst>
                    <a:ext uri="{9D8B030D-6E8A-4147-A177-3AD203B41FA5}">
                      <a16:colId xmlns:a16="http://schemas.microsoft.com/office/drawing/2014/main" val="1254521271"/>
                    </a:ext>
                  </a:extLst>
                </a:gridCol>
              </a:tblGrid>
              <a:tr h="330064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+mn-lt"/>
                          <a:cs typeface="Arial" panose="020B0604020202020204" pitchFamily="34" charset="0"/>
                        </a:rPr>
                        <a:t>Escenario</a:t>
                      </a:r>
                      <a:endParaRPr lang="es-CL" sz="16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+mn-lt"/>
                          <a:cs typeface="Arial" panose="020B0604020202020204" pitchFamily="34" charset="0"/>
                        </a:rPr>
                        <a:t>Evento</a:t>
                      </a:r>
                      <a:endParaRPr lang="es-CL" sz="16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latin typeface="+mn-lt"/>
                          <a:cs typeface="Arial" panose="020B0604020202020204" pitchFamily="34" charset="0"/>
                        </a:rPr>
                        <a:t>Probabilidad</a:t>
                      </a:r>
                      <a:endParaRPr lang="es-CL" sz="16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798282"/>
                  </a:ext>
                </a:extLst>
              </a:tr>
              <a:tr h="330064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+mn-lt"/>
                          <a:cs typeface="Arial" panose="020B0604020202020204" pitchFamily="34" charset="0"/>
                        </a:rPr>
                        <a:t>1</a:t>
                      </a:r>
                      <a:endParaRPr lang="es-CL" sz="16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+mn-lt"/>
                          <a:cs typeface="Arial" panose="020B0604020202020204" pitchFamily="34" charset="0"/>
                        </a:rPr>
                        <a:t>Salida G1</a:t>
                      </a:r>
                      <a:endParaRPr lang="es-CL" sz="16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+mn-lt"/>
                          <a:cs typeface="Arial" panose="020B0604020202020204" pitchFamily="34" charset="0"/>
                        </a:rPr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269844"/>
                  </a:ext>
                </a:extLst>
              </a:tr>
              <a:tr h="330064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+mn-lt"/>
                          <a:cs typeface="Arial" panose="020B0604020202020204" pitchFamily="34" charset="0"/>
                        </a:rPr>
                        <a:t>2</a:t>
                      </a:r>
                      <a:endParaRPr lang="es-CL" sz="16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+mn-lt"/>
                          <a:cs typeface="Arial" panose="020B0604020202020204" pitchFamily="34" charset="0"/>
                        </a:rPr>
                        <a:t>Salida G2</a:t>
                      </a:r>
                      <a:endParaRPr lang="es-CL" sz="16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+mn-lt"/>
                          <a:cs typeface="Arial" panose="020B0604020202020204" pitchFamily="34" charset="0"/>
                        </a:rPr>
                        <a:t>0.01</a:t>
                      </a:r>
                      <a:endParaRPr lang="es-CL" sz="16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944503"/>
                  </a:ext>
                </a:extLst>
              </a:tr>
              <a:tr h="330064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+mn-lt"/>
                          <a:cs typeface="Arial" panose="020B0604020202020204" pitchFamily="34" charset="0"/>
                        </a:rPr>
                        <a:t>3</a:t>
                      </a:r>
                      <a:endParaRPr lang="es-CL" sz="16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+mn-lt"/>
                          <a:cs typeface="Arial" panose="020B0604020202020204" pitchFamily="34" charset="0"/>
                        </a:rPr>
                        <a:t>Salida G3</a:t>
                      </a:r>
                      <a:endParaRPr lang="es-CL" sz="16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+mn-lt"/>
                          <a:cs typeface="Arial" panose="020B0604020202020204" pitchFamily="34" charset="0"/>
                        </a:rPr>
                        <a:t>0.01</a:t>
                      </a:r>
                      <a:endParaRPr lang="es-CL" sz="16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044839"/>
                  </a:ext>
                </a:extLst>
              </a:tr>
              <a:tr h="570111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+mn-lt"/>
                          <a:cs typeface="Arial" panose="020B0604020202020204" pitchFamily="34" charset="0"/>
                        </a:rPr>
                        <a:t>4</a:t>
                      </a:r>
                      <a:endParaRPr lang="es-CL" sz="16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+mn-lt"/>
                          <a:cs typeface="Arial" panose="020B0604020202020204" pitchFamily="34" charset="0"/>
                        </a:rPr>
                        <a:t>Desconexión L1</a:t>
                      </a:r>
                      <a:endParaRPr lang="es-CL" sz="16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+mn-lt"/>
                          <a:cs typeface="Arial" panose="020B0604020202020204" pitchFamily="34" charset="0"/>
                        </a:rPr>
                        <a:t>0.01</a:t>
                      </a:r>
                      <a:endParaRPr lang="es-CL" sz="16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893395"/>
                  </a:ext>
                </a:extLst>
              </a:tr>
              <a:tr h="570111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+mn-lt"/>
                          <a:cs typeface="Arial" panose="020B0604020202020204" pitchFamily="34" charset="0"/>
                        </a:rPr>
                        <a:t>5</a:t>
                      </a:r>
                      <a:endParaRPr lang="es-CL" sz="16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+mn-lt"/>
                          <a:cs typeface="Arial" panose="020B0604020202020204" pitchFamily="34" charset="0"/>
                        </a:rPr>
                        <a:t>Desconexión L2</a:t>
                      </a:r>
                      <a:endParaRPr lang="es-CL" sz="16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+mn-lt"/>
                          <a:cs typeface="Arial" panose="020B0604020202020204" pitchFamily="34" charset="0"/>
                        </a:rPr>
                        <a:t>0.01</a:t>
                      </a:r>
                      <a:endParaRPr lang="es-CL" sz="16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631603"/>
                  </a:ext>
                </a:extLst>
              </a:tr>
              <a:tr h="570111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+mn-lt"/>
                          <a:cs typeface="Arial" panose="020B0604020202020204" pitchFamily="34" charset="0"/>
                        </a:rPr>
                        <a:t>6</a:t>
                      </a:r>
                      <a:endParaRPr lang="es-CL" sz="16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+mn-lt"/>
                          <a:cs typeface="Arial" panose="020B0604020202020204" pitchFamily="34" charset="0"/>
                        </a:rPr>
                        <a:t>Desconexión L3</a:t>
                      </a:r>
                      <a:endParaRPr lang="es-CL" sz="16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+mn-lt"/>
                          <a:cs typeface="Arial" panose="020B0604020202020204" pitchFamily="34" charset="0"/>
                        </a:rPr>
                        <a:t>0.01</a:t>
                      </a:r>
                      <a:endParaRPr lang="es-CL" sz="16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261729"/>
                  </a:ext>
                </a:extLst>
              </a:tr>
            </a:tbl>
          </a:graphicData>
        </a:graphic>
      </p:graphicFrame>
      <p:sp>
        <p:nvSpPr>
          <p:cNvPr id="6" name="Elipse 5">
            <a:extLst>
              <a:ext uri="{FF2B5EF4-FFF2-40B4-BE49-F238E27FC236}">
                <a16:creationId xmlns:a16="http://schemas.microsoft.com/office/drawing/2014/main" id="{705CAD8E-3E9C-4720-BA72-00121D321126}"/>
              </a:ext>
            </a:extLst>
          </p:cNvPr>
          <p:cNvSpPr/>
          <p:nvPr/>
        </p:nvSpPr>
        <p:spPr>
          <a:xfrm>
            <a:off x="6099515" y="2117675"/>
            <a:ext cx="895644" cy="886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G1</a:t>
            </a:r>
            <a:endParaRPr lang="es-CL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B5341D65-EBF8-4637-B9C1-529032CB6214}"/>
              </a:ext>
            </a:extLst>
          </p:cNvPr>
          <p:cNvSpPr/>
          <p:nvPr/>
        </p:nvSpPr>
        <p:spPr>
          <a:xfrm>
            <a:off x="10319957" y="2111116"/>
            <a:ext cx="895644" cy="886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G2</a:t>
            </a:r>
            <a:endParaRPr lang="es-CL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37D4019-2863-4172-9D5C-18F88F600715}"/>
              </a:ext>
            </a:extLst>
          </p:cNvPr>
          <p:cNvSpPr/>
          <p:nvPr/>
        </p:nvSpPr>
        <p:spPr>
          <a:xfrm>
            <a:off x="8231089" y="5670511"/>
            <a:ext cx="895644" cy="886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G3</a:t>
            </a:r>
            <a:endParaRPr lang="es-CL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6CDABA1E-5653-471C-A2B0-7501DE6C0B6E}"/>
              </a:ext>
            </a:extLst>
          </p:cNvPr>
          <p:cNvCxnSpPr>
            <a:cxnSpLocks/>
          </p:cNvCxnSpPr>
          <p:nvPr/>
        </p:nvCxnSpPr>
        <p:spPr>
          <a:xfrm>
            <a:off x="5842000" y="3312774"/>
            <a:ext cx="1447744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7952B19D-81F5-4B5B-AF9F-0F9C44777FE0}"/>
              </a:ext>
            </a:extLst>
          </p:cNvPr>
          <p:cNvCxnSpPr>
            <a:cxnSpLocks/>
          </p:cNvCxnSpPr>
          <p:nvPr/>
        </p:nvCxnSpPr>
        <p:spPr>
          <a:xfrm>
            <a:off x="6213815" y="3319074"/>
            <a:ext cx="0" cy="63656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BF03234E-236D-4EC2-B361-6FB4A34531C3}"/>
              </a:ext>
            </a:extLst>
          </p:cNvPr>
          <p:cNvCxnSpPr>
            <a:cxnSpLocks/>
          </p:cNvCxnSpPr>
          <p:nvPr/>
        </p:nvCxnSpPr>
        <p:spPr>
          <a:xfrm>
            <a:off x="9904192" y="3296284"/>
            <a:ext cx="1727175" cy="150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EAB8D2BE-04E3-466D-8A68-9170FA0C82E2}"/>
              </a:ext>
            </a:extLst>
          </p:cNvPr>
          <p:cNvCxnSpPr>
            <a:cxnSpLocks/>
          </p:cNvCxnSpPr>
          <p:nvPr/>
        </p:nvCxnSpPr>
        <p:spPr>
          <a:xfrm flipV="1">
            <a:off x="7720398" y="5383801"/>
            <a:ext cx="202574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8BC4AF2A-0F4D-4E3B-AB66-253F956D24FA}"/>
              </a:ext>
            </a:extLst>
          </p:cNvPr>
          <p:cNvCxnSpPr>
            <a:cxnSpLocks/>
          </p:cNvCxnSpPr>
          <p:nvPr/>
        </p:nvCxnSpPr>
        <p:spPr>
          <a:xfrm>
            <a:off x="6745508" y="3319074"/>
            <a:ext cx="1527306" cy="20635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2B800EE9-BA02-4EE3-BD7F-3E2F54C2A5D5}"/>
              </a:ext>
            </a:extLst>
          </p:cNvPr>
          <p:cNvCxnSpPr>
            <a:cxnSpLocks/>
          </p:cNvCxnSpPr>
          <p:nvPr/>
        </p:nvCxnSpPr>
        <p:spPr>
          <a:xfrm flipH="1">
            <a:off x="9173123" y="3294749"/>
            <a:ext cx="1369616" cy="20890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47805F48-25E5-43F7-9CF0-CACE39977AC6}"/>
              </a:ext>
            </a:extLst>
          </p:cNvPr>
          <p:cNvCxnSpPr>
            <a:cxnSpLocks/>
          </p:cNvCxnSpPr>
          <p:nvPr/>
        </p:nvCxnSpPr>
        <p:spPr>
          <a:xfrm flipV="1">
            <a:off x="7193746" y="3312774"/>
            <a:ext cx="0" cy="3056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C4A08DAC-8187-4C7C-8634-B08835F3210C}"/>
              </a:ext>
            </a:extLst>
          </p:cNvPr>
          <p:cNvCxnSpPr>
            <a:cxnSpLocks/>
          </p:cNvCxnSpPr>
          <p:nvPr/>
        </p:nvCxnSpPr>
        <p:spPr>
          <a:xfrm flipV="1">
            <a:off x="7175087" y="3613031"/>
            <a:ext cx="2945203" cy="134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669851F2-4F1A-478D-97B1-557EDC9E9596}"/>
              </a:ext>
            </a:extLst>
          </p:cNvPr>
          <p:cNvCxnSpPr>
            <a:cxnSpLocks/>
          </p:cNvCxnSpPr>
          <p:nvPr/>
        </p:nvCxnSpPr>
        <p:spPr>
          <a:xfrm>
            <a:off x="11215602" y="3294749"/>
            <a:ext cx="0" cy="63656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44617AD4-E67E-4E53-92BA-BE6B33B02EF5}"/>
              </a:ext>
            </a:extLst>
          </p:cNvPr>
          <p:cNvCxnSpPr>
            <a:cxnSpLocks/>
          </p:cNvCxnSpPr>
          <p:nvPr/>
        </p:nvCxnSpPr>
        <p:spPr>
          <a:xfrm>
            <a:off x="7991824" y="5383801"/>
            <a:ext cx="0" cy="63656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ACEC1488-AEB5-4EDE-B763-04E18CDAF074}"/>
              </a:ext>
            </a:extLst>
          </p:cNvPr>
          <p:cNvCxnSpPr>
            <a:cxnSpLocks/>
          </p:cNvCxnSpPr>
          <p:nvPr/>
        </p:nvCxnSpPr>
        <p:spPr>
          <a:xfrm flipV="1">
            <a:off x="6547337" y="3007090"/>
            <a:ext cx="0" cy="3056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A7F654FE-70D8-475A-BDBC-A45615D74DAF}"/>
              </a:ext>
            </a:extLst>
          </p:cNvPr>
          <p:cNvCxnSpPr>
            <a:cxnSpLocks/>
          </p:cNvCxnSpPr>
          <p:nvPr/>
        </p:nvCxnSpPr>
        <p:spPr>
          <a:xfrm flipV="1">
            <a:off x="10767779" y="2998149"/>
            <a:ext cx="0" cy="3056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1E7987C7-B0EC-4B2A-8B82-9C1A20629C3E}"/>
              </a:ext>
            </a:extLst>
          </p:cNvPr>
          <p:cNvCxnSpPr>
            <a:cxnSpLocks/>
          </p:cNvCxnSpPr>
          <p:nvPr/>
        </p:nvCxnSpPr>
        <p:spPr>
          <a:xfrm flipV="1">
            <a:off x="8678911" y="5377407"/>
            <a:ext cx="0" cy="3056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>
            <a:extLst>
              <a:ext uri="{FF2B5EF4-FFF2-40B4-BE49-F238E27FC236}">
                <a16:creationId xmlns:a16="http://schemas.microsoft.com/office/drawing/2014/main" id="{00C499F7-1814-4861-8B65-72ADF99E14F2}"/>
              </a:ext>
            </a:extLst>
          </p:cNvPr>
          <p:cNvCxnSpPr>
            <a:cxnSpLocks/>
          </p:cNvCxnSpPr>
          <p:nvPr/>
        </p:nvCxnSpPr>
        <p:spPr>
          <a:xfrm flipV="1">
            <a:off x="10120290" y="3312774"/>
            <a:ext cx="0" cy="3056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uadroTexto 84">
            <a:extLst>
              <a:ext uri="{FF2B5EF4-FFF2-40B4-BE49-F238E27FC236}">
                <a16:creationId xmlns:a16="http://schemas.microsoft.com/office/drawing/2014/main" id="{36C587B2-14F7-451F-BC00-9E886E204947}"/>
              </a:ext>
            </a:extLst>
          </p:cNvPr>
          <p:cNvSpPr txBox="1"/>
          <p:nvPr/>
        </p:nvSpPr>
        <p:spPr>
          <a:xfrm>
            <a:off x="8473217" y="3675727"/>
            <a:ext cx="52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L1</a:t>
            </a:r>
            <a:endParaRPr lang="es-CL" dirty="0"/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6A8F3F0D-C194-4409-8719-3B59E6DD4212}"/>
              </a:ext>
            </a:extLst>
          </p:cNvPr>
          <p:cNvSpPr txBox="1"/>
          <p:nvPr/>
        </p:nvSpPr>
        <p:spPr>
          <a:xfrm>
            <a:off x="7572540" y="4166174"/>
            <a:ext cx="52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L3</a:t>
            </a:r>
            <a:endParaRPr lang="es-CL" dirty="0"/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80837893-9D5A-460A-B0EE-6D1DDB198319}"/>
              </a:ext>
            </a:extLst>
          </p:cNvPr>
          <p:cNvSpPr txBox="1"/>
          <p:nvPr/>
        </p:nvSpPr>
        <p:spPr>
          <a:xfrm>
            <a:off x="9429221" y="4166174"/>
            <a:ext cx="52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L2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60895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6B2CC8-2FDD-4A31-A9A9-B5612DE28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dirty="0"/>
              <a:t>Despacho Probabilístico Correctivo: </a:t>
            </a:r>
            <a:r>
              <a:rPr lang="es-ES" i="1" dirty="0"/>
              <a:t>Operación</a:t>
            </a:r>
            <a:endParaRPr lang="es-CL" i="1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705CAD8E-3E9C-4720-BA72-00121D321126}"/>
              </a:ext>
            </a:extLst>
          </p:cNvPr>
          <p:cNvSpPr/>
          <p:nvPr/>
        </p:nvSpPr>
        <p:spPr>
          <a:xfrm>
            <a:off x="6085448" y="2030541"/>
            <a:ext cx="895644" cy="8862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G1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B5341D65-EBF8-4637-B9C1-529032CB6214}"/>
              </a:ext>
            </a:extLst>
          </p:cNvPr>
          <p:cNvSpPr/>
          <p:nvPr/>
        </p:nvSpPr>
        <p:spPr>
          <a:xfrm>
            <a:off x="10305890" y="2023982"/>
            <a:ext cx="895644" cy="8862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G2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37D4019-2863-4172-9D5C-18F88F600715}"/>
              </a:ext>
            </a:extLst>
          </p:cNvPr>
          <p:cNvSpPr/>
          <p:nvPr/>
        </p:nvSpPr>
        <p:spPr>
          <a:xfrm>
            <a:off x="8217022" y="5583377"/>
            <a:ext cx="895644" cy="8862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G3</a:t>
            </a:r>
            <a:endParaRPr lang="es-CL" dirty="0">
              <a:solidFill>
                <a:schemeClr val="tx1"/>
              </a:solidFill>
            </a:endParaRP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6CDABA1E-5653-471C-A2B0-7501DE6C0B6E}"/>
              </a:ext>
            </a:extLst>
          </p:cNvPr>
          <p:cNvCxnSpPr>
            <a:cxnSpLocks/>
          </p:cNvCxnSpPr>
          <p:nvPr/>
        </p:nvCxnSpPr>
        <p:spPr>
          <a:xfrm>
            <a:off x="5827933" y="3225640"/>
            <a:ext cx="1447744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7952B19D-81F5-4B5B-AF9F-0F9C44777FE0}"/>
              </a:ext>
            </a:extLst>
          </p:cNvPr>
          <p:cNvCxnSpPr>
            <a:cxnSpLocks/>
          </p:cNvCxnSpPr>
          <p:nvPr/>
        </p:nvCxnSpPr>
        <p:spPr>
          <a:xfrm>
            <a:off x="6326357" y="3231940"/>
            <a:ext cx="0" cy="63656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BF03234E-236D-4EC2-B361-6FB4A34531C3}"/>
              </a:ext>
            </a:extLst>
          </p:cNvPr>
          <p:cNvCxnSpPr>
            <a:cxnSpLocks/>
          </p:cNvCxnSpPr>
          <p:nvPr/>
        </p:nvCxnSpPr>
        <p:spPr>
          <a:xfrm>
            <a:off x="9890125" y="3209150"/>
            <a:ext cx="1727175" cy="150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EAB8D2BE-04E3-466D-8A68-9170FA0C82E2}"/>
              </a:ext>
            </a:extLst>
          </p:cNvPr>
          <p:cNvCxnSpPr>
            <a:cxnSpLocks/>
          </p:cNvCxnSpPr>
          <p:nvPr/>
        </p:nvCxnSpPr>
        <p:spPr>
          <a:xfrm flipV="1">
            <a:off x="7706331" y="5296667"/>
            <a:ext cx="202574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8BC4AF2A-0F4D-4E3B-AB66-253F956D24FA}"/>
              </a:ext>
            </a:extLst>
          </p:cNvPr>
          <p:cNvCxnSpPr>
            <a:cxnSpLocks/>
          </p:cNvCxnSpPr>
          <p:nvPr/>
        </p:nvCxnSpPr>
        <p:spPr>
          <a:xfrm>
            <a:off x="6731441" y="3231940"/>
            <a:ext cx="1527306" cy="20635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2B800EE9-BA02-4EE3-BD7F-3E2F54C2A5D5}"/>
              </a:ext>
            </a:extLst>
          </p:cNvPr>
          <p:cNvCxnSpPr>
            <a:cxnSpLocks/>
          </p:cNvCxnSpPr>
          <p:nvPr/>
        </p:nvCxnSpPr>
        <p:spPr>
          <a:xfrm flipH="1">
            <a:off x="9159056" y="3207615"/>
            <a:ext cx="1369616" cy="20890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47805F48-25E5-43F7-9CF0-CACE39977AC6}"/>
              </a:ext>
            </a:extLst>
          </p:cNvPr>
          <p:cNvCxnSpPr>
            <a:cxnSpLocks/>
          </p:cNvCxnSpPr>
          <p:nvPr/>
        </p:nvCxnSpPr>
        <p:spPr>
          <a:xfrm flipV="1">
            <a:off x="7179679" y="3225640"/>
            <a:ext cx="0" cy="3056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C4A08DAC-8187-4C7C-8634-B08835F3210C}"/>
              </a:ext>
            </a:extLst>
          </p:cNvPr>
          <p:cNvCxnSpPr>
            <a:cxnSpLocks/>
          </p:cNvCxnSpPr>
          <p:nvPr/>
        </p:nvCxnSpPr>
        <p:spPr>
          <a:xfrm flipV="1">
            <a:off x="7161020" y="3525897"/>
            <a:ext cx="2945203" cy="134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669851F2-4F1A-478D-97B1-557EDC9E9596}"/>
              </a:ext>
            </a:extLst>
          </p:cNvPr>
          <p:cNvCxnSpPr>
            <a:cxnSpLocks/>
          </p:cNvCxnSpPr>
          <p:nvPr/>
        </p:nvCxnSpPr>
        <p:spPr>
          <a:xfrm>
            <a:off x="11018655" y="3221084"/>
            <a:ext cx="0" cy="63656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44617AD4-E67E-4E53-92BA-BE6B33B02EF5}"/>
              </a:ext>
            </a:extLst>
          </p:cNvPr>
          <p:cNvCxnSpPr>
            <a:cxnSpLocks/>
          </p:cNvCxnSpPr>
          <p:nvPr/>
        </p:nvCxnSpPr>
        <p:spPr>
          <a:xfrm>
            <a:off x="8087034" y="5296667"/>
            <a:ext cx="0" cy="63656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ACEC1488-AEB5-4EDE-B763-04E18CDAF074}"/>
              </a:ext>
            </a:extLst>
          </p:cNvPr>
          <p:cNvCxnSpPr>
            <a:cxnSpLocks/>
          </p:cNvCxnSpPr>
          <p:nvPr/>
        </p:nvCxnSpPr>
        <p:spPr>
          <a:xfrm flipV="1">
            <a:off x="6533270" y="2919956"/>
            <a:ext cx="0" cy="3056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A7F654FE-70D8-475A-BDBC-A45615D74DAF}"/>
              </a:ext>
            </a:extLst>
          </p:cNvPr>
          <p:cNvCxnSpPr>
            <a:cxnSpLocks/>
          </p:cNvCxnSpPr>
          <p:nvPr/>
        </p:nvCxnSpPr>
        <p:spPr>
          <a:xfrm flipV="1">
            <a:off x="10753712" y="2911015"/>
            <a:ext cx="0" cy="3056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1E7987C7-B0EC-4B2A-8B82-9C1A20629C3E}"/>
              </a:ext>
            </a:extLst>
          </p:cNvPr>
          <p:cNvCxnSpPr>
            <a:cxnSpLocks/>
          </p:cNvCxnSpPr>
          <p:nvPr/>
        </p:nvCxnSpPr>
        <p:spPr>
          <a:xfrm flipV="1">
            <a:off x="8664844" y="5290273"/>
            <a:ext cx="0" cy="3056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>
            <a:extLst>
              <a:ext uri="{FF2B5EF4-FFF2-40B4-BE49-F238E27FC236}">
                <a16:creationId xmlns:a16="http://schemas.microsoft.com/office/drawing/2014/main" id="{00C499F7-1814-4861-8B65-72ADF99E14F2}"/>
              </a:ext>
            </a:extLst>
          </p:cNvPr>
          <p:cNvCxnSpPr>
            <a:cxnSpLocks/>
          </p:cNvCxnSpPr>
          <p:nvPr/>
        </p:nvCxnSpPr>
        <p:spPr>
          <a:xfrm flipV="1">
            <a:off x="10106223" y="3225640"/>
            <a:ext cx="0" cy="3056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uadroTexto 84">
            <a:extLst>
              <a:ext uri="{FF2B5EF4-FFF2-40B4-BE49-F238E27FC236}">
                <a16:creationId xmlns:a16="http://schemas.microsoft.com/office/drawing/2014/main" id="{36C587B2-14F7-451F-BC00-9E886E204947}"/>
              </a:ext>
            </a:extLst>
          </p:cNvPr>
          <p:cNvSpPr txBox="1"/>
          <p:nvPr/>
        </p:nvSpPr>
        <p:spPr>
          <a:xfrm>
            <a:off x="8459150" y="3588593"/>
            <a:ext cx="52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L1</a:t>
            </a:r>
            <a:endParaRPr lang="es-CL" dirty="0"/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6A8F3F0D-C194-4409-8719-3B59E6DD4212}"/>
              </a:ext>
            </a:extLst>
          </p:cNvPr>
          <p:cNvSpPr txBox="1"/>
          <p:nvPr/>
        </p:nvSpPr>
        <p:spPr>
          <a:xfrm>
            <a:off x="7558473" y="4079040"/>
            <a:ext cx="52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L3</a:t>
            </a:r>
            <a:endParaRPr lang="es-CL" dirty="0"/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80837893-9D5A-460A-B0EE-6D1DDB198319}"/>
              </a:ext>
            </a:extLst>
          </p:cNvPr>
          <p:cNvSpPr txBox="1"/>
          <p:nvPr/>
        </p:nvSpPr>
        <p:spPr>
          <a:xfrm>
            <a:off x="9415154" y="4079040"/>
            <a:ext cx="52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L2</a:t>
            </a:r>
            <a:endParaRPr lang="es-CL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8C5D3C8-29DD-4CFC-9212-7952B2D22689}"/>
              </a:ext>
            </a:extLst>
          </p:cNvPr>
          <p:cNvSpPr txBox="1"/>
          <p:nvPr/>
        </p:nvSpPr>
        <p:spPr>
          <a:xfrm>
            <a:off x="5936567" y="1603554"/>
            <a:ext cx="1243112" cy="377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$ 5/MWh</a:t>
            </a:r>
            <a:endParaRPr lang="es-CL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51CC19E8-65FE-4E93-AA75-62CEF49B65F0}"/>
              </a:ext>
            </a:extLst>
          </p:cNvPr>
          <p:cNvSpPr txBox="1"/>
          <p:nvPr/>
        </p:nvSpPr>
        <p:spPr>
          <a:xfrm>
            <a:off x="10172821" y="1615488"/>
            <a:ext cx="1243112" cy="377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$ 30/MWh</a:t>
            </a:r>
            <a:endParaRPr lang="es-CL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095D1D14-265C-49C8-95A9-6BB39E8D852C}"/>
              </a:ext>
            </a:extLst>
          </p:cNvPr>
          <p:cNvSpPr txBox="1"/>
          <p:nvPr/>
        </p:nvSpPr>
        <p:spPr>
          <a:xfrm>
            <a:off x="7939187" y="6499303"/>
            <a:ext cx="1560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$ 120/MWh</a:t>
            </a:r>
            <a:endParaRPr lang="es-CL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2448AB5C-EAF2-46C9-8608-ABA2661FADE1}"/>
              </a:ext>
            </a:extLst>
          </p:cNvPr>
          <p:cNvSpPr txBox="1"/>
          <p:nvPr/>
        </p:nvSpPr>
        <p:spPr>
          <a:xfrm>
            <a:off x="5729029" y="3885949"/>
            <a:ext cx="1243112" cy="377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30 MW</a:t>
            </a:r>
            <a:endParaRPr lang="es-CL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2B217C29-F38A-4799-A336-0CEC9BFC02EC}"/>
              </a:ext>
            </a:extLst>
          </p:cNvPr>
          <p:cNvSpPr txBox="1"/>
          <p:nvPr/>
        </p:nvSpPr>
        <p:spPr>
          <a:xfrm>
            <a:off x="10451430" y="3856247"/>
            <a:ext cx="1243112" cy="377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60 MW</a:t>
            </a:r>
            <a:endParaRPr lang="es-CL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72B7DC38-6128-4F55-9DC5-613F78BCEE08}"/>
              </a:ext>
            </a:extLst>
          </p:cNvPr>
          <p:cNvSpPr txBox="1"/>
          <p:nvPr/>
        </p:nvSpPr>
        <p:spPr>
          <a:xfrm>
            <a:off x="6900303" y="5466341"/>
            <a:ext cx="1243112" cy="377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120 MW</a:t>
            </a:r>
            <a:endParaRPr lang="es-CL" dirty="0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0F268803-FFC2-4E75-A9F6-B6B269405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47470" cy="4351338"/>
          </a:xfrm>
        </p:spPr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97160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6B2CC8-2FDD-4A31-A9A9-B5612DE28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dirty="0"/>
              <a:t>Despacho Probabilístico Correctivo: </a:t>
            </a:r>
            <a:r>
              <a:rPr lang="es-ES" i="1" dirty="0"/>
              <a:t>Operación</a:t>
            </a:r>
            <a:endParaRPr lang="es-CL" i="1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387F0C69-99B9-480C-8AC6-1EDA829790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8101924"/>
              </p:ext>
            </p:extLst>
          </p:nvPr>
        </p:nvGraphicFramePr>
        <p:xfrm>
          <a:off x="719815" y="3561120"/>
          <a:ext cx="3950328" cy="29768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3260">
                  <a:extLst>
                    <a:ext uri="{9D8B030D-6E8A-4147-A177-3AD203B41FA5}">
                      <a16:colId xmlns:a16="http://schemas.microsoft.com/office/drawing/2014/main" val="216117640"/>
                    </a:ext>
                  </a:extLst>
                </a:gridCol>
                <a:gridCol w="1478794">
                  <a:extLst>
                    <a:ext uri="{9D8B030D-6E8A-4147-A177-3AD203B41FA5}">
                      <a16:colId xmlns:a16="http://schemas.microsoft.com/office/drawing/2014/main" val="1300211355"/>
                    </a:ext>
                  </a:extLst>
                </a:gridCol>
                <a:gridCol w="1408274">
                  <a:extLst>
                    <a:ext uri="{9D8B030D-6E8A-4147-A177-3AD203B41FA5}">
                      <a16:colId xmlns:a16="http://schemas.microsoft.com/office/drawing/2014/main" val="12545212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+mn-lt"/>
                          <a:cs typeface="Arial" panose="020B0604020202020204" pitchFamily="34" charset="0"/>
                        </a:rPr>
                        <a:t>Escenario</a:t>
                      </a:r>
                      <a:endParaRPr lang="es-CL" sz="16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+mn-lt"/>
                          <a:cs typeface="Arial" panose="020B0604020202020204" pitchFamily="34" charset="0"/>
                        </a:rPr>
                        <a:t>Evento</a:t>
                      </a:r>
                      <a:endParaRPr lang="es-CL" sz="16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latin typeface="+mn-lt"/>
                          <a:cs typeface="Arial" panose="020B0604020202020204" pitchFamily="34" charset="0"/>
                        </a:rPr>
                        <a:t>Probabilidad</a:t>
                      </a:r>
                      <a:endParaRPr lang="es-CL" sz="16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798282"/>
                  </a:ext>
                </a:extLst>
              </a:tr>
              <a:tr h="320659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+mn-lt"/>
                          <a:cs typeface="Arial" panose="020B0604020202020204" pitchFamily="34" charset="0"/>
                        </a:rPr>
                        <a:t>1</a:t>
                      </a:r>
                      <a:endParaRPr lang="es-CL" sz="16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+mn-lt"/>
                          <a:cs typeface="Arial" panose="020B0604020202020204" pitchFamily="34" charset="0"/>
                        </a:rPr>
                        <a:t>Salida G1</a:t>
                      </a:r>
                      <a:endParaRPr lang="es-CL" sz="16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+mn-lt"/>
                          <a:cs typeface="Arial" panose="020B0604020202020204" pitchFamily="34" charset="0"/>
                        </a:rPr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269844"/>
                  </a:ext>
                </a:extLst>
              </a:tr>
              <a:tr h="320659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+mn-lt"/>
                          <a:cs typeface="Arial" panose="020B0604020202020204" pitchFamily="34" charset="0"/>
                        </a:rPr>
                        <a:t>2</a:t>
                      </a:r>
                      <a:endParaRPr lang="es-CL" sz="16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+mn-lt"/>
                          <a:cs typeface="Arial" panose="020B0604020202020204" pitchFamily="34" charset="0"/>
                        </a:rPr>
                        <a:t>Salida G2</a:t>
                      </a:r>
                      <a:endParaRPr lang="es-CL" sz="16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+mn-lt"/>
                          <a:cs typeface="Arial" panose="020B0604020202020204" pitchFamily="34" charset="0"/>
                        </a:rPr>
                        <a:t>0.01</a:t>
                      </a:r>
                      <a:endParaRPr lang="es-CL" sz="16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944503"/>
                  </a:ext>
                </a:extLst>
              </a:tr>
              <a:tr h="320659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+mn-lt"/>
                          <a:cs typeface="Arial" panose="020B0604020202020204" pitchFamily="34" charset="0"/>
                        </a:rPr>
                        <a:t>3</a:t>
                      </a:r>
                      <a:endParaRPr lang="es-CL" sz="16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+mn-lt"/>
                          <a:cs typeface="Arial" panose="020B0604020202020204" pitchFamily="34" charset="0"/>
                        </a:rPr>
                        <a:t>Salida G3</a:t>
                      </a:r>
                      <a:endParaRPr lang="es-CL" sz="16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+mn-lt"/>
                          <a:cs typeface="Arial" panose="020B0604020202020204" pitchFamily="34" charset="0"/>
                        </a:rPr>
                        <a:t>0.01</a:t>
                      </a:r>
                      <a:endParaRPr lang="es-CL" sz="16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044839"/>
                  </a:ext>
                </a:extLst>
              </a:tr>
              <a:tr h="545249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+mn-lt"/>
                          <a:cs typeface="Arial" panose="020B0604020202020204" pitchFamily="34" charset="0"/>
                        </a:rPr>
                        <a:t>4</a:t>
                      </a:r>
                      <a:endParaRPr lang="es-CL" sz="16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+mn-lt"/>
                          <a:cs typeface="Arial" panose="020B0604020202020204" pitchFamily="34" charset="0"/>
                        </a:rPr>
                        <a:t>Desconexión L1</a:t>
                      </a:r>
                      <a:endParaRPr lang="es-CL" sz="16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+mn-lt"/>
                          <a:cs typeface="Arial" panose="020B0604020202020204" pitchFamily="34" charset="0"/>
                        </a:rPr>
                        <a:t>0.01</a:t>
                      </a:r>
                      <a:endParaRPr lang="es-CL" sz="16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893395"/>
                  </a:ext>
                </a:extLst>
              </a:tr>
              <a:tr h="545249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+mn-lt"/>
                          <a:cs typeface="Arial" panose="020B0604020202020204" pitchFamily="34" charset="0"/>
                        </a:rPr>
                        <a:t>5</a:t>
                      </a:r>
                      <a:endParaRPr lang="es-CL" sz="16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+mn-lt"/>
                          <a:cs typeface="Arial" panose="020B0604020202020204" pitchFamily="34" charset="0"/>
                        </a:rPr>
                        <a:t>Desconexión L2</a:t>
                      </a:r>
                      <a:endParaRPr lang="es-CL" sz="16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+mn-lt"/>
                          <a:cs typeface="Arial" panose="020B0604020202020204" pitchFamily="34" charset="0"/>
                        </a:rPr>
                        <a:t>0.01</a:t>
                      </a:r>
                      <a:endParaRPr lang="es-CL" sz="16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631603"/>
                  </a:ext>
                </a:extLst>
              </a:tr>
              <a:tr h="545249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+mn-lt"/>
                          <a:cs typeface="Arial" panose="020B0604020202020204" pitchFamily="34" charset="0"/>
                        </a:rPr>
                        <a:t>6</a:t>
                      </a:r>
                      <a:endParaRPr lang="es-CL" sz="16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+mn-lt"/>
                          <a:cs typeface="Arial" panose="020B0604020202020204" pitchFamily="34" charset="0"/>
                        </a:rPr>
                        <a:t>Desconexión L3</a:t>
                      </a:r>
                      <a:endParaRPr lang="es-CL" sz="16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+mn-lt"/>
                          <a:cs typeface="Arial" panose="020B0604020202020204" pitchFamily="34" charset="0"/>
                        </a:rPr>
                        <a:t>0.01</a:t>
                      </a:r>
                      <a:endParaRPr lang="es-CL" sz="16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261729"/>
                  </a:ext>
                </a:extLst>
              </a:tr>
            </a:tbl>
          </a:graphicData>
        </a:graphic>
      </p:graphicFrame>
      <p:sp>
        <p:nvSpPr>
          <p:cNvPr id="6" name="Elipse 5">
            <a:extLst>
              <a:ext uri="{FF2B5EF4-FFF2-40B4-BE49-F238E27FC236}">
                <a16:creationId xmlns:a16="http://schemas.microsoft.com/office/drawing/2014/main" id="{705CAD8E-3E9C-4720-BA72-00121D321126}"/>
              </a:ext>
            </a:extLst>
          </p:cNvPr>
          <p:cNvSpPr/>
          <p:nvPr/>
        </p:nvSpPr>
        <p:spPr>
          <a:xfrm>
            <a:off x="6085448" y="2030541"/>
            <a:ext cx="895644" cy="8862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G1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B5341D65-EBF8-4637-B9C1-529032CB6214}"/>
              </a:ext>
            </a:extLst>
          </p:cNvPr>
          <p:cNvSpPr/>
          <p:nvPr/>
        </p:nvSpPr>
        <p:spPr>
          <a:xfrm>
            <a:off x="10305890" y="2023982"/>
            <a:ext cx="895644" cy="8862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G2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37D4019-2863-4172-9D5C-18F88F600715}"/>
              </a:ext>
            </a:extLst>
          </p:cNvPr>
          <p:cNvSpPr/>
          <p:nvPr/>
        </p:nvSpPr>
        <p:spPr>
          <a:xfrm>
            <a:off x="8217022" y="5583377"/>
            <a:ext cx="895644" cy="8862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G3</a:t>
            </a:r>
            <a:endParaRPr lang="es-CL" dirty="0">
              <a:solidFill>
                <a:schemeClr val="tx1"/>
              </a:solidFill>
            </a:endParaRP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6CDABA1E-5653-471C-A2B0-7501DE6C0B6E}"/>
              </a:ext>
            </a:extLst>
          </p:cNvPr>
          <p:cNvCxnSpPr>
            <a:cxnSpLocks/>
          </p:cNvCxnSpPr>
          <p:nvPr/>
        </p:nvCxnSpPr>
        <p:spPr>
          <a:xfrm>
            <a:off x="5827933" y="3225640"/>
            <a:ext cx="1447744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7952B19D-81F5-4B5B-AF9F-0F9C44777FE0}"/>
              </a:ext>
            </a:extLst>
          </p:cNvPr>
          <p:cNvCxnSpPr>
            <a:cxnSpLocks/>
          </p:cNvCxnSpPr>
          <p:nvPr/>
        </p:nvCxnSpPr>
        <p:spPr>
          <a:xfrm>
            <a:off x="6326357" y="3231940"/>
            <a:ext cx="0" cy="63656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BF03234E-236D-4EC2-B361-6FB4A34531C3}"/>
              </a:ext>
            </a:extLst>
          </p:cNvPr>
          <p:cNvCxnSpPr>
            <a:cxnSpLocks/>
          </p:cNvCxnSpPr>
          <p:nvPr/>
        </p:nvCxnSpPr>
        <p:spPr>
          <a:xfrm>
            <a:off x="9890125" y="3209150"/>
            <a:ext cx="1727175" cy="150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EAB8D2BE-04E3-466D-8A68-9170FA0C82E2}"/>
              </a:ext>
            </a:extLst>
          </p:cNvPr>
          <p:cNvCxnSpPr>
            <a:cxnSpLocks/>
          </p:cNvCxnSpPr>
          <p:nvPr/>
        </p:nvCxnSpPr>
        <p:spPr>
          <a:xfrm flipV="1">
            <a:off x="7706331" y="5296667"/>
            <a:ext cx="202574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8BC4AF2A-0F4D-4E3B-AB66-253F956D24FA}"/>
              </a:ext>
            </a:extLst>
          </p:cNvPr>
          <p:cNvCxnSpPr>
            <a:cxnSpLocks/>
          </p:cNvCxnSpPr>
          <p:nvPr/>
        </p:nvCxnSpPr>
        <p:spPr>
          <a:xfrm>
            <a:off x="6731441" y="3231940"/>
            <a:ext cx="1527306" cy="20635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2B800EE9-BA02-4EE3-BD7F-3E2F54C2A5D5}"/>
              </a:ext>
            </a:extLst>
          </p:cNvPr>
          <p:cNvCxnSpPr>
            <a:cxnSpLocks/>
          </p:cNvCxnSpPr>
          <p:nvPr/>
        </p:nvCxnSpPr>
        <p:spPr>
          <a:xfrm flipH="1">
            <a:off x="9159056" y="3207615"/>
            <a:ext cx="1369616" cy="20890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47805F48-25E5-43F7-9CF0-CACE39977AC6}"/>
              </a:ext>
            </a:extLst>
          </p:cNvPr>
          <p:cNvCxnSpPr>
            <a:cxnSpLocks/>
          </p:cNvCxnSpPr>
          <p:nvPr/>
        </p:nvCxnSpPr>
        <p:spPr>
          <a:xfrm flipV="1">
            <a:off x="7179679" y="3225640"/>
            <a:ext cx="0" cy="3056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C4A08DAC-8187-4C7C-8634-B08835F3210C}"/>
              </a:ext>
            </a:extLst>
          </p:cNvPr>
          <p:cNvCxnSpPr>
            <a:cxnSpLocks/>
          </p:cNvCxnSpPr>
          <p:nvPr/>
        </p:nvCxnSpPr>
        <p:spPr>
          <a:xfrm flipV="1">
            <a:off x="7161020" y="3525897"/>
            <a:ext cx="2945203" cy="134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669851F2-4F1A-478D-97B1-557EDC9E9596}"/>
              </a:ext>
            </a:extLst>
          </p:cNvPr>
          <p:cNvCxnSpPr>
            <a:cxnSpLocks/>
          </p:cNvCxnSpPr>
          <p:nvPr/>
        </p:nvCxnSpPr>
        <p:spPr>
          <a:xfrm>
            <a:off x="11018655" y="3221084"/>
            <a:ext cx="0" cy="63656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44617AD4-E67E-4E53-92BA-BE6B33B02EF5}"/>
              </a:ext>
            </a:extLst>
          </p:cNvPr>
          <p:cNvCxnSpPr>
            <a:cxnSpLocks/>
          </p:cNvCxnSpPr>
          <p:nvPr/>
        </p:nvCxnSpPr>
        <p:spPr>
          <a:xfrm>
            <a:off x="8087034" y="5296667"/>
            <a:ext cx="0" cy="63656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ACEC1488-AEB5-4EDE-B763-04E18CDAF074}"/>
              </a:ext>
            </a:extLst>
          </p:cNvPr>
          <p:cNvCxnSpPr>
            <a:cxnSpLocks/>
          </p:cNvCxnSpPr>
          <p:nvPr/>
        </p:nvCxnSpPr>
        <p:spPr>
          <a:xfrm flipV="1">
            <a:off x="6533270" y="2919956"/>
            <a:ext cx="0" cy="3056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A7F654FE-70D8-475A-BDBC-A45615D74DAF}"/>
              </a:ext>
            </a:extLst>
          </p:cNvPr>
          <p:cNvCxnSpPr>
            <a:cxnSpLocks/>
          </p:cNvCxnSpPr>
          <p:nvPr/>
        </p:nvCxnSpPr>
        <p:spPr>
          <a:xfrm flipV="1">
            <a:off x="10753712" y="2911015"/>
            <a:ext cx="0" cy="3056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1E7987C7-B0EC-4B2A-8B82-9C1A20629C3E}"/>
              </a:ext>
            </a:extLst>
          </p:cNvPr>
          <p:cNvCxnSpPr>
            <a:cxnSpLocks/>
          </p:cNvCxnSpPr>
          <p:nvPr/>
        </p:nvCxnSpPr>
        <p:spPr>
          <a:xfrm flipV="1">
            <a:off x="8664844" y="5290273"/>
            <a:ext cx="0" cy="3056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>
            <a:extLst>
              <a:ext uri="{FF2B5EF4-FFF2-40B4-BE49-F238E27FC236}">
                <a16:creationId xmlns:a16="http://schemas.microsoft.com/office/drawing/2014/main" id="{00C499F7-1814-4861-8B65-72ADF99E14F2}"/>
              </a:ext>
            </a:extLst>
          </p:cNvPr>
          <p:cNvCxnSpPr>
            <a:cxnSpLocks/>
          </p:cNvCxnSpPr>
          <p:nvPr/>
        </p:nvCxnSpPr>
        <p:spPr>
          <a:xfrm flipV="1">
            <a:off x="10106223" y="3225640"/>
            <a:ext cx="0" cy="3056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uadroTexto 84">
            <a:extLst>
              <a:ext uri="{FF2B5EF4-FFF2-40B4-BE49-F238E27FC236}">
                <a16:creationId xmlns:a16="http://schemas.microsoft.com/office/drawing/2014/main" id="{36C587B2-14F7-451F-BC00-9E886E204947}"/>
              </a:ext>
            </a:extLst>
          </p:cNvPr>
          <p:cNvSpPr txBox="1"/>
          <p:nvPr/>
        </p:nvSpPr>
        <p:spPr>
          <a:xfrm>
            <a:off x="8459150" y="3588593"/>
            <a:ext cx="52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L1</a:t>
            </a:r>
            <a:endParaRPr lang="es-CL" dirty="0"/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6A8F3F0D-C194-4409-8719-3B59E6DD4212}"/>
              </a:ext>
            </a:extLst>
          </p:cNvPr>
          <p:cNvSpPr txBox="1"/>
          <p:nvPr/>
        </p:nvSpPr>
        <p:spPr>
          <a:xfrm>
            <a:off x="7558473" y="4079040"/>
            <a:ext cx="52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L3</a:t>
            </a:r>
            <a:endParaRPr lang="es-CL" dirty="0"/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80837893-9D5A-460A-B0EE-6D1DDB198319}"/>
              </a:ext>
            </a:extLst>
          </p:cNvPr>
          <p:cNvSpPr txBox="1"/>
          <p:nvPr/>
        </p:nvSpPr>
        <p:spPr>
          <a:xfrm>
            <a:off x="9415154" y="4079040"/>
            <a:ext cx="52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L2</a:t>
            </a:r>
            <a:endParaRPr lang="es-CL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8C5D3C8-29DD-4CFC-9212-7952B2D22689}"/>
              </a:ext>
            </a:extLst>
          </p:cNvPr>
          <p:cNvSpPr txBox="1"/>
          <p:nvPr/>
        </p:nvSpPr>
        <p:spPr>
          <a:xfrm>
            <a:off x="5936567" y="1603554"/>
            <a:ext cx="1243112" cy="377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$ 5/MWh</a:t>
            </a:r>
            <a:endParaRPr lang="es-CL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51CC19E8-65FE-4E93-AA75-62CEF49B65F0}"/>
              </a:ext>
            </a:extLst>
          </p:cNvPr>
          <p:cNvSpPr txBox="1"/>
          <p:nvPr/>
        </p:nvSpPr>
        <p:spPr>
          <a:xfrm>
            <a:off x="10172821" y="1615488"/>
            <a:ext cx="1243112" cy="377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$ 30/MWh</a:t>
            </a:r>
            <a:endParaRPr lang="es-CL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095D1D14-265C-49C8-95A9-6BB39E8D852C}"/>
              </a:ext>
            </a:extLst>
          </p:cNvPr>
          <p:cNvSpPr txBox="1"/>
          <p:nvPr/>
        </p:nvSpPr>
        <p:spPr>
          <a:xfrm>
            <a:off x="7939187" y="6499303"/>
            <a:ext cx="1560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$ 120/MWh</a:t>
            </a:r>
            <a:endParaRPr lang="es-CL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2448AB5C-EAF2-46C9-8608-ABA2661FADE1}"/>
              </a:ext>
            </a:extLst>
          </p:cNvPr>
          <p:cNvSpPr txBox="1"/>
          <p:nvPr/>
        </p:nvSpPr>
        <p:spPr>
          <a:xfrm>
            <a:off x="5729029" y="3885949"/>
            <a:ext cx="1243112" cy="377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30 MW</a:t>
            </a:r>
            <a:endParaRPr lang="es-CL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2B217C29-F38A-4799-A336-0CEC9BFC02EC}"/>
              </a:ext>
            </a:extLst>
          </p:cNvPr>
          <p:cNvSpPr txBox="1"/>
          <p:nvPr/>
        </p:nvSpPr>
        <p:spPr>
          <a:xfrm>
            <a:off x="10451430" y="3856247"/>
            <a:ext cx="1243112" cy="377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60 MW</a:t>
            </a:r>
            <a:endParaRPr lang="es-CL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72B7DC38-6128-4F55-9DC5-613F78BCEE08}"/>
              </a:ext>
            </a:extLst>
          </p:cNvPr>
          <p:cNvSpPr txBox="1"/>
          <p:nvPr/>
        </p:nvSpPr>
        <p:spPr>
          <a:xfrm>
            <a:off x="6900303" y="5466341"/>
            <a:ext cx="1243112" cy="377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120 MW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820850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214</Words>
  <Application>Microsoft Office PowerPoint</Application>
  <PresentationFormat>Panorámica</PresentationFormat>
  <Paragraphs>98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Calibri</vt:lpstr>
      <vt:lpstr>Tema de Office</vt:lpstr>
      <vt:lpstr>Diseño de SIPS y evaluación mediante indicadores cuasi estáticos</vt:lpstr>
      <vt:lpstr>Preventive-Corrective SCOPF</vt:lpstr>
      <vt:lpstr>Caso de Prueba</vt:lpstr>
      <vt:lpstr>Despacho Probabilístico Correctivo: Operación</vt:lpstr>
      <vt:lpstr>Despacho Probabilístico Correctivo: Operación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SCOPF</dc:title>
  <dc:creator>Ignacio Ñancupil</dc:creator>
  <cp:lastModifiedBy>Ignacio Ñancupil</cp:lastModifiedBy>
  <cp:revision>28</cp:revision>
  <dcterms:created xsi:type="dcterms:W3CDTF">2019-12-03T13:12:51Z</dcterms:created>
  <dcterms:modified xsi:type="dcterms:W3CDTF">2019-12-03T19:48:02Z</dcterms:modified>
</cp:coreProperties>
</file>