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8" r:id="rId23"/>
    <p:sldId id="277"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3" autoAdjust="0"/>
    <p:restoredTop sz="94660"/>
  </p:normalViewPr>
  <p:slideViewPr>
    <p:cSldViewPr snapToGrid="0">
      <p:cViewPr varScale="1">
        <p:scale>
          <a:sx n="71" d="100"/>
          <a:sy n="71" d="100"/>
        </p:scale>
        <p:origin x="684"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10/15/2025</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s-ES"/>
              <a:t>Haga clic en el icono para agregar una imagen</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10/15/2025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10/15/2025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s-ES"/>
              <a:t>Haga clic para modificar el estilo de título del patrón</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10/15/2025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10/15/2025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s-ES"/>
              <a:t>Haga clic para modificar el estilo de título del patrón</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48A87A34-81AB-432B-8DAE-1953F412C126}" type="datetimeFigureOut">
              <a:rPr lang="en-US" dirty="0"/>
              <a:t>10/15/2025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s-ES"/>
              <a:t>Haga clic para modificar el estilo de título del patrón</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a:t>Haga clic en el icono para agregar una imagen</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a:t>Haga clic en el icono para agregar una imagen</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a:t>Haga clic en el icono para agregar una imagen</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48A87A34-81AB-432B-8DAE-1953F412C126}" type="datetimeFigureOut">
              <a:rPr lang="en-US" dirty="0"/>
              <a:t>10/15/2025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10/15/2025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10/15/2025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10/15/2025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48A87A34-81AB-432B-8DAE-1953F412C126}" type="datetimeFigureOut">
              <a:rPr lang="en-US" dirty="0"/>
              <a:t>10/15/2025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10/15/2025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141410" y="3073397"/>
            <a:ext cx="4878391" cy="2717801"/>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172200" y="3073397"/>
            <a:ext cx="4875210" cy="2717801"/>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10/15/2025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10/15/2025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10/15/2025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10/15/2025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10/15/2025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10/15/2025</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‹Nº›</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135B4DE-E7A8-4C00-92C9-85EADDCEA30F}"/>
              </a:ext>
            </a:extLst>
          </p:cNvPr>
          <p:cNvSpPr>
            <a:spLocks noGrp="1"/>
          </p:cNvSpPr>
          <p:nvPr>
            <p:ph type="ctrTitle"/>
          </p:nvPr>
        </p:nvSpPr>
        <p:spPr/>
        <p:txBody>
          <a:bodyPr/>
          <a:lstStyle/>
          <a:p>
            <a:r>
              <a:rPr lang="es-ES" dirty="0"/>
              <a:t>Cliente de correo electrónico</a:t>
            </a:r>
            <a:endParaRPr lang="es-AR" dirty="0"/>
          </a:p>
        </p:txBody>
      </p:sp>
      <p:sp>
        <p:nvSpPr>
          <p:cNvPr id="3" name="Subtítulo 2">
            <a:extLst>
              <a:ext uri="{FF2B5EF4-FFF2-40B4-BE49-F238E27FC236}">
                <a16:creationId xmlns:a16="http://schemas.microsoft.com/office/drawing/2014/main" id="{EC9267C1-1150-49F5-87C6-688917E2EE5C}"/>
              </a:ext>
            </a:extLst>
          </p:cNvPr>
          <p:cNvSpPr>
            <a:spLocks noGrp="1"/>
          </p:cNvSpPr>
          <p:nvPr>
            <p:ph type="subTitle" idx="1"/>
          </p:nvPr>
        </p:nvSpPr>
        <p:spPr/>
        <p:txBody>
          <a:bodyPr>
            <a:normAutofit fontScale="92500" lnSpcReduction="20000"/>
          </a:bodyPr>
          <a:lstStyle/>
          <a:p>
            <a:r>
              <a:rPr lang="es-ES" dirty="0"/>
              <a:t>Universidad nacional Guillermo Brown</a:t>
            </a:r>
          </a:p>
          <a:p>
            <a:r>
              <a:rPr lang="es-ES" dirty="0"/>
              <a:t>Estructura de datos</a:t>
            </a:r>
          </a:p>
          <a:p>
            <a:r>
              <a:rPr lang="es-ES" dirty="0"/>
              <a:t>Entrega 2: Estructuras de Datos y Recursividad</a:t>
            </a:r>
          </a:p>
          <a:p>
            <a:r>
              <a:rPr lang="es-ES" dirty="0"/>
              <a:t>Integrantes: Ariel Aguilar, Ignacio Nicolás Heredia, Katherine </a:t>
            </a:r>
            <a:r>
              <a:rPr lang="es-ES" dirty="0" err="1"/>
              <a:t>avendaño</a:t>
            </a:r>
            <a:endParaRPr lang="es-AR" dirty="0"/>
          </a:p>
        </p:txBody>
      </p:sp>
    </p:spTree>
    <p:extLst>
      <p:ext uri="{BB962C8B-B14F-4D97-AF65-F5344CB8AC3E}">
        <p14:creationId xmlns:p14="http://schemas.microsoft.com/office/powerpoint/2010/main" val="4511787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EA6AE76-4D0F-47AB-B8B1-A638D4D48EF6}"/>
              </a:ext>
            </a:extLst>
          </p:cNvPr>
          <p:cNvSpPr>
            <a:spLocks noGrp="1"/>
          </p:cNvSpPr>
          <p:nvPr>
            <p:ph type="title"/>
          </p:nvPr>
        </p:nvSpPr>
        <p:spPr/>
        <p:txBody>
          <a:bodyPr/>
          <a:lstStyle/>
          <a:p>
            <a:r>
              <a:rPr lang="es-ES" dirty="0"/>
              <a:t>Búsqueda recursiva</a:t>
            </a:r>
            <a:endParaRPr lang="es-AR" dirty="0"/>
          </a:p>
        </p:txBody>
      </p:sp>
      <p:pic>
        <p:nvPicPr>
          <p:cNvPr id="5" name="Marcador de contenido 4">
            <a:extLst>
              <a:ext uri="{FF2B5EF4-FFF2-40B4-BE49-F238E27FC236}">
                <a16:creationId xmlns:a16="http://schemas.microsoft.com/office/drawing/2014/main" id="{F923AC0C-62E6-48C8-9AD4-4C1870AD649D}"/>
              </a:ext>
            </a:extLst>
          </p:cNvPr>
          <p:cNvPicPr>
            <a:picLocks noGrp="1" noChangeAspect="1"/>
          </p:cNvPicPr>
          <p:nvPr>
            <p:ph idx="1"/>
          </p:nvPr>
        </p:nvPicPr>
        <p:blipFill>
          <a:blip r:embed="rId2"/>
          <a:stretch>
            <a:fillRect/>
          </a:stretch>
        </p:blipFill>
        <p:spPr>
          <a:xfrm>
            <a:off x="1752482" y="2249488"/>
            <a:ext cx="8683862" cy="3541712"/>
          </a:xfrm>
        </p:spPr>
      </p:pic>
    </p:spTree>
    <p:extLst>
      <p:ext uri="{BB962C8B-B14F-4D97-AF65-F5344CB8AC3E}">
        <p14:creationId xmlns:p14="http://schemas.microsoft.com/office/powerpoint/2010/main" val="26104151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39CF8BD-8148-485B-879A-B5585BCD8E0D}"/>
              </a:ext>
            </a:extLst>
          </p:cNvPr>
          <p:cNvSpPr>
            <a:spLocks noGrp="1"/>
          </p:cNvSpPr>
          <p:nvPr>
            <p:ph type="title"/>
          </p:nvPr>
        </p:nvSpPr>
        <p:spPr/>
        <p:txBody>
          <a:bodyPr/>
          <a:lstStyle/>
          <a:p>
            <a:r>
              <a:rPr lang="es-ES" dirty="0"/>
              <a:t>eficiencia</a:t>
            </a:r>
            <a:endParaRPr lang="es-AR" dirty="0"/>
          </a:p>
        </p:txBody>
      </p:sp>
      <p:sp>
        <p:nvSpPr>
          <p:cNvPr id="3" name="Marcador de contenido 2">
            <a:extLst>
              <a:ext uri="{FF2B5EF4-FFF2-40B4-BE49-F238E27FC236}">
                <a16:creationId xmlns:a16="http://schemas.microsoft.com/office/drawing/2014/main" id="{CD9C5D32-581F-4DE0-90D7-BDF8FDB23E7F}"/>
              </a:ext>
            </a:extLst>
          </p:cNvPr>
          <p:cNvSpPr>
            <a:spLocks noGrp="1"/>
          </p:cNvSpPr>
          <p:nvPr>
            <p:ph idx="1"/>
          </p:nvPr>
        </p:nvSpPr>
        <p:spPr/>
        <p:txBody>
          <a:bodyPr/>
          <a:lstStyle/>
          <a:p>
            <a:pPr marL="0" indent="0">
              <a:buNone/>
            </a:pPr>
            <a:r>
              <a:rPr lang="es-ES" dirty="0"/>
              <a:t>Analizamos las funciones con la notación Big O, que consiste en medir la eficiencia de un algoritmo teniendo en cuenta su estructura.</a:t>
            </a:r>
          </a:p>
          <a:p>
            <a:pPr marL="0" indent="0">
              <a:buNone/>
            </a:pPr>
            <a:r>
              <a:rPr lang="es-ES" dirty="0"/>
              <a:t>Nos basamos siempre en el peor de los casos, y con la medición de escala que propone esta notación.</a:t>
            </a:r>
            <a:endParaRPr lang="es-AR" dirty="0"/>
          </a:p>
        </p:txBody>
      </p:sp>
    </p:spTree>
    <p:extLst>
      <p:ext uri="{BB962C8B-B14F-4D97-AF65-F5344CB8AC3E}">
        <p14:creationId xmlns:p14="http://schemas.microsoft.com/office/powerpoint/2010/main" val="14538454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06FE2CE-A24E-4B2E-AB8D-458EC920A13A}"/>
              </a:ext>
            </a:extLst>
          </p:cNvPr>
          <p:cNvSpPr>
            <a:spLocks noGrp="1"/>
          </p:cNvSpPr>
          <p:nvPr>
            <p:ph type="title"/>
          </p:nvPr>
        </p:nvSpPr>
        <p:spPr/>
        <p:txBody>
          <a:bodyPr/>
          <a:lstStyle/>
          <a:p>
            <a:r>
              <a:rPr lang="es-ES" dirty="0"/>
              <a:t>Crear usuario</a:t>
            </a:r>
            <a:endParaRPr lang="es-AR" dirty="0"/>
          </a:p>
        </p:txBody>
      </p:sp>
      <p:sp>
        <p:nvSpPr>
          <p:cNvPr id="3" name="Marcador de contenido 2">
            <a:extLst>
              <a:ext uri="{FF2B5EF4-FFF2-40B4-BE49-F238E27FC236}">
                <a16:creationId xmlns:a16="http://schemas.microsoft.com/office/drawing/2014/main" id="{D2F9FFE1-62FE-4D93-BC6F-FEAB7789CB20}"/>
              </a:ext>
            </a:extLst>
          </p:cNvPr>
          <p:cNvSpPr>
            <a:spLocks noGrp="1"/>
          </p:cNvSpPr>
          <p:nvPr>
            <p:ph idx="1"/>
          </p:nvPr>
        </p:nvSpPr>
        <p:spPr/>
        <p:txBody>
          <a:bodyPr/>
          <a:lstStyle/>
          <a:p>
            <a:pPr marL="0" indent="0">
              <a:buNone/>
            </a:pPr>
            <a:r>
              <a:rPr lang="es-ES" dirty="0"/>
              <a:t>La función consta de tres operaciones de entrada y un </a:t>
            </a:r>
            <a:r>
              <a:rPr lang="es-ES" dirty="0" err="1"/>
              <a:t>print</a:t>
            </a:r>
            <a:r>
              <a:rPr lang="es-ES" dirty="0"/>
              <a:t>, cada una de las cuales se ejecuta en un tiempo constante de O(1). Dado que hay un número fijo de operaciones, la complejidad temporal total es de O(1). De igual forma, la complejidad espacial es de O(1) porque solo se utilizan unas pocas variables para almacenar los valores de entrada y no se crean estructuras de datos que escalen con el tamaño de la entrada.</a:t>
            </a:r>
            <a:endParaRPr lang="es-AR" dirty="0"/>
          </a:p>
        </p:txBody>
      </p:sp>
    </p:spTree>
    <p:extLst>
      <p:ext uri="{BB962C8B-B14F-4D97-AF65-F5344CB8AC3E}">
        <p14:creationId xmlns:p14="http://schemas.microsoft.com/office/powerpoint/2010/main" val="39492225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6FD2F13-309E-404E-9ACC-253233AEE255}"/>
              </a:ext>
            </a:extLst>
          </p:cNvPr>
          <p:cNvSpPr>
            <a:spLocks noGrp="1"/>
          </p:cNvSpPr>
          <p:nvPr>
            <p:ph type="title"/>
          </p:nvPr>
        </p:nvSpPr>
        <p:spPr/>
        <p:txBody>
          <a:bodyPr/>
          <a:lstStyle/>
          <a:p>
            <a:r>
              <a:rPr lang="es-ES" dirty="0"/>
              <a:t>Crear usuario</a:t>
            </a:r>
            <a:endParaRPr lang="es-AR" dirty="0"/>
          </a:p>
        </p:txBody>
      </p:sp>
      <p:pic>
        <p:nvPicPr>
          <p:cNvPr id="5" name="Marcador de contenido 4">
            <a:extLst>
              <a:ext uri="{FF2B5EF4-FFF2-40B4-BE49-F238E27FC236}">
                <a16:creationId xmlns:a16="http://schemas.microsoft.com/office/drawing/2014/main" id="{AA3DF773-6982-4FD6-A7A4-E1DAFBB9B70B}"/>
              </a:ext>
            </a:extLst>
          </p:cNvPr>
          <p:cNvPicPr>
            <a:picLocks noGrp="1" noChangeAspect="1"/>
          </p:cNvPicPr>
          <p:nvPr>
            <p:ph sz="half" idx="1"/>
          </p:nvPr>
        </p:nvPicPr>
        <p:blipFill>
          <a:blip r:embed="rId2"/>
          <a:stretch>
            <a:fillRect/>
          </a:stretch>
        </p:blipFill>
        <p:spPr>
          <a:xfrm>
            <a:off x="1141413" y="2381988"/>
            <a:ext cx="4878387" cy="2094024"/>
          </a:xfrm>
        </p:spPr>
      </p:pic>
      <p:pic>
        <p:nvPicPr>
          <p:cNvPr id="8" name="Marcador de contenido 7">
            <a:extLst>
              <a:ext uri="{FF2B5EF4-FFF2-40B4-BE49-F238E27FC236}">
                <a16:creationId xmlns:a16="http://schemas.microsoft.com/office/drawing/2014/main" id="{5461D1FC-97EA-4FD7-9E1A-A350CC3C7C25}"/>
              </a:ext>
            </a:extLst>
          </p:cNvPr>
          <p:cNvPicPr>
            <a:picLocks noGrp="1" noChangeAspect="1"/>
          </p:cNvPicPr>
          <p:nvPr>
            <p:ph sz="half" idx="2"/>
          </p:nvPr>
        </p:nvPicPr>
        <p:blipFill>
          <a:blip r:embed="rId3"/>
          <a:stretch>
            <a:fillRect/>
          </a:stretch>
        </p:blipFill>
        <p:spPr>
          <a:xfrm>
            <a:off x="7679522" y="966241"/>
            <a:ext cx="2924136" cy="4925518"/>
          </a:xfrm>
        </p:spPr>
      </p:pic>
    </p:spTree>
    <p:extLst>
      <p:ext uri="{BB962C8B-B14F-4D97-AF65-F5344CB8AC3E}">
        <p14:creationId xmlns:p14="http://schemas.microsoft.com/office/powerpoint/2010/main" val="37869661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D573BCDC-4668-4D9C-ABE1-D202252DE269}"/>
              </a:ext>
            </a:extLst>
          </p:cNvPr>
          <p:cNvSpPr>
            <a:spLocks noGrp="1"/>
          </p:cNvSpPr>
          <p:nvPr>
            <p:ph type="title"/>
          </p:nvPr>
        </p:nvSpPr>
        <p:spPr/>
        <p:txBody>
          <a:bodyPr/>
          <a:lstStyle/>
          <a:p>
            <a:r>
              <a:rPr lang="es-ES" dirty="0"/>
              <a:t>Enviar mensaje</a:t>
            </a:r>
            <a:endParaRPr lang="es-AR" dirty="0"/>
          </a:p>
        </p:txBody>
      </p:sp>
      <p:sp>
        <p:nvSpPr>
          <p:cNvPr id="6" name="Marcador de contenido 5">
            <a:extLst>
              <a:ext uri="{FF2B5EF4-FFF2-40B4-BE49-F238E27FC236}">
                <a16:creationId xmlns:a16="http://schemas.microsoft.com/office/drawing/2014/main" id="{1B8CFBCC-75BC-4343-87F4-C6C3B7A1DF2A}"/>
              </a:ext>
            </a:extLst>
          </p:cNvPr>
          <p:cNvSpPr>
            <a:spLocks noGrp="1"/>
          </p:cNvSpPr>
          <p:nvPr>
            <p:ph idx="1"/>
          </p:nvPr>
        </p:nvSpPr>
        <p:spPr/>
        <p:txBody>
          <a:bodyPr/>
          <a:lstStyle/>
          <a:p>
            <a:pPr marL="0" indent="0">
              <a:buNone/>
            </a:pPr>
            <a:r>
              <a:rPr lang="es-ES" dirty="0"/>
              <a:t>La función realiza un número fijo de operaciones, cada una con una duración constante, y utiliza un espacio fijo para las variables. Las operaciones como la entrada, la creación de objetos y las llamadas a métodos son O(1), y no se utilizan estructuras de datos que escalen con el tamaño de la entrada.</a:t>
            </a:r>
            <a:endParaRPr lang="es-AR" dirty="0"/>
          </a:p>
        </p:txBody>
      </p:sp>
    </p:spTree>
    <p:extLst>
      <p:ext uri="{BB962C8B-B14F-4D97-AF65-F5344CB8AC3E}">
        <p14:creationId xmlns:p14="http://schemas.microsoft.com/office/powerpoint/2010/main" val="42501414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4FDB4E8-D974-420F-A462-A82E4D673D7B}"/>
              </a:ext>
            </a:extLst>
          </p:cNvPr>
          <p:cNvSpPr>
            <a:spLocks noGrp="1"/>
          </p:cNvSpPr>
          <p:nvPr>
            <p:ph type="title"/>
          </p:nvPr>
        </p:nvSpPr>
        <p:spPr/>
        <p:txBody>
          <a:bodyPr/>
          <a:lstStyle/>
          <a:p>
            <a:r>
              <a:rPr lang="es-ES" dirty="0"/>
              <a:t>Enviar mensaje</a:t>
            </a:r>
            <a:endParaRPr lang="es-AR" dirty="0"/>
          </a:p>
        </p:txBody>
      </p:sp>
      <p:pic>
        <p:nvPicPr>
          <p:cNvPr id="5" name="Marcador de contenido 4">
            <a:extLst>
              <a:ext uri="{FF2B5EF4-FFF2-40B4-BE49-F238E27FC236}">
                <a16:creationId xmlns:a16="http://schemas.microsoft.com/office/drawing/2014/main" id="{DD666AEA-C726-4C65-B207-DD49B402F140}"/>
              </a:ext>
            </a:extLst>
          </p:cNvPr>
          <p:cNvPicPr>
            <a:picLocks noGrp="1" noChangeAspect="1"/>
          </p:cNvPicPr>
          <p:nvPr>
            <p:ph idx="1"/>
          </p:nvPr>
        </p:nvPicPr>
        <p:blipFill>
          <a:blip r:embed="rId2"/>
          <a:stretch>
            <a:fillRect/>
          </a:stretch>
        </p:blipFill>
        <p:spPr>
          <a:xfrm>
            <a:off x="3745600" y="2097088"/>
            <a:ext cx="4700799" cy="3948953"/>
          </a:xfrm>
        </p:spPr>
      </p:pic>
    </p:spTree>
    <p:extLst>
      <p:ext uri="{BB962C8B-B14F-4D97-AF65-F5344CB8AC3E}">
        <p14:creationId xmlns:p14="http://schemas.microsoft.com/office/powerpoint/2010/main" val="37603065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24AC80D-1721-4AE3-9A79-116E01477AB8}"/>
              </a:ext>
            </a:extLst>
          </p:cNvPr>
          <p:cNvSpPr>
            <a:spLocks noGrp="1"/>
          </p:cNvSpPr>
          <p:nvPr>
            <p:ph type="title"/>
          </p:nvPr>
        </p:nvSpPr>
        <p:spPr/>
        <p:txBody>
          <a:bodyPr/>
          <a:lstStyle/>
          <a:p>
            <a:r>
              <a:rPr lang="es-ES" dirty="0"/>
              <a:t>Mostrar bandeja</a:t>
            </a:r>
            <a:endParaRPr lang="es-AR" dirty="0"/>
          </a:p>
        </p:txBody>
      </p:sp>
      <p:sp>
        <p:nvSpPr>
          <p:cNvPr id="3" name="Marcador de contenido 2">
            <a:extLst>
              <a:ext uri="{FF2B5EF4-FFF2-40B4-BE49-F238E27FC236}">
                <a16:creationId xmlns:a16="http://schemas.microsoft.com/office/drawing/2014/main" id="{868D964A-740D-44FF-AB94-D3C06AF32635}"/>
              </a:ext>
            </a:extLst>
          </p:cNvPr>
          <p:cNvSpPr>
            <a:spLocks noGrp="1"/>
          </p:cNvSpPr>
          <p:nvPr>
            <p:ph idx="1"/>
          </p:nvPr>
        </p:nvSpPr>
        <p:spPr/>
        <p:txBody>
          <a:bodyPr/>
          <a:lstStyle/>
          <a:p>
            <a:pPr marL="0" indent="0">
              <a:buNone/>
            </a:pPr>
            <a:r>
              <a:rPr lang="es-ES" dirty="0"/>
              <a:t>La función procesa cada mensaje de la lista "mensajes" dos veces (una para imprimir y otra para marcar como leído), lo que resulta en una complejidad temporal de O(m). La complejidad espacial es O(m) porque almacena la lista de mensajes en la variable "mensajes".</a:t>
            </a:r>
            <a:endParaRPr lang="es-AR" dirty="0"/>
          </a:p>
        </p:txBody>
      </p:sp>
    </p:spTree>
    <p:extLst>
      <p:ext uri="{BB962C8B-B14F-4D97-AF65-F5344CB8AC3E}">
        <p14:creationId xmlns:p14="http://schemas.microsoft.com/office/powerpoint/2010/main" val="23197744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0F13D67-BB76-4BC2-8517-27D3F53DEAA7}"/>
              </a:ext>
            </a:extLst>
          </p:cNvPr>
          <p:cNvSpPr>
            <a:spLocks noGrp="1"/>
          </p:cNvSpPr>
          <p:nvPr>
            <p:ph type="title"/>
          </p:nvPr>
        </p:nvSpPr>
        <p:spPr/>
        <p:txBody>
          <a:bodyPr/>
          <a:lstStyle/>
          <a:p>
            <a:r>
              <a:rPr lang="es-ES" dirty="0"/>
              <a:t>Mostrar bandeja</a:t>
            </a:r>
            <a:endParaRPr lang="es-AR" dirty="0"/>
          </a:p>
        </p:txBody>
      </p:sp>
      <p:pic>
        <p:nvPicPr>
          <p:cNvPr id="5" name="Marcador de contenido 4">
            <a:extLst>
              <a:ext uri="{FF2B5EF4-FFF2-40B4-BE49-F238E27FC236}">
                <a16:creationId xmlns:a16="http://schemas.microsoft.com/office/drawing/2014/main" id="{60C75DF6-A351-4765-8B04-0FCC2E054E1F}"/>
              </a:ext>
            </a:extLst>
          </p:cNvPr>
          <p:cNvPicPr>
            <a:picLocks noGrp="1" noChangeAspect="1"/>
          </p:cNvPicPr>
          <p:nvPr>
            <p:ph idx="1"/>
          </p:nvPr>
        </p:nvPicPr>
        <p:blipFill>
          <a:blip r:embed="rId2"/>
          <a:stretch>
            <a:fillRect/>
          </a:stretch>
        </p:blipFill>
        <p:spPr>
          <a:xfrm>
            <a:off x="2871645" y="2249488"/>
            <a:ext cx="6445535" cy="3541712"/>
          </a:xfrm>
        </p:spPr>
      </p:pic>
    </p:spTree>
    <p:extLst>
      <p:ext uri="{BB962C8B-B14F-4D97-AF65-F5344CB8AC3E}">
        <p14:creationId xmlns:p14="http://schemas.microsoft.com/office/powerpoint/2010/main" val="10427538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95C72EF-332F-4646-9E22-E1E62C5F1C55}"/>
              </a:ext>
            </a:extLst>
          </p:cNvPr>
          <p:cNvSpPr>
            <a:spLocks noGrp="1"/>
          </p:cNvSpPr>
          <p:nvPr>
            <p:ph type="title"/>
          </p:nvPr>
        </p:nvSpPr>
        <p:spPr/>
        <p:txBody>
          <a:bodyPr/>
          <a:lstStyle/>
          <a:p>
            <a:r>
              <a:rPr lang="es-ES" dirty="0"/>
              <a:t>Buscar mensaje</a:t>
            </a:r>
            <a:endParaRPr lang="es-AR" dirty="0"/>
          </a:p>
        </p:txBody>
      </p:sp>
      <p:sp>
        <p:nvSpPr>
          <p:cNvPr id="3" name="Marcador de contenido 2">
            <a:extLst>
              <a:ext uri="{FF2B5EF4-FFF2-40B4-BE49-F238E27FC236}">
                <a16:creationId xmlns:a16="http://schemas.microsoft.com/office/drawing/2014/main" id="{F2F0338D-4EF7-48E6-91F5-85E850D48E95}"/>
              </a:ext>
            </a:extLst>
          </p:cNvPr>
          <p:cNvSpPr>
            <a:spLocks noGrp="1"/>
          </p:cNvSpPr>
          <p:nvPr>
            <p:ph idx="1"/>
          </p:nvPr>
        </p:nvSpPr>
        <p:spPr/>
        <p:txBody>
          <a:bodyPr>
            <a:normAutofit lnSpcReduction="10000"/>
          </a:bodyPr>
          <a:lstStyle/>
          <a:p>
            <a:pPr marL="0" indent="0">
              <a:buNone/>
            </a:pPr>
            <a:r>
              <a:rPr lang="es-ES" dirty="0"/>
              <a:t>La función itera sobre cada carpeta de la lista de carpetas del usuario. Para cada carpeta, realiza una búsqueda que puede implicar el procesamiento de todos los mensajes de esa carpeta. La complejidad temporal es O(T), donde T es el número total de mensajes en todas las carpetas, ya que cada mensaje puede procesarse una vez. La complejidad espacial es O(M), donde M es el número máximo de mensajes devueltos por la búsqueda de una sola carpeta, ya que la función almacena y procesa los resultados de cada carpeta secuencialmente.</a:t>
            </a:r>
            <a:endParaRPr lang="es-AR" dirty="0"/>
          </a:p>
        </p:txBody>
      </p:sp>
    </p:spTree>
    <p:extLst>
      <p:ext uri="{BB962C8B-B14F-4D97-AF65-F5344CB8AC3E}">
        <p14:creationId xmlns:p14="http://schemas.microsoft.com/office/powerpoint/2010/main" val="40503602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E6C327C-991D-474B-834C-AEFB07305487}"/>
              </a:ext>
            </a:extLst>
          </p:cNvPr>
          <p:cNvSpPr>
            <a:spLocks noGrp="1"/>
          </p:cNvSpPr>
          <p:nvPr>
            <p:ph type="title"/>
          </p:nvPr>
        </p:nvSpPr>
        <p:spPr/>
        <p:txBody>
          <a:bodyPr/>
          <a:lstStyle/>
          <a:p>
            <a:r>
              <a:rPr lang="es-ES" dirty="0"/>
              <a:t>Buscar mensaje</a:t>
            </a:r>
            <a:endParaRPr lang="es-AR" dirty="0"/>
          </a:p>
        </p:txBody>
      </p:sp>
      <p:pic>
        <p:nvPicPr>
          <p:cNvPr id="5" name="Marcador de contenido 4">
            <a:extLst>
              <a:ext uri="{FF2B5EF4-FFF2-40B4-BE49-F238E27FC236}">
                <a16:creationId xmlns:a16="http://schemas.microsoft.com/office/drawing/2014/main" id="{2274827C-2934-48A9-ADB3-4977B59BCDA2}"/>
              </a:ext>
            </a:extLst>
          </p:cNvPr>
          <p:cNvPicPr>
            <a:picLocks noGrp="1" noChangeAspect="1"/>
          </p:cNvPicPr>
          <p:nvPr>
            <p:ph idx="1"/>
          </p:nvPr>
        </p:nvPicPr>
        <p:blipFill>
          <a:blip r:embed="rId2"/>
          <a:stretch>
            <a:fillRect/>
          </a:stretch>
        </p:blipFill>
        <p:spPr>
          <a:xfrm>
            <a:off x="1752482" y="2249488"/>
            <a:ext cx="8683862" cy="3541712"/>
          </a:xfrm>
        </p:spPr>
      </p:pic>
    </p:spTree>
    <p:extLst>
      <p:ext uri="{BB962C8B-B14F-4D97-AF65-F5344CB8AC3E}">
        <p14:creationId xmlns:p14="http://schemas.microsoft.com/office/powerpoint/2010/main" val="4870607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BB9A231-1E01-475E-8596-5157E72B4B14}"/>
              </a:ext>
            </a:extLst>
          </p:cNvPr>
          <p:cNvSpPr>
            <a:spLocks noGrp="1"/>
          </p:cNvSpPr>
          <p:nvPr>
            <p:ph type="title"/>
          </p:nvPr>
        </p:nvSpPr>
        <p:spPr/>
        <p:txBody>
          <a:bodyPr/>
          <a:lstStyle/>
          <a:p>
            <a:r>
              <a:rPr lang="es-ES" dirty="0"/>
              <a:t>introducción</a:t>
            </a:r>
            <a:endParaRPr lang="es-AR" dirty="0"/>
          </a:p>
        </p:txBody>
      </p:sp>
      <p:sp>
        <p:nvSpPr>
          <p:cNvPr id="3" name="Marcador de contenido 2">
            <a:extLst>
              <a:ext uri="{FF2B5EF4-FFF2-40B4-BE49-F238E27FC236}">
                <a16:creationId xmlns:a16="http://schemas.microsoft.com/office/drawing/2014/main" id="{63AE5D3A-213B-4826-9CCE-D6CE0A244CD4}"/>
              </a:ext>
            </a:extLst>
          </p:cNvPr>
          <p:cNvSpPr>
            <a:spLocks noGrp="1"/>
          </p:cNvSpPr>
          <p:nvPr>
            <p:ph idx="1"/>
          </p:nvPr>
        </p:nvSpPr>
        <p:spPr/>
        <p:txBody>
          <a:bodyPr/>
          <a:lstStyle/>
          <a:p>
            <a:pPr marL="0" indent="0">
              <a:buNone/>
            </a:pPr>
            <a:r>
              <a:rPr lang="es-ES" dirty="0"/>
              <a:t>En la primera entrega abordamos los conceptos de modelado de clases y encapsulamiento, y definimos las clases Usuario, Mensaje, Carpetas y </a:t>
            </a:r>
            <a:r>
              <a:rPr lang="es-ES" dirty="0" err="1"/>
              <a:t>ServidorCorreo</a:t>
            </a:r>
            <a:r>
              <a:rPr lang="es-ES" dirty="0"/>
              <a:t>.</a:t>
            </a:r>
          </a:p>
          <a:p>
            <a:pPr marL="0" indent="0">
              <a:buNone/>
            </a:pPr>
            <a:r>
              <a:rPr lang="es-ES" dirty="0"/>
              <a:t>En esta segunda entrega tenemos diferentes objetivos con la finalidad de avanzar con la funcionalidad del proyecto.</a:t>
            </a:r>
            <a:endParaRPr lang="es-AR" dirty="0"/>
          </a:p>
        </p:txBody>
      </p:sp>
    </p:spTree>
    <p:extLst>
      <p:ext uri="{BB962C8B-B14F-4D97-AF65-F5344CB8AC3E}">
        <p14:creationId xmlns:p14="http://schemas.microsoft.com/office/powerpoint/2010/main" val="3358381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E91CC27-4569-457C-A6CF-8B9FC5B07550}"/>
              </a:ext>
            </a:extLst>
          </p:cNvPr>
          <p:cNvSpPr>
            <a:spLocks noGrp="1"/>
          </p:cNvSpPr>
          <p:nvPr>
            <p:ph type="title"/>
          </p:nvPr>
        </p:nvSpPr>
        <p:spPr/>
        <p:txBody>
          <a:bodyPr/>
          <a:lstStyle/>
          <a:p>
            <a:r>
              <a:rPr lang="es-ES" dirty="0"/>
              <a:t>Mover mensaje</a:t>
            </a:r>
            <a:endParaRPr lang="es-AR" dirty="0"/>
          </a:p>
        </p:txBody>
      </p:sp>
      <p:sp>
        <p:nvSpPr>
          <p:cNvPr id="3" name="Marcador de contenido 2">
            <a:extLst>
              <a:ext uri="{FF2B5EF4-FFF2-40B4-BE49-F238E27FC236}">
                <a16:creationId xmlns:a16="http://schemas.microsoft.com/office/drawing/2014/main" id="{089F9BFA-B983-4EB2-8361-3E11E9A225E7}"/>
              </a:ext>
            </a:extLst>
          </p:cNvPr>
          <p:cNvSpPr>
            <a:spLocks noGrp="1"/>
          </p:cNvSpPr>
          <p:nvPr>
            <p:ph idx="1"/>
          </p:nvPr>
        </p:nvSpPr>
        <p:spPr/>
        <p:txBody>
          <a:bodyPr/>
          <a:lstStyle/>
          <a:p>
            <a:pPr marL="0" indent="0">
              <a:buNone/>
            </a:pPr>
            <a:r>
              <a:rPr lang="es-ES" dirty="0"/>
              <a:t>La función itera cada mensaje en la carpeta de origen, lo que resulta en una complejidad temporal de O(n), donde n es el número de mensajes. La complejidad espacial es O(1), ya que solo utiliza una cantidad fija de memoria adicional para las variables.</a:t>
            </a:r>
            <a:endParaRPr lang="es-AR" dirty="0"/>
          </a:p>
        </p:txBody>
      </p:sp>
    </p:spTree>
    <p:extLst>
      <p:ext uri="{BB962C8B-B14F-4D97-AF65-F5344CB8AC3E}">
        <p14:creationId xmlns:p14="http://schemas.microsoft.com/office/powerpoint/2010/main" val="15899083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71AC2F7-7E79-4B82-8829-8AE2069EED59}"/>
              </a:ext>
            </a:extLst>
          </p:cNvPr>
          <p:cNvSpPr>
            <a:spLocks noGrp="1"/>
          </p:cNvSpPr>
          <p:nvPr>
            <p:ph type="title"/>
          </p:nvPr>
        </p:nvSpPr>
        <p:spPr/>
        <p:txBody>
          <a:bodyPr/>
          <a:lstStyle/>
          <a:p>
            <a:r>
              <a:rPr lang="es-ES" dirty="0"/>
              <a:t>Mover mensaje</a:t>
            </a:r>
            <a:endParaRPr lang="es-AR" dirty="0"/>
          </a:p>
        </p:txBody>
      </p:sp>
      <p:pic>
        <p:nvPicPr>
          <p:cNvPr id="5" name="Marcador de contenido 4">
            <a:extLst>
              <a:ext uri="{FF2B5EF4-FFF2-40B4-BE49-F238E27FC236}">
                <a16:creationId xmlns:a16="http://schemas.microsoft.com/office/drawing/2014/main" id="{C5B005D7-F636-468B-A87A-1F1B3AFCA728}"/>
              </a:ext>
            </a:extLst>
          </p:cNvPr>
          <p:cNvPicPr>
            <a:picLocks noGrp="1" noChangeAspect="1"/>
          </p:cNvPicPr>
          <p:nvPr>
            <p:ph idx="1"/>
          </p:nvPr>
        </p:nvPicPr>
        <p:blipFill>
          <a:blip r:embed="rId2"/>
          <a:stretch>
            <a:fillRect/>
          </a:stretch>
        </p:blipFill>
        <p:spPr>
          <a:xfrm>
            <a:off x="2527129" y="2249488"/>
            <a:ext cx="7134567" cy="3541712"/>
          </a:xfrm>
        </p:spPr>
      </p:pic>
    </p:spTree>
    <p:extLst>
      <p:ext uri="{BB962C8B-B14F-4D97-AF65-F5344CB8AC3E}">
        <p14:creationId xmlns:p14="http://schemas.microsoft.com/office/powerpoint/2010/main" val="16192872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0990419-61FF-4575-A115-3A5BFFC73A90}"/>
              </a:ext>
            </a:extLst>
          </p:cNvPr>
          <p:cNvSpPr>
            <a:spLocks noGrp="1"/>
          </p:cNvSpPr>
          <p:nvPr>
            <p:ph type="title"/>
          </p:nvPr>
        </p:nvSpPr>
        <p:spPr/>
        <p:txBody>
          <a:bodyPr/>
          <a:lstStyle/>
          <a:p>
            <a:r>
              <a:rPr lang="es-ES" dirty="0"/>
              <a:t>Ver estructura</a:t>
            </a:r>
            <a:endParaRPr lang="es-AR" dirty="0"/>
          </a:p>
        </p:txBody>
      </p:sp>
      <p:sp>
        <p:nvSpPr>
          <p:cNvPr id="3" name="Marcador de contenido 2">
            <a:extLst>
              <a:ext uri="{FF2B5EF4-FFF2-40B4-BE49-F238E27FC236}">
                <a16:creationId xmlns:a16="http://schemas.microsoft.com/office/drawing/2014/main" id="{6519C9A9-DD6A-4828-B57C-56F7E9130B7B}"/>
              </a:ext>
            </a:extLst>
          </p:cNvPr>
          <p:cNvSpPr>
            <a:spLocks noGrp="1"/>
          </p:cNvSpPr>
          <p:nvPr>
            <p:ph idx="1"/>
          </p:nvPr>
        </p:nvSpPr>
        <p:spPr/>
        <p:txBody>
          <a:bodyPr/>
          <a:lstStyle/>
          <a:p>
            <a:pPr marL="0" indent="0">
              <a:buNone/>
            </a:pPr>
            <a:r>
              <a:rPr lang="es-ES" dirty="0"/>
              <a:t>La complejidad temporal es O(N) porque cada carpeta y mensaje se procesa exactamente una vez, donde N es el número total de carpetas y mensajes. La complejidad espacial es O(D), donde D es la profundidad máxima de la estructura de carpetas, debido a la profundidad de la pila de recursión. Cada llamada recursiva añade una trama a la pila, y el número máximo de llamadas simultáneas es la profundidad de la carpeta más profunda.</a:t>
            </a:r>
            <a:endParaRPr lang="es-AR" dirty="0"/>
          </a:p>
        </p:txBody>
      </p:sp>
    </p:spTree>
    <p:extLst>
      <p:ext uri="{BB962C8B-B14F-4D97-AF65-F5344CB8AC3E}">
        <p14:creationId xmlns:p14="http://schemas.microsoft.com/office/powerpoint/2010/main" val="41925150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0990419-61FF-4575-A115-3A5BFFC73A90}"/>
              </a:ext>
            </a:extLst>
          </p:cNvPr>
          <p:cNvSpPr>
            <a:spLocks noGrp="1"/>
          </p:cNvSpPr>
          <p:nvPr>
            <p:ph type="title"/>
          </p:nvPr>
        </p:nvSpPr>
        <p:spPr/>
        <p:txBody>
          <a:bodyPr/>
          <a:lstStyle/>
          <a:p>
            <a:r>
              <a:rPr lang="es-ES" dirty="0"/>
              <a:t>Ver estructura</a:t>
            </a:r>
            <a:endParaRPr lang="es-AR" dirty="0"/>
          </a:p>
        </p:txBody>
      </p:sp>
      <p:pic>
        <p:nvPicPr>
          <p:cNvPr id="5" name="Marcador de contenido 4">
            <a:extLst>
              <a:ext uri="{FF2B5EF4-FFF2-40B4-BE49-F238E27FC236}">
                <a16:creationId xmlns:a16="http://schemas.microsoft.com/office/drawing/2014/main" id="{00548487-98D0-4F4F-9C77-C4B10FED8E86}"/>
              </a:ext>
            </a:extLst>
          </p:cNvPr>
          <p:cNvPicPr>
            <a:picLocks noGrp="1" noChangeAspect="1"/>
          </p:cNvPicPr>
          <p:nvPr>
            <p:ph idx="1"/>
          </p:nvPr>
        </p:nvPicPr>
        <p:blipFill>
          <a:blip r:embed="rId2"/>
          <a:stretch>
            <a:fillRect/>
          </a:stretch>
        </p:blipFill>
        <p:spPr>
          <a:xfrm>
            <a:off x="2821206" y="2249488"/>
            <a:ext cx="6546413" cy="3541712"/>
          </a:xfrm>
        </p:spPr>
      </p:pic>
    </p:spTree>
    <p:extLst>
      <p:ext uri="{BB962C8B-B14F-4D97-AF65-F5344CB8AC3E}">
        <p14:creationId xmlns:p14="http://schemas.microsoft.com/office/powerpoint/2010/main" val="37798932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42EC8BD-BC6E-4193-B39B-9C1FEA15D42F}"/>
              </a:ext>
            </a:extLst>
          </p:cNvPr>
          <p:cNvSpPr>
            <a:spLocks noGrp="1"/>
          </p:cNvSpPr>
          <p:nvPr>
            <p:ph type="title"/>
          </p:nvPr>
        </p:nvSpPr>
        <p:spPr/>
        <p:txBody>
          <a:bodyPr/>
          <a:lstStyle/>
          <a:p>
            <a:r>
              <a:rPr lang="es-ES" dirty="0"/>
              <a:t>objetivos</a:t>
            </a:r>
            <a:endParaRPr lang="es-AR" dirty="0"/>
          </a:p>
        </p:txBody>
      </p:sp>
      <p:sp>
        <p:nvSpPr>
          <p:cNvPr id="3" name="Marcador de contenido 2">
            <a:extLst>
              <a:ext uri="{FF2B5EF4-FFF2-40B4-BE49-F238E27FC236}">
                <a16:creationId xmlns:a16="http://schemas.microsoft.com/office/drawing/2014/main" id="{D8EA38AA-FF74-4BED-B861-644CD00B1BCA}"/>
              </a:ext>
            </a:extLst>
          </p:cNvPr>
          <p:cNvSpPr>
            <a:spLocks noGrp="1"/>
          </p:cNvSpPr>
          <p:nvPr>
            <p:ph idx="1"/>
          </p:nvPr>
        </p:nvSpPr>
        <p:spPr/>
        <p:txBody>
          <a:bodyPr/>
          <a:lstStyle/>
          <a:p>
            <a:r>
              <a:rPr lang="es-ES" dirty="0"/>
              <a:t>Implementar la gestión de carpetas y subcarpetas como una estructura recursiva (árbol general).</a:t>
            </a:r>
          </a:p>
          <a:p>
            <a:r>
              <a:rPr lang="es-ES" dirty="0"/>
              <a:t>Permitir mover mensajes entre carpetas y búsquedas recursivas de mensajes por asunto/remitente.</a:t>
            </a:r>
          </a:p>
          <a:p>
            <a:r>
              <a:rPr lang="es-ES" dirty="0"/>
              <a:t>Analizar la eficiencia de las operaciones implementadas.</a:t>
            </a:r>
          </a:p>
          <a:p>
            <a:r>
              <a:rPr lang="es-ES" dirty="0"/>
              <a:t>Infografía o video explicativo del árbol de carpetas.</a:t>
            </a:r>
            <a:endParaRPr lang="es-AR" dirty="0"/>
          </a:p>
        </p:txBody>
      </p:sp>
    </p:spTree>
    <p:extLst>
      <p:ext uri="{BB962C8B-B14F-4D97-AF65-F5344CB8AC3E}">
        <p14:creationId xmlns:p14="http://schemas.microsoft.com/office/powerpoint/2010/main" val="1575945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28AEFAE-F4B9-42A2-826B-CDAF130C5A35}"/>
              </a:ext>
            </a:extLst>
          </p:cNvPr>
          <p:cNvSpPr>
            <a:spLocks noGrp="1"/>
          </p:cNvSpPr>
          <p:nvPr>
            <p:ph type="title"/>
          </p:nvPr>
        </p:nvSpPr>
        <p:spPr/>
        <p:txBody>
          <a:bodyPr/>
          <a:lstStyle/>
          <a:p>
            <a:r>
              <a:rPr lang="es-ES" dirty="0"/>
              <a:t>carpetas</a:t>
            </a:r>
            <a:endParaRPr lang="es-AR" dirty="0"/>
          </a:p>
        </p:txBody>
      </p:sp>
      <p:sp>
        <p:nvSpPr>
          <p:cNvPr id="3" name="Marcador de contenido 2">
            <a:extLst>
              <a:ext uri="{FF2B5EF4-FFF2-40B4-BE49-F238E27FC236}">
                <a16:creationId xmlns:a16="http://schemas.microsoft.com/office/drawing/2014/main" id="{EBE42EC1-52C0-4A1E-A12C-881301B3FE8A}"/>
              </a:ext>
            </a:extLst>
          </p:cNvPr>
          <p:cNvSpPr>
            <a:spLocks noGrp="1"/>
          </p:cNvSpPr>
          <p:nvPr>
            <p:ph idx="1"/>
          </p:nvPr>
        </p:nvSpPr>
        <p:spPr/>
        <p:txBody>
          <a:bodyPr/>
          <a:lstStyle/>
          <a:p>
            <a:pPr marL="0" indent="0">
              <a:buNone/>
            </a:pPr>
            <a:r>
              <a:rPr lang="es-ES" dirty="0"/>
              <a:t>Utilizamos el patrón MVC (modelo-vista-controlador). Consiste en separar la aplicación en tres componentes.</a:t>
            </a:r>
          </a:p>
          <a:p>
            <a:r>
              <a:rPr lang="es-ES" dirty="0"/>
              <a:t>Modelo: gestiona los datos y la lógica.</a:t>
            </a:r>
          </a:p>
          <a:p>
            <a:r>
              <a:rPr lang="es-ES" dirty="0"/>
              <a:t>Vista: presenta la información al usuario.</a:t>
            </a:r>
          </a:p>
          <a:p>
            <a:r>
              <a:rPr lang="es-ES" dirty="0"/>
              <a:t>Controlador: actúa como intermediario entre el modelo y la vista.</a:t>
            </a:r>
            <a:endParaRPr lang="es-AR" dirty="0"/>
          </a:p>
        </p:txBody>
      </p:sp>
    </p:spTree>
    <p:extLst>
      <p:ext uri="{BB962C8B-B14F-4D97-AF65-F5344CB8AC3E}">
        <p14:creationId xmlns:p14="http://schemas.microsoft.com/office/powerpoint/2010/main" val="10876618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3E651C9-7A20-4F34-B3BA-C689D387C6DF}"/>
              </a:ext>
            </a:extLst>
          </p:cNvPr>
          <p:cNvSpPr>
            <a:spLocks noGrp="1"/>
          </p:cNvSpPr>
          <p:nvPr>
            <p:ph type="title"/>
          </p:nvPr>
        </p:nvSpPr>
        <p:spPr/>
        <p:txBody>
          <a:bodyPr/>
          <a:lstStyle/>
          <a:p>
            <a:r>
              <a:rPr lang="es-ES" dirty="0"/>
              <a:t>Patrón </a:t>
            </a:r>
            <a:r>
              <a:rPr lang="es-ES" dirty="0" err="1"/>
              <a:t>mvc</a:t>
            </a:r>
            <a:endParaRPr lang="es-AR" dirty="0"/>
          </a:p>
        </p:txBody>
      </p:sp>
      <p:pic>
        <p:nvPicPr>
          <p:cNvPr id="5" name="Marcador de contenido 4">
            <a:extLst>
              <a:ext uri="{FF2B5EF4-FFF2-40B4-BE49-F238E27FC236}">
                <a16:creationId xmlns:a16="http://schemas.microsoft.com/office/drawing/2014/main" id="{92C99720-70AF-41A4-B44C-EB47E8CF10B7}"/>
              </a:ext>
            </a:extLst>
          </p:cNvPr>
          <p:cNvPicPr>
            <a:picLocks noGrp="1" noChangeAspect="1"/>
          </p:cNvPicPr>
          <p:nvPr>
            <p:ph idx="1"/>
          </p:nvPr>
        </p:nvPicPr>
        <p:blipFill>
          <a:blip r:embed="rId2"/>
          <a:stretch>
            <a:fillRect/>
          </a:stretch>
        </p:blipFill>
        <p:spPr>
          <a:xfrm>
            <a:off x="3856766" y="2249488"/>
            <a:ext cx="4475293" cy="3541712"/>
          </a:xfrm>
        </p:spPr>
      </p:pic>
    </p:spTree>
    <p:extLst>
      <p:ext uri="{BB962C8B-B14F-4D97-AF65-F5344CB8AC3E}">
        <p14:creationId xmlns:p14="http://schemas.microsoft.com/office/powerpoint/2010/main" val="35085983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C372ACA-8C61-46BE-AC3E-BFC0AA65D2FF}"/>
              </a:ext>
            </a:extLst>
          </p:cNvPr>
          <p:cNvSpPr>
            <a:spLocks noGrp="1"/>
          </p:cNvSpPr>
          <p:nvPr>
            <p:ph type="title"/>
          </p:nvPr>
        </p:nvSpPr>
        <p:spPr/>
        <p:txBody>
          <a:bodyPr/>
          <a:lstStyle/>
          <a:p>
            <a:r>
              <a:rPr lang="es-ES" dirty="0"/>
              <a:t>Patrón </a:t>
            </a:r>
            <a:r>
              <a:rPr lang="es-ES" dirty="0" err="1"/>
              <a:t>mvc</a:t>
            </a:r>
            <a:endParaRPr lang="es-AR" dirty="0"/>
          </a:p>
        </p:txBody>
      </p:sp>
      <p:pic>
        <p:nvPicPr>
          <p:cNvPr id="5" name="Marcador de contenido 4">
            <a:extLst>
              <a:ext uri="{FF2B5EF4-FFF2-40B4-BE49-F238E27FC236}">
                <a16:creationId xmlns:a16="http://schemas.microsoft.com/office/drawing/2014/main" id="{79667A6D-B633-4620-95C2-8CA502E1F9B9}"/>
              </a:ext>
            </a:extLst>
          </p:cNvPr>
          <p:cNvPicPr>
            <a:picLocks noGrp="1" noChangeAspect="1"/>
          </p:cNvPicPr>
          <p:nvPr>
            <p:ph idx="1"/>
          </p:nvPr>
        </p:nvPicPr>
        <p:blipFill>
          <a:blip r:embed="rId2"/>
          <a:stretch>
            <a:fillRect/>
          </a:stretch>
        </p:blipFill>
        <p:spPr>
          <a:xfrm>
            <a:off x="4427877" y="2097088"/>
            <a:ext cx="3336246" cy="3347442"/>
          </a:xfrm>
        </p:spPr>
      </p:pic>
    </p:spTree>
    <p:extLst>
      <p:ext uri="{BB962C8B-B14F-4D97-AF65-F5344CB8AC3E}">
        <p14:creationId xmlns:p14="http://schemas.microsoft.com/office/powerpoint/2010/main" val="13414728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16562A6-03D9-4ABA-9ED8-0780DE8D4414}"/>
              </a:ext>
            </a:extLst>
          </p:cNvPr>
          <p:cNvSpPr>
            <a:spLocks noGrp="1"/>
          </p:cNvSpPr>
          <p:nvPr>
            <p:ph type="title"/>
          </p:nvPr>
        </p:nvSpPr>
        <p:spPr/>
        <p:txBody>
          <a:bodyPr/>
          <a:lstStyle/>
          <a:p>
            <a:r>
              <a:rPr lang="es-ES" dirty="0"/>
              <a:t>Mover mensajes</a:t>
            </a:r>
            <a:endParaRPr lang="es-AR" dirty="0"/>
          </a:p>
        </p:txBody>
      </p:sp>
      <p:sp>
        <p:nvSpPr>
          <p:cNvPr id="3" name="Marcador de contenido 2">
            <a:extLst>
              <a:ext uri="{FF2B5EF4-FFF2-40B4-BE49-F238E27FC236}">
                <a16:creationId xmlns:a16="http://schemas.microsoft.com/office/drawing/2014/main" id="{1A39F7EB-CFFF-45B6-A83E-AC7221FF5EE8}"/>
              </a:ext>
            </a:extLst>
          </p:cNvPr>
          <p:cNvSpPr>
            <a:spLocks noGrp="1"/>
          </p:cNvSpPr>
          <p:nvPr>
            <p:ph idx="1"/>
          </p:nvPr>
        </p:nvSpPr>
        <p:spPr/>
        <p:txBody>
          <a:bodyPr/>
          <a:lstStyle/>
          <a:p>
            <a:pPr marL="0" indent="0">
              <a:buNone/>
            </a:pPr>
            <a:r>
              <a:rPr lang="es-ES" dirty="0"/>
              <a:t>En esta segunda entrega, agregamos una función para mover los mensajes a la carpeta “importante”. A través del asunto identificamos el mensaje y lo movemos a dicha carpeta, en caso de no encontrar el mensaje retornamos un mensaje de error.</a:t>
            </a:r>
            <a:endParaRPr lang="es-AR" dirty="0"/>
          </a:p>
        </p:txBody>
      </p:sp>
    </p:spTree>
    <p:extLst>
      <p:ext uri="{BB962C8B-B14F-4D97-AF65-F5344CB8AC3E}">
        <p14:creationId xmlns:p14="http://schemas.microsoft.com/office/powerpoint/2010/main" val="790762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4650798-3BD7-4DB6-8CC1-A098BAA688FC}"/>
              </a:ext>
            </a:extLst>
          </p:cNvPr>
          <p:cNvSpPr>
            <a:spLocks noGrp="1"/>
          </p:cNvSpPr>
          <p:nvPr>
            <p:ph type="title"/>
          </p:nvPr>
        </p:nvSpPr>
        <p:spPr/>
        <p:txBody>
          <a:bodyPr/>
          <a:lstStyle/>
          <a:p>
            <a:r>
              <a:rPr lang="es-ES" dirty="0"/>
              <a:t>Mover mensajes</a:t>
            </a:r>
            <a:endParaRPr lang="es-AR" dirty="0"/>
          </a:p>
        </p:txBody>
      </p:sp>
      <p:pic>
        <p:nvPicPr>
          <p:cNvPr id="5" name="Marcador de contenido 4">
            <a:extLst>
              <a:ext uri="{FF2B5EF4-FFF2-40B4-BE49-F238E27FC236}">
                <a16:creationId xmlns:a16="http://schemas.microsoft.com/office/drawing/2014/main" id="{3974B9DC-BC4C-4EA2-8DA4-999103E31D3A}"/>
              </a:ext>
            </a:extLst>
          </p:cNvPr>
          <p:cNvPicPr>
            <a:picLocks noGrp="1" noChangeAspect="1"/>
          </p:cNvPicPr>
          <p:nvPr>
            <p:ph idx="1"/>
          </p:nvPr>
        </p:nvPicPr>
        <p:blipFill>
          <a:blip r:embed="rId2"/>
          <a:stretch>
            <a:fillRect/>
          </a:stretch>
        </p:blipFill>
        <p:spPr>
          <a:xfrm>
            <a:off x="2527129" y="2249488"/>
            <a:ext cx="7134567" cy="3541712"/>
          </a:xfrm>
        </p:spPr>
      </p:pic>
    </p:spTree>
    <p:extLst>
      <p:ext uri="{BB962C8B-B14F-4D97-AF65-F5344CB8AC3E}">
        <p14:creationId xmlns:p14="http://schemas.microsoft.com/office/powerpoint/2010/main" val="32030740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A6CDDBA-E7D2-4085-A4F2-A59B915C0352}"/>
              </a:ext>
            </a:extLst>
          </p:cNvPr>
          <p:cNvSpPr>
            <a:spLocks noGrp="1"/>
          </p:cNvSpPr>
          <p:nvPr>
            <p:ph type="title"/>
          </p:nvPr>
        </p:nvSpPr>
        <p:spPr/>
        <p:txBody>
          <a:bodyPr/>
          <a:lstStyle/>
          <a:p>
            <a:r>
              <a:rPr lang="es-ES" dirty="0"/>
              <a:t>Búsqueda recursiva</a:t>
            </a:r>
            <a:endParaRPr lang="es-AR" dirty="0"/>
          </a:p>
        </p:txBody>
      </p:sp>
      <p:sp>
        <p:nvSpPr>
          <p:cNvPr id="3" name="Marcador de contenido 2">
            <a:extLst>
              <a:ext uri="{FF2B5EF4-FFF2-40B4-BE49-F238E27FC236}">
                <a16:creationId xmlns:a16="http://schemas.microsoft.com/office/drawing/2014/main" id="{E66B3348-CD25-40C3-8AE4-5821C5061A55}"/>
              </a:ext>
            </a:extLst>
          </p:cNvPr>
          <p:cNvSpPr>
            <a:spLocks noGrp="1"/>
          </p:cNvSpPr>
          <p:nvPr>
            <p:ph idx="1"/>
          </p:nvPr>
        </p:nvSpPr>
        <p:spPr/>
        <p:txBody>
          <a:bodyPr/>
          <a:lstStyle/>
          <a:p>
            <a:pPr marL="0" indent="0">
              <a:buNone/>
            </a:pPr>
            <a:r>
              <a:rPr lang="es-ES" dirty="0"/>
              <a:t>Creamos una función que busca mensajes según, el primer valor, el asunto o remitente, y el segundo valor, el texto a buscar.</a:t>
            </a:r>
          </a:p>
          <a:p>
            <a:pPr marL="0" indent="0">
              <a:buNone/>
            </a:pPr>
            <a:r>
              <a:rPr lang="es-ES" dirty="0"/>
              <a:t>Esta función devuelve resultados para {valor} en {criterio}, es decir, retorna el mensaje en el asunto o remitente indicado.</a:t>
            </a:r>
            <a:endParaRPr lang="es-AR" dirty="0"/>
          </a:p>
        </p:txBody>
      </p:sp>
    </p:spTree>
    <p:extLst>
      <p:ext uri="{BB962C8B-B14F-4D97-AF65-F5344CB8AC3E}">
        <p14:creationId xmlns:p14="http://schemas.microsoft.com/office/powerpoint/2010/main" val="373805521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o">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TM04033919[[fn=Circuito]]</Template>
  <TotalTime>196</TotalTime>
  <Words>796</Words>
  <Application>Microsoft Office PowerPoint</Application>
  <PresentationFormat>Panorámica</PresentationFormat>
  <Paragraphs>48</Paragraphs>
  <Slides>23</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23</vt:i4>
      </vt:variant>
    </vt:vector>
  </HeadingPairs>
  <TitlesOfParts>
    <vt:vector size="26" baseType="lpstr">
      <vt:lpstr>Arial</vt:lpstr>
      <vt:lpstr>Tw Cen MT</vt:lpstr>
      <vt:lpstr>Circuito</vt:lpstr>
      <vt:lpstr>Cliente de correo electrónico</vt:lpstr>
      <vt:lpstr>introducción</vt:lpstr>
      <vt:lpstr>objetivos</vt:lpstr>
      <vt:lpstr>carpetas</vt:lpstr>
      <vt:lpstr>Patrón mvc</vt:lpstr>
      <vt:lpstr>Patrón mvc</vt:lpstr>
      <vt:lpstr>Mover mensajes</vt:lpstr>
      <vt:lpstr>Mover mensajes</vt:lpstr>
      <vt:lpstr>Búsqueda recursiva</vt:lpstr>
      <vt:lpstr>Búsqueda recursiva</vt:lpstr>
      <vt:lpstr>eficiencia</vt:lpstr>
      <vt:lpstr>Crear usuario</vt:lpstr>
      <vt:lpstr>Crear usuario</vt:lpstr>
      <vt:lpstr>Enviar mensaje</vt:lpstr>
      <vt:lpstr>Enviar mensaje</vt:lpstr>
      <vt:lpstr>Mostrar bandeja</vt:lpstr>
      <vt:lpstr>Mostrar bandeja</vt:lpstr>
      <vt:lpstr>Buscar mensaje</vt:lpstr>
      <vt:lpstr>Buscar mensaje</vt:lpstr>
      <vt:lpstr>Mover mensaje</vt:lpstr>
      <vt:lpstr>Mover mensaje</vt:lpstr>
      <vt:lpstr>Ver estructura</vt:lpstr>
      <vt:lpstr>Ver estructura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Cliente de correo electrónico</dc:title>
  <dc:creator>ariel.nicolas.aguilar@gmail.com</dc:creator>
  <cp:lastModifiedBy>ariel.nicolas.aguilar@gmail.com</cp:lastModifiedBy>
  <cp:revision>13</cp:revision>
  <dcterms:created xsi:type="dcterms:W3CDTF">2025-10-14T19:55:17Z</dcterms:created>
  <dcterms:modified xsi:type="dcterms:W3CDTF">2025-10-16T01:57:50Z</dcterms:modified>
</cp:coreProperties>
</file>