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4"/>
  </p:notesMasterIdLst>
  <p:handoutMasterIdLst>
    <p:handoutMasterId r:id="rId5"/>
  </p:handoutMasterIdLst>
  <p:sldIdLst>
    <p:sldId id="366" r:id="rId2"/>
    <p:sldId id="367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1" autoAdjust="0"/>
    <p:restoredTop sz="87868" autoAdjust="0"/>
  </p:normalViewPr>
  <p:slideViewPr>
    <p:cSldViewPr snapToGrid="0" showGuides="1">
      <p:cViewPr varScale="1">
        <p:scale>
          <a:sx n="47" d="100"/>
          <a:sy n="47" d="100"/>
        </p:scale>
        <p:origin x="1557" y="51"/>
      </p:cViewPr>
      <p:guideLst>
        <p:guide orient="horz" pos="2162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906" y="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5904C4-010F-4896-9D22-0FDDB5A0FF93}" type="datetimeFigureOut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7/13/2020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Distribution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899D1F1-6DC0-4977-808C-FD0BF7AD2565}" type="slidenum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592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92715C0D-0E45-40B4-BE1B-664AAA8E6B7F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89535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648200"/>
            <a:ext cx="5608320" cy="395097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Distribution Statement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39B577F-6036-4BCD-9021-A736CBC287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63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 noChangeShapeType="1"/>
          </p:cNvCxnSpPr>
          <p:nvPr userDrawn="1"/>
        </p:nvCxnSpPr>
        <p:spPr bwMode="auto">
          <a:xfrm>
            <a:off x="1295400" y="2221316"/>
            <a:ext cx="6477000" cy="0"/>
          </a:xfrm>
          <a:prstGeom prst="line">
            <a:avLst/>
          </a:prstGeom>
          <a:noFill/>
          <a:ln w="22225" algn="ctr">
            <a:solidFill>
              <a:srgbClr val="0F5E90"/>
            </a:solidFill>
            <a:round/>
            <a:headEnd/>
            <a:tailEnd/>
          </a:ln>
        </p:spPr>
      </p:cxn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295401" y="1016323"/>
            <a:ext cx="6477000" cy="1126210"/>
          </a:xfrm>
        </p:spPr>
        <p:txBody>
          <a:bodyPr/>
          <a:lstStyle>
            <a:lvl1pPr algn="ctr">
              <a:defRPr sz="2800" b="1" baseline="0"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356927"/>
            <a:ext cx="6400800" cy="982337"/>
          </a:xfrm>
        </p:spPr>
        <p:txBody>
          <a:bodyPr anchor="ctr"/>
          <a:lstStyle>
            <a:lvl1pPr marL="0" indent="0" algn="ctr">
              <a:buNone/>
              <a:defRPr sz="1600" i="1" baseline="0">
                <a:latin typeface="Calibri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algn="ctr"/>
            <a:r>
              <a:rPr lang="en-US" b="1" i="0" dirty="0">
                <a:solidFill>
                  <a:prstClr val="white">
                    <a:lumMod val="50000"/>
                  </a:prstClr>
                </a:solidFill>
              </a:rPr>
              <a:t>Principal Investigator </a:t>
            </a:r>
            <a:br>
              <a:rPr lang="en-US" b="1" i="0" dirty="0">
                <a:solidFill>
                  <a:prstClr val="white">
                    <a:lumMod val="50000"/>
                  </a:prstClr>
                </a:solidFill>
              </a:rPr>
            </a:br>
            <a:r>
              <a:rPr lang="en-US" b="1" i="0" dirty="0">
                <a:solidFill>
                  <a:prstClr val="white">
                    <a:lumMod val="50000"/>
                  </a:prstClr>
                </a:solidFill>
              </a:rPr>
              <a:t>Institution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280" y="5226161"/>
            <a:ext cx="1241441" cy="74922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1999" y="6559549"/>
            <a:ext cx="762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9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419100" y="1030147"/>
            <a:ext cx="8305800" cy="544685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Calibri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800">
                <a:latin typeface="Calibri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Calibri" pitchFamily="34" charset="0"/>
              </a:defRPr>
            </a:lvl3pPr>
            <a:lvl4pPr marL="1600200" indent="-228600">
              <a:buFont typeface="Arial" pitchFamily="34" charset="0"/>
              <a:buChar char="•"/>
              <a:defRPr sz="1400">
                <a:latin typeface="Calibri" pitchFamily="34" charset="0"/>
              </a:defRPr>
            </a:lvl4pPr>
            <a:lvl5pPr marL="2057400" indent="-228600">
              <a:buFont typeface="Arial" pitchFamily="34" charset="0"/>
              <a:buChar char="•"/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74157" y="190260"/>
            <a:ext cx="5512444" cy="612648"/>
          </a:xfrm>
        </p:spPr>
        <p:txBody>
          <a:bodyPr>
            <a:normAutofit/>
          </a:bodyPr>
          <a:lstStyle>
            <a:lvl1pPr algn="l">
              <a:defRPr sz="2400" b="1">
                <a:latin typeface="Calibri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381000" y="840447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</p:spPr>
      </p:cxn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81999" y="6559549"/>
            <a:ext cx="762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b="1" kern="12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31CC523-8BC6-4921-807A-66BD262F34A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" y="6459659"/>
            <a:ext cx="1020229" cy="298045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416835"/>
            <a:ext cx="1876424" cy="38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8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74157" y="190260"/>
            <a:ext cx="5512444" cy="612648"/>
          </a:xfrm>
        </p:spPr>
        <p:txBody>
          <a:bodyPr>
            <a:normAutofit/>
          </a:bodyPr>
          <a:lstStyle>
            <a:lvl1pPr algn="l">
              <a:defRPr sz="2400" b="1">
                <a:latin typeface="Calibri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381000" y="840447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</p:spPr>
      </p:cxn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81999" y="6559549"/>
            <a:ext cx="762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b="1" kern="12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31CC523-8BC6-4921-807A-66BD262F34A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" y="6459659"/>
            <a:ext cx="1020229" cy="298045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416835"/>
            <a:ext cx="1876424" cy="38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29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729431" y="3525877"/>
            <a:ext cx="161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www.darpa.mil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182" y="2531269"/>
            <a:ext cx="1770360" cy="106842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1999" y="6559549"/>
            <a:ext cx="762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2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1999" y="6559549"/>
            <a:ext cx="762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Title Placeholder 9"/>
          <p:cNvSpPr>
            <a:spLocks noGrp="1"/>
          </p:cNvSpPr>
          <p:nvPr>
            <p:ph type="title"/>
          </p:nvPr>
        </p:nvSpPr>
        <p:spPr bwMode="auto">
          <a:xfrm>
            <a:off x="1622424" y="152400"/>
            <a:ext cx="7140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65806" y="6583511"/>
            <a:ext cx="8412388" cy="276999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itchFamily="34" charset="0"/>
              </a:rPr>
              <a:t>DISTRIBUTION STATEMENT C. Distribution authorized to US Government agencies and their contractors.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itchFamily="34" charset="0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itchFamily="34" charset="0"/>
              </a:rPr>
              <a:t>Other requests for this document shall be referred to DARPA.</a:t>
            </a:r>
          </a:p>
        </p:txBody>
      </p:sp>
    </p:spTree>
    <p:extLst>
      <p:ext uri="{BB962C8B-B14F-4D97-AF65-F5344CB8AC3E}">
        <p14:creationId xmlns:p14="http://schemas.microsoft.com/office/powerpoint/2010/main" val="50474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7" r:id="rId2"/>
    <p:sldLayoutId id="2147483776" r:id="rId3"/>
    <p:sldLayoutId id="2147483768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alibri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Calibri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Calibri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Calibri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Calibri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3EE05D-A247-EC47-B0E8-45FDEDC30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157" y="190260"/>
            <a:ext cx="7033294" cy="612648"/>
          </a:xfrm>
        </p:spPr>
        <p:txBody>
          <a:bodyPr/>
          <a:lstStyle/>
          <a:p>
            <a:r>
              <a:rPr lang="en-US" dirty="0"/>
              <a:t>12 </a:t>
            </a:r>
            <a:r>
              <a:rPr lang="en-US" altLang="zh-CN" dirty="0"/>
              <a:t>GHz Si</a:t>
            </a:r>
            <a:r>
              <a:rPr lang="en-US" altLang="zh-CN" baseline="-25000" dirty="0"/>
              <a:t>3</a:t>
            </a:r>
            <a:r>
              <a:rPr lang="en-US" altLang="zh-CN" dirty="0"/>
              <a:t>N</a:t>
            </a:r>
            <a:r>
              <a:rPr lang="en-US" altLang="zh-CN" baseline="-25000" dirty="0"/>
              <a:t>4</a:t>
            </a:r>
            <a:r>
              <a:rPr lang="en-US" altLang="zh-CN" dirty="0"/>
              <a:t> Microresonator: Characterization </a:t>
            </a:r>
            <a:endParaRPr lang="en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E0538-1ACF-494B-8B50-AF9C1E33E630}"/>
              </a:ext>
            </a:extLst>
          </p:cNvPr>
          <p:cNvSpPr txBox="1"/>
          <p:nvPr/>
        </p:nvSpPr>
        <p:spPr>
          <a:xfrm>
            <a:off x="260753" y="945570"/>
            <a:ext cx="37866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Chip number: D63_1_12GHz_F13_C12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8413F-476D-46C5-BA48-9D3DF2055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7769"/>
            <a:ext cx="4507017" cy="33802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D8A37C-9ED3-45D1-BA82-DD49FD3AFEB2}"/>
              </a:ext>
            </a:extLst>
          </p:cNvPr>
          <p:cNvSpPr txBox="1"/>
          <p:nvPr/>
        </p:nvSpPr>
        <p:spPr>
          <a:xfrm>
            <a:off x="260753" y="4761662"/>
            <a:ext cx="3116494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In the range around 1542 nm</a:t>
            </a:r>
          </a:p>
          <a:p>
            <a:r>
              <a:rPr lang="en-US" dirty="0">
                <a:latin typeface="Calibri" panose="020F0502020204030204" pitchFamily="34" charset="0"/>
              </a:rPr>
              <a:t>Total linewidth </a:t>
            </a:r>
            <a:r>
              <a:rPr lang="en-US" dirty="0">
                <a:latin typeface="Calibri" panose="020F0502020204030204" pitchFamily="34" charset="0"/>
                <a:sym typeface="Symbol" panose="05050102010706020507" pitchFamily="18" charset="2"/>
              </a:rPr>
              <a:t>  22 MHz</a:t>
            </a:r>
          </a:p>
          <a:p>
            <a:r>
              <a:rPr lang="en-US" dirty="0">
                <a:latin typeface="Calibri" panose="020F0502020204030204" pitchFamily="34" charset="0"/>
                <a:sym typeface="Symbol" panose="05050102010706020507" pitchFamily="18" charset="2"/>
              </a:rPr>
              <a:t>Intrinsic linewidth </a:t>
            </a:r>
            <a:r>
              <a:rPr lang="en-US" baseline="-25000" dirty="0">
                <a:latin typeface="Calibri" panose="020F0502020204030204" pitchFamily="34" charset="0"/>
                <a:sym typeface="Symbol" panose="05050102010706020507" pitchFamily="18" charset="2"/>
              </a:rPr>
              <a:t>0</a:t>
            </a:r>
            <a:r>
              <a:rPr lang="en-US" dirty="0">
                <a:latin typeface="Calibri" panose="020F0502020204030204" pitchFamily="34" charset="0"/>
                <a:sym typeface="Symbol" panose="05050102010706020507" pitchFamily="18" charset="2"/>
              </a:rPr>
              <a:t>  14 MHz</a:t>
            </a:r>
          </a:p>
          <a:p>
            <a:r>
              <a:rPr lang="en-US" altLang="zh-CN" dirty="0">
                <a:latin typeface="Calibri" panose="020F0502020204030204" pitchFamily="34" charset="0"/>
                <a:sym typeface="Symbol" panose="05050102010706020507" pitchFamily="18" charset="2"/>
              </a:rPr>
              <a:t>Intrinsic Q</a:t>
            </a:r>
            <a:r>
              <a:rPr lang="en-US" altLang="zh-CN" baseline="-25000" dirty="0">
                <a:latin typeface="Calibri" panose="020F0502020204030204" pitchFamily="34" charset="0"/>
                <a:sym typeface="Symbol" panose="05050102010706020507" pitchFamily="18" charset="2"/>
              </a:rPr>
              <a:t>0</a:t>
            </a:r>
            <a:r>
              <a:rPr lang="en-US" dirty="0">
                <a:latin typeface="Calibri" panose="020F0502020204030204" pitchFamily="34" charset="0"/>
                <a:sym typeface="Symbol" panose="05050102010706020507" pitchFamily="18" charset="2"/>
              </a:rPr>
              <a:t>  14  10</a:t>
            </a:r>
            <a:r>
              <a:rPr lang="en-US" baseline="30000" dirty="0">
                <a:latin typeface="Calibri" panose="020F0502020204030204" pitchFamily="34" charset="0"/>
                <a:sym typeface="Symbol" panose="05050102010706020507" pitchFamily="18" charset="2"/>
              </a:rPr>
              <a:t>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28CCB0-91D8-4334-B8AE-72FC5C9F6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12" y="1435584"/>
            <a:ext cx="4944788" cy="24689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DCFC91-7E53-4329-A3E8-CD53CE622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12" y="3904491"/>
            <a:ext cx="4741764" cy="26418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994A07-B6DE-46B7-A887-A342F8923444}"/>
              </a:ext>
            </a:extLst>
          </p:cNvPr>
          <p:cNvSpPr txBox="1"/>
          <p:nvPr/>
        </p:nvSpPr>
        <p:spPr>
          <a:xfrm>
            <a:off x="6051897" y="4438496"/>
            <a:ext cx="174278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D1 = 12.131 GHz</a:t>
            </a:r>
          </a:p>
          <a:p>
            <a:r>
              <a:rPr lang="en-US" altLang="zh-CN" dirty="0">
                <a:latin typeface="Calibri" panose="020F0502020204030204" pitchFamily="34" charset="0"/>
              </a:rPr>
              <a:t>D2= 19 MHz</a:t>
            </a:r>
            <a:endParaRPr lang="en-CH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18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4EB0FE15-6564-4F31-B050-8CC89617A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800" y="190500"/>
            <a:ext cx="7150100" cy="612775"/>
          </a:xfrm>
        </p:spPr>
        <p:txBody>
          <a:bodyPr>
            <a:normAutofit/>
          </a:bodyPr>
          <a:lstStyle/>
          <a:p>
            <a:r>
              <a:rPr lang="en-US" dirty="0"/>
              <a:t>12 </a:t>
            </a:r>
            <a:r>
              <a:rPr lang="en-US" altLang="zh-CN" dirty="0"/>
              <a:t>GHz Si</a:t>
            </a:r>
            <a:r>
              <a:rPr lang="en-US" altLang="zh-CN" baseline="-25000" dirty="0"/>
              <a:t>3</a:t>
            </a:r>
            <a:r>
              <a:rPr lang="en-US" altLang="zh-CN" dirty="0"/>
              <a:t>N</a:t>
            </a:r>
            <a:r>
              <a:rPr lang="en-US" altLang="zh-CN" baseline="-25000" dirty="0"/>
              <a:t>4</a:t>
            </a:r>
            <a:r>
              <a:rPr lang="en-US" altLang="zh-CN" dirty="0"/>
              <a:t> Microresonator: Multi-soliton generation</a:t>
            </a:r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DB4EC-184C-4CD4-9508-A4F391B89CD6}"/>
              </a:ext>
            </a:extLst>
          </p:cNvPr>
          <p:cNvSpPr txBox="1"/>
          <p:nvPr/>
        </p:nvSpPr>
        <p:spPr>
          <a:xfrm>
            <a:off x="207060" y="863768"/>
            <a:ext cx="8062400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Pump wavelength : 1541.5 nm (read from </a:t>
            </a:r>
            <a:r>
              <a:rPr lang="en-US" sz="2000" dirty="0" err="1">
                <a:latin typeface="Calibri" panose="020F0502020204030204" pitchFamily="34" charset="0"/>
              </a:rPr>
              <a:t>Toptica</a:t>
            </a:r>
            <a:r>
              <a:rPr lang="en-US" sz="2000" dirty="0">
                <a:latin typeface="Calibri" panose="020F0502020204030204" pitchFamily="34" charset="0"/>
              </a:rPr>
              <a:t> laser, piezo offset 27.9V)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                            1541 nm (read from OSA)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3E4CC6-DE43-4B55-8D1E-34C52F2D4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" y="2555477"/>
            <a:ext cx="9144000" cy="4302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BF63E5-ECB1-4415-AEE5-DD72B948E940}"/>
              </a:ext>
            </a:extLst>
          </p:cNvPr>
          <p:cNvSpPr txBox="1"/>
          <p:nvPr/>
        </p:nvSpPr>
        <p:spPr>
          <a:xfrm>
            <a:off x="185260" y="1585981"/>
            <a:ext cx="875168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Only multi-soliton can be generated, which have around 10 nm shift from pump laser due to Raman effect.</a:t>
            </a:r>
            <a:endParaRPr lang="en-CH" sz="2000" dirty="0">
              <a:latin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6F45E-4DE7-4E9A-B779-75D82F85F55E}"/>
              </a:ext>
            </a:extLst>
          </p:cNvPr>
          <p:cNvSpPr txBox="1"/>
          <p:nvPr/>
        </p:nvSpPr>
        <p:spPr>
          <a:xfrm>
            <a:off x="1195216" y="2418454"/>
            <a:ext cx="70742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Pump power: 800 </a:t>
            </a:r>
            <a:r>
              <a:rPr lang="en-US" sz="2000" dirty="0" err="1">
                <a:latin typeface="Calibri" panose="020F0502020204030204" pitchFamily="34" charset="0"/>
              </a:rPr>
              <a:t>mW</a:t>
            </a:r>
            <a:r>
              <a:rPr lang="en-US" sz="2000" dirty="0">
                <a:latin typeface="Calibri" panose="020F0502020204030204" pitchFamily="34" charset="0"/>
              </a:rPr>
              <a:t>                                  On chip power:  400 </a:t>
            </a:r>
            <a:r>
              <a:rPr lang="en-US" sz="2000" dirty="0" err="1">
                <a:latin typeface="Calibri" panose="020F0502020204030204" pitchFamily="34" charset="0"/>
              </a:rPr>
              <a:t>mW</a:t>
            </a:r>
            <a:endParaRPr lang="en-CH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96790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2225">
          <a:solidFill>
            <a:schemeClr val="tx1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  <a:txDef>
      <a:spPr>
        <a:noFill/>
      </a:spPr>
      <a:bodyPr wrap="square" rtlCol="0" anchor="ctr">
        <a:spAutoFit/>
      </a:bodyPr>
      <a:lstStyle>
        <a:defPPr algn="ctr">
          <a:defRPr dirty="0" smtClean="0"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802</TotalTime>
  <Words>109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Symbol</vt:lpstr>
      <vt:lpstr>Tahoma</vt:lpstr>
      <vt:lpstr>Wingdings</vt:lpstr>
      <vt:lpstr>blank</vt:lpstr>
      <vt:lpstr>12 GHz Si3N4 Microresonator: Characterization </vt:lpstr>
      <vt:lpstr>12 GHz Si3N4 Microresonator: Multi-soliton generation</vt:lpstr>
    </vt:vector>
  </TitlesOfParts>
  <Company>DARPA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(Title of Project)</dc:title>
  <dc:creator>Chan, Jenna (contr-mto)</dc:creator>
  <cp:lastModifiedBy>Jijun HE</cp:lastModifiedBy>
  <cp:revision>433</cp:revision>
  <cp:lastPrinted>2011-09-22T20:00:03Z</cp:lastPrinted>
  <dcterms:created xsi:type="dcterms:W3CDTF">2015-12-08T14:56:10Z</dcterms:created>
  <dcterms:modified xsi:type="dcterms:W3CDTF">2020-07-13T15:59:21Z</dcterms:modified>
</cp:coreProperties>
</file>