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1" r:id="rId2"/>
    <p:sldId id="273" r:id="rId3"/>
    <p:sldId id="277" r:id="rId4"/>
    <p:sldId id="278" r:id="rId5"/>
    <p:sldId id="272" r:id="rId6"/>
    <p:sldId id="279" r:id="rId7"/>
    <p:sldId id="276" r:id="rId8"/>
    <p:sldId id="281" r:id="rId9"/>
    <p:sldId id="283" r:id="rId10"/>
    <p:sldId id="282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nacio Baldoni" initials="IB" lastIdx="1" clrIdx="0">
    <p:extLst>
      <p:ext uri="{19B8F6BF-5375-455C-9EA6-DF929625EA0E}">
        <p15:presenceInfo xmlns:p15="http://schemas.microsoft.com/office/powerpoint/2012/main" userId="S-1-5-21-2266609742-3622120289-3537331674-2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 autoAdjust="0"/>
  </p:normalViewPr>
  <p:slideViewPr>
    <p:cSldViewPr>
      <p:cViewPr varScale="1">
        <p:scale>
          <a:sx n="99" d="100"/>
          <a:sy n="99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F0429F-DF7F-47C3-8B74-963D2B6F79ED}" type="datetimeFigureOut">
              <a:rPr lang="de-DE"/>
              <a:pPr>
                <a:defRPr/>
              </a:pPr>
              <a:t>08.03.21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94498CF-817B-4DCA-8EC8-6B5548D01D2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89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862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electromagnetic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</a:t>
            </a:r>
            <a:r>
              <a:rPr lang="de-DE" dirty="0" err="1"/>
              <a:t>harmonically</a:t>
            </a:r>
            <a:r>
              <a:rPr lang="de-DE" dirty="0"/>
              <a:t> on time </a:t>
            </a:r>
            <a:r>
              <a:rPr lang="de-DE" dirty="0" err="1"/>
              <a:t>with</a:t>
            </a:r>
            <a:r>
              <a:rPr lang="de-DE" dirty="0"/>
              <a:t> an angular </a:t>
            </a:r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58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5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0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13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14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10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96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38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6AFCC2-7503-4E55-A811-8540A63332F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0CBABF-91D0-4B20-84BB-2E9A223AD3D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917FF7-9748-4A34-BD45-5A3D5232A58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4718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13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4718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2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Impact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0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A8D689E-2602-48D3-85F3-5D6B65C0F19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A697FF9-1D13-4620-9903-86B31B18E09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261AFDA-7074-4845-BA31-36AC832977E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1AADB1A-742F-4A22-A0E3-58A4C178114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EBAB53-2A71-4AAE-AFEF-6A4CAE65EEF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6A37369-70C5-49B1-A823-E8007105D5D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C2FAD9-DF3F-464E-B5FE-2A305FCA118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FB66347-4A06-47E1-91D4-04F41126FB8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4493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6402388"/>
            <a:ext cx="1365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-1588" y="6635750"/>
            <a:ext cx="7162801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7770813" y="6634163"/>
            <a:ext cx="1368425" cy="15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71500" y="92868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altLang="en-US" dirty="0"/>
              <a:t>COSMIC: </a:t>
            </a:r>
          </a:p>
          <a:p>
            <a:pPr marL="0" indent="0" algn="ctr">
              <a:buNone/>
            </a:pPr>
            <a:r>
              <a:rPr lang="de-DE" altLang="en-US" dirty="0"/>
              <a:t>Dispersion </a:t>
            </a:r>
            <a:r>
              <a:rPr lang="de-DE" altLang="en-US" dirty="0" err="1"/>
              <a:t>simulations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JCM Wave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5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91DFF-5652-3A4C-A4FD-1195E17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3D99481-A437-5548-8E6A-AA9CFD3F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760"/>
            <a:ext cx="8229600" cy="65405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F3EF89-F3C9-E644-9A99-22AC6BEFDE90}"/>
              </a:ext>
            </a:extLst>
          </p:cNvPr>
          <p:cNvSpPr txBox="1"/>
          <p:nvPr/>
        </p:nvSpPr>
        <p:spPr>
          <a:xfrm>
            <a:off x="4860032" y="53732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C91C91-7D63-8F42-AAE4-2FEA71BF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003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9695D0B-F18F-C64A-9E38-3DB2A065FE90}"/>
                  </a:ext>
                </a:extLst>
              </p:cNvPr>
              <p:cNvSpPr txBox="1"/>
              <p:nvPr/>
            </p:nvSpPr>
            <p:spPr>
              <a:xfrm>
                <a:off x="3131840" y="1021183"/>
                <a:ext cx="1522512" cy="559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9695D0B-F18F-C64A-9E38-3DB2A065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021183"/>
                <a:ext cx="1522512" cy="55926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5D974D71-FB2A-A54A-89E4-9F0ED002DEFE}"/>
              </a:ext>
            </a:extLst>
          </p:cNvPr>
          <p:cNvSpPr txBox="1"/>
          <p:nvPr/>
        </p:nvSpPr>
        <p:spPr>
          <a:xfrm>
            <a:off x="457200" y="1150469"/>
            <a:ext cx="27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GVD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dispersion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82F4CC-4541-4541-A45E-7840982D7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5040" r="6038" b="5040"/>
          <a:stretch/>
        </p:blipFill>
        <p:spPr>
          <a:xfrm>
            <a:off x="5148064" y="2564904"/>
            <a:ext cx="3744416" cy="3501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D0E0690-6BF5-124E-B7E0-D5A1F8B3508B}"/>
                  </a:ext>
                </a:extLst>
              </p:cNvPr>
              <p:cNvSpPr txBox="1"/>
              <p:nvPr/>
            </p:nvSpPr>
            <p:spPr>
              <a:xfrm>
                <a:off x="491002" y="1692852"/>
                <a:ext cx="70333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Solve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Maxwell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Equations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(</a:t>
                </a:r>
                <a:r>
                  <a:rPr lang="de-DE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XYZ </a:t>
                </a:r>
                <a:r>
                  <a:rPr lang="de-DE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Electric</a:t>
                </a:r>
                <a:r>
                  <a:rPr lang="de-DE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Field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field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domain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de-DE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waveguide</a:t>
                </a:r>
                <a:r>
                  <a:rPr lang="de-DE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de-DE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Coordinate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system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chosen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geometry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exhibits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invariance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z-direction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(i.e.,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don‘t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depend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 z. )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D0E0690-6BF5-124E-B7E0-D5A1F8B3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2" y="1692852"/>
                <a:ext cx="7033325" cy="1477328"/>
              </a:xfrm>
              <a:prstGeom prst="rect">
                <a:avLst/>
              </a:prstGeom>
              <a:blipFill>
                <a:blip r:embed="rId5"/>
                <a:stretch>
                  <a:fillRect l="-722" t="-847" b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B3DCC93B-079F-2042-B175-FBFA1D454601}"/>
              </a:ext>
            </a:extLst>
          </p:cNvPr>
          <p:cNvSpPr txBox="1"/>
          <p:nvPr/>
        </p:nvSpPr>
        <p:spPr>
          <a:xfrm>
            <a:off x="459283" y="3411312"/>
            <a:ext cx="453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find </a:t>
            </a:r>
            <a:r>
              <a:rPr lang="de-DE" i="1" dirty="0" err="1">
                <a:latin typeface="Calibri" panose="020F0502020204030204" pitchFamily="34" charset="0"/>
                <a:cs typeface="Calibri" panose="020F0502020204030204" pitchFamily="34" charset="0"/>
              </a:rPr>
              <a:t>propagating</a:t>
            </a:r>
            <a:r>
              <a:rPr lang="de-DE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i="1" dirty="0" err="1">
                <a:latin typeface="Calibri" panose="020F0502020204030204" pitchFamily="34" charset="0"/>
                <a:cs typeface="Calibri" panose="020F0502020204030204" pitchFamily="34" charset="0"/>
              </a:rPr>
              <a:t>modes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Maxwell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equations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source-free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media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depend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harmonically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on z.</a:t>
            </a:r>
          </a:p>
        </p:txBody>
      </p:sp>
    </p:spTree>
    <p:extLst>
      <p:ext uri="{BB962C8B-B14F-4D97-AF65-F5344CB8AC3E}">
        <p14:creationId xmlns:p14="http://schemas.microsoft.com/office/powerpoint/2010/main" val="18881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2C9DE2-EDB7-394C-8F6E-8260FA5F6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" t="4351" r="6247" b="1165"/>
          <a:stretch/>
        </p:blipFill>
        <p:spPr>
          <a:xfrm>
            <a:off x="520303" y="2991143"/>
            <a:ext cx="4402731" cy="33620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D974D71-FB2A-A54A-89E4-9F0ED002DEFE}"/>
              </a:ext>
            </a:extLst>
          </p:cNvPr>
          <p:cNvSpPr txBox="1"/>
          <p:nvPr/>
        </p:nvSpPr>
        <p:spPr>
          <a:xfrm>
            <a:off x="457200" y="115046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Waveguide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772875-831C-A34C-998D-AA99EE191FFF}"/>
              </a:ext>
            </a:extLst>
          </p:cNvPr>
          <p:cNvSpPr txBox="1"/>
          <p:nvPr/>
        </p:nvSpPr>
        <p:spPr>
          <a:xfrm>
            <a:off x="457200" y="1658063"/>
            <a:ext cx="7772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Eigenmode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eigenvalue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seek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          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eigenvalue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an </a:t>
            </a:r>
            <a:r>
              <a:rPr lang="de-DE" i="1" dirty="0" err="1"/>
              <a:t>effective</a:t>
            </a:r>
            <a:r>
              <a:rPr lang="de-DE" i="1" dirty="0"/>
              <a:t> </a:t>
            </a:r>
            <a:r>
              <a:rPr lang="de-DE" i="1" dirty="0" err="1"/>
              <a:t>refractive</a:t>
            </a:r>
            <a:r>
              <a:rPr lang="de-DE" i="1" dirty="0"/>
              <a:t> </a:t>
            </a:r>
            <a:r>
              <a:rPr lang="de-DE" i="1" dirty="0" err="1"/>
              <a:t>index</a:t>
            </a:r>
            <a:r>
              <a:rPr lang="de-DE" i="1" dirty="0"/>
              <a:t>: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036959-FBA7-AE45-8168-6DBF1E22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99" y="1150469"/>
            <a:ext cx="4722583" cy="4041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8D2360-5EB0-B840-9D7C-BD5024BEB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19" y="1988987"/>
            <a:ext cx="674733" cy="28788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AC04B9-4E3A-074A-9023-9FF591907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82" y="2389876"/>
            <a:ext cx="1077182" cy="63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CCA4C2D-D973-1A45-8F94-6B19CF4C3366}"/>
              </a:ext>
            </a:extLst>
          </p:cNvPr>
          <p:cNvSpPr txBox="1"/>
          <p:nvPr/>
        </p:nvSpPr>
        <p:spPr>
          <a:xfrm>
            <a:off x="5148064" y="389798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/>
              <a:t>By</a:t>
            </a:r>
            <a:r>
              <a:rPr lang="de-DE" sz="1300" dirty="0"/>
              <a:t> </a:t>
            </a:r>
            <a:r>
              <a:rPr lang="de-DE" sz="1300" dirty="0" err="1"/>
              <a:t>making</a:t>
            </a:r>
            <a:r>
              <a:rPr lang="de-DE" sz="1300" dirty="0"/>
              <a:t> a </a:t>
            </a:r>
            <a:r>
              <a:rPr lang="de-DE" sz="1300" dirty="0" err="1"/>
              <a:t>sweep</a:t>
            </a:r>
            <a:r>
              <a:rPr lang="de-DE" sz="1300" dirty="0"/>
              <a:t> in </a:t>
            </a:r>
            <a:r>
              <a:rPr lang="de-DE" sz="1300" dirty="0" err="1"/>
              <a:t>wavelength</a:t>
            </a:r>
            <a:r>
              <a:rPr lang="de-DE" sz="1300" dirty="0"/>
              <a:t>, </a:t>
            </a:r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can</a:t>
            </a:r>
            <a:r>
              <a:rPr lang="de-DE" sz="1300" dirty="0"/>
              <a:t> </a:t>
            </a:r>
            <a:r>
              <a:rPr lang="de-DE" sz="1300" dirty="0" err="1"/>
              <a:t>derive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refractive</a:t>
            </a:r>
            <a:r>
              <a:rPr lang="de-DE" sz="1300" dirty="0"/>
              <a:t> </a:t>
            </a:r>
            <a:r>
              <a:rPr lang="de-DE" sz="1300" dirty="0" err="1"/>
              <a:t>index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each</a:t>
            </a:r>
            <a:r>
              <a:rPr lang="de-DE" sz="1300" dirty="0"/>
              <a:t> </a:t>
            </a:r>
            <a:r>
              <a:rPr lang="de-DE" sz="1300" dirty="0" err="1"/>
              <a:t>one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them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9544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D8B5C8-F0CC-B34D-ABB7-FED946FC16BA}"/>
              </a:ext>
            </a:extLst>
          </p:cNvPr>
          <p:cNvSpPr txBox="1"/>
          <p:nvPr/>
        </p:nvSpPr>
        <p:spPr>
          <a:xfrm>
            <a:off x="5004048" y="5115616"/>
            <a:ext cx="864096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A771ECC-0AA7-5747-B971-5EAE5BBB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A8FDA3-7075-2345-ADCD-76416A04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1220688"/>
            <a:ext cx="737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altLang="en-US" dirty="0"/>
              <a:t>COSMIC: </a:t>
            </a:r>
          </a:p>
          <a:p>
            <a:pPr marL="0" indent="0" algn="ctr">
              <a:buNone/>
            </a:pPr>
            <a:r>
              <a:rPr lang="de-DE" altLang="en-US" dirty="0"/>
              <a:t>LLE </a:t>
            </a:r>
            <a:r>
              <a:rPr lang="de-DE" altLang="en-US" dirty="0" err="1"/>
              <a:t>simulations</a:t>
            </a:r>
            <a:r>
              <a:rPr lang="de-DE" altLang="en-US" dirty="0"/>
              <a:t> </a:t>
            </a:r>
            <a:r>
              <a:rPr lang="de-DE" altLang="en-US" dirty="0" err="1"/>
              <a:t>for</a:t>
            </a:r>
            <a:r>
              <a:rPr lang="de-DE" altLang="en-US" dirty="0"/>
              <a:t> microresonators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4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CBB8-8E2B-F546-ADD2-90AD912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102EE-8627-9040-A678-3408AE58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7" y="1124744"/>
            <a:ext cx="8229600" cy="452596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sz="2000" dirty="0"/>
              <a:t>﻿Propagate </a:t>
            </a:r>
            <a:r>
              <a:rPr lang="de-DE" sz="2000" dirty="0" err="1"/>
              <a:t>Step</a:t>
            </a:r>
            <a:r>
              <a:rPr lang="de-DE" sz="2000" dirty="0"/>
              <a:t> Adaptive </a:t>
            </a:r>
            <a:r>
              <a:rPr lang="de-DE" sz="2000" dirty="0" err="1"/>
              <a:t>Method</a:t>
            </a:r>
            <a:endParaRPr lang="de-DE" sz="2000" dirty="0"/>
          </a:p>
          <a:p>
            <a:r>
              <a:rPr lang="de-DE" sz="2000" b="1" dirty="0"/>
              <a:t>﻿Propagate Split </a:t>
            </a:r>
            <a:r>
              <a:rPr lang="de-DE" sz="2000" b="1" dirty="0" err="1"/>
              <a:t>Step</a:t>
            </a:r>
            <a:r>
              <a:rPr lang="de-DE" sz="2000" b="1" dirty="0"/>
              <a:t> </a:t>
            </a:r>
            <a:r>
              <a:rPr lang="de-DE" sz="2000" b="1" dirty="0" err="1"/>
              <a:t>Method</a:t>
            </a:r>
            <a:endParaRPr lang="de-DE" sz="2000" b="1" dirty="0"/>
          </a:p>
          <a:p>
            <a:endParaRPr lang="de-DE" sz="2000" b="1" dirty="0"/>
          </a:p>
          <a:p>
            <a:pPr marL="0" indent="0">
              <a:buNone/>
            </a:pPr>
            <a:r>
              <a:rPr lang="de-DE" sz="1700" dirty="0" err="1"/>
              <a:t>Simulates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propagation</a:t>
            </a:r>
            <a:r>
              <a:rPr lang="de-DE" sz="1700" dirty="0"/>
              <a:t> </a:t>
            </a:r>
            <a:r>
              <a:rPr lang="de-DE" sz="1700" dirty="0" err="1"/>
              <a:t>from</a:t>
            </a:r>
            <a:r>
              <a:rPr lang="de-DE" sz="1700" dirty="0"/>
              <a:t> instant t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t+h</a:t>
            </a:r>
            <a:r>
              <a:rPr lang="de-DE" sz="1700" dirty="0"/>
              <a:t> </a:t>
            </a:r>
            <a:r>
              <a:rPr lang="de-DE" sz="1700" dirty="0" err="1"/>
              <a:t>by</a:t>
            </a:r>
            <a:r>
              <a:rPr lang="de-DE" sz="1700" dirty="0"/>
              <a:t> </a:t>
            </a:r>
            <a:r>
              <a:rPr lang="de-DE" sz="1700" dirty="0" err="1"/>
              <a:t>splitting</a:t>
            </a:r>
            <a:r>
              <a:rPr lang="de-DE" sz="1700" dirty="0"/>
              <a:t> </a:t>
            </a:r>
            <a:r>
              <a:rPr lang="de-DE" sz="1700" dirty="0" err="1"/>
              <a:t>into</a:t>
            </a:r>
            <a:r>
              <a:rPr lang="de-DE" sz="1700" dirty="0"/>
              <a:t> </a:t>
            </a:r>
            <a:r>
              <a:rPr lang="de-DE" sz="1700" dirty="0" err="1"/>
              <a:t>two</a:t>
            </a:r>
            <a:r>
              <a:rPr lang="de-DE" sz="1700" dirty="0"/>
              <a:t> </a:t>
            </a:r>
            <a:r>
              <a:rPr lang="de-DE" sz="1700" dirty="0" err="1"/>
              <a:t>independent</a:t>
            </a:r>
            <a:r>
              <a:rPr lang="de-DE" sz="1700" dirty="0"/>
              <a:t> </a:t>
            </a:r>
            <a:r>
              <a:rPr lang="de-DE" sz="1700" dirty="0" err="1"/>
              <a:t>steps</a:t>
            </a:r>
            <a:r>
              <a:rPr lang="de-DE" sz="1700" dirty="0"/>
              <a:t>. </a:t>
            </a:r>
            <a:r>
              <a:rPr lang="de-DE" sz="1700" dirty="0" err="1"/>
              <a:t>One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length</a:t>
            </a:r>
            <a:r>
              <a:rPr lang="de-DE" sz="1700" dirty="0"/>
              <a:t> h (</a:t>
            </a:r>
            <a:r>
              <a:rPr lang="de-DE" sz="1700" dirty="0" err="1"/>
              <a:t>only</a:t>
            </a:r>
            <a:r>
              <a:rPr lang="de-DE" sz="1700" dirty="0"/>
              <a:t> </a:t>
            </a:r>
            <a:r>
              <a:rPr lang="de-DE" sz="1700" dirty="0" err="1"/>
              <a:t>nonlinear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applied</a:t>
            </a:r>
            <a:r>
              <a:rPr lang="de-DE" sz="1700" dirty="0"/>
              <a:t>) </a:t>
            </a:r>
            <a:r>
              <a:rPr lang="de-DE" sz="1700" dirty="0" err="1"/>
              <a:t>and</a:t>
            </a:r>
            <a:r>
              <a:rPr lang="de-DE" sz="1700" dirty="0"/>
              <a:t> a </a:t>
            </a:r>
            <a:r>
              <a:rPr lang="de-DE" sz="1700" dirty="0" err="1"/>
              <a:t>second</a:t>
            </a:r>
            <a:r>
              <a:rPr lang="de-DE" sz="1700" dirty="0"/>
              <a:t> </a:t>
            </a:r>
            <a:r>
              <a:rPr lang="de-DE" sz="1700" dirty="0" err="1"/>
              <a:t>step</a:t>
            </a:r>
            <a:r>
              <a:rPr lang="de-DE" sz="1700" dirty="0"/>
              <a:t> h </a:t>
            </a:r>
            <a:r>
              <a:rPr lang="de-DE" sz="1700" dirty="0" err="1"/>
              <a:t>of</a:t>
            </a:r>
            <a:r>
              <a:rPr lang="de-DE" sz="1700" dirty="0"/>
              <a:t> pure linear </a:t>
            </a:r>
            <a:r>
              <a:rPr lang="de-DE" sz="1700" dirty="0" err="1"/>
              <a:t>propagation</a:t>
            </a:r>
            <a:r>
              <a:rPr lang="de-DE" sz="1700" b="1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91DFF-5652-3A4C-A4FD-1195E17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EBA0FD-FB06-E740-8A2B-CFAB4536A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91577"/>
            <a:ext cx="6273800" cy="1346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33E794-E731-F244-A3DB-9B2A50A1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95" y="5678636"/>
            <a:ext cx="3962400" cy="774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02D2ED6-F27E-BF42-86D9-F16A5BCE2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58" y="1124744"/>
            <a:ext cx="3822700" cy="635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9C430A-2CB9-DA4E-9B59-E3F3831D55D7}"/>
              </a:ext>
            </a:extLst>
          </p:cNvPr>
          <p:cNvSpPr txBox="1"/>
          <p:nvPr/>
        </p:nvSpPr>
        <p:spPr>
          <a:xfrm>
            <a:off x="1115616" y="126876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Lugiato-Lefever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950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CBB8-8E2B-F546-ADD2-90AD912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91DFF-5652-3A4C-A4FD-1195E17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F32229-41B2-FF44-A436-4DC12B5A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72915"/>
            <a:ext cx="4953000" cy="1092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A18E68-6EBF-6347-8F83-CF6DFD9403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7" r="31512"/>
          <a:stretch/>
        </p:blipFill>
        <p:spPr>
          <a:xfrm>
            <a:off x="859399" y="3777534"/>
            <a:ext cx="6010349" cy="2543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069661A-A147-0A4E-A035-085C62B45ECF}"/>
              </a:ext>
            </a:extLst>
          </p:cNvPr>
          <p:cNvSpPr txBox="1"/>
          <p:nvPr/>
        </p:nvSpPr>
        <p:spPr>
          <a:xfrm>
            <a:off x="768855" y="2122509"/>
            <a:ext cx="30957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If</a:t>
            </a:r>
            <a:r>
              <a:rPr lang="de-DE" sz="1600" b="1" dirty="0"/>
              <a:t> </a:t>
            </a:r>
            <a:r>
              <a:rPr lang="de-DE" sz="1600" b="1" dirty="0" err="1"/>
              <a:t>these</a:t>
            </a:r>
            <a:r>
              <a:rPr lang="de-DE" sz="1600" b="1" dirty="0"/>
              <a:t> </a:t>
            </a:r>
            <a:r>
              <a:rPr lang="de-DE" sz="1600" b="1" dirty="0" err="1"/>
              <a:t>parameters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given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/>
              <a:t>Resonator </a:t>
            </a:r>
            <a:r>
              <a:rPr lang="de-DE" sz="1700" dirty="0" err="1"/>
              <a:t>dispersion</a:t>
            </a:r>
            <a:endParaRPr lang="de-DE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/>
              <a:t>Linewidth</a:t>
            </a:r>
            <a:endParaRPr lang="de-DE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/>
              <a:t>Nonlinearity</a:t>
            </a:r>
            <a:endParaRPr lang="de-DE" sz="17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A887EB-0999-584C-B9AF-182B5ACB0ECA}"/>
              </a:ext>
            </a:extLst>
          </p:cNvPr>
          <p:cNvSpPr txBox="1"/>
          <p:nvPr/>
        </p:nvSpPr>
        <p:spPr>
          <a:xfrm>
            <a:off x="4427984" y="2122509"/>
            <a:ext cx="40847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The </a:t>
            </a:r>
            <a:r>
              <a:rPr lang="de-DE" sz="1600" b="1" dirty="0" err="1"/>
              <a:t>operating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defined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/>
              <a:t>Pump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/>
              <a:t>Detuning</a:t>
            </a:r>
            <a:endParaRPr lang="de-DE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21423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91DFF-5652-3A4C-A4FD-1195E17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3D99481-A437-5548-8E6A-AA9CFD3F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760"/>
            <a:ext cx="8229600" cy="65405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FDF5B5B-348D-B24D-8B77-30AB507C578B}"/>
              </a:ext>
            </a:extLst>
          </p:cNvPr>
          <p:cNvSpPr txBox="1"/>
          <p:nvPr/>
        </p:nvSpPr>
        <p:spPr>
          <a:xfrm>
            <a:off x="260753" y="945570"/>
            <a:ext cx="37866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Chip number: D63_1_12GHz_F13_C12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5D94453-0079-B34B-988B-DF007E17B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69"/>
            <a:ext cx="4507017" cy="3380263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1AA7465C-E279-DB4C-AF27-60CD92984AA7}"/>
              </a:ext>
            </a:extLst>
          </p:cNvPr>
          <p:cNvSpPr txBox="1"/>
          <p:nvPr/>
        </p:nvSpPr>
        <p:spPr>
          <a:xfrm>
            <a:off x="695261" y="4777050"/>
            <a:ext cx="3276859" cy="11695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</a:rPr>
              <a:t>In the range around 1542 nm</a:t>
            </a:r>
          </a:p>
          <a:p>
            <a:r>
              <a:rPr lang="en-US" dirty="0">
                <a:latin typeface="Calibri" panose="020F0502020204030204" pitchFamily="34" charset="0"/>
              </a:rPr>
              <a:t>Total linewidth 	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  22 MHz</a:t>
            </a:r>
          </a:p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Intrinsic linewidth 	</a:t>
            </a:r>
            <a:r>
              <a:rPr lang="en-US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  14 MHz</a:t>
            </a:r>
          </a:p>
          <a:p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Intrinsic Q factor	Q</a:t>
            </a:r>
            <a:r>
              <a:rPr lang="en-US" altLang="zh-CN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  14  10</a:t>
            </a:r>
            <a:r>
              <a:rPr lang="en-US" baseline="30000" dirty="0">
                <a:latin typeface="Calibri" panose="020F0502020204030204" pitchFamily="34" charset="0"/>
                <a:sym typeface="Symbol" panose="05050102010706020507" pitchFamily="18" charset="2"/>
              </a:rPr>
              <a:t>6</a:t>
            </a:r>
          </a:p>
        </p:txBody>
      </p:sp>
      <p:pic>
        <p:nvPicPr>
          <p:cNvPr id="18" name="Picture 16">
            <a:extLst>
              <a:ext uri="{FF2B5EF4-FFF2-40B4-BE49-F238E27FC236}">
                <a16:creationId xmlns:a16="http://schemas.microsoft.com/office/drawing/2014/main" id="{C7F411C7-88CA-2D4C-B1B8-992C1F89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84784"/>
            <a:ext cx="4741764" cy="264184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A1038FA1-1502-444C-B898-EC610D8BADF0}"/>
              </a:ext>
            </a:extLst>
          </p:cNvPr>
          <p:cNvSpPr txBox="1"/>
          <p:nvPr/>
        </p:nvSpPr>
        <p:spPr>
          <a:xfrm>
            <a:off x="5897117" y="2327808"/>
            <a:ext cx="17427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D1 = 12.131 GHz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D2= 19 MHz</a:t>
            </a:r>
            <a:endParaRPr lang="en-CH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66A20AC-13AA-9E48-BFF8-1C1C972D85E2}"/>
                  </a:ext>
                </a:extLst>
              </p:cNvPr>
              <p:cNvSpPr txBox="1"/>
              <p:nvPr/>
            </p:nvSpPr>
            <p:spPr>
              <a:xfrm>
                <a:off x="4884973" y="4777050"/>
                <a:ext cx="3395738" cy="116955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600" u="sng" dirty="0">
                    <a:latin typeface="Calibri" panose="020F0502020204030204" pitchFamily="34" charset="0"/>
                  </a:rPr>
                  <a:t>According to our setup</a:t>
                </a:r>
              </a:p>
              <a:p>
                <a:r>
                  <a:rPr lang="en-US" dirty="0">
                    <a:latin typeface="Calibri" panose="020F0502020204030204" pitchFamily="34" charset="0"/>
                  </a:rPr>
                  <a:t>Chip-fiber Coup. 	</a:t>
                </a:r>
                <a:r>
                  <a:rPr lang="en-US" dirty="0">
                    <a:latin typeface="Calibri" panose="020F0502020204030204" pitchFamily="34" charset="0"/>
                    <a:sym typeface="Symbol" panose="05050102010706020507" pitchFamily="18" charset="2"/>
                  </a:rPr>
                  <a:t>TCE  18 %</a:t>
                </a:r>
              </a:p>
              <a:p>
                <a:r>
                  <a:rPr lang="en-US" dirty="0">
                    <a:latin typeface="Calibri" panose="020F0502020204030204" pitchFamily="34" charset="0"/>
                    <a:sym typeface="Symbol" panose="05050102010706020507" pitchFamily="18" charset="2"/>
                  </a:rPr>
                  <a:t>Input Power 	P</a:t>
                </a:r>
                <a:r>
                  <a:rPr lang="en-US" baseline="-250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sym typeface="Symbol" panose="05050102010706020507" pitchFamily="18" charset="2"/>
                  </a:rPr>
                  <a:t>  220 </a:t>
                </a:r>
                <a:r>
                  <a:rPr lang="en-US" dirty="0" err="1">
                    <a:latin typeface="Calibri" panose="020F0502020204030204" pitchFamily="34" charset="0"/>
                    <a:sym typeface="Symbol" panose="05050102010706020507" pitchFamily="18" charset="2"/>
                  </a:rPr>
                  <a:t>mW</a:t>
                </a:r>
                <a:endParaRPr lang="en-US" dirty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sym typeface="Symbol" panose="05050102010706020507" pitchFamily="18" charset="2"/>
                  </a:rPr>
                  <a:t>Detuning	 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𝛿𝜔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sym typeface="Symbol" panose="05050102010706020507" pitchFamily="18" charset="2"/>
                  </a:rPr>
                  <a:t>  950 MHz</a:t>
                </a:r>
                <a:endParaRPr lang="en-US" baseline="30000" dirty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66A20AC-13AA-9E48-BFF8-1C1C972D8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3" y="4777050"/>
                <a:ext cx="3395738" cy="1169551"/>
              </a:xfrm>
              <a:prstGeom prst="rect">
                <a:avLst/>
              </a:prstGeom>
              <a:blipFill>
                <a:blip r:embed="rId5"/>
                <a:stretch>
                  <a:fillRect l="-1493" r="-373" b="-75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2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91DFF-5652-3A4C-A4FD-1195E17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05.03.2021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3D99481-A437-5548-8E6A-AA9CFD3F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760"/>
            <a:ext cx="8229600" cy="65405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9CDE6D-A518-974E-B2E0-F1F41B7D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0" b="2622"/>
          <a:stretch/>
        </p:blipFill>
        <p:spPr>
          <a:xfrm>
            <a:off x="342109" y="3708157"/>
            <a:ext cx="8459782" cy="252915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64377A6-2B9D-7649-9B98-DE40B712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r="6688" b="60623"/>
          <a:stretch/>
        </p:blipFill>
        <p:spPr>
          <a:xfrm>
            <a:off x="481327" y="943758"/>
            <a:ext cx="7776864" cy="270053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F3EF89-F3C9-E644-9A99-22AC6BEFDE90}"/>
              </a:ext>
            </a:extLst>
          </p:cNvPr>
          <p:cNvSpPr txBox="1"/>
          <p:nvPr/>
        </p:nvSpPr>
        <p:spPr>
          <a:xfrm>
            <a:off x="4860032" y="53732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F443CD-E4A8-4847-9805-894E7B5625E0}"/>
              </a:ext>
            </a:extLst>
          </p:cNvPr>
          <p:cNvSpPr txBox="1"/>
          <p:nvPr/>
        </p:nvSpPr>
        <p:spPr>
          <a:xfrm>
            <a:off x="4091975" y="6091118"/>
            <a:ext cx="11641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alibri" panose="020F0502020204030204" pitchFamily="34" charset="0"/>
                <a:cs typeface="Calibri" panose="020F0502020204030204" pitchFamily="34" charset="0"/>
              </a:rPr>
              <a:t>Mode </a:t>
            </a:r>
            <a:r>
              <a:rPr lang="de-DE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de-DE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17582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Bildschirmpräsentation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Impact</vt:lpstr>
      <vt:lpstr>Symbol</vt:lpstr>
      <vt:lpstr>1_Larissa-Design</vt:lpstr>
      <vt:lpstr>PowerPoint-Präsentation</vt:lpstr>
      <vt:lpstr>PowerPoint-Präsentation</vt:lpstr>
      <vt:lpstr>PowerPoint-Präsentation</vt:lpstr>
      <vt:lpstr>Results</vt:lpstr>
      <vt:lpstr>PowerPoint-Präsentation</vt:lpstr>
      <vt:lpstr>Methods</vt:lpstr>
      <vt:lpstr>Split step method</vt:lpstr>
      <vt:lpstr>Data for simulations</vt:lpstr>
      <vt:lpstr>Results from simulations</vt:lpstr>
      <vt:lpstr>Results from simulations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Ihr Benutzername</dc:creator>
  <cp:lastModifiedBy>Microsoft Office User</cp:lastModifiedBy>
  <cp:revision>209</cp:revision>
  <dcterms:created xsi:type="dcterms:W3CDTF">2010-10-22T07:33:06Z</dcterms:created>
  <dcterms:modified xsi:type="dcterms:W3CDTF">2021-03-08T14:13:34Z</dcterms:modified>
</cp:coreProperties>
</file>