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47" r:id="rId2"/>
    <p:sldId id="346" r:id="rId3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5C0"/>
    <a:srgbClr val="000099"/>
    <a:srgbClr val="FF3300"/>
    <a:srgbClr val="FF37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85" autoAdjust="0"/>
    <p:restoredTop sz="94684" autoAdjust="0"/>
  </p:normalViewPr>
  <p:slideViewPr>
    <p:cSldViewPr>
      <p:cViewPr varScale="1">
        <p:scale>
          <a:sx n="74" d="100"/>
          <a:sy n="74" d="100"/>
        </p:scale>
        <p:origin x="25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189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899" y="0"/>
            <a:ext cx="2946189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8402"/>
            <a:ext cx="2946189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899" y="9428402"/>
            <a:ext cx="2946189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76FFD6D-B4BE-4B33-81B3-23DDC66E5D9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574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189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899" y="0"/>
            <a:ext cx="2946189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788"/>
            <a:ext cx="5438140" cy="4466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8402"/>
            <a:ext cx="2946189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899" y="9428402"/>
            <a:ext cx="2946189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CA6A934-F85E-42EF-B072-FAAC33E58B4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65006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E42B8-449F-42DC-85E9-1891333990D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983EA9-AB82-462B-8A8D-8D59CA43FE6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1AC73-173D-45EA-95D3-F6B2AE916A4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1D9FC-4C28-46CB-A530-7FD519A0F42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2B191-5827-45FD-8F06-9444FB67719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74AE0C-EA5E-4348-9578-2E513EAF5AD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4FCF8-1703-4A8A-B6C4-202C7EF3976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B69FD-80EA-43FB-8754-358B40C5211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4"/>
          <p:cNvSpPr>
            <a:spLocks noChangeShapeType="1"/>
          </p:cNvSpPr>
          <p:nvPr userDrawn="1"/>
        </p:nvSpPr>
        <p:spPr bwMode="auto">
          <a:xfrm>
            <a:off x="139700" y="946150"/>
            <a:ext cx="8928100" cy="0"/>
          </a:xfrm>
          <a:prstGeom prst="line">
            <a:avLst/>
          </a:prstGeom>
          <a:noFill/>
          <a:ln w="31750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0"/>
            <a:ext cx="7801004" cy="1143000"/>
          </a:xfrm>
        </p:spPr>
        <p:txBody>
          <a:bodyPr/>
          <a:lstStyle>
            <a:lvl1pPr algn="l">
              <a:defRPr sz="3200" b="1">
                <a:solidFill>
                  <a:srgbClr val="0070C0"/>
                </a:solidFill>
                <a:latin typeface="+mn-lt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92EAC-F711-4B97-9732-D998CC43F8E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EAB45-6B7E-4F6A-995A-8B4FFC47C1B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E95F0-7A43-47D6-A20A-7CBEB1F76A3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B2B11-ECA2-4001-B74A-18CBECF4333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371D1DEE-6277-4D4A-A2BC-1341FB79FB7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9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0" y="166689"/>
            <a:ext cx="882015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5C0"/>
                </a:solidFill>
              </a:rPr>
              <a:t>SPIROU power amplifier</a:t>
            </a:r>
            <a:endParaRPr lang="en-US" sz="4000" b="1" dirty="0">
              <a:solidFill>
                <a:srgbClr val="0005C0"/>
              </a:solidFill>
            </a:endParaRPr>
          </a:p>
          <a:p>
            <a:pPr algn="ctr"/>
            <a:endParaRPr lang="de-DE" sz="2000" b="1" dirty="0">
              <a:solidFill>
                <a:srgbClr val="000000"/>
              </a:solidFill>
            </a:endParaRPr>
          </a:p>
          <a:p>
            <a:pPr algn="ctr"/>
            <a:endParaRPr lang="de-DE" sz="2000" b="1" dirty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 </a:t>
            </a: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3076" name="Line 6"/>
          <p:cNvSpPr>
            <a:spLocks noChangeShapeType="1"/>
          </p:cNvSpPr>
          <p:nvPr/>
        </p:nvSpPr>
        <p:spPr bwMode="auto">
          <a:xfrm>
            <a:off x="139700" y="908050"/>
            <a:ext cx="8928100" cy="0"/>
          </a:xfrm>
          <a:prstGeom prst="line">
            <a:avLst/>
          </a:prstGeom>
          <a:noFill/>
          <a:ln w="31750">
            <a:solidFill>
              <a:srgbClr val="0005C0"/>
            </a:solidFill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rgbClr val="000000"/>
              </a:solidFill>
            </a:endParaRPr>
          </a:p>
        </p:txBody>
      </p:sp>
      <p:pic>
        <p:nvPicPr>
          <p:cNvPr id="307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688" y="6072188"/>
            <a:ext cx="2303462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Gerade Verbindung 31"/>
          <p:cNvCxnSpPr/>
          <p:nvPr/>
        </p:nvCxnSpPr>
        <p:spPr>
          <a:xfrm>
            <a:off x="1149219" y="3018856"/>
            <a:ext cx="2786082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4" name="Rechteck 23"/>
          <p:cNvSpPr/>
          <p:nvPr/>
        </p:nvSpPr>
        <p:spPr>
          <a:xfrm>
            <a:off x="3078045" y="2947418"/>
            <a:ext cx="357190" cy="14287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 smtClean="0">
              <a:solidFill>
                <a:srgbClr val="FFFFFF"/>
              </a:solidFill>
              <a:latin typeface="Calibri" panose="020F0502020204030204"/>
            </a:endParaRPr>
          </a:p>
        </p:txBody>
      </p:sp>
      <p:cxnSp>
        <p:nvCxnSpPr>
          <p:cNvPr id="31" name="Gerade Verbindung 38"/>
          <p:cNvCxnSpPr>
            <a:stCxn id="24" idx="1"/>
            <a:endCxn id="57" idx="3"/>
          </p:cNvCxnSpPr>
          <p:nvPr/>
        </p:nvCxnSpPr>
        <p:spPr>
          <a:xfrm flipH="1">
            <a:off x="2724904" y="3018856"/>
            <a:ext cx="353141" cy="439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" name="Gerade Verbindung 40"/>
          <p:cNvCxnSpPr/>
          <p:nvPr/>
        </p:nvCxnSpPr>
        <p:spPr>
          <a:xfrm rot="5400000">
            <a:off x="2577979" y="3018856"/>
            <a:ext cx="142876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2890132" y="213650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0000"/>
                </a:solidFill>
                <a:latin typeface="Calibri" panose="020F0502020204030204"/>
              </a:rPr>
              <a:t>WDM</a:t>
            </a:r>
          </a:p>
        </p:txBody>
      </p:sp>
      <p:cxnSp>
        <p:nvCxnSpPr>
          <p:cNvPr id="34" name="Gerade Verbindung 51"/>
          <p:cNvCxnSpPr>
            <a:stCxn id="57" idx="1"/>
            <a:endCxn id="37" idx="3"/>
          </p:cNvCxnSpPr>
          <p:nvPr/>
        </p:nvCxnSpPr>
        <p:spPr>
          <a:xfrm flipH="1">
            <a:off x="1792639" y="3732506"/>
            <a:ext cx="703897" cy="646507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5" name="Gerade Verbindung 58"/>
          <p:cNvCxnSpPr>
            <a:stCxn id="57" idx="1"/>
            <a:endCxn id="36" idx="0"/>
          </p:cNvCxnSpPr>
          <p:nvPr/>
        </p:nvCxnSpPr>
        <p:spPr>
          <a:xfrm flipH="1">
            <a:off x="2425887" y="3732506"/>
            <a:ext cx="70649" cy="62414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6" name="Rechteck 35"/>
          <p:cNvSpPr/>
          <p:nvPr/>
        </p:nvSpPr>
        <p:spPr>
          <a:xfrm>
            <a:off x="2318730" y="4356650"/>
            <a:ext cx="214314" cy="428628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 smtClea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7" name="Rechteck 36"/>
          <p:cNvSpPr/>
          <p:nvPr/>
        </p:nvSpPr>
        <p:spPr>
          <a:xfrm rot="18998216">
            <a:off x="1422515" y="4419008"/>
            <a:ext cx="428628" cy="214314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 smtClea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965842" y="4775208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0000"/>
                </a:solidFill>
                <a:latin typeface="Calibri" panose="020F0502020204030204"/>
              </a:rPr>
              <a:t>Pump 1</a:t>
            </a:r>
          </a:p>
          <a:p>
            <a:r>
              <a:rPr lang="de-DE" dirty="0" smtClean="0">
                <a:solidFill>
                  <a:srgbClr val="000000"/>
                </a:solidFill>
                <a:latin typeface="Calibri" panose="020F0502020204030204"/>
              </a:rPr>
              <a:t>(974nm)</a:t>
            </a:r>
            <a:endParaRPr lang="de-DE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1936009" y="4815980"/>
            <a:ext cx="9829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000000"/>
                </a:solidFill>
                <a:latin typeface="Calibri" panose="020F0502020204030204"/>
              </a:rPr>
              <a:t>Pump 2</a:t>
            </a:r>
          </a:p>
          <a:p>
            <a:r>
              <a:rPr lang="de-DE" dirty="0" smtClean="0">
                <a:solidFill>
                  <a:srgbClr val="000000"/>
                </a:solidFill>
                <a:latin typeface="Calibri" panose="020F0502020204030204"/>
              </a:rPr>
              <a:t>(980nm)</a:t>
            </a:r>
            <a:endParaRPr lang="de-DE" dirty="0">
              <a:solidFill>
                <a:srgbClr val="000000"/>
              </a:solidFill>
              <a:latin typeface="Calibri" panose="020F0502020204030204"/>
            </a:endParaRPr>
          </a:p>
        </p:txBody>
      </p:sp>
      <p:grpSp>
        <p:nvGrpSpPr>
          <p:cNvPr id="27" name="Gruppieren 26"/>
          <p:cNvGrpSpPr/>
          <p:nvPr/>
        </p:nvGrpSpPr>
        <p:grpSpPr>
          <a:xfrm>
            <a:off x="792029" y="2947418"/>
            <a:ext cx="357190" cy="214314"/>
            <a:chOff x="792029" y="2947418"/>
            <a:chExt cx="357190" cy="214314"/>
          </a:xfrm>
        </p:grpSpPr>
        <p:sp>
          <p:nvSpPr>
            <p:cNvPr id="40" name="Rechteck 39"/>
            <p:cNvSpPr/>
            <p:nvPr/>
          </p:nvSpPr>
          <p:spPr>
            <a:xfrm>
              <a:off x="1006343" y="2947418"/>
              <a:ext cx="142876" cy="214314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kern="0" smtClea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1" name="Rechteck 40"/>
            <p:cNvSpPr/>
            <p:nvPr/>
          </p:nvSpPr>
          <p:spPr>
            <a:xfrm>
              <a:off x="792029" y="3018856"/>
              <a:ext cx="214314" cy="71438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kern="0" smtClea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cxnSp>
        <p:nvCxnSpPr>
          <p:cNvPr id="42" name="Gerade Verbindung 67"/>
          <p:cNvCxnSpPr/>
          <p:nvPr/>
        </p:nvCxnSpPr>
        <p:spPr>
          <a:xfrm>
            <a:off x="3935301" y="3018856"/>
            <a:ext cx="1285884" cy="0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43" name="Ellipse 42"/>
          <p:cNvSpPr/>
          <p:nvPr/>
        </p:nvSpPr>
        <p:spPr>
          <a:xfrm>
            <a:off x="4078177" y="3018856"/>
            <a:ext cx="1071570" cy="928694"/>
          </a:xfrm>
          <a:prstGeom prst="ellips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 smtClean="0">
              <a:solidFill>
                <a:srgbClr val="FFFFFF"/>
              </a:solidFill>
              <a:latin typeface="Calibri" panose="020F0502020204030204"/>
            </a:endParaRPr>
          </a:p>
        </p:txBody>
      </p:sp>
      <p:cxnSp>
        <p:nvCxnSpPr>
          <p:cNvPr id="44" name="Gerade Verbindung 70"/>
          <p:cNvCxnSpPr>
            <a:endCxn id="62" idx="3"/>
          </p:cNvCxnSpPr>
          <p:nvPr/>
        </p:nvCxnSpPr>
        <p:spPr>
          <a:xfrm flipV="1">
            <a:off x="5221185" y="3014148"/>
            <a:ext cx="2436264" cy="4709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4132099" y="3147338"/>
            <a:ext cx="963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0000"/>
                </a:solidFill>
                <a:latin typeface="Calibri" panose="020F0502020204030204"/>
              </a:rPr>
              <a:t>370cm </a:t>
            </a:r>
          </a:p>
          <a:p>
            <a:r>
              <a:rPr lang="de-DE" dirty="0" smtClean="0">
                <a:solidFill>
                  <a:srgbClr val="000000"/>
                </a:solidFill>
                <a:latin typeface="Calibri" panose="020F0502020204030204"/>
              </a:rPr>
              <a:t>Er 30 dB</a:t>
            </a:r>
            <a:endParaRPr lang="de-DE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882763" y="2947418"/>
            <a:ext cx="357190" cy="14287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 smtClean="0">
              <a:solidFill>
                <a:srgbClr val="FFFFFF"/>
              </a:solidFill>
              <a:latin typeface="Calibri" panose="020F0502020204030204"/>
            </a:endParaRPr>
          </a:p>
        </p:txBody>
      </p:sp>
      <p:cxnSp>
        <p:nvCxnSpPr>
          <p:cNvPr id="47" name="Gerade Verbindung mit Pfeil 46"/>
          <p:cNvCxnSpPr/>
          <p:nvPr/>
        </p:nvCxnSpPr>
        <p:spPr>
          <a:xfrm rot="10800000" flipH="1">
            <a:off x="5857373" y="3018856"/>
            <a:ext cx="35719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48" name="Textfeld 47"/>
          <p:cNvSpPr txBox="1"/>
          <p:nvPr/>
        </p:nvSpPr>
        <p:spPr>
          <a:xfrm>
            <a:off x="5391368" y="2004180"/>
            <a:ext cx="1289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000000"/>
                </a:solidFill>
                <a:latin typeface="Calibri" panose="020F0502020204030204"/>
              </a:rPr>
              <a:t>Tap</a:t>
            </a:r>
            <a:r>
              <a:rPr lang="de-DE" dirty="0" smtClean="0">
                <a:solidFill>
                  <a:srgbClr val="000000"/>
                </a:solidFill>
                <a:latin typeface="Calibri" panose="020F0502020204030204"/>
              </a:rPr>
              <a:t>-Isolator</a:t>
            </a:r>
          </a:p>
          <a:p>
            <a:pPr algn="ctr"/>
            <a:r>
              <a:rPr lang="de-DE" dirty="0" smtClean="0">
                <a:solidFill>
                  <a:srgbClr val="000000"/>
                </a:solidFill>
                <a:latin typeface="Calibri" panose="020F0502020204030204"/>
              </a:rPr>
              <a:t>99/1</a:t>
            </a:r>
          </a:p>
        </p:txBody>
      </p:sp>
      <p:cxnSp>
        <p:nvCxnSpPr>
          <p:cNvPr id="49" name="Gerade Verbindung 87"/>
          <p:cNvCxnSpPr/>
          <p:nvPr/>
        </p:nvCxnSpPr>
        <p:spPr>
          <a:xfrm rot="5400000">
            <a:off x="6625804" y="3018856"/>
            <a:ext cx="142876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9" name="Gerade Verbindung mit Pfeil 58"/>
          <p:cNvCxnSpPr/>
          <p:nvPr/>
        </p:nvCxnSpPr>
        <p:spPr>
          <a:xfrm flipH="1" flipV="1">
            <a:off x="140299" y="3070882"/>
            <a:ext cx="472197" cy="1"/>
          </a:xfrm>
          <a:prstGeom prst="straightConnector1">
            <a:avLst/>
          </a:prstGeom>
          <a:noFill/>
          <a:ln w="44450" cap="flat" cmpd="sng" algn="ctr">
            <a:solidFill>
              <a:sysClr val="windowText" lastClr="000000"/>
            </a:solidFill>
            <a:prstDash val="solid"/>
            <a:miter lim="800000"/>
            <a:headEnd type="triangle" w="lg" len="lg"/>
            <a:tailEnd type="none"/>
          </a:ln>
          <a:effectLst/>
        </p:spPr>
      </p:cxnSp>
      <p:sp>
        <p:nvSpPr>
          <p:cNvPr id="60" name="Textfeld 59"/>
          <p:cNvSpPr txBox="1"/>
          <p:nvPr/>
        </p:nvSpPr>
        <p:spPr>
          <a:xfrm>
            <a:off x="-77093" y="2573378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anose="020F0502020204030204"/>
              </a:rPr>
              <a:t>Cavities</a:t>
            </a:r>
            <a:endParaRPr lang="en-US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1563659" y="2527400"/>
            <a:ext cx="740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50cm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5149747" y="2657110"/>
            <a:ext cx="740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30cm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2538389" y="2657111"/>
            <a:ext cx="740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cm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3317709" y="2664698"/>
            <a:ext cx="740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cm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 rot="18584596">
            <a:off x="2432125" y="3523743"/>
            <a:ext cx="357190" cy="14287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 smtClea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6124606" y="2681288"/>
            <a:ext cx="679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15cm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6620555" y="2679197"/>
            <a:ext cx="679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15cm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300259" y="2942710"/>
            <a:ext cx="357190" cy="14287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 smtClea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7021517" y="2004179"/>
            <a:ext cx="914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0000"/>
                </a:solidFill>
                <a:latin typeface="Calibri" panose="020F0502020204030204"/>
              </a:rPr>
              <a:t>Koppler</a:t>
            </a:r>
          </a:p>
          <a:p>
            <a:pPr algn="ctr"/>
            <a:r>
              <a:rPr lang="de-DE" dirty="0" smtClean="0">
                <a:solidFill>
                  <a:srgbClr val="000000"/>
                </a:solidFill>
                <a:latin typeface="Calibri" panose="020F0502020204030204"/>
              </a:rPr>
              <a:t>99/1</a:t>
            </a:r>
          </a:p>
        </p:txBody>
      </p:sp>
      <p:sp>
        <p:nvSpPr>
          <p:cNvPr id="26" name="Freihandform 25"/>
          <p:cNvSpPr/>
          <p:nvPr/>
        </p:nvSpPr>
        <p:spPr>
          <a:xfrm>
            <a:off x="6246977" y="3025211"/>
            <a:ext cx="352071" cy="1019367"/>
          </a:xfrm>
          <a:custGeom>
            <a:avLst/>
            <a:gdLst>
              <a:gd name="connsiteX0" fmla="*/ 0 w 786213"/>
              <a:gd name="connsiteY0" fmla="*/ 0 h 1316053"/>
              <a:gd name="connsiteX1" fmla="*/ 615297 w 786213"/>
              <a:gd name="connsiteY1" fmla="*/ 470019 h 1316053"/>
              <a:gd name="connsiteX2" fmla="*/ 786213 w 786213"/>
              <a:gd name="connsiteY2" fmla="*/ 1316053 h 1316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6213" h="1316053">
                <a:moveTo>
                  <a:pt x="0" y="0"/>
                </a:moveTo>
                <a:cubicBezTo>
                  <a:pt x="242131" y="125338"/>
                  <a:pt x="484262" y="250677"/>
                  <a:pt x="615297" y="470019"/>
                </a:cubicBezTo>
                <a:cubicBezTo>
                  <a:pt x="746333" y="689361"/>
                  <a:pt x="747757" y="1100984"/>
                  <a:pt x="786213" y="131605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6519461" y="3031922"/>
            <a:ext cx="5640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&lt;99%&gt;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6077582" y="3188646"/>
            <a:ext cx="4500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1</a:t>
            </a:r>
            <a:r>
              <a:rPr lang="en-US" sz="900" dirty="0" smtClean="0">
                <a:solidFill>
                  <a:srgbClr val="FF0000"/>
                </a:solidFill>
              </a:rPr>
              <a:t>%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66" name="Freihandform 65"/>
          <p:cNvSpPr/>
          <p:nvPr/>
        </p:nvSpPr>
        <p:spPr>
          <a:xfrm flipH="1">
            <a:off x="6948876" y="3014479"/>
            <a:ext cx="339011" cy="1030099"/>
          </a:xfrm>
          <a:custGeom>
            <a:avLst/>
            <a:gdLst>
              <a:gd name="connsiteX0" fmla="*/ 0 w 786213"/>
              <a:gd name="connsiteY0" fmla="*/ 0 h 1316053"/>
              <a:gd name="connsiteX1" fmla="*/ 615297 w 786213"/>
              <a:gd name="connsiteY1" fmla="*/ 470019 h 1316053"/>
              <a:gd name="connsiteX2" fmla="*/ 786213 w 786213"/>
              <a:gd name="connsiteY2" fmla="*/ 1316053 h 1316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6213" h="1316053">
                <a:moveTo>
                  <a:pt x="0" y="0"/>
                </a:moveTo>
                <a:cubicBezTo>
                  <a:pt x="242131" y="125338"/>
                  <a:pt x="484262" y="250677"/>
                  <a:pt x="615297" y="470019"/>
                </a:cubicBezTo>
                <a:cubicBezTo>
                  <a:pt x="746333" y="689361"/>
                  <a:pt x="747757" y="1100984"/>
                  <a:pt x="786213" y="131605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7" name="Gruppieren 66"/>
          <p:cNvGrpSpPr/>
          <p:nvPr/>
        </p:nvGrpSpPr>
        <p:grpSpPr>
          <a:xfrm rot="16200000">
            <a:off x="6411490" y="4114311"/>
            <a:ext cx="357190" cy="214314"/>
            <a:chOff x="792029" y="2947418"/>
            <a:chExt cx="357190" cy="214314"/>
          </a:xfrm>
        </p:grpSpPr>
        <p:sp>
          <p:nvSpPr>
            <p:cNvPr id="68" name="Rechteck 67"/>
            <p:cNvSpPr/>
            <p:nvPr/>
          </p:nvSpPr>
          <p:spPr>
            <a:xfrm>
              <a:off x="1006343" y="2947418"/>
              <a:ext cx="142876" cy="214314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kern="0" smtClea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9" name="Rechteck 68"/>
            <p:cNvSpPr/>
            <p:nvPr/>
          </p:nvSpPr>
          <p:spPr>
            <a:xfrm>
              <a:off x="792029" y="3018856"/>
              <a:ext cx="214314" cy="71438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kern="0" smtClea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grpSp>
        <p:nvGrpSpPr>
          <p:cNvPr id="70" name="Gruppieren 69"/>
          <p:cNvGrpSpPr/>
          <p:nvPr/>
        </p:nvGrpSpPr>
        <p:grpSpPr>
          <a:xfrm rot="16200000">
            <a:off x="6786603" y="4114310"/>
            <a:ext cx="357190" cy="214314"/>
            <a:chOff x="792029" y="2947418"/>
            <a:chExt cx="357190" cy="214314"/>
          </a:xfrm>
        </p:grpSpPr>
        <p:sp>
          <p:nvSpPr>
            <p:cNvPr id="71" name="Rechteck 70"/>
            <p:cNvSpPr/>
            <p:nvPr/>
          </p:nvSpPr>
          <p:spPr>
            <a:xfrm>
              <a:off x="1006343" y="2947418"/>
              <a:ext cx="142876" cy="214314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kern="0" smtClea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2" name="Rechteck 71"/>
            <p:cNvSpPr/>
            <p:nvPr/>
          </p:nvSpPr>
          <p:spPr>
            <a:xfrm>
              <a:off x="792029" y="3018856"/>
              <a:ext cx="214314" cy="71438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kern="0" smtClea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cxnSp>
        <p:nvCxnSpPr>
          <p:cNvPr id="30" name="Gerade Verbindung mit Pfeil 29"/>
          <p:cNvCxnSpPr>
            <a:stCxn id="62" idx="3"/>
          </p:cNvCxnSpPr>
          <p:nvPr/>
        </p:nvCxnSpPr>
        <p:spPr>
          <a:xfrm>
            <a:off x="7657449" y="3014148"/>
            <a:ext cx="80309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/>
          <p:cNvSpPr txBox="1"/>
          <p:nvPr/>
        </p:nvSpPr>
        <p:spPr>
          <a:xfrm>
            <a:off x="7804907" y="257428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rgbClr val="000000"/>
                </a:solidFill>
                <a:latin typeface="Calibri" panose="020F0502020204030204"/>
              </a:rPr>
              <a:t>Siehe </a:t>
            </a:r>
            <a:r>
              <a:rPr lang="de-DE" sz="1000" dirty="0" err="1" smtClean="0">
                <a:solidFill>
                  <a:srgbClr val="000000"/>
                </a:solidFill>
                <a:latin typeface="Calibri" panose="020F0502020204030204"/>
              </a:rPr>
              <a:t>MainAmp</a:t>
            </a:r>
            <a:endParaRPr lang="de-DE" sz="1000" dirty="0" smtClean="0">
              <a:solidFill>
                <a:srgbClr val="000000"/>
              </a:solidFill>
              <a:latin typeface="Calibri" panose="020F0502020204030204"/>
            </a:endParaRPr>
          </a:p>
          <a:p>
            <a:r>
              <a:rPr lang="de-DE" sz="1000" dirty="0" err="1" smtClean="0">
                <a:solidFill>
                  <a:srgbClr val="000000"/>
                </a:solidFill>
                <a:latin typeface="Calibri" panose="020F0502020204030204"/>
              </a:rPr>
              <a:t>Spleißplan</a:t>
            </a:r>
            <a:endParaRPr lang="de-DE" sz="1000" dirty="0" smtClean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7030379" y="3152700"/>
            <a:ext cx="4500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1</a:t>
            </a:r>
            <a:r>
              <a:rPr lang="en-US" sz="900" dirty="0" smtClean="0">
                <a:solidFill>
                  <a:srgbClr val="FF0000"/>
                </a:solidFill>
              </a:rPr>
              <a:t>%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78" name="Textfeld 77"/>
          <p:cNvSpPr txBox="1"/>
          <p:nvPr/>
        </p:nvSpPr>
        <p:spPr>
          <a:xfrm>
            <a:off x="5369393" y="3622035"/>
            <a:ext cx="109506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>
                <a:solidFill>
                  <a:srgbClr val="000000"/>
                </a:solidFill>
              </a:rPr>
              <a:t>Gesamt</a:t>
            </a:r>
            <a:endParaRPr lang="en-US" sz="1100" dirty="0" smtClean="0">
              <a:solidFill>
                <a:srgbClr val="000000"/>
              </a:solidFill>
            </a:endParaRPr>
          </a:p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~80cm </a:t>
            </a:r>
            <a:r>
              <a:rPr lang="en-US" sz="1100" dirty="0" err="1" smtClean="0">
                <a:solidFill>
                  <a:srgbClr val="000000"/>
                </a:solidFill>
              </a:rPr>
              <a:t>mit</a:t>
            </a:r>
            <a:endParaRPr lang="en-US" sz="1100" dirty="0">
              <a:solidFill>
                <a:srgbClr val="000000"/>
              </a:solidFill>
            </a:endParaRPr>
          </a:p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&gt;50cm Buffer</a:t>
            </a:r>
          </a:p>
          <a:p>
            <a:pPr algn="ctr"/>
            <a:r>
              <a:rPr lang="en-US" sz="1100" dirty="0" err="1">
                <a:solidFill>
                  <a:srgbClr val="000000"/>
                </a:solidFill>
              </a:rPr>
              <a:t>m</a:t>
            </a:r>
            <a:r>
              <a:rPr lang="en-US" sz="1100" dirty="0" err="1" smtClean="0">
                <a:solidFill>
                  <a:srgbClr val="000000"/>
                </a:solidFill>
              </a:rPr>
              <a:t>it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Zugentlastung</a:t>
            </a:r>
            <a:endParaRPr lang="en-US" sz="1100" dirty="0" smtClean="0">
              <a:solidFill>
                <a:srgbClr val="000000"/>
              </a:solidFill>
            </a:endParaRPr>
          </a:p>
        </p:txBody>
      </p:sp>
      <p:cxnSp>
        <p:nvCxnSpPr>
          <p:cNvPr id="74" name="Gerade Verbindung mit Pfeil 73"/>
          <p:cNvCxnSpPr>
            <a:stCxn id="78" idx="0"/>
            <a:endCxn id="26" idx="1"/>
          </p:cNvCxnSpPr>
          <p:nvPr/>
        </p:nvCxnSpPr>
        <p:spPr>
          <a:xfrm flipV="1">
            <a:off x="5916926" y="3389271"/>
            <a:ext cx="605585" cy="23276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107" idx="0"/>
            <a:endCxn id="66" idx="1"/>
          </p:cNvCxnSpPr>
          <p:nvPr/>
        </p:nvCxnSpPr>
        <p:spPr>
          <a:xfrm flipH="1" flipV="1">
            <a:off x="7022574" y="3382372"/>
            <a:ext cx="715999" cy="262578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/>
          <p:cNvSpPr txBox="1"/>
          <p:nvPr/>
        </p:nvSpPr>
        <p:spPr>
          <a:xfrm rot="18881404">
            <a:off x="1446760" y="3160036"/>
            <a:ext cx="1106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0000"/>
                </a:solidFill>
                <a:latin typeface="Calibri" panose="020F0502020204030204"/>
              </a:rPr>
              <a:t>Pump-</a:t>
            </a:r>
          </a:p>
          <a:p>
            <a:r>
              <a:rPr lang="de-DE" dirty="0" smtClean="0">
                <a:solidFill>
                  <a:srgbClr val="000000"/>
                </a:solidFill>
                <a:latin typeface="Calibri" panose="020F0502020204030204"/>
              </a:rPr>
              <a:t>Combiner</a:t>
            </a:r>
          </a:p>
        </p:txBody>
      </p:sp>
      <p:cxnSp>
        <p:nvCxnSpPr>
          <p:cNvPr id="94" name="Gerade Verbindung 38"/>
          <p:cNvCxnSpPr>
            <a:endCxn id="57" idx="3"/>
          </p:cNvCxnSpPr>
          <p:nvPr/>
        </p:nvCxnSpPr>
        <p:spPr>
          <a:xfrm flipH="1">
            <a:off x="2724904" y="3314556"/>
            <a:ext cx="252771" cy="1433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97" name="Textfeld 96"/>
          <p:cNvSpPr txBox="1"/>
          <p:nvPr/>
        </p:nvSpPr>
        <p:spPr>
          <a:xfrm rot="18526197">
            <a:off x="2432487" y="3099603"/>
            <a:ext cx="6351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Orange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98" name="Textfeld 97"/>
          <p:cNvSpPr txBox="1"/>
          <p:nvPr/>
        </p:nvSpPr>
        <p:spPr>
          <a:xfrm rot="18986228">
            <a:off x="1712457" y="3875215"/>
            <a:ext cx="6351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Lila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99" name="Textfeld 98"/>
          <p:cNvSpPr txBox="1"/>
          <p:nvPr/>
        </p:nvSpPr>
        <p:spPr>
          <a:xfrm rot="16515289">
            <a:off x="2293146" y="3961109"/>
            <a:ext cx="6351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Clear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00" name="Textfeld 99"/>
          <p:cNvSpPr txBox="1"/>
          <p:nvPr/>
        </p:nvSpPr>
        <p:spPr>
          <a:xfrm rot="19775029">
            <a:off x="2712248" y="3261068"/>
            <a:ext cx="7416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Clear </a:t>
            </a:r>
          </a:p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MM-</a:t>
            </a:r>
            <a:r>
              <a:rPr lang="en-US" sz="900" dirty="0" err="1" smtClean="0">
                <a:solidFill>
                  <a:srgbClr val="FF0000"/>
                </a:solidFill>
              </a:rPr>
              <a:t>abschlus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696907" y="200418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0000"/>
                </a:solidFill>
                <a:latin typeface="Calibri" panose="020F0502020204030204"/>
              </a:rPr>
              <a:t>SC/APC</a:t>
            </a:r>
          </a:p>
        </p:txBody>
      </p:sp>
      <p:sp>
        <p:nvSpPr>
          <p:cNvPr id="103" name="Textfeld 102"/>
          <p:cNvSpPr txBox="1"/>
          <p:nvPr/>
        </p:nvSpPr>
        <p:spPr>
          <a:xfrm>
            <a:off x="5867230" y="4729041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0000"/>
                </a:solidFill>
                <a:latin typeface="Calibri" panose="020F0502020204030204"/>
              </a:rPr>
              <a:t>FC/APC</a:t>
            </a:r>
          </a:p>
          <a:p>
            <a:r>
              <a:rPr lang="de-DE" dirty="0" smtClean="0">
                <a:solidFill>
                  <a:srgbClr val="FF0000"/>
                </a:solidFill>
                <a:latin typeface="Calibri" panose="020F0502020204030204"/>
              </a:rPr>
              <a:t>(MON.)</a:t>
            </a:r>
          </a:p>
        </p:txBody>
      </p:sp>
      <p:sp>
        <p:nvSpPr>
          <p:cNvPr id="104" name="Textfeld 103"/>
          <p:cNvSpPr txBox="1"/>
          <p:nvPr/>
        </p:nvSpPr>
        <p:spPr>
          <a:xfrm>
            <a:off x="6814388" y="4729041"/>
            <a:ext cx="868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0000"/>
                </a:solidFill>
                <a:latin typeface="Calibri" panose="020F0502020204030204"/>
              </a:rPr>
              <a:t>FC/APC</a:t>
            </a:r>
          </a:p>
          <a:p>
            <a:r>
              <a:rPr lang="de-DE" dirty="0" smtClean="0">
                <a:solidFill>
                  <a:srgbClr val="FF0000"/>
                </a:solidFill>
                <a:latin typeface="Calibri" panose="020F0502020204030204"/>
              </a:rPr>
              <a:t>(Back)</a:t>
            </a:r>
          </a:p>
        </p:txBody>
      </p:sp>
      <p:sp>
        <p:nvSpPr>
          <p:cNvPr id="107" name="Textfeld 106"/>
          <p:cNvSpPr txBox="1"/>
          <p:nvPr/>
        </p:nvSpPr>
        <p:spPr>
          <a:xfrm>
            <a:off x="7191040" y="3644950"/>
            <a:ext cx="109506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>
                <a:solidFill>
                  <a:srgbClr val="000000"/>
                </a:solidFill>
              </a:rPr>
              <a:t>Gesamt</a:t>
            </a:r>
            <a:endParaRPr lang="en-US" sz="1100" dirty="0" smtClean="0">
              <a:solidFill>
                <a:srgbClr val="000000"/>
              </a:solidFill>
            </a:endParaRPr>
          </a:p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~80cm </a:t>
            </a:r>
            <a:r>
              <a:rPr lang="en-US" sz="1100" dirty="0" err="1" smtClean="0">
                <a:solidFill>
                  <a:srgbClr val="000000"/>
                </a:solidFill>
              </a:rPr>
              <a:t>mit</a:t>
            </a:r>
            <a:endParaRPr lang="en-US" sz="1100" dirty="0">
              <a:solidFill>
                <a:srgbClr val="000000"/>
              </a:solidFill>
            </a:endParaRPr>
          </a:p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&gt;50cm Buffer</a:t>
            </a:r>
          </a:p>
          <a:p>
            <a:pPr algn="ctr"/>
            <a:r>
              <a:rPr lang="en-US" sz="1100" dirty="0" err="1">
                <a:solidFill>
                  <a:srgbClr val="000000"/>
                </a:solidFill>
              </a:rPr>
              <a:t>m</a:t>
            </a:r>
            <a:r>
              <a:rPr lang="en-US" sz="1100" dirty="0" err="1" smtClean="0">
                <a:solidFill>
                  <a:srgbClr val="000000"/>
                </a:solidFill>
              </a:rPr>
              <a:t>it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Zugentlastung</a:t>
            </a:r>
            <a:endParaRPr lang="en-US" sz="11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88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0" y="166689"/>
            <a:ext cx="88201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5C0"/>
                </a:solidFill>
              </a:rPr>
              <a:t>SPIROU power amplifier</a:t>
            </a:r>
            <a:endParaRPr lang="en-US" sz="4000" b="1" dirty="0">
              <a:solidFill>
                <a:srgbClr val="0005C0"/>
              </a:solidFill>
            </a:endParaRPr>
          </a:p>
          <a:p>
            <a:pPr algn="ctr"/>
            <a:endParaRPr lang="de-DE" sz="2000" b="1" dirty="0">
              <a:solidFill>
                <a:schemeClr val="tx2"/>
              </a:solidFill>
            </a:endParaRPr>
          </a:p>
          <a:p>
            <a:pPr algn="ctr"/>
            <a:endParaRPr lang="de-DE" sz="2000" b="1" dirty="0">
              <a:solidFill>
                <a:schemeClr val="tx2"/>
              </a:solidFill>
            </a:endParaRPr>
          </a:p>
          <a:p>
            <a:pPr algn="ctr"/>
            <a:endParaRPr lang="en-US" sz="2800" b="1" dirty="0"/>
          </a:p>
          <a:p>
            <a:r>
              <a:rPr lang="en-US" b="1" dirty="0"/>
              <a:t> </a:t>
            </a:r>
            <a:endParaRPr lang="de-DE" b="1" dirty="0"/>
          </a:p>
        </p:txBody>
      </p:sp>
      <p:sp>
        <p:nvSpPr>
          <p:cNvPr id="3076" name="Line 6"/>
          <p:cNvSpPr>
            <a:spLocks noChangeShapeType="1"/>
          </p:cNvSpPr>
          <p:nvPr/>
        </p:nvSpPr>
        <p:spPr bwMode="auto">
          <a:xfrm>
            <a:off x="139700" y="908050"/>
            <a:ext cx="8928100" cy="0"/>
          </a:xfrm>
          <a:prstGeom prst="line">
            <a:avLst/>
          </a:prstGeom>
          <a:noFill/>
          <a:ln w="31750">
            <a:solidFill>
              <a:srgbClr val="0005C0"/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pic>
        <p:nvPicPr>
          <p:cNvPr id="307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688" y="6072188"/>
            <a:ext cx="2303462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Gerader Verbinder 17"/>
          <p:cNvCxnSpPr/>
          <p:nvPr/>
        </p:nvCxnSpPr>
        <p:spPr>
          <a:xfrm>
            <a:off x="3851900" y="753357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Gerade Verbindung 70"/>
          <p:cNvSpPr/>
          <p:nvPr/>
        </p:nvSpPr>
        <p:spPr>
          <a:xfrm flipV="1">
            <a:off x="2489877" y="2452663"/>
            <a:ext cx="5150139" cy="5431"/>
          </a:xfrm>
          <a:prstGeom prst="line">
            <a:avLst/>
          </a:prstGeom>
          <a:noFill/>
          <a:ln w="25560">
            <a:solidFill>
              <a:srgbClr val="000000"/>
            </a:solidFill>
            <a:prstDash val="solid"/>
          </a:ln>
        </p:spPr>
        <p:txBody>
          <a:bodyPr vert="horz" wrap="square" lIns="81638" tIns="40819" rIns="81638" bIns="40819" anchor="ctr" anchorCtr="1" compatLnSpc="0">
            <a:no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2" name="Rechteck 71"/>
          <p:cNvSpPr/>
          <p:nvPr/>
        </p:nvSpPr>
        <p:spPr>
          <a:xfrm>
            <a:off x="5802689" y="2370318"/>
            <a:ext cx="323612" cy="12931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BE0E3"/>
          </a:solidFill>
          <a:ln w="25560">
            <a:solidFill>
              <a:srgbClr val="8AA5A7"/>
            </a:solidFill>
            <a:prstDash val="solid"/>
          </a:ln>
        </p:spPr>
        <p:txBody>
          <a:bodyPr vert="horz" wrap="square" lIns="81638" tIns="40819" rIns="81638" bIns="40819" anchor="ctr" anchorCtr="0" compatLnSpc="0">
            <a:no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 sz="1800"/>
            </a:pPr>
            <a:endParaRPr lang="en-US" sz="1633" dirty="0">
              <a:solidFill>
                <a:prstClr val="black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cxnSp>
        <p:nvCxnSpPr>
          <p:cNvPr id="64" name="Gerade Verbindung mit Pfeil 76"/>
          <p:cNvCxnSpPr/>
          <p:nvPr/>
        </p:nvCxnSpPr>
        <p:spPr>
          <a:xfrm flipV="1">
            <a:off x="1688351" y="2445262"/>
            <a:ext cx="323939" cy="1306"/>
          </a:xfrm>
          <a:prstGeom prst="bentConnector3">
            <a:avLst/>
          </a:prstGeom>
          <a:noFill/>
          <a:ln w="2844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65" name="Gerade Verbindung 79"/>
          <p:cNvSpPr/>
          <p:nvPr/>
        </p:nvSpPr>
        <p:spPr>
          <a:xfrm>
            <a:off x="6126301" y="2468285"/>
            <a:ext cx="1315809" cy="776809"/>
          </a:xfrm>
          <a:prstGeom prst="line">
            <a:avLst/>
          </a:prstGeom>
          <a:noFill/>
          <a:ln w="25560">
            <a:solidFill>
              <a:srgbClr val="000000"/>
            </a:solidFill>
            <a:prstDash val="solid"/>
          </a:ln>
        </p:spPr>
        <p:txBody>
          <a:bodyPr vert="horz" wrap="square" lIns="81638" tIns="40819" rIns="81638" bIns="40819" anchor="ctr" anchorCtr="1" compatLnSpc="0">
            <a:no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6" name="Rechteck 81"/>
          <p:cNvSpPr/>
          <p:nvPr/>
        </p:nvSpPr>
        <p:spPr>
          <a:xfrm>
            <a:off x="7442110" y="3135707"/>
            <a:ext cx="388596" cy="21781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BE0E3"/>
          </a:solidFill>
          <a:ln w="25560">
            <a:solidFill>
              <a:srgbClr val="8AA5A7"/>
            </a:solidFill>
            <a:prstDash val="solid"/>
          </a:ln>
        </p:spPr>
        <p:txBody>
          <a:bodyPr vert="horz" wrap="square" lIns="81638" tIns="40819" rIns="81638" bIns="40819" anchor="ctr" anchorCtr="0" compatLnSpc="0">
            <a:no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 sz="1800"/>
            </a:pPr>
            <a:endParaRPr lang="en-US" sz="1633" dirty="0">
              <a:solidFill>
                <a:prstClr val="black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7" name="Textfeld 82"/>
          <p:cNvSpPr/>
          <p:nvPr/>
        </p:nvSpPr>
        <p:spPr>
          <a:xfrm>
            <a:off x="6444260" y="3577347"/>
            <a:ext cx="2396929" cy="96761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81638" tIns="40819" rIns="81638" bIns="40819" anchor="t" anchorCtr="0" compatLnSpc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1200" dirty="0" smtClean="0"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2xMM-Pump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1200" dirty="0" smtClean="0"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(25 W 976 nm)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1200" dirty="0" smtClean="0"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(Pro </a:t>
            </a:r>
            <a:r>
              <a:rPr lang="en-US" sz="1200" dirty="0" err="1" smtClean="0"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Faser</a:t>
            </a:r>
            <a:endParaRPr lang="en-US" sz="1200" dirty="0" smtClean="0">
              <a:solidFill>
                <a:srgbClr val="000000"/>
              </a:solidFill>
              <a:latin typeface="Arial" pitchFamily="18"/>
              <a:ea typeface="Microsoft YaHei" pitchFamily="2"/>
              <a:cs typeface="Mangal" pitchFamily="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1200" dirty="0" smtClean="0"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2xzugentlastung </a:t>
            </a:r>
            <a:r>
              <a:rPr lang="en-US" sz="1200" dirty="0" err="1" smtClean="0"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siehe</a:t>
            </a:r>
            <a:r>
              <a:rPr lang="en-US" sz="1200" dirty="0" smtClean="0"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Doku</a:t>
            </a:r>
            <a:r>
              <a:rPr lang="en-US" sz="1200" dirty="0" smtClean="0"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 ABU)</a:t>
            </a:r>
            <a:endParaRPr lang="en-US" sz="1200" dirty="0">
              <a:solidFill>
                <a:srgbClr val="000000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0" name="Textfeld 89"/>
          <p:cNvSpPr/>
          <p:nvPr/>
        </p:nvSpPr>
        <p:spPr>
          <a:xfrm>
            <a:off x="5673990" y="2509985"/>
            <a:ext cx="164935" cy="56410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38" tIns="40819" rIns="81638" bIns="40819" anchor="t" anchorCtr="0" compatLnSpc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 sz="1800"/>
            </a:pPr>
            <a:endParaRPr lang="en-US" sz="1633" dirty="0">
              <a:solidFill>
                <a:srgbClr val="000000"/>
              </a:solidFill>
              <a:latin typeface="Arial" pitchFamily="18"/>
              <a:ea typeface="Microsoft YaHei" pitchFamily="2"/>
              <a:cs typeface="Mangal" pitchFamily="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 sz="1800"/>
            </a:pPr>
            <a:endParaRPr lang="en-US" sz="1633" dirty="0">
              <a:solidFill>
                <a:srgbClr val="000000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1" name="Rechteck 69"/>
          <p:cNvSpPr/>
          <p:nvPr/>
        </p:nvSpPr>
        <p:spPr>
          <a:xfrm>
            <a:off x="6026990" y="2566152"/>
            <a:ext cx="0" cy="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BE0E3"/>
          </a:solidFill>
          <a:ln w="25560">
            <a:solidFill>
              <a:srgbClr val="8AA5A7"/>
            </a:solidFill>
            <a:prstDash val="solid"/>
          </a:ln>
        </p:spPr>
        <p:txBody>
          <a:bodyPr vert="horz" wrap="square" lIns="81638" tIns="40819" rIns="81638" bIns="40819" anchor="ctr" anchorCtr="0" compatLnSpc="0">
            <a:no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 sz="1800"/>
            </a:pPr>
            <a:endParaRPr lang="en-US" sz="1633" dirty="0">
              <a:solidFill>
                <a:prstClr val="black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2" name="Rechteck 75"/>
          <p:cNvSpPr/>
          <p:nvPr/>
        </p:nvSpPr>
        <p:spPr>
          <a:xfrm>
            <a:off x="6217044" y="2507046"/>
            <a:ext cx="0" cy="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BE0E3"/>
          </a:solidFill>
          <a:ln w="25560">
            <a:solidFill>
              <a:srgbClr val="8AA5A7"/>
            </a:solidFill>
            <a:prstDash val="solid"/>
          </a:ln>
        </p:spPr>
        <p:txBody>
          <a:bodyPr vert="horz" wrap="square" lIns="81638" tIns="40819" rIns="81638" bIns="40819" anchor="ctr" anchorCtr="0" compatLnSpc="0">
            <a:no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 sz="1800"/>
            </a:pPr>
            <a:endParaRPr lang="en-US" sz="1633" dirty="0">
              <a:solidFill>
                <a:prstClr val="black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2767868" y="1174303"/>
            <a:ext cx="2507825" cy="323207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1633" dirty="0" smtClean="0"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PM-EYDF-12/130-HE</a:t>
            </a:r>
          </a:p>
        </p:txBody>
      </p:sp>
      <p:sp>
        <p:nvSpPr>
          <p:cNvPr id="76" name="Textfeld 75"/>
          <p:cNvSpPr txBox="1"/>
          <p:nvPr/>
        </p:nvSpPr>
        <p:spPr>
          <a:xfrm>
            <a:off x="4902631" y="1128178"/>
            <a:ext cx="2248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PM MM Combiner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7640017" y="2309232"/>
            <a:ext cx="310804" cy="272059"/>
            <a:chOff x="6697891" y="2257041"/>
            <a:chExt cx="310804" cy="272059"/>
          </a:xfrm>
        </p:grpSpPr>
        <p:sp>
          <p:nvSpPr>
            <p:cNvPr id="77" name="Rechteck 76"/>
            <p:cNvSpPr/>
            <p:nvPr/>
          </p:nvSpPr>
          <p:spPr>
            <a:xfrm>
              <a:off x="6697891" y="2257041"/>
              <a:ext cx="84392" cy="272059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hteck 77"/>
            <p:cNvSpPr/>
            <p:nvPr/>
          </p:nvSpPr>
          <p:spPr>
            <a:xfrm>
              <a:off x="6791758" y="2357874"/>
              <a:ext cx="216937" cy="85199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81" name="Gerader Verbinder 80"/>
          <p:cNvCxnSpPr/>
          <p:nvPr/>
        </p:nvCxnSpPr>
        <p:spPr>
          <a:xfrm flipV="1">
            <a:off x="3275820" y="2455379"/>
            <a:ext cx="1490480" cy="2716"/>
          </a:xfrm>
          <a:prstGeom prst="line">
            <a:avLst/>
          </a:prstGeom>
          <a:noFill/>
          <a:ln w="38100" cap="flat" cmpd="sng" algn="ctr">
            <a:solidFill>
              <a:srgbClr val="92D050"/>
            </a:solidFill>
            <a:prstDash val="solid"/>
            <a:miter lim="800000"/>
          </a:ln>
          <a:effectLst/>
        </p:spPr>
      </p:cxnSp>
      <p:sp>
        <p:nvSpPr>
          <p:cNvPr id="3" name="Textfeld 2"/>
          <p:cNvSpPr txBox="1"/>
          <p:nvPr/>
        </p:nvSpPr>
        <p:spPr>
          <a:xfrm>
            <a:off x="4603750" y="2982016"/>
            <a:ext cx="1753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Länge</a:t>
            </a:r>
            <a:r>
              <a:rPr lang="en-US" sz="1200" dirty="0" smtClean="0"/>
              <a:t> an </a:t>
            </a:r>
            <a:r>
              <a:rPr lang="en-US" sz="1200" dirty="0" err="1" smtClean="0"/>
              <a:t>Faserwanne</a:t>
            </a:r>
            <a:endParaRPr lang="en-US" sz="1200" dirty="0" smtClean="0"/>
          </a:p>
          <a:p>
            <a:r>
              <a:rPr lang="en-US" sz="1200" dirty="0" smtClean="0"/>
              <a:t> und </a:t>
            </a:r>
            <a:r>
              <a:rPr lang="en-US" sz="1200" dirty="0" err="1" smtClean="0"/>
              <a:t>Aufbau</a:t>
            </a:r>
            <a:r>
              <a:rPr lang="en-US" sz="1200" dirty="0" smtClean="0"/>
              <a:t> </a:t>
            </a:r>
            <a:r>
              <a:rPr lang="en-US" sz="1200" dirty="0" err="1" smtClean="0"/>
              <a:t>anpassen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4" name="Textfeld 3"/>
          <p:cNvSpPr txBox="1"/>
          <p:nvPr/>
        </p:nvSpPr>
        <p:spPr>
          <a:xfrm>
            <a:off x="4433195" y="195879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P170</a:t>
            </a:r>
            <a:endParaRPr lang="en-US" dirty="0"/>
          </a:p>
        </p:txBody>
      </p:sp>
      <p:sp>
        <p:nvSpPr>
          <p:cNvPr id="28" name="Textfeld 27"/>
          <p:cNvSpPr txBox="1"/>
          <p:nvPr/>
        </p:nvSpPr>
        <p:spPr>
          <a:xfrm>
            <a:off x="2891910" y="207374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P170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64448" y="4941210"/>
            <a:ext cx="8478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Spleiß MM-Combiner – Er-</a:t>
            </a:r>
            <a:r>
              <a:rPr lang="de-DE" sz="1200" dirty="0" err="1" smtClean="0"/>
              <a:t>Yb</a:t>
            </a:r>
            <a:r>
              <a:rPr lang="de-DE" sz="1200" dirty="0" smtClean="0"/>
              <a:t> Faser direkt auf Al-Grundplatte geklebt und dann in MY-132-V2000</a:t>
            </a:r>
          </a:p>
          <a:p>
            <a:r>
              <a:rPr lang="de-DE" sz="1200" dirty="0"/>
              <a:t>e</a:t>
            </a:r>
            <a:r>
              <a:rPr lang="de-DE" sz="1200" dirty="0" smtClean="0"/>
              <a:t>ingebettet (</a:t>
            </a:r>
            <a:r>
              <a:rPr lang="de-DE" sz="1200" dirty="0" err="1" smtClean="0"/>
              <a:t>low</a:t>
            </a:r>
            <a:r>
              <a:rPr lang="de-DE" sz="1200" dirty="0" smtClean="0"/>
              <a:t> Index Polymer – UV-Aushärtend) </a:t>
            </a:r>
            <a:r>
              <a:rPr lang="de-DE" sz="1200" dirty="0" smtClean="0">
                <a:sym typeface="Wingdings" panose="05000000000000000000" pitchFamily="2" charset="2"/>
              </a:rPr>
              <a:t> Ziel guter Wärmekontakt, Darauf achten das die Faser nichts Berührt.</a:t>
            </a:r>
          </a:p>
          <a:p>
            <a:endParaRPr lang="de-DE" sz="1200" dirty="0">
              <a:sym typeface="Wingdings" panose="05000000000000000000" pitchFamily="2" charset="2"/>
            </a:endParaRPr>
          </a:p>
          <a:p>
            <a:r>
              <a:rPr lang="de-DE" sz="1200" dirty="0" smtClean="0">
                <a:sym typeface="Wingdings" panose="05000000000000000000" pitchFamily="2" charset="2"/>
              </a:rPr>
              <a:t>Spleiß Er-</a:t>
            </a:r>
            <a:r>
              <a:rPr lang="de-DE" sz="1200" dirty="0" err="1" smtClean="0">
                <a:sym typeface="Wingdings" panose="05000000000000000000" pitchFamily="2" charset="2"/>
              </a:rPr>
              <a:t>Yb</a:t>
            </a:r>
            <a:r>
              <a:rPr lang="de-DE" sz="1200" dirty="0" smtClean="0">
                <a:sym typeface="Wingdings" panose="05000000000000000000" pitchFamily="2" charset="2"/>
              </a:rPr>
              <a:t>-Faser – PM1550 Faser(von </a:t>
            </a:r>
            <a:r>
              <a:rPr lang="de-DE" sz="1200" dirty="0" err="1" smtClean="0">
                <a:sym typeface="Wingdings" panose="05000000000000000000" pitchFamily="2" charset="2"/>
              </a:rPr>
              <a:t>PreAmp</a:t>
            </a:r>
            <a:r>
              <a:rPr lang="de-DE" sz="1200" dirty="0" smtClean="0">
                <a:sym typeface="Wingdings" panose="05000000000000000000" pitchFamily="2" charset="2"/>
              </a:rPr>
              <a:t> kommend) in Glasröhrchen mit DC-146 eingebettet (</a:t>
            </a:r>
            <a:r>
              <a:rPr lang="de-DE" sz="1200" dirty="0" err="1" smtClean="0">
                <a:sym typeface="Wingdings" panose="05000000000000000000" pitchFamily="2" charset="2"/>
              </a:rPr>
              <a:t>Pumplicht.Stripper</a:t>
            </a:r>
            <a:r>
              <a:rPr lang="de-DE" sz="1200" dirty="0" smtClean="0">
                <a:sym typeface="Wingdings" panose="05000000000000000000" pitchFamily="2" charset="2"/>
              </a:rPr>
              <a:t>).</a:t>
            </a:r>
          </a:p>
          <a:p>
            <a:r>
              <a:rPr lang="de-DE" sz="1200" dirty="0" smtClean="0">
                <a:sym typeface="Wingdings" panose="05000000000000000000" pitchFamily="2" charset="2"/>
              </a:rPr>
              <a:t>Dort </a:t>
            </a:r>
            <a:r>
              <a:rPr lang="de-DE" sz="1200" dirty="0" err="1" smtClean="0">
                <a:sym typeface="Wingdings" panose="05000000000000000000" pitchFamily="2" charset="2"/>
              </a:rPr>
              <a:t>Cleavelänge</a:t>
            </a:r>
            <a:r>
              <a:rPr lang="de-DE" sz="1200" dirty="0" smtClean="0">
                <a:sym typeface="Wingdings" panose="05000000000000000000" pitchFamily="2" charset="2"/>
              </a:rPr>
              <a:t> 9 mm, Spleiß am </a:t>
            </a:r>
            <a:r>
              <a:rPr lang="de-DE" sz="1200" dirty="0" err="1" smtClean="0">
                <a:sym typeface="Wingdings" panose="05000000000000000000" pitchFamily="2" charset="2"/>
              </a:rPr>
              <a:t>Schluß</a:t>
            </a:r>
            <a:r>
              <a:rPr lang="de-DE" sz="1200" dirty="0" smtClean="0">
                <a:sym typeface="Wingdings" panose="05000000000000000000" pitchFamily="2" charset="2"/>
              </a:rPr>
              <a:t> auf </a:t>
            </a:r>
            <a:r>
              <a:rPr lang="de-DE" sz="1200" dirty="0" err="1" smtClean="0">
                <a:sym typeface="Wingdings" panose="05000000000000000000" pitchFamily="2" charset="2"/>
              </a:rPr>
              <a:t>Ampboden</a:t>
            </a:r>
            <a:r>
              <a:rPr lang="de-DE" sz="1200" dirty="0" smtClean="0">
                <a:sym typeface="Wingdings" panose="05000000000000000000" pitchFamily="2" charset="2"/>
              </a:rPr>
              <a:t> mit DC-146 Kleben</a:t>
            </a:r>
            <a:endParaRPr lang="de-DE" sz="1200" dirty="0"/>
          </a:p>
        </p:txBody>
      </p:sp>
      <p:sp>
        <p:nvSpPr>
          <p:cNvPr id="27" name="Textfeld 26"/>
          <p:cNvSpPr txBox="1"/>
          <p:nvPr/>
        </p:nvSpPr>
        <p:spPr>
          <a:xfrm>
            <a:off x="3730564" y="2532892"/>
            <a:ext cx="66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190cm </a:t>
            </a:r>
            <a:endParaRPr lang="en-US" sz="1100" dirty="0"/>
          </a:p>
        </p:txBody>
      </p:sp>
      <p:cxnSp>
        <p:nvCxnSpPr>
          <p:cNvPr id="9" name="Gerade Verbindung mit Pfeil 8"/>
          <p:cNvCxnSpPr>
            <a:stCxn id="3" idx="0"/>
          </p:cNvCxnSpPr>
          <p:nvPr/>
        </p:nvCxnSpPr>
        <p:spPr>
          <a:xfrm flipH="1" flipV="1">
            <a:off x="5275693" y="2468285"/>
            <a:ext cx="204836" cy="513731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Gerade Verbindung 87"/>
          <p:cNvSpPr/>
          <p:nvPr/>
        </p:nvSpPr>
        <p:spPr>
          <a:xfrm>
            <a:off x="4766300" y="2393274"/>
            <a:ext cx="0" cy="129641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</a:ln>
        </p:spPr>
        <p:txBody>
          <a:bodyPr vert="horz" wrap="square" lIns="81638" tIns="40819" rIns="81638" bIns="40819" anchor="ctr" anchorCtr="1" compatLnSpc="0">
            <a:no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8" name="Gerade Verbindung 85"/>
          <p:cNvSpPr/>
          <p:nvPr/>
        </p:nvSpPr>
        <p:spPr>
          <a:xfrm>
            <a:off x="3275820" y="2399683"/>
            <a:ext cx="0" cy="129641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</a:ln>
        </p:spPr>
        <p:txBody>
          <a:bodyPr vert="horz" wrap="square" lIns="81638" tIns="40819" rIns="81638" bIns="40819" anchor="ctr" anchorCtr="1" compatLnSpc="0">
            <a:no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8" name="Gerade Verbindung 85"/>
          <p:cNvSpPr/>
          <p:nvPr/>
        </p:nvSpPr>
        <p:spPr>
          <a:xfrm flipH="1">
            <a:off x="6701339" y="2767195"/>
            <a:ext cx="102971" cy="157735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</a:ln>
        </p:spPr>
        <p:txBody>
          <a:bodyPr vert="horz" wrap="square" lIns="81638" tIns="40819" rIns="81638" bIns="40819" anchor="ctr" anchorCtr="1" compatLnSpc="0">
            <a:no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9" name="Gerade Verbindung 87"/>
          <p:cNvSpPr/>
          <p:nvPr/>
        </p:nvSpPr>
        <p:spPr>
          <a:xfrm>
            <a:off x="6876320" y="2337058"/>
            <a:ext cx="0" cy="195834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</a:ln>
        </p:spPr>
        <p:txBody>
          <a:bodyPr vert="horz" wrap="square" lIns="81638" tIns="40819" rIns="81638" bIns="40819" anchor="ctr" anchorCtr="1" compatLnSpc="0">
            <a:no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1522263" y="2843258"/>
            <a:ext cx="1753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Länge</a:t>
            </a:r>
            <a:r>
              <a:rPr lang="en-US" sz="1200" dirty="0" smtClean="0"/>
              <a:t> an </a:t>
            </a:r>
            <a:r>
              <a:rPr lang="en-US" sz="1200" dirty="0" err="1" smtClean="0"/>
              <a:t>Faserwanne</a:t>
            </a:r>
            <a:endParaRPr lang="en-US" sz="1200" dirty="0" smtClean="0"/>
          </a:p>
          <a:p>
            <a:r>
              <a:rPr lang="en-US" sz="1200" dirty="0" smtClean="0"/>
              <a:t> und </a:t>
            </a:r>
            <a:r>
              <a:rPr lang="en-US" sz="1200" dirty="0" err="1" smtClean="0"/>
              <a:t>Aufbau</a:t>
            </a:r>
            <a:r>
              <a:rPr lang="en-US" sz="1200" dirty="0" smtClean="0"/>
              <a:t> </a:t>
            </a:r>
            <a:r>
              <a:rPr lang="en-US" sz="1200" dirty="0" err="1" smtClean="0"/>
              <a:t>anpassen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cxnSp>
        <p:nvCxnSpPr>
          <p:cNvPr id="41" name="Gerade Verbindung mit Pfeil 40"/>
          <p:cNvCxnSpPr>
            <a:stCxn id="40" idx="0"/>
            <a:endCxn id="61" idx="0"/>
          </p:cNvCxnSpPr>
          <p:nvPr/>
        </p:nvCxnSpPr>
        <p:spPr>
          <a:xfrm flipV="1">
            <a:off x="2399042" y="2458094"/>
            <a:ext cx="90835" cy="38516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652023" y="1886792"/>
            <a:ext cx="1446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Faser</a:t>
            </a:r>
            <a:r>
              <a:rPr lang="en-US" sz="1200" dirty="0" smtClean="0"/>
              <a:t> </a:t>
            </a:r>
            <a:r>
              <a:rPr lang="en-US" sz="1200" dirty="0" err="1" smtClean="0"/>
              <a:t>vom</a:t>
            </a:r>
            <a:r>
              <a:rPr lang="en-US" sz="1200" dirty="0" smtClean="0"/>
              <a:t> 99/1</a:t>
            </a:r>
          </a:p>
          <a:p>
            <a:r>
              <a:rPr lang="en-US" sz="1200" dirty="0" smtClean="0"/>
              <a:t> </a:t>
            </a:r>
            <a:r>
              <a:rPr lang="en-US" sz="1200" dirty="0" err="1" smtClean="0"/>
              <a:t>koppler</a:t>
            </a:r>
            <a:r>
              <a:rPr lang="en-US" sz="1200" dirty="0" smtClean="0"/>
              <a:t> </a:t>
            </a:r>
            <a:r>
              <a:rPr lang="en-US" sz="1200" dirty="0" err="1" smtClean="0"/>
              <a:t>kommend</a:t>
            </a:r>
            <a:endParaRPr lang="en-US" sz="1200" dirty="0"/>
          </a:p>
        </p:txBody>
      </p:sp>
      <p:sp>
        <p:nvSpPr>
          <p:cNvPr id="45" name="Textfeld 44"/>
          <p:cNvSpPr txBox="1"/>
          <p:nvPr/>
        </p:nvSpPr>
        <p:spPr>
          <a:xfrm>
            <a:off x="7943441" y="2250309"/>
            <a:ext cx="1200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</a:rPr>
              <a:t>FC/APC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MainOut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)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6217044" y="2174260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30cm </a:t>
            </a:r>
            <a:endParaRPr lang="en-US" sz="1100" dirty="0"/>
          </a:p>
        </p:txBody>
      </p:sp>
      <p:sp>
        <p:nvSpPr>
          <p:cNvPr id="48" name="Textfeld 47"/>
          <p:cNvSpPr txBox="1"/>
          <p:nvPr/>
        </p:nvSpPr>
        <p:spPr>
          <a:xfrm>
            <a:off x="6968478" y="2172980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90cm </a:t>
            </a:r>
            <a:endParaRPr lang="en-US" sz="1100" dirty="0"/>
          </a:p>
        </p:txBody>
      </p:sp>
      <p:sp>
        <p:nvSpPr>
          <p:cNvPr id="49" name="Textfeld 48"/>
          <p:cNvSpPr txBox="1"/>
          <p:nvPr/>
        </p:nvSpPr>
        <p:spPr>
          <a:xfrm rot="1856688">
            <a:off x="6028956" y="2636389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50cm </a:t>
            </a:r>
            <a:endParaRPr lang="en-US" sz="1100" dirty="0"/>
          </a:p>
        </p:txBody>
      </p:sp>
      <p:sp>
        <p:nvSpPr>
          <p:cNvPr id="50" name="Textfeld 49"/>
          <p:cNvSpPr txBox="1"/>
          <p:nvPr/>
        </p:nvSpPr>
        <p:spPr>
          <a:xfrm rot="1856688">
            <a:off x="6570124" y="2970070"/>
            <a:ext cx="801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50cm</a:t>
            </a:r>
          </a:p>
          <a:p>
            <a:pPr algn="ctr"/>
            <a:r>
              <a:rPr lang="en-US" sz="1100" dirty="0" smtClean="0"/>
              <a:t> ab Metal </a:t>
            </a:r>
            <a:endParaRPr lang="en-US" sz="1100" dirty="0"/>
          </a:p>
        </p:txBody>
      </p:sp>
      <p:sp>
        <p:nvSpPr>
          <p:cNvPr id="51" name="Textfeld 50"/>
          <p:cNvSpPr txBox="1"/>
          <p:nvPr/>
        </p:nvSpPr>
        <p:spPr>
          <a:xfrm>
            <a:off x="7914176" y="2820174"/>
            <a:ext cx="122982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 smtClean="0"/>
              <a:t>Spiralschlauch</a:t>
            </a:r>
            <a:r>
              <a:rPr lang="en-US" sz="900" dirty="0" smtClean="0"/>
              <a:t> </a:t>
            </a:r>
            <a:r>
              <a:rPr lang="en-US" sz="900" dirty="0" err="1" smtClean="0"/>
              <a:t>über</a:t>
            </a:r>
            <a:r>
              <a:rPr lang="en-US" sz="900" dirty="0" smtClean="0"/>
              <a:t> </a:t>
            </a:r>
          </a:p>
          <a:p>
            <a:pPr algn="ctr"/>
            <a:r>
              <a:rPr lang="en-US" sz="900" dirty="0" err="1" smtClean="0"/>
              <a:t>Kommplette</a:t>
            </a:r>
            <a:r>
              <a:rPr lang="en-US" sz="900" dirty="0" smtClean="0"/>
              <a:t> </a:t>
            </a:r>
            <a:r>
              <a:rPr lang="en-US" sz="900" dirty="0" err="1" smtClean="0"/>
              <a:t>Faser</a:t>
            </a:r>
            <a:endParaRPr lang="en-US" sz="900" dirty="0" smtClean="0"/>
          </a:p>
          <a:p>
            <a:pPr algn="ctr"/>
            <a:r>
              <a:rPr lang="en-US" sz="900" dirty="0" smtClean="0"/>
              <a:t> </a:t>
            </a:r>
            <a:r>
              <a:rPr lang="en-US" sz="900" dirty="0" err="1" smtClean="0"/>
              <a:t>mit</a:t>
            </a:r>
            <a:r>
              <a:rPr lang="en-US" sz="900" dirty="0" smtClean="0"/>
              <a:t> </a:t>
            </a:r>
            <a:r>
              <a:rPr lang="en-US" sz="900" dirty="0" err="1" smtClean="0"/>
              <a:t>Zugentlastung</a:t>
            </a:r>
            <a:r>
              <a:rPr lang="en-US" sz="900" dirty="0" smtClean="0"/>
              <a:t>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34917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Bildschirmpräsentation (4:3)</PresentationFormat>
  <Paragraphs>82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Microsoft YaHei</vt:lpstr>
      <vt:lpstr>Arial</vt:lpstr>
      <vt:lpstr>Calibri</vt:lpstr>
      <vt:lpstr>Mangal</vt:lpstr>
      <vt:lpstr>Wingdings</vt:lpstr>
      <vt:lpstr>Standarddesign</vt:lpstr>
      <vt:lpstr>PowerPoint-Präsentation</vt:lpstr>
      <vt:lpstr>PowerPoint-Präsentation</vt:lpstr>
    </vt:vector>
  </TitlesOfParts>
  <Company>Fraunhofer HHI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sartorius</dc:creator>
  <cp:lastModifiedBy>Ignacio Baldoni</cp:lastModifiedBy>
  <cp:revision>289</cp:revision>
  <cp:lastPrinted>2018-05-18T05:56:05Z</cp:lastPrinted>
  <dcterms:created xsi:type="dcterms:W3CDTF">2007-09-17T07:24:06Z</dcterms:created>
  <dcterms:modified xsi:type="dcterms:W3CDTF">2022-02-08T16:46:41Z</dcterms:modified>
</cp:coreProperties>
</file>