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737" r:id="rId2"/>
    <p:sldId id="725" r:id="rId3"/>
    <p:sldId id="726" r:id="rId4"/>
    <p:sldId id="738" r:id="rId5"/>
    <p:sldId id="723" r:id="rId6"/>
    <p:sldId id="727" r:id="rId7"/>
    <p:sldId id="733" r:id="rId8"/>
    <p:sldId id="729" r:id="rId9"/>
    <p:sldId id="730" r:id="rId10"/>
    <p:sldId id="739" r:id="rId11"/>
    <p:sldId id="740" r:id="rId12"/>
    <p:sldId id="735" r:id="rId13"/>
    <p:sldId id="734" r:id="rId14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zwarth" initials="H" lastIdx="1" clrIdx="0">
    <p:extLst>
      <p:ext uri="{19B8F6BF-5375-455C-9EA6-DF929625EA0E}">
        <p15:presenceInfo xmlns:p15="http://schemas.microsoft.com/office/powerpoint/2012/main" userId="Holzwar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8" autoAdjust="0"/>
    <p:restoredTop sz="92405" autoAdjust="0"/>
  </p:normalViewPr>
  <p:slideViewPr>
    <p:cSldViewPr>
      <p:cViewPr varScale="1">
        <p:scale>
          <a:sx n="73" d="100"/>
          <a:sy n="73" d="100"/>
        </p:scale>
        <p:origin x="71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2F0429F-DF7F-47C3-8B74-963D2B6F79ED}" type="datetimeFigureOut">
              <a:rPr lang="de-DE"/>
              <a:pPr>
                <a:defRPr/>
              </a:pPr>
              <a:t>19.03.2022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94498CF-817B-4DCA-8EC8-6B5548D01D2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15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77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de-DE" sz="1200" i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19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01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45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31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85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07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86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498CF-817B-4DCA-8EC8-6B5548D01D29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38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A2876D1-1AE5-40C5-BF8B-FB7902F257CD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6AFCC2-7503-4E55-A811-8540A63332FA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A8D689E-2602-48D3-85F3-5D6B65C0F19B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44938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Textmasterformate durch Klicken bearbeiten</a:t>
            </a:r>
          </a:p>
          <a:p>
            <a:pPr lvl="1"/>
            <a:r>
              <a:rPr lang="de-DE" altLang="en-US" dirty="0"/>
              <a:t>Zweite Ebene</a:t>
            </a:r>
          </a:p>
          <a:p>
            <a:pPr lvl="2"/>
            <a:r>
              <a:rPr lang="de-DE" altLang="en-US" dirty="0"/>
              <a:t>Dritte Ebene</a:t>
            </a:r>
          </a:p>
          <a:p>
            <a:pPr lvl="3"/>
            <a:r>
              <a:rPr lang="de-DE" altLang="en-US" dirty="0"/>
              <a:t>Vierte Ebene</a:t>
            </a:r>
          </a:p>
          <a:p>
            <a:pPr lvl="4"/>
            <a:r>
              <a:rPr lang="de-DE" altLang="en-US" dirty="0"/>
              <a:t>Fünfte Ebene</a:t>
            </a:r>
            <a:endParaRPr lang="en-US" alt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F36A000-DBCB-48E7-A771-AE9BDF7A63A3}" type="datetime4">
              <a:rPr lang="de-DE" smtClean="0"/>
              <a:t>19. März 2022</a:t>
            </a:fld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2117" y="6635750"/>
            <a:ext cx="9550401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762000" y="928688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099" y="6400013"/>
            <a:ext cx="1365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/>
          <p:cNvCxnSpPr/>
          <p:nvPr userDrawn="1"/>
        </p:nvCxnSpPr>
        <p:spPr>
          <a:xfrm>
            <a:off x="10160001" y="6635757"/>
            <a:ext cx="2025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0.png"/><Relationship Id="rId10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67408" y="1112803"/>
            <a:ext cx="6624736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b="1" dirty="0"/>
              <a:t>Saturation </a:t>
            </a:r>
            <a:r>
              <a:rPr lang="de-DE" sz="1300" b="1" dirty="0" err="1"/>
              <a:t>regime</a:t>
            </a:r>
            <a:r>
              <a:rPr lang="de-DE" sz="1300" b="1" dirty="0"/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/>
              <a:t>As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signal</a:t>
            </a:r>
            <a:r>
              <a:rPr lang="de-DE" sz="1300" dirty="0"/>
              <a:t> </a:t>
            </a:r>
            <a:r>
              <a:rPr lang="de-DE" sz="1300" dirty="0" err="1"/>
              <a:t>increases</a:t>
            </a:r>
            <a:r>
              <a:rPr lang="de-DE" sz="1300" dirty="0"/>
              <a:t> in </a:t>
            </a:r>
            <a:r>
              <a:rPr lang="de-DE" sz="1300" dirty="0" smtClean="0"/>
              <a:t>power,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gain</a:t>
            </a:r>
            <a:r>
              <a:rPr lang="de-DE" sz="1300" dirty="0"/>
              <a:t> </a:t>
            </a:r>
            <a:r>
              <a:rPr lang="de-DE" sz="1300" dirty="0" err="1"/>
              <a:t>decreases</a:t>
            </a:r>
            <a:r>
              <a:rPr lang="de-DE" sz="1300" dirty="0"/>
              <a:t> </a:t>
            </a:r>
            <a:r>
              <a:rPr lang="de-DE" sz="1300" dirty="0" err="1"/>
              <a:t>since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pump </a:t>
            </a:r>
            <a:r>
              <a:rPr lang="de-DE" sz="1300" dirty="0" err="1" smtClean="0"/>
              <a:t>cannot</a:t>
            </a:r>
            <a:r>
              <a:rPr lang="de-DE" sz="1300" dirty="0" smtClean="0"/>
              <a:t> </a:t>
            </a:r>
            <a:r>
              <a:rPr lang="de-DE" sz="1300" dirty="0" err="1" smtClean="0"/>
              <a:t>longer</a:t>
            </a:r>
            <a:r>
              <a:rPr lang="de-DE" sz="1300" dirty="0" smtClean="0"/>
              <a:t> </a:t>
            </a:r>
            <a:r>
              <a:rPr lang="de-DE" sz="1300" dirty="0" err="1"/>
              <a:t>replenish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inversion</a:t>
            </a:r>
            <a:r>
              <a:rPr lang="de-DE" sz="1300" dirty="0"/>
              <a:t> </a:t>
            </a:r>
            <a:r>
              <a:rPr lang="de-DE" sz="1300" dirty="0" err="1"/>
              <a:t>as</a:t>
            </a:r>
            <a:r>
              <a:rPr lang="de-DE" sz="1300" dirty="0"/>
              <a:t> fast </a:t>
            </a:r>
            <a:r>
              <a:rPr lang="de-DE" sz="1300" dirty="0" err="1"/>
              <a:t>as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signal</a:t>
            </a:r>
            <a:r>
              <a:rPr lang="de-DE" sz="1300" dirty="0"/>
              <a:t> </a:t>
            </a:r>
            <a:r>
              <a:rPr lang="de-DE" sz="1300" dirty="0" err="1"/>
              <a:t>depletes</a:t>
            </a:r>
            <a:r>
              <a:rPr lang="de-DE" sz="1300" dirty="0"/>
              <a:t> it</a:t>
            </a:r>
            <a:r>
              <a:rPr lang="de-DE" sz="1300" dirty="0" smtClean="0"/>
              <a:t>.</a:t>
            </a:r>
            <a:r>
              <a:rPr lang="en-GB" sz="1300" dirty="0"/>
              <a:t> </a:t>
            </a:r>
            <a:r>
              <a:rPr lang="en-GB" sz="1300" dirty="0" smtClean="0"/>
              <a:t>(Depopulation </a:t>
            </a:r>
            <a:r>
              <a:rPr lang="en-GB" sz="1300" dirty="0"/>
              <a:t>of </a:t>
            </a:r>
            <a:r>
              <a:rPr lang="en-GB" sz="1300" dirty="0" smtClean="0"/>
              <a:t>excited state </a:t>
            </a:r>
            <a:r>
              <a:rPr lang="en-GB" sz="1300" dirty="0"/>
              <a:t>due to an increasing number of signal </a:t>
            </a:r>
            <a:r>
              <a:rPr lang="en-GB" sz="1300" dirty="0" smtClean="0"/>
              <a:t>photons)</a:t>
            </a:r>
          </a:p>
          <a:p>
            <a:pPr algn="just">
              <a:lnSpc>
                <a:spcPct val="150000"/>
              </a:lnSpc>
            </a:pPr>
            <a:r>
              <a:rPr lang="en-GB" sz="1400" b="1" dirty="0" smtClean="0">
                <a:solidFill>
                  <a:srgbClr val="00B050"/>
                </a:solidFill>
              </a:rPr>
              <a:t> </a:t>
            </a:r>
            <a:endParaRPr lang="de-DE" sz="1200" dirty="0">
              <a:sym typeface="Wingdings" panose="05000000000000000000" pitchFamily="2" charset="2"/>
            </a:endParaRP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b="1" dirty="0" err="1" smtClean="0">
                <a:sym typeface="Wingdings" panose="05000000000000000000" pitchFamily="2" charset="2"/>
              </a:rPr>
              <a:t>Why</a:t>
            </a:r>
            <a:r>
              <a:rPr lang="de-DE" sz="1300" b="1" dirty="0" smtClean="0">
                <a:sym typeface="Wingdings" panose="05000000000000000000" pitchFamily="2" charset="2"/>
              </a:rPr>
              <a:t> </a:t>
            </a:r>
            <a:r>
              <a:rPr lang="de-DE" sz="1300" b="1" dirty="0" err="1" smtClean="0">
                <a:sym typeface="Wingdings" panose="05000000000000000000" pitchFamily="2" charset="2"/>
              </a:rPr>
              <a:t>saturation</a:t>
            </a:r>
            <a:r>
              <a:rPr lang="de-DE" sz="1300" b="1" dirty="0" smtClean="0">
                <a:sym typeface="Wingdings" panose="05000000000000000000" pitchFamily="2" charset="2"/>
              </a:rPr>
              <a:t> </a:t>
            </a:r>
            <a:r>
              <a:rPr lang="de-DE" sz="1300" b="1" dirty="0" err="1" smtClean="0">
                <a:sym typeface="Wingdings" panose="05000000000000000000" pitchFamily="2" charset="2"/>
              </a:rPr>
              <a:t>regime</a:t>
            </a:r>
            <a:r>
              <a:rPr lang="de-DE" sz="1300" b="1" dirty="0" smtClean="0">
                <a:sym typeface="Wingdings" panose="05000000000000000000" pitchFamily="2" charset="2"/>
              </a:rPr>
              <a:t> </a:t>
            </a:r>
            <a:r>
              <a:rPr lang="de-DE" sz="1300" b="1" dirty="0" err="1" smtClean="0">
                <a:sym typeface="Wingdings" panose="05000000000000000000" pitchFamily="2" charset="2"/>
              </a:rPr>
              <a:t>brings</a:t>
            </a:r>
            <a:r>
              <a:rPr lang="de-DE" sz="1300" b="1" dirty="0" smtClean="0">
                <a:sym typeface="Wingdings" panose="05000000000000000000" pitchFamily="2" charset="2"/>
              </a:rPr>
              <a:t> down ASE?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err="1"/>
              <a:t>There</a:t>
            </a:r>
            <a:r>
              <a:rPr lang="de-DE" sz="1300" dirty="0"/>
              <a:t> </a:t>
            </a:r>
            <a:r>
              <a:rPr lang="de-DE" sz="1300" dirty="0" err="1"/>
              <a:t>is</a:t>
            </a:r>
            <a:r>
              <a:rPr lang="de-DE" sz="1300" dirty="0"/>
              <a:t> an </a:t>
            </a:r>
            <a:r>
              <a:rPr lang="de-DE" sz="1300" dirty="0" err="1"/>
              <a:t>interplace</a:t>
            </a:r>
            <a:r>
              <a:rPr lang="de-DE" sz="1300" dirty="0"/>
              <a:t>. </a:t>
            </a:r>
            <a:r>
              <a:rPr lang="de-DE" sz="1300" dirty="0" smtClean="0"/>
              <a:t>In </a:t>
            </a:r>
            <a:r>
              <a:rPr lang="de-DE" sz="1300" dirty="0" err="1"/>
              <a:t>this</a:t>
            </a:r>
            <a:r>
              <a:rPr lang="de-DE" sz="1300" dirty="0"/>
              <a:t> </a:t>
            </a:r>
            <a:r>
              <a:rPr lang="de-DE" sz="1300" dirty="0" err="1"/>
              <a:t>regime</a:t>
            </a:r>
            <a:r>
              <a:rPr lang="de-DE" sz="1300" dirty="0"/>
              <a:t>, </a:t>
            </a:r>
            <a:r>
              <a:rPr lang="de-DE" sz="1300" dirty="0" err="1" smtClean="0"/>
              <a:t>more</a:t>
            </a:r>
            <a:r>
              <a:rPr lang="de-DE" sz="1300" dirty="0" smtClean="0"/>
              <a:t> </a:t>
            </a:r>
            <a:r>
              <a:rPr lang="de-DE" sz="1300" dirty="0" err="1"/>
              <a:t>seed</a:t>
            </a:r>
            <a:r>
              <a:rPr lang="de-DE" sz="1300" dirty="0"/>
              <a:t> </a:t>
            </a:r>
            <a:r>
              <a:rPr lang="de-DE" sz="1300" dirty="0" err="1" smtClean="0"/>
              <a:t>does</a:t>
            </a:r>
            <a:r>
              <a:rPr lang="de-DE" sz="1300" dirty="0" smtClean="0"/>
              <a:t> not </a:t>
            </a:r>
            <a:r>
              <a:rPr lang="de-DE" sz="1300" dirty="0" err="1" smtClean="0"/>
              <a:t>have</a:t>
            </a:r>
            <a:r>
              <a:rPr lang="de-DE" sz="1300" dirty="0" smtClean="0"/>
              <a:t> </a:t>
            </a:r>
            <a:r>
              <a:rPr lang="de-DE" sz="1300" dirty="0" err="1" smtClean="0"/>
              <a:t>higher</a:t>
            </a:r>
            <a:r>
              <a:rPr lang="de-DE" sz="1300" dirty="0" smtClean="0"/>
              <a:t> </a:t>
            </a:r>
            <a:r>
              <a:rPr lang="de-DE" sz="1300" dirty="0" err="1"/>
              <a:t>amplification</a:t>
            </a:r>
            <a:r>
              <a:rPr lang="de-DE" sz="1300" dirty="0"/>
              <a:t> </a:t>
            </a:r>
            <a:r>
              <a:rPr lang="de-DE" sz="1300" dirty="0" smtClean="0"/>
              <a:t>but, also, </a:t>
            </a:r>
            <a:r>
              <a:rPr lang="de-DE" sz="1300" dirty="0" err="1" smtClean="0"/>
              <a:t>there</a:t>
            </a:r>
            <a:r>
              <a:rPr lang="de-DE" sz="1300" dirty="0" smtClean="0"/>
              <a:t> </a:t>
            </a:r>
            <a:r>
              <a:rPr lang="de-DE" sz="1300" dirty="0" err="1"/>
              <a:t>is</a:t>
            </a:r>
            <a:r>
              <a:rPr lang="de-DE" sz="1300" dirty="0"/>
              <a:t> a </a:t>
            </a:r>
            <a:r>
              <a:rPr lang="de-DE" sz="1300" dirty="0" err="1"/>
              <a:t>very</a:t>
            </a:r>
            <a:r>
              <a:rPr lang="de-DE" sz="1300" dirty="0"/>
              <a:t> </a:t>
            </a:r>
            <a:r>
              <a:rPr lang="de-DE" sz="1300" dirty="0" err="1"/>
              <a:t>few</a:t>
            </a:r>
            <a:r>
              <a:rPr lang="de-DE" sz="1300" dirty="0"/>
              <a:t>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residual </a:t>
            </a:r>
            <a:r>
              <a:rPr lang="de-DE" sz="1300" dirty="0" err="1"/>
              <a:t>inversion</a:t>
            </a:r>
            <a:r>
              <a:rPr lang="de-DE" sz="1300" dirty="0"/>
              <a:t> </a:t>
            </a:r>
            <a:r>
              <a:rPr lang="de-DE" sz="1300" dirty="0" err="1" smtClean="0"/>
              <a:t>that</a:t>
            </a:r>
            <a:r>
              <a:rPr lang="de-DE" sz="1300" dirty="0" smtClean="0"/>
              <a:t> </a:t>
            </a:r>
            <a:r>
              <a:rPr lang="de-DE" sz="1300" dirty="0"/>
              <a:t>ASE </a:t>
            </a:r>
            <a:r>
              <a:rPr lang="de-DE" sz="1300" dirty="0" err="1"/>
              <a:t>can</a:t>
            </a:r>
            <a:r>
              <a:rPr lang="de-DE" sz="1300" dirty="0"/>
              <a:t> catch </a:t>
            </a:r>
            <a:r>
              <a:rPr lang="de-DE" sz="1300" dirty="0" err="1"/>
              <a:t>up</a:t>
            </a:r>
            <a:r>
              <a:rPr lang="de-DE" sz="1300" dirty="0"/>
              <a:t>. </a:t>
            </a:r>
            <a:endParaRPr lang="de-DE" sz="1300" dirty="0" smtClean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err="1" smtClean="0"/>
              <a:t>If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seed</a:t>
            </a:r>
            <a:r>
              <a:rPr lang="de-DE" sz="1300" dirty="0" smtClean="0"/>
              <a:t> </a:t>
            </a:r>
            <a:r>
              <a:rPr lang="de-DE" sz="1300" dirty="0" err="1"/>
              <a:t>is</a:t>
            </a:r>
            <a:r>
              <a:rPr lang="de-DE" sz="1300" dirty="0"/>
              <a:t> </a:t>
            </a:r>
            <a:r>
              <a:rPr lang="de-DE" sz="1300" dirty="0" err="1" smtClean="0"/>
              <a:t>weak</a:t>
            </a:r>
            <a:r>
              <a:rPr lang="de-DE" sz="1300" dirty="0"/>
              <a:t>, </a:t>
            </a:r>
            <a:r>
              <a:rPr lang="de-DE" sz="1300" dirty="0" err="1" smtClean="0"/>
              <a:t>the</a:t>
            </a:r>
            <a:r>
              <a:rPr lang="de-DE" sz="1300" dirty="0" smtClean="0"/>
              <a:t> ASE </a:t>
            </a:r>
            <a:r>
              <a:rPr lang="de-DE" sz="1300" dirty="0" err="1"/>
              <a:t>can</a:t>
            </a:r>
            <a:r>
              <a:rPr lang="de-DE" sz="1300" dirty="0"/>
              <a:t> </a:t>
            </a:r>
            <a:r>
              <a:rPr lang="de-DE" sz="1300" dirty="0" err="1"/>
              <a:t>collect</a:t>
            </a:r>
            <a:r>
              <a:rPr lang="de-DE" sz="1300" dirty="0"/>
              <a:t> a large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inversion</a:t>
            </a:r>
            <a:endParaRPr lang="de-DE" sz="1300" dirty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00" b="1" dirty="0">
              <a:solidFill>
                <a:srgbClr val="00B050"/>
              </a:solidFill>
            </a:endParaRP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/>
              <a:t>Operation </a:t>
            </a:r>
            <a:r>
              <a:rPr lang="de-DE" sz="1300" dirty="0" smtClean="0"/>
              <a:t>outside </a:t>
            </a:r>
            <a:r>
              <a:rPr lang="de-DE" sz="1300" dirty="0" err="1"/>
              <a:t>saturation</a:t>
            </a:r>
            <a:r>
              <a:rPr lang="de-DE" sz="1300" dirty="0"/>
              <a:t> </a:t>
            </a:r>
            <a:r>
              <a:rPr lang="de-DE" sz="1300" dirty="0" err="1" smtClean="0"/>
              <a:t>allows</a:t>
            </a:r>
            <a:r>
              <a:rPr lang="de-DE" sz="1300" dirty="0" smtClean="0"/>
              <a:t> </a:t>
            </a:r>
            <a:r>
              <a:rPr lang="de-DE" sz="1300" dirty="0" err="1" smtClean="0"/>
              <a:t>more</a:t>
            </a:r>
            <a:r>
              <a:rPr lang="de-DE" sz="1300" dirty="0" smtClean="0"/>
              <a:t> </a:t>
            </a:r>
            <a:r>
              <a:rPr lang="de-DE" sz="1300" dirty="0" err="1" smtClean="0"/>
              <a:t>ions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used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amplification</a:t>
            </a:r>
            <a:r>
              <a:rPr lang="de-DE" sz="1300" dirty="0" smtClean="0"/>
              <a:t> (</a:t>
            </a:r>
            <a:r>
              <a:rPr lang="de-DE" sz="1300" dirty="0" err="1" smtClean="0"/>
              <a:t>higher</a:t>
            </a:r>
            <a:r>
              <a:rPr lang="de-DE" sz="1300" dirty="0" smtClean="0"/>
              <a:t> </a:t>
            </a:r>
            <a:r>
              <a:rPr lang="de-DE" sz="1300" dirty="0" err="1" smtClean="0"/>
              <a:t>efficiency</a:t>
            </a:r>
            <a:r>
              <a:rPr lang="de-DE" sz="1300" dirty="0" smtClean="0"/>
              <a:t>) but also, </a:t>
            </a:r>
            <a:r>
              <a:rPr lang="de-DE" sz="1300" dirty="0" err="1" smtClean="0"/>
              <a:t>more</a:t>
            </a:r>
            <a:r>
              <a:rPr lang="de-DE" sz="1300" dirty="0" smtClean="0"/>
              <a:t> </a:t>
            </a:r>
            <a:r>
              <a:rPr lang="de-DE" sz="1300" dirty="0" err="1" smtClean="0"/>
              <a:t>ions</a:t>
            </a:r>
            <a:r>
              <a:rPr lang="de-DE" sz="1300" dirty="0" smtClean="0"/>
              <a:t> </a:t>
            </a:r>
            <a:r>
              <a:rPr lang="de-DE" sz="1300" dirty="0" err="1" smtClean="0"/>
              <a:t>are</a:t>
            </a:r>
            <a:r>
              <a:rPr lang="de-DE" sz="1300" dirty="0" smtClean="0"/>
              <a:t> </a:t>
            </a:r>
            <a:r>
              <a:rPr lang="de-DE" sz="1300" dirty="0" err="1" smtClean="0"/>
              <a:t>available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taken</a:t>
            </a:r>
            <a:r>
              <a:rPr lang="de-DE" sz="1300" dirty="0" smtClean="0"/>
              <a:t> by ASE (Higher </a:t>
            </a:r>
            <a:r>
              <a:rPr lang="de-DE" sz="1300" dirty="0" err="1" smtClean="0"/>
              <a:t>noise</a:t>
            </a:r>
            <a:r>
              <a:rPr lang="de-DE" sz="1300" dirty="0" smtClean="0"/>
              <a:t>)</a:t>
            </a:r>
            <a:endParaRPr lang="de-DE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67408" y="5301208"/>
                <a:ext cx="7848872" cy="1313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1300" b="1" dirty="0" smtClean="0"/>
                  <a:t>Why SNR increases with input power?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GB" sz="1300" dirty="0" smtClean="0">
                    <a:solidFill>
                      <a:schemeClr val="tx1"/>
                    </a:solidFill>
                  </a:rPr>
                  <a:t>Inversion is mostly taken </a:t>
                </a:r>
                <a:r>
                  <a:rPr lang="en-GB" sz="1300" dirty="0">
                    <a:solidFill>
                      <a:schemeClr val="tx1"/>
                    </a:solidFill>
                  </a:rPr>
                  <a:t>by the input signal and does not leave </a:t>
                </a:r>
                <a:r>
                  <a:rPr lang="en-GB" sz="1300" dirty="0" smtClean="0">
                    <a:solidFill>
                      <a:schemeClr val="tx1"/>
                    </a:solidFill>
                  </a:rPr>
                  <a:t>inversion </a:t>
                </a:r>
                <a:r>
                  <a:rPr lang="en-GB" sz="1300" dirty="0">
                    <a:solidFill>
                      <a:schemeClr val="tx1"/>
                    </a:solidFill>
                  </a:rPr>
                  <a:t>available for ASE </a:t>
                </a:r>
                <a:r>
                  <a:rPr lang="en-GB" sz="1300" dirty="0" smtClean="0">
                    <a:solidFill>
                      <a:schemeClr val="tx1"/>
                    </a:solidFill>
                  </a:rPr>
                  <a:t>generation</a:t>
                </a:r>
                <a:endParaRPr lang="en-GB" sz="13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𝑆𝑖𝑔𝑛𝑎𝑙</m:t>
                          </m:r>
                        </m:num>
                        <m:den>
                          <m: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𝐴𝑆𝐸</m:t>
                          </m:r>
                        </m:den>
                      </m:f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𝐴𝑆𝐸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301208"/>
                <a:ext cx="7848872" cy="1313245"/>
              </a:xfrm>
              <a:prstGeom prst="rect">
                <a:avLst/>
              </a:prstGeom>
              <a:blipFill rotWithShape="0">
                <a:blip r:embed="rId3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9"/>
          <a:stretch/>
        </p:blipFill>
        <p:spPr>
          <a:xfrm>
            <a:off x="7896200" y="1628800"/>
            <a:ext cx="3616281" cy="27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068348" y="5662989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Pump power = 120 mW</a:t>
            </a:r>
          </a:p>
          <a:p>
            <a:r>
              <a:rPr lang="de-DE" sz="1200" dirty="0" smtClean="0"/>
              <a:t>Output power = 300 </a:t>
            </a:r>
            <a:r>
              <a:rPr lang="de-DE" sz="1200" dirty="0" smtClean="0"/>
              <a:t>µW</a:t>
            </a:r>
            <a:endParaRPr lang="de-DE" sz="12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775520" y="5662989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Pump power = 20 mW</a:t>
            </a:r>
          </a:p>
          <a:p>
            <a:r>
              <a:rPr lang="de-DE" sz="1200" dirty="0" smtClean="0"/>
              <a:t>Output power = 261 </a:t>
            </a:r>
            <a:r>
              <a:rPr lang="de-DE" sz="1200" dirty="0" smtClean="0"/>
              <a:t>µW</a:t>
            </a:r>
            <a:endParaRPr lang="de-DE" sz="1200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b="853"/>
          <a:stretch/>
        </p:blipFill>
        <p:spPr>
          <a:xfrm>
            <a:off x="407368" y="1985749"/>
            <a:ext cx="5148850" cy="338437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/>
          <a:srcRect b="852"/>
          <a:stretch/>
        </p:blipFill>
        <p:spPr>
          <a:xfrm>
            <a:off x="6288788" y="1985421"/>
            <a:ext cx="5063796" cy="3384704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50"/>
          </a:xfrm>
        </p:spPr>
        <p:txBody>
          <a:bodyPr/>
          <a:lstStyle/>
          <a:p>
            <a:r>
              <a:rPr lang="en-GB" sz="3600" dirty="0"/>
              <a:t>1</a:t>
            </a:r>
            <a:r>
              <a:rPr lang="en-GB" sz="3600" baseline="30000" dirty="0"/>
              <a:t>st</a:t>
            </a:r>
            <a:r>
              <a:rPr lang="en-GB" sz="3600" dirty="0"/>
              <a:t> </a:t>
            </a:r>
            <a:r>
              <a:rPr lang="en-GB" sz="3600" dirty="0" smtClean="0"/>
              <a:t>amplifier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16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199456" y="502466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Pump power = 100 mW</a:t>
            </a:r>
          </a:p>
          <a:p>
            <a:r>
              <a:rPr lang="de-DE" sz="1200" dirty="0" smtClean="0"/>
              <a:t>Output power = 14.5 </a:t>
            </a:r>
            <a:r>
              <a:rPr lang="de-DE" sz="1200" dirty="0" smtClean="0"/>
              <a:t>mW</a:t>
            </a:r>
            <a:endParaRPr lang="de-DE" sz="12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8040216" y="502466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Pump power = 350 mW</a:t>
            </a:r>
          </a:p>
          <a:p>
            <a:r>
              <a:rPr lang="de-DE" sz="1200" dirty="0" smtClean="0"/>
              <a:t>Output power = 21 </a:t>
            </a:r>
            <a:r>
              <a:rPr lang="de-DE" sz="1200" dirty="0" smtClean="0"/>
              <a:t>mW</a:t>
            </a:r>
            <a:endParaRPr lang="de-DE" sz="12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413207"/>
            <a:ext cx="5264906" cy="353815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165" y="1484784"/>
            <a:ext cx="5059854" cy="339499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50"/>
          </a:xfrm>
        </p:spPr>
        <p:txBody>
          <a:bodyPr/>
          <a:lstStyle/>
          <a:p>
            <a:r>
              <a:rPr lang="en-GB" sz="3600" dirty="0" smtClean="0"/>
              <a:t>2</a:t>
            </a:r>
            <a:r>
              <a:rPr lang="en-GB" sz="3600" baseline="30000" dirty="0" smtClean="0"/>
              <a:t>nd</a:t>
            </a:r>
            <a:r>
              <a:rPr lang="en-GB" sz="3600" dirty="0" smtClean="0"/>
              <a:t> amplifier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01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DC558B08-5E53-47DE-8FB0-419773455732}"/>
              </a:ext>
            </a:extLst>
          </p:cNvPr>
          <p:cNvSpPr txBox="1">
            <a:spLocks/>
          </p:cNvSpPr>
          <p:nvPr/>
        </p:nvSpPr>
        <p:spPr bwMode="auto">
          <a:xfrm>
            <a:off x="767408" y="260648"/>
            <a:ext cx="9144000" cy="67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1CF18F-D483-634F-8098-7CA2A721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5A46A3-7CDD-48E8-A2F3-EDB7AE3960DA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67408" y="1112803"/>
            <a:ext cx="7488832" cy="80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542" b="1" dirty="0" smtClean="0"/>
              <a:t>Final design</a:t>
            </a:r>
          </a:p>
          <a:p>
            <a:pPr algn="just">
              <a:lnSpc>
                <a:spcPct val="150000"/>
              </a:lnSpc>
            </a:pPr>
            <a:endParaRPr lang="de-DE" sz="1542" b="1" dirty="0" smtClean="0"/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02014730-6580-7046-BFEA-27AE53C43215}"/>
              </a:ext>
            </a:extLst>
          </p:cNvPr>
          <p:cNvSpPr txBox="1"/>
          <p:nvPr/>
        </p:nvSpPr>
        <p:spPr>
          <a:xfrm>
            <a:off x="2270900" y="4677527"/>
            <a:ext cx="1332011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/>
              <a:t>seed: output 1st stage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2FD003FA-7DCC-C54C-84B1-A62F99FE8010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 bwMode="auto">
          <a:xfrm>
            <a:off x="5159896" y="4793489"/>
            <a:ext cx="1248746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Abgerundetes Rechteck 8">
            <a:extLst>
              <a:ext uri="{FF2B5EF4-FFF2-40B4-BE49-F238E27FC236}">
                <a16:creationId xmlns="" xmlns:a16="http://schemas.microsoft.com/office/drawing/2014/main" id="{3A30E033-22E6-754B-A889-93294AD3FFDD}"/>
              </a:ext>
            </a:extLst>
          </p:cNvPr>
          <p:cNvSpPr/>
          <p:nvPr/>
        </p:nvSpPr>
        <p:spPr>
          <a:xfrm>
            <a:off x="9205254" y="4647290"/>
            <a:ext cx="1139218" cy="2938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1" dirty="0">
                <a:solidFill>
                  <a:schemeClr val="tx1"/>
                </a:solidFill>
              </a:rPr>
              <a:t>1550 </a:t>
            </a:r>
            <a:r>
              <a:rPr lang="de-DE" sz="1361" dirty="0" err="1">
                <a:solidFill>
                  <a:schemeClr val="tx1"/>
                </a:solidFill>
              </a:rPr>
              <a:t>fc</a:t>
            </a:r>
            <a:r>
              <a:rPr lang="de-DE" sz="1361" dirty="0">
                <a:solidFill>
                  <a:schemeClr val="tx1"/>
                </a:solidFill>
              </a:rPr>
              <a:t>/</a:t>
            </a:r>
            <a:r>
              <a:rPr lang="de-DE" sz="1361" dirty="0" err="1">
                <a:solidFill>
                  <a:schemeClr val="tx1"/>
                </a:solidFill>
              </a:rPr>
              <a:t>apc</a:t>
            </a:r>
            <a:endParaRPr lang="de-DE" sz="1361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="" xmlns:a16="http://schemas.microsoft.com/office/drawing/2014/main" id="{2FD003FA-7DCC-C54C-84B1-A62F99FE8010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10344472" y="4793491"/>
            <a:ext cx="309719" cy="738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Abgerundetes Rechteck 10">
            <a:extLst>
              <a:ext uri="{FF2B5EF4-FFF2-40B4-BE49-F238E27FC236}">
                <a16:creationId xmlns="" xmlns:a16="http://schemas.microsoft.com/office/drawing/2014/main" id="{3A30E033-22E6-754B-A889-93294AD3FFDD}"/>
              </a:ext>
            </a:extLst>
          </p:cNvPr>
          <p:cNvSpPr/>
          <p:nvPr/>
        </p:nvSpPr>
        <p:spPr>
          <a:xfrm>
            <a:off x="3960879" y="4646550"/>
            <a:ext cx="1199017" cy="2938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1" dirty="0" smtClean="0">
                <a:solidFill>
                  <a:schemeClr val="tx1"/>
                </a:solidFill>
              </a:rPr>
              <a:t>1550 </a:t>
            </a:r>
            <a:r>
              <a:rPr lang="de-DE" sz="1361" dirty="0" err="1" smtClean="0">
                <a:solidFill>
                  <a:schemeClr val="tx1"/>
                </a:solidFill>
              </a:rPr>
              <a:t>fc</a:t>
            </a:r>
            <a:r>
              <a:rPr lang="de-DE" sz="1361" dirty="0" smtClean="0">
                <a:solidFill>
                  <a:schemeClr val="tx1"/>
                </a:solidFill>
              </a:rPr>
              <a:t>/</a:t>
            </a:r>
            <a:r>
              <a:rPr lang="de-DE" sz="1361" dirty="0" err="1" smtClean="0">
                <a:solidFill>
                  <a:schemeClr val="tx1"/>
                </a:solidFill>
              </a:rPr>
              <a:t>apc</a:t>
            </a:r>
            <a:endParaRPr lang="de-DE" sz="1361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="" xmlns:a16="http://schemas.microsoft.com/office/drawing/2014/main" id="{2FD003FA-7DCC-C54C-84B1-A62F99FE801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 bwMode="auto">
          <a:xfrm>
            <a:off x="3602911" y="4793489"/>
            <a:ext cx="357968" cy="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Gekrümmte Verbindung 12"/>
          <p:cNvCxnSpPr>
            <a:stCxn id="16" idx="1"/>
            <a:endCxn id="14" idx="3"/>
          </p:cNvCxnSpPr>
          <p:nvPr/>
        </p:nvCxnSpPr>
        <p:spPr>
          <a:xfrm rot="10800000" flipV="1">
            <a:off x="7428454" y="4017531"/>
            <a:ext cx="1199596" cy="775957"/>
          </a:xfrm>
          <a:prstGeom prst="curvedConnector3">
            <a:avLst>
              <a:gd name="adj1" fmla="val 7113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="" xmlns:a16="http://schemas.microsoft.com/office/drawing/2014/main" id="{3A30E033-22E6-754B-A889-93294AD3FFDD}"/>
              </a:ext>
            </a:extLst>
          </p:cNvPr>
          <p:cNvSpPr/>
          <p:nvPr/>
        </p:nvSpPr>
        <p:spPr>
          <a:xfrm>
            <a:off x="6408642" y="4646550"/>
            <a:ext cx="1019812" cy="2938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1" dirty="0">
                <a:solidFill>
                  <a:schemeClr val="tx1"/>
                </a:solidFill>
              </a:rPr>
              <a:t>WDM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="" xmlns:a16="http://schemas.microsoft.com/office/drawing/2014/main" id="{2FD003FA-7DCC-C54C-84B1-A62F99FE8010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 bwMode="auto">
          <a:xfrm flipV="1">
            <a:off x="7428454" y="4790430"/>
            <a:ext cx="683770" cy="3059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Abgerundetes Rechteck 15">
            <a:extLst>
              <a:ext uri="{FF2B5EF4-FFF2-40B4-BE49-F238E27FC236}">
                <a16:creationId xmlns="" xmlns:a16="http://schemas.microsoft.com/office/drawing/2014/main" id="{D7A06300-2203-9445-B96E-F9BA74868862}"/>
              </a:ext>
            </a:extLst>
          </p:cNvPr>
          <p:cNvSpPr/>
          <p:nvPr/>
        </p:nvSpPr>
        <p:spPr>
          <a:xfrm>
            <a:off x="8628050" y="3870593"/>
            <a:ext cx="1476027" cy="2938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1" dirty="0" err="1">
                <a:solidFill>
                  <a:schemeClr val="tx1"/>
                </a:solidFill>
              </a:rPr>
              <a:t>fc</a:t>
            </a:r>
            <a:r>
              <a:rPr lang="de-DE" sz="1361" dirty="0">
                <a:solidFill>
                  <a:schemeClr val="tx1"/>
                </a:solidFill>
              </a:rPr>
              <a:t>/</a:t>
            </a:r>
            <a:r>
              <a:rPr lang="de-DE" sz="1361" dirty="0" err="1">
                <a:solidFill>
                  <a:schemeClr val="tx1"/>
                </a:solidFill>
              </a:rPr>
              <a:t>apc</a:t>
            </a:r>
            <a:r>
              <a:rPr lang="de-DE" sz="1361" dirty="0">
                <a:solidFill>
                  <a:schemeClr val="tx1"/>
                </a:solidFill>
              </a:rPr>
              <a:t> </a:t>
            </a:r>
            <a:r>
              <a:rPr lang="de-DE" sz="1361" dirty="0" smtClean="0">
                <a:solidFill>
                  <a:schemeClr val="tx1"/>
                </a:solidFill>
              </a:rPr>
              <a:t>980</a:t>
            </a:r>
            <a:endParaRPr lang="de-DE" sz="1361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>
            <a:extLst>
              <a:ext uri="{FF2B5EF4-FFF2-40B4-BE49-F238E27FC236}">
                <a16:creationId xmlns="" xmlns:a16="http://schemas.microsoft.com/office/drawing/2014/main" id="{3A30E033-22E6-754B-A889-93294AD3FFDD}"/>
              </a:ext>
            </a:extLst>
          </p:cNvPr>
          <p:cNvSpPr/>
          <p:nvPr/>
        </p:nvSpPr>
        <p:spPr>
          <a:xfrm>
            <a:off x="4121997" y="3138819"/>
            <a:ext cx="909770" cy="3003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>
                <a:solidFill>
                  <a:schemeClr val="tx1"/>
                </a:solidFill>
              </a:rPr>
              <a:t>WDM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="" xmlns:a16="http://schemas.microsoft.com/office/drawing/2014/main" id="{2FD003FA-7DCC-C54C-84B1-A62F99FE801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 bwMode="auto">
          <a:xfrm>
            <a:off x="5031767" y="3288988"/>
            <a:ext cx="1295886" cy="171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bgerundetes Rechteck 18">
            <a:extLst>
              <a:ext uri="{FF2B5EF4-FFF2-40B4-BE49-F238E27FC236}">
                <a16:creationId xmlns="" xmlns:a16="http://schemas.microsoft.com/office/drawing/2014/main" id="{3A30E033-22E6-754B-A889-93294AD3FFDD}"/>
              </a:ext>
            </a:extLst>
          </p:cNvPr>
          <p:cNvSpPr/>
          <p:nvPr/>
        </p:nvSpPr>
        <p:spPr>
          <a:xfrm>
            <a:off x="6327653" y="3139162"/>
            <a:ext cx="776459" cy="2999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 smtClean="0">
                <a:solidFill>
                  <a:schemeClr val="tx1"/>
                </a:solidFill>
              </a:rPr>
              <a:t>ISO*</a:t>
            </a:r>
            <a:endParaRPr lang="de-DE" sz="1360" dirty="0">
              <a:solidFill>
                <a:schemeClr val="tx1"/>
              </a:solidFill>
            </a:endParaRPr>
          </a:p>
        </p:txBody>
      </p:sp>
      <p:cxnSp>
        <p:nvCxnSpPr>
          <p:cNvPr id="20" name="Gekrümmte Verbindung 19"/>
          <p:cNvCxnSpPr>
            <a:stCxn id="24" idx="3"/>
            <a:endCxn id="17" idx="1"/>
          </p:cNvCxnSpPr>
          <p:nvPr/>
        </p:nvCxnSpPr>
        <p:spPr>
          <a:xfrm>
            <a:off x="3033451" y="2705677"/>
            <a:ext cx="1088546" cy="583311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>
            <a:extLst>
              <a:ext uri="{FF2B5EF4-FFF2-40B4-BE49-F238E27FC236}">
                <a16:creationId xmlns="" xmlns:a16="http://schemas.microsoft.com/office/drawing/2014/main" id="{3A30E033-22E6-754B-A889-93294AD3FFDD}"/>
              </a:ext>
            </a:extLst>
          </p:cNvPr>
          <p:cNvSpPr/>
          <p:nvPr/>
        </p:nvSpPr>
        <p:spPr>
          <a:xfrm>
            <a:off x="2589908" y="3138496"/>
            <a:ext cx="942875" cy="3006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>
                <a:solidFill>
                  <a:schemeClr val="tx1"/>
                </a:solidFill>
              </a:rPr>
              <a:t>ISO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="" xmlns:a16="http://schemas.microsoft.com/office/drawing/2014/main" id="{2FD003FA-7DCC-C54C-84B1-A62F99FE8010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 bwMode="auto">
          <a:xfrm>
            <a:off x="3532783" y="3288826"/>
            <a:ext cx="589214" cy="162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Gerade Verbindung mit Pfeil 22">
            <a:extLst>
              <a:ext uri="{FF2B5EF4-FFF2-40B4-BE49-F238E27FC236}">
                <a16:creationId xmlns="" xmlns:a16="http://schemas.microsoft.com/office/drawing/2014/main" id="{2FD003FA-7DCC-C54C-84B1-A62F99FE801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 bwMode="auto">
          <a:xfrm>
            <a:off x="1944271" y="3286645"/>
            <a:ext cx="645637" cy="2181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bgerundetes Rechteck 23">
            <a:extLst>
              <a:ext uri="{FF2B5EF4-FFF2-40B4-BE49-F238E27FC236}">
                <a16:creationId xmlns="" xmlns:a16="http://schemas.microsoft.com/office/drawing/2014/main" id="{D7A06300-2203-9445-B96E-F9BA74868862}"/>
              </a:ext>
            </a:extLst>
          </p:cNvPr>
          <p:cNvSpPr/>
          <p:nvPr/>
        </p:nvSpPr>
        <p:spPr>
          <a:xfrm>
            <a:off x="1557424" y="2564904"/>
            <a:ext cx="1476027" cy="281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 err="1">
                <a:solidFill>
                  <a:schemeClr val="tx1"/>
                </a:solidFill>
              </a:rPr>
              <a:t>fc</a:t>
            </a:r>
            <a:r>
              <a:rPr lang="de-DE" sz="1360" dirty="0">
                <a:solidFill>
                  <a:schemeClr val="tx1"/>
                </a:solidFill>
              </a:rPr>
              <a:t>/</a:t>
            </a:r>
            <a:r>
              <a:rPr lang="de-DE" sz="1360" dirty="0" err="1">
                <a:solidFill>
                  <a:schemeClr val="tx1"/>
                </a:solidFill>
              </a:rPr>
              <a:t>apc</a:t>
            </a:r>
            <a:r>
              <a:rPr lang="de-DE" sz="1360" dirty="0">
                <a:solidFill>
                  <a:schemeClr val="tx1"/>
                </a:solidFill>
              </a:rPr>
              <a:t> </a:t>
            </a:r>
            <a:r>
              <a:rPr lang="de-DE" sz="1360" dirty="0" smtClean="0">
                <a:solidFill>
                  <a:schemeClr val="tx1"/>
                </a:solidFill>
              </a:rPr>
              <a:t>980</a:t>
            </a:r>
            <a:endParaRPr lang="de-DE" sz="1360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02014730-6580-7046-BFEA-27AE53C43215}"/>
              </a:ext>
            </a:extLst>
          </p:cNvPr>
          <p:cNvSpPr txBox="1"/>
          <p:nvPr/>
        </p:nvSpPr>
        <p:spPr>
          <a:xfrm>
            <a:off x="407368" y="3170683"/>
            <a:ext cx="1536903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/>
              <a:t>seed: output microcomb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="" xmlns:a16="http://schemas.microsoft.com/office/drawing/2014/main" id="{2FD003FA-7DCC-C54C-84B1-A62F99FE8010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 bwMode="auto">
          <a:xfrm flipV="1">
            <a:off x="7104112" y="3286644"/>
            <a:ext cx="565488" cy="251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bgerundetes Rechteck 26">
            <a:extLst>
              <a:ext uri="{FF2B5EF4-FFF2-40B4-BE49-F238E27FC236}">
                <a16:creationId xmlns="" xmlns:a16="http://schemas.microsoft.com/office/drawing/2014/main" id="{D7A06300-2203-9445-B96E-F9BA74868862}"/>
              </a:ext>
            </a:extLst>
          </p:cNvPr>
          <p:cNvSpPr/>
          <p:nvPr/>
        </p:nvSpPr>
        <p:spPr>
          <a:xfrm>
            <a:off x="10344472" y="2424131"/>
            <a:ext cx="1093162" cy="281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>
                <a:solidFill>
                  <a:schemeClr val="tx1"/>
                </a:solidFill>
              </a:rPr>
              <a:t>LD </a:t>
            </a:r>
            <a:r>
              <a:rPr lang="de-DE" sz="1360" dirty="0" smtClean="0">
                <a:solidFill>
                  <a:schemeClr val="tx1"/>
                </a:solidFill>
              </a:rPr>
              <a:t>Pump2</a:t>
            </a:r>
            <a:endParaRPr lang="de-DE" sz="1360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>
            <a:extLst>
              <a:ext uri="{FF2B5EF4-FFF2-40B4-BE49-F238E27FC236}">
                <a16:creationId xmlns="" xmlns:a16="http://schemas.microsoft.com/office/drawing/2014/main" id="{D7A06300-2203-9445-B96E-F9BA74868862}"/>
              </a:ext>
            </a:extLst>
          </p:cNvPr>
          <p:cNvSpPr/>
          <p:nvPr/>
        </p:nvSpPr>
        <p:spPr>
          <a:xfrm>
            <a:off x="6298866" y="1844823"/>
            <a:ext cx="915635" cy="281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>
                <a:solidFill>
                  <a:schemeClr val="tx1"/>
                </a:solidFill>
              </a:rPr>
              <a:t>Pµmo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="" xmlns:a16="http://schemas.microsoft.com/office/drawing/2014/main" id="{02014730-6580-7046-BFEA-27AE53C43215}"/>
              </a:ext>
            </a:extLst>
          </p:cNvPr>
          <p:cNvSpPr txBox="1"/>
          <p:nvPr/>
        </p:nvSpPr>
        <p:spPr>
          <a:xfrm>
            <a:off x="6841250" y="3998831"/>
            <a:ext cx="1174407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/>
              <a:t>Backward pumping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="" xmlns:a16="http://schemas.microsoft.com/office/drawing/2014/main" id="{02014730-6580-7046-BFEA-27AE53C43215}"/>
              </a:ext>
            </a:extLst>
          </p:cNvPr>
          <p:cNvSpPr txBox="1"/>
          <p:nvPr/>
        </p:nvSpPr>
        <p:spPr>
          <a:xfrm>
            <a:off x="3396929" y="2650350"/>
            <a:ext cx="1106591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/>
              <a:t>Forward pumping</a:t>
            </a:r>
          </a:p>
        </p:txBody>
      </p:sp>
      <p:sp>
        <p:nvSpPr>
          <p:cNvPr id="31" name="Abgerundetes Rechteck 30">
            <a:extLst>
              <a:ext uri="{FF2B5EF4-FFF2-40B4-BE49-F238E27FC236}">
                <a16:creationId xmlns="" xmlns:a16="http://schemas.microsoft.com/office/drawing/2014/main" id="{D7A06300-2203-9445-B96E-F9BA74868862}"/>
              </a:ext>
            </a:extLst>
          </p:cNvPr>
          <p:cNvSpPr/>
          <p:nvPr/>
        </p:nvSpPr>
        <p:spPr>
          <a:xfrm>
            <a:off x="1726716" y="1844824"/>
            <a:ext cx="1137442" cy="281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>
                <a:solidFill>
                  <a:schemeClr val="tx1"/>
                </a:solidFill>
              </a:rPr>
              <a:t>LD </a:t>
            </a:r>
            <a:r>
              <a:rPr lang="de-DE" sz="1360" dirty="0" smtClean="0">
                <a:solidFill>
                  <a:schemeClr val="tx1"/>
                </a:solidFill>
              </a:rPr>
              <a:t>Pump1</a:t>
            </a:r>
            <a:endParaRPr lang="de-DE" sz="1360" dirty="0">
              <a:solidFill>
                <a:schemeClr val="tx1"/>
              </a:solidFill>
            </a:endParaRPr>
          </a:p>
        </p:txBody>
      </p:sp>
      <p:sp>
        <p:nvSpPr>
          <p:cNvPr id="32" name="Abgerundetes Rechteck 31">
            <a:extLst>
              <a:ext uri="{FF2B5EF4-FFF2-40B4-BE49-F238E27FC236}">
                <a16:creationId xmlns="" xmlns:a16="http://schemas.microsoft.com/office/drawing/2014/main" id="{3A30E033-22E6-754B-A889-93294AD3FFDD}"/>
              </a:ext>
            </a:extLst>
          </p:cNvPr>
          <p:cNvSpPr/>
          <p:nvPr/>
        </p:nvSpPr>
        <p:spPr>
          <a:xfrm>
            <a:off x="8112224" y="4640433"/>
            <a:ext cx="740051" cy="2999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60" dirty="0" smtClean="0">
                <a:solidFill>
                  <a:schemeClr val="tx1"/>
                </a:solidFill>
              </a:rPr>
              <a:t>ISO</a:t>
            </a:r>
            <a:endParaRPr lang="de-DE" sz="1360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="" xmlns:a16="http://schemas.microsoft.com/office/drawing/2014/main" id="{2FD003FA-7DCC-C54C-84B1-A62F99FE8010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 bwMode="auto">
          <a:xfrm>
            <a:off x="8852275" y="4790430"/>
            <a:ext cx="352979" cy="3799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Ellipse 33"/>
          <p:cNvSpPr/>
          <p:nvPr/>
        </p:nvSpPr>
        <p:spPr>
          <a:xfrm>
            <a:off x="5375920" y="2572606"/>
            <a:ext cx="352687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/>
          <p:cNvSpPr/>
          <p:nvPr/>
        </p:nvSpPr>
        <p:spPr>
          <a:xfrm>
            <a:off x="5444461" y="2568755"/>
            <a:ext cx="352687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5513523" y="2564904"/>
            <a:ext cx="366453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Gerade Verbindung mit Pfeil 36"/>
          <p:cNvCxnSpPr>
            <a:stCxn id="31" idx="2"/>
            <a:endCxn id="24" idx="0"/>
          </p:cNvCxnSpPr>
          <p:nvPr/>
        </p:nvCxnSpPr>
        <p:spPr>
          <a:xfrm>
            <a:off x="2295437" y="2126369"/>
            <a:ext cx="1" cy="43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447928" y="4070514"/>
            <a:ext cx="352687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/>
          <p:cNvSpPr/>
          <p:nvPr/>
        </p:nvSpPr>
        <p:spPr>
          <a:xfrm>
            <a:off x="5516469" y="4066663"/>
            <a:ext cx="352687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/>
          <p:cNvSpPr/>
          <p:nvPr/>
        </p:nvSpPr>
        <p:spPr>
          <a:xfrm>
            <a:off x="5585531" y="4062812"/>
            <a:ext cx="366453" cy="7084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feld 40">
            <a:extLst>
              <a:ext uri="{FF2B5EF4-FFF2-40B4-BE49-F238E27FC236}">
                <a16:creationId xmlns="" xmlns:a16="http://schemas.microsoft.com/office/drawing/2014/main" id="{02014730-6580-7046-BFEA-27AE53C43215}"/>
              </a:ext>
            </a:extLst>
          </p:cNvPr>
          <p:cNvSpPr txBox="1"/>
          <p:nvPr/>
        </p:nvSpPr>
        <p:spPr>
          <a:xfrm>
            <a:off x="7669600" y="3170682"/>
            <a:ext cx="1332011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 err="1" smtClean="0"/>
              <a:t>To</a:t>
            </a:r>
            <a:r>
              <a:rPr lang="de-DE" sz="907" dirty="0" smtClean="0"/>
              <a:t> </a:t>
            </a:r>
            <a:r>
              <a:rPr lang="de-DE" sz="907" dirty="0" err="1" smtClean="0"/>
              <a:t>input</a:t>
            </a:r>
            <a:r>
              <a:rPr lang="de-DE" sz="907" dirty="0" smtClean="0"/>
              <a:t> 2nd </a:t>
            </a:r>
            <a:r>
              <a:rPr lang="de-DE" sz="907" dirty="0"/>
              <a:t>stage</a:t>
            </a:r>
          </a:p>
        </p:txBody>
      </p:sp>
      <p:cxnSp>
        <p:nvCxnSpPr>
          <p:cNvPr id="42" name="Gekrümmte Verbindung 41"/>
          <p:cNvCxnSpPr>
            <a:stCxn id="27" idx="2"/>
            <a:endCxn id="16" idx="3"/>
          </p:cNvCxnSpPr>
          <p:nvPr/>
        </p:nvCxnSpPr>
        <p:spPr>
          <a:xfrm rot="5400000">
            <a:off x="9841637" y="2968116"/>
            <a:ext cx="1311856" cy="7869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8" idx="1"/>
            <a:endCxn id="31" idx="3"/>
          </p:cNvCxnSpPr>
          <p:nvPr/>
        </p:nvCxnSpPr>
        <p:spPr>
          <a:xfrm flipH="1">
            <a:off x="2864158" y="1985596"/>
            <a:ext cx="343470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>
            <a:stCxn id="28" idx="3"/>
            <a:endCxn id="27" idx="0"/>
          </p:cNvCxnSpPr>
          <p:nvPr/>
        </p:nvCxnSpPr>
        <p:spPr>
          <a:xfrm>
            <a:off x="7214501" y="1985596"/>
            <a:ext cx="3676552" cy="4385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="" xmlns:a16="http://schemas.microsoft.com/office/drawing/2014/main" id="{02014730-6580-7046-BFEA-27AE53C43215}"/>
              </a:ext>
            </a:extLst>
          </p:cNvPr>
          <p:cNvSpPr txBox="1"/>
          <p:nvPr/>
        </p:nvSpPr>
        <p:spPr>
          <a:xfrm>
            <a:off x="4954798" y="2193293"/>
            <a:ext cx="1332011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 smtClean="0"/>
              <a:t>24 dB/m, Er3+</a:t>
            </a:r>
          </a:p>
          <a:p>
            <a:pPr algn="ctr"/>
            <a:r>
              <a:rPr lang="de-DE" sz="907" dirty="0" smtClean="0"/>
              <a:t>0.5 m </a:t>
            </a:r>
            <a:endParaRPr lang="de-DE" sz="907" dirty="0"/>
          </a:p>
        </p:txBody>
      </p:sp>
      <p:sp>
        <p:nvSpPr>
          <p:cNvPr id="46" name="Textfeld 45">
            <a:extLst>
              <a:ext uri="{FF2B5EF4-FFF2-40B4-BE49-F238E27FC236}">
                <a16:creationId xmlns="" xmlns:a16="http://schemas.microsoft.com/office/drawing/2014/main" id="{02014730-6580-7046-BFEA-27AE53C43215}"/>
              </a:ext>
            </a:extLst>
          </p:cNvPr>
          <p:cNvSpPr txBox="1"/>
          <p:nvPr/>
        </p:nvSpPr>
        <p:spPr>
          <a:xfrm>
            <a:off x="5023192" y="3669104"/>
            <a:ext cx="1332011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7" dirty="0" smtClean="0"/>
              <a:t>27 dB/m, Er3+</a:t>
            </a:r>
          </a:p>
          <a:p>
            <a:pPr algn="ctr"/>
            <a:r>
              <a:rPr lang="de-DE" sz="907" dirty="0" smtClean="0"/>
              <a:t>1.9 m </a:t>
            </a:r>
            <a:endParaRPr lang="de-DE" sz="907" dirty="0"/>
          </a:p>
        </p:txBody>
      </p:sp>
      <p:sp>
        <p:nvSpPr>
          <p:cNvPr id="2" name="Textfeld 1"/>
          <p:cNvSpPr txBox="1"/>
          <p:nvPr/>
        </p:nvSpPr>
        <p:spPr>
          <a:xfrm>
            <a:off x="1490428" y="5534469"/>
            <a:ext cx="785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*due </a:t>
            </a:r>
            <a:r>
              <a:rPr lang="de-DE" sz="1200" dirty="0" err="1" smtClean="0"/>
              <a:t>to</a:t>
            </a:r>
            <a:r>
              <a:rPr lang="de-DE" sz="1200" dirty="0" smtClean="0"/>
              <a:t> residual </a:t>
            </a:r>
            <a:r>
              <a:rPr lang="de-DE" sz="1200" dirty="0" err="1" smtClean="0"/>
              <a:t>forward</a:t>
            </a:r>
            <a:r>
              <a:rPr lang="de-DE" sz="1200" dirty="0" smtClean="0"/>
              <a:t> pump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backward</a:t>
            </a:r>
            <a:r>
              <a:rPr lang="de-DE" sz="1200" dirty="0" smtClean="0"/>
              <a:t> pump </a:t>
            </a:r>
            <a:r>
              <a:rPr lang="de-DE" sz="1200" dirty="0" err="1" smtClean="0"/>
              <a:t>from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amplifier</a:t>
            </a:r>
            <a:r>
              <a:rPr lang="de-DE" sz="1200" dirty="0"/>
              <a:t> </a:t>
            </a:r>
            <a:r>
              <a:rPr lang="de-DE" sz="1200" dirty="0" err="1" smtClean="0"/>
              <a:t>respectively</a:t>
            </a:r>
            <a:r>
              <a:rPr lang="de-DE" sz="1200" dirty="0" smtClean="0"/>
              <a:t>, </a:t>
            </a:r>
            <a:r>
              <a:rPr lang="de-DE" sz="1200" dirty="0" err="1" smtClean="0"/>
              <a:t>this</a:t>
            </a:r>
            <a:r>
              <a:rPr lang="de-DE" sz="1200" dirty="0" smtClean="0"/>
              <a:t> </a:t>
            </a:r>
            <a:r>
              <a:rPr lang="de-DE" sz="1200" dirty="0" err="1" smtClean="0"/>
              <a:t>isolator</a:t>
            </a:r>
            <a:r>
              <a:rPr lang="de-DE" sz="1200" dirty="0" smtClean="0"/>
              <a:t> </a:t>
            </a:r>
            <a:r>
              <a:rPr lang="de-DE" sz="1200" dirty="0" err="1" smtClean="0"/>
              <a:t>might</a:t>
            </a:r>
            <a:r>
              <a:rPr lang="de-DE" sz="1200" dirty="0" smtClean="0"/>
              <a:t> </a:t>
            </a:r>
            <a:r>
              <a:rPr lang="de-DE" sz="1200" dirty="0" err="1" smtClean="0"/>
              <a:t>suffer</a:t>
            </a:r>
            <a:r>
              <a:rPr lang="de-DE" sz="1200" dirty="0" smtClean="0"/>
              <a:t> </a:t>
            </a:r>
            <a:r>
              <a:rPr lang="de-DE" sz="1200" dirty="0" err="1" smtClean="0"/>
              <a:t>some</a:t>
            </a:r>
            <a:r>
              <a:rPr lang="de-DE" sz="1200" dirty="0" smtClean="0"/>
              <a:t> </a:t>
            </a:r>
            <a:r>
              <a:rPr lang="de-DE" sz="1200" dirty="0" err="1" smtClean="0"/>
              <a:t>heat</a:t>
            </a:r>
            <a:r>
              <a:rPr lang="de-DE" sz="1200" dirty="0" smtClean="0"/>
              <a:t> </a:t>
            </a:r>
            <a:r>
              <a:rPr lang="de-DE" sz="1200" dirty="0" err="1" smtClean="0"/>
              <a:t>dissipation</a:t>
            </a:r>
            <a:r>
              <a:rPr lang="de-DE" sz="1200" dirty="0" smtClean="0"/>
              <a:t> but, </a:t>
            </a:r>
            <a:r>
              <a:rPr lang="de-DE" sz="1200" dirty="0" err="1" smtClean="0"/>
              <a:t>given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power </a:t>
            </a:r>
            <a:r>
              <a:rPr lang="de-DE" sz="1200" dirty="0" err="1" smtClean="0"/>
              <a:t>values</a:t>
            </a:r>
            <a:r>
              <a:rPr lang="de-DE" sz="1200" dirty="0" smtClean="0"/>
              <a:t>, </a:t>
            </a:r>
            <a:r>
              <a:rPr lang="de-DE" sz="1200" dirty="0" err="1" smtClean="0"/>
              <a:t>should</a:t>
            </a:r>
            <a:r>
              <a:rPr lang="de-DE" sz="1200" dirty="0" smtClean="0"/>
              <a:t> not </a:t>
            </a:r>
            <a:r>
              <a:rPr lang="de-DE" sz="1200" dirty="0" err="1" smtClean="0"/>
              <a:t>be</a:t>
            </a:r>
            <a:r>
              <a:rPr lang="de-DE" sz="1200" dirty="0" smtClean="0"/>
              <a:t> an </a:t>
            </a:r>
            <a:r>
              <a:rPr lang="de-DE" sz="1200" dirty="0" err="1" smtClean="0"/>
              <a:t>issue</a:t>
            </a:r>
            <a:r>
              <a:rPr lang="de-DE" sz="1200" dirty="0" smtClean="0"/>
              <a:t>. </a:t>
            </a:r>
            <a:endParaRPr lang="en-GB" sz="1200" dirty="0"/>
          </a:p>
        </p:txBody>
      </p:sp>
      <p:sp>
        <p:nvSpPr>
          <p:cNvPr id="4" name="Textfeld 3"/>
          <p:cNvSpPr txBox="1"/>
          <p:nvPr/>
        </p:nvSpPr>
        <p:spPr>
          <a:xfrm>
            <a:off x="2254406" y="2188790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~ 50 mW</a:t>
            </a:r>
            <a:endParaRPr lang="en-GB" sz="1200" dirty="0"/>
          </a:p>
        </p:txBody>
      </p:sp>
      <p:sp>
        <p:nvSpPr>
          <p:cNvPr id="47" name="Textfeld 46"/>
          <p:cNvSpPr txBox="1"/>
          <p:nvPr/>
        </p:nvSpPr>
        <p:spPr>
          <a:xfrm>
            <a:off x="10654191" y="3439156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~ 250 mW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38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67408" y="1112803"/>
            <a:ext cx="10657184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542" b="1" dirty="0" err="1"/>
              <a:t>S</a:t>
            </a:r>
            <a:r>
              <a:rPr lang="de-DE" sz="1542" b="1" dirty="0" err="1" smtClean="0"/>
              <a:t>ome</a:t>
            </a:r>
            <a:r>
              <a:rPr lang="de-DE" sz="1542" b="1" dirty="0" smtClean="0"/>
              <a:t> </a:t>
            </a:r>
            <a:r>
              <a:rPr lang="de-DE" sz="1542" b="1" dirty="0" err="1" smtClean="0"/>
              <a:t>definitions</a:t>
            </a:r>
            <a:r>
              <a:rPr lang="de-DE" sz="1542" b="1" dirty="0" smtClean="0"/>
              <a:t>…</a:t>
            </a:r>
            <a:endParaRPr lang="de-DE" sz="13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425" y="1448234"/>
            <a:ext cx="2914650" cy="838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763" y="5906897"/>
            <a:ext cx="2876550" cy="33337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711" y="4432266"/>
            <a:ext cx="7667625" cy="8953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7103" y="4586898"/>
            <a:ext cx="1876425" cy="52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954935" y="1468198"/>
                <a:ext cx="6231092" cy="47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The highest inversion gives the smaller value.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de-DE" sz="1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sz="1200" dirty="0" smtClean="0">
                    <a:solidFill>
                      <a:srgbClr val="00B050"/>
                    </a:solidFill>
                  </a:rPr>
                  <a:t>. </a:t>
                </a:r>
              </a:p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Negligible </a:t>
                </a:r>
                <a:r>
                  <a:rPr lang="en-GB" sz="1200" dirty="0">
                    <a:solidFill>
                      <a:srgbClr val="00B050"/>
                    </a:solidFill>
                  </a:rPr>
                  <a:t>population of the </a:t>
                </a:r>
                <a:r>
                  <a:rPr lang="en-GB" sz="1200" dirty="0" smtClean="0">
                    <a:solidFill>
                      <a:srgbClr val="00B050"/>
                    </a:solidFill>
                  </a:rPr>
                  <a:t>ground level </a:t>
                </a:r>
                <a:r>
                  <a:rPr lang="en-GB" sz="1200" dirty="0">
                    <a:solidFill>
                      <a:srgbClr val="00B050"/>
                    </a:solidFill>
                  </a:rPr>
                  <a:t>prevents reabsorption of the signal</a:t>
                </a: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35" y="1468198"/>
                <a:ext cx="6231092" cy="475964"/>
              </a:xfrm>
              <a:prstGeom prst="rect">
                <a:avLst/>
              </a:prstGeom>
              <a:blipFill rotWithShape="0">
                <a:blip r:embed="rId7"/>
                <a:stretch>
                  <a:fillRect l="-98" t="-2564" b="-8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1624" y="2439908"/>
            <a:ext cx="5981700" cy="47625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514110" y="2823900"/>
            <a:ext cx="14540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</a:rPr>
              <a:t>ASE</a:t>
            </a:r>
          </a:p>
          <a:p>
            <a:pPr algn="ctr"/>
            <a:r>
              <a:rPr lang="en-GB" sz="1000" dirty="0" smtClean="0">
                <a:solidFill>
                  <a:srgbClr val="00B050"/>
                </a:solidFill>
              </a:rPr>
              <a:t>Independent from the photon number</a:t>
            </a:r>
            <a:endParaRPr lang="en-GB" sz="1000" dirty="0">
              <a:solidFill>
                <a:srgbClr val="00B05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496600" y="2842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Abs.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880714" y="28178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Stim.</a:t>
            </a:r>
            <a:endParaRPr lang="en-GB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9050634" y="2422038"/>
                <a:ext cx="2135393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de-DE" b="0" dirty="0" smtClean="0"/>
                  <a:t> </a:t>
                </a:r>
              </a:p>
              <a:p>
                <a:pPr algn="ctr"/>
                <a:r>
                  <a:rPr lang="de-DE" sz="1300" b="0" dirty="0" smtClean="0"/>
                  <a:t>photon </a:t>
                </a:r>
                <a:r>
                  <a:rPr lang="de-DE" sz="1300" b="0" dirty="0" err="1" smtClean="0"/>
                  <a:t>flux</a:t>
                </a:r>
                <a:r>
                  <a:rPr lang="de-DE" sz="1300" b="0" dirty="0" smtClean="0"/>
                  <a:t> </a:t>
                </a:r>
                <a:r>
                  <a:rPr lang="de-DE" sz="1300" b="0" dirty="0" err="1" smtClean="0"/>
                  <a:t>density</a:t>
                </a:r>
                <a:endParaRPr lang="de-DE" sz="13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algn="ctr"/>
                <a:r>
                  <a:rPr lang="de-DE" sz="1300" b="0" dirty="0" smtClean="0"/>
                  <a:t>abs. </a:t>
                </a:r>
                <a:r>
                  <a:rPr lang="de-DE" sz="1300" b="0" dirty="0" err="1" smtClean="0"/>
                  <a:t>and</a:t>
                </a:r>
                <a:r>
                  <a:rPr lang="de-DE" sz="1300" b="0" dirty="0" smtClean="0"/>
                  <a:t> </a:t>
                </a:r>
                <a:r>
                  <a:rPr lang="de-DE" sz="1300" b="0" dirty="0" err="1" smtClean="0"/>
                  <a:t>emission</a:t>
                </a:r>
                <a:r>
                  <a:rPr lang="de-DE" sz="1300" b="0" dirty="0" smtClean="0"/>
                  <a:t> rate</a:t>
                </a: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634" y="2422038"/>
                <a:ext cx="2135393" cy="1046440"/>
              </a:xfrm>
              <a:prstGeom prst="rect">
                <a:avLst/>
              </a:prstGeom>
              <a:blipFill rotWithShape="0">
                <a:blip r:embed="rId9"/>
                <a:stretch>
                  <a:fillRect b="-40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347736" y="2540805"/>
                <a:ext cx="23442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smtClean="0">
                    <a:solidFill>
                      <a:srgbClr val="00B050"/>
                    </a:solidFill>
                  </a:rPr>
                  <a:t>Photon </a:t>
                </a:r>
                <a:r>
                  <a:rPr lang="de-DE" sz="1200" dirty="0" err="1">
                    <a:solidFill>
                      <a:srgbClr val="00B050"/>
                    </a:solidFill>
                  </a:rPr>
                  <a:t>density</a:t>
                </a:r>
                <a:r>
                  <a:rPr lang="de-DE" sz="1200" dirty="0">
                    <a:solidFill>
                      <a:srgbClr val="00B050"/>
                    </a:solidFill>
                  </a:rPr>
                  <a:t> in </a:t>
                </a:r>
                <a:r>
                  <a:rPr lang="de-DE" sz="1200" dirty="0" err="1">
                    <a:solidFill>
                      <a:srgbClr val="00B050"/>
                    </a:solidFill>
                  </a:rPr>
                  <a:t>the</a:t>
                </a:r>
                <a:r>
                  <a:rPr lang="de-DE" sz="1200" dirty="0">
                    <a:solidFill>
                      <a:srgbClr val="00B050"/>
                    </a:solidFill>
                  </a:rPr>
                  <a:t> </a:t>
                </a:r>
                <a:r>
                  <a:rPr lang="de-DE" sz="1200" dirty="0" err="1">
                    <a:solidFill>
                      <a:srgbClr val="00B050"/>
                    </a:solidFill>
                  </a:rPr>
                  <a:t>mode</a:t>
                </a:r>
                <a:r>
                  <a:rPr lang="de-DE" sz="12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sz="1200" dirty="0">
                    <a:solidFill>
                      <a:srgbClr val="00B050"/>
                    </a:solidFill>
                  </a:rPr>
                  <a:t>:</a:t>
                </a:r>
                <a:endParaRPr lang="en-GB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36" y="2540805"/>
                <a:ext cx="2344296" cy="276999"/>
              </a:xfrm>
              <a:prstGeom prst="rect">
                <a:avLst/>
              </a:prstGeom>
              <a:blipFill rotWithShape="0">
                <a:blip r:embed="rId10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hteck 17"/>
          <p:cNvSpPr/>
          <p:nvPr/>
        </p:nvSpPr>
        <p:spPr>
          <a:xfrm>
            <a:off x="441606" y="4649108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ASE power </a:t>
            </a:r>
            <a:r>
              <a:rPr lang="de-DE" sz="1200" dirty="0" err="1" smtClean="0">
                <a:solidFill>
                  <a:srgbClr val="00B050"/>
                </a:solidFill>
              </a:rPr>
              <a:t>evolution</a:t>
            </a:r>
            <a:endParaRPr lang="de-DE" sz="1200" dirty="0" smtClean="0">
              <a:solidFill>
                <a:srgbClr val="00B050"/>
              </a:solidFill>
            </a:endParaRPr>
          </a:p>
          <a:p>
            <a:r>
              <a:rPr lang="de-DE" sz="1200" dirty="0" err="1" smtClean="0">
                <a:solidFill>
                  <a:srgbClr val="00B050"/>
                </a:solidFill>
              </a:rPr>
              <a:t>across</a:t>
            </a:r>
            <a:r>
              <a:rPr lang="de-DE" sz="1200" dirty="0" smtClean="0">
                <a:solidFill>
                  <a:srgbClr val="00B050"/>
                </a:solidFill>
              </a:rPr>
              <a:t> a fiber</a:t>
            </a:r>
            <a:endParaRPr lang="en-GB" sz="1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06400" y="5870940"/>
                <a:ext cx="36733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Noise </a:t>
                </a:r>
                <a:r>
                  <a:rPr lang="en-GB" sz="1200" dirty="0">
                    <a:solidFill>
                      <a:srgbClr val="00B050"/>
                    </a:solidFill>
                  </a:rPr>
                  <a:t>output power </a:t>
                </a:r>
                <a:r>
                  <a:rPr lang="en-GB" sz="1200" dirty="0" smtClean="0">
                    <a:solidFill>
                      <a:srgbClr val="00B050"/>
                    </a:solidFill>
                  </a:rPr>
                  <a:t>in </a:t>
                </a:r>
                <a:r>
                  <a:rPr lang="en-GB" sz="1200" dirty="0">
                    <a:solidFill>
                      <a:srgbClr val="00B050"/>
                    </a:solidFill>
                  </a:rPr>
                  <a:t>the bandwidth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sz="12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1200" dirty="0">
                    <a:solidFill>
                      <a:srgbClr val="00B050"/>
                    </a:solidFill>
                  </a:rPr>
                  <a:t>around the frequency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sz="1200" dirty="0">
                    <a:solidFill>
                      <a:srgbClr val="00B050"/>
                    </a:solidFill>
                  </a:rPr>
                  <a:t> where the gain of the amplifier is G</a:t>
                </a:r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5870940"/>
                <a:ext cx="3673376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66" t="-1316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/>
          <p:cNvSpPr txBox="1"/>
          <p:nvPr/>
        </p:nvSpPr>
        <p:spPr>
          <a:xfrm>
            <a:off x="6951995" y="5919663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00B050"/>
                </a:solidFill>
              </a:rPr>
              <a:t>Increases with gain and low inversion.</a:t>
            </a:r>
          </a:p>
          <a:p>
            <a:r>
              <a:rPr lang="en-GB" sz="1200" dirty="0">
                <a:solidFill>
                  <a:srgbClr val="00B050"/>
                </a:solidFill>
              </a:rPr>
              <a:t>I</a:t>
            </a:r>
            <a:r>
              <a:rPr lang="en-GB" sz="1200" dirty="0" smtClean="0">
                <a:solidFill>
                  <a:srgbClr val="00B050"/>
                </a:solidFill>
              </a:rPr>
              <a:t>t is reduced with high inversion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6" name="Runde Klammer links 5"/>
          <p:cNvSpPr/>
          <p:nvPr/>
        </p:nvSpPr>
        <p:spPr>
          <a:xfrm rot="16200000">
            <a:off x="4160556" y="2404153"/>
            <a:ext cx="45719" cy="90865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23" name="Runde Klammer links 22"/>
          <p:cNvSpPr/>
          <p:nvPr/>
        </p:nvSpPr>
        <p:spPr>
          <a:xfrm rot="16200000">
            <a:off x="5679614" y="2392211"/>
            <a:ext cx="45719" cy="90865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24" name="Runde Klammer links 23"/>
          <p:cNvSpPr/>
          <p:nvPr/>
        </p:nvSpPr>
        <p:spPr>
          <a:xfrm rot="16200000">
            <a:off x="7198672" y="2389984"/>
            <a:ext cx="45719" cy="90865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400" y="3307558"/>
            <a:ext cx="3483496" cy="7768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66594" y="3595703"/>
            <a:ext cx="4099347" cy="727175"/>
          </a:xfrm>
          <a:prstGeom prst="rect">
            <a:avLst/>
          </a:prstGeom>
        </p:spPr>
      </p:pic>
      <p:cxnSp>
        <p:nvCxnSpPr>
          <p:cNvPr id="22" name="Gewinkelte Verbindung 21"/>
          <p:cNvCxnSpPr>
            <a:stCxn id="8" idx="3"/>
            <a:endCxn id="12" idx="1"/>
          </p:cNvCxnSpPr>
          <p:nvPr/>
        </p:nvCxnSpPr>
        <p:spPr>
          <a:xfrm>
            <a:off x="4178896" y="3695976"/>
            <a:ext cx="387698" cy="263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4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67408" y="1112803"/>
                <a:ext cx="10657184" cy="508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1542" b="1" dirty="0" smtClean="0"/>
                  <a:t>Noise </a:t>
                </a:r>
                <a:r>
                  <a:rPr lang="de-DE" sz="1542" b="1" dirty="0" err="1" smtClean="0"/>
                  <a:t>figure</a:t>
                </a:r>
                <a:endParaRPr lang="de-DE" sz="1542" b="1" dirty="0" smtClean="0"/>
              </a:p>
              <a:p>
                <a:pPr marL="716432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300" b="1" i="0" dirty="0" smtClean="0">
                        <a:latin typeface="Cambria Math" panose="02040503050406030204" pitchFamily="18" charset="0"/>
                      </a:rPr>
                      <m:t>𝐍𝐅</m:t>
                    </m:r>
                    <m:r>
                      <a:rPr lang="de-DE" sz="1300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𝑺𝑵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𝑺𝑵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1300" dirty="0" smtClean="0"/>
                  <a:t> </a:t>
                </a:r>
                <a:endParaRPr lang="de-DE" sz="1300" b="1" dirty="0" smtClean="0"/>
              </a:p>
              <a:p>
                <a:pPr marL="716432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300" b="1" i="0" dirty="0" smtClean="0">
                        <a:latin typeface="Cambria Math" panose="02040503050406030204" pitchFamily="18" charset="0"/>
                      </a:rPr>
                      <m:t>𝐒𝐍</m:t>
                    </m:r>
                    <m:sSub>
                      <m:sSub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0" dirty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de-DE" sz="1300" b="1" i="0" dirty="0" smtClean="0">
                            <a:latin typeface="Cambria Math" panose="02040503050406030204" pitchFamily="18" charset="0"/>
                          </a:rPr>
                          <m:t>𝐨</m:t>
                        </m:r>
                      </m:sub>
                    </m:sSub>
                    <m:r>
                      <a:rPr lang="de-DE" sz="1300" b="1" i="0" dirty="0" smtClean="0"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𝑺𝒉𝒐𝒕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𝒏𝒐𝒊𝒔𝒆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𝒔𝒊𝒈𝒏𝒂𝒍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𝑨𝑺𝑬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𝒏𝒐𝒊𝒔𝒆</m:t>
                        </m:r>
                      </m:den>
                    </m:f>
                  </m:oMath>
                </a14:m>
                <a:r>
                  <a:rPr lang="de-DE" sz="1300" dirty="0"/>
                  <a:t> 	</a:t>
                </a:r>
                <a14:m>
                  <m:oMath xmlns:m="http://schemas.openxmlformats.org/officeDocument/2006/math">
                    <m:r>
                      <a:rPr lang="de-DE" sz="1300" b="1" i="0" dirty="0" smtClean="0">
                        <a:latin typeface="Cambria Math" panose="02040503050406030204" pitchFamily="18" charset="0"/>
                      </a:rPr>
                      <m:t>𝐒𝐍</m:t>
                    </m:r>
                    <m:sSub>
                      <m:sSub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dirty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300" b="1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𝒔𝒉𝒐𝒕</m:t>
                        </m:r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𝒏𝒐𝒊𝒔𝒆</m:t>
                        </m:r>
                      </m:den>
                    </m:f>
                  </m:oMath>
                </a14:m>
                <a:endParaRPr lang="de-DE" sz="1300" b="1" dirty="0"/>
              </a:p>
              <a:p>
                <a:pPr marL="716432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300" b="1" i="0" dirty="0" smtClean="0">
                        <a:latin typeface="Cambria Math" panose="02040503050406030204" pitchFamily="18" charset="0"/>
                      </a:rPr>
                      <m:t>𝐍𝐅</m:t>
                    </m:r>
                    <m:r>
                      <a:rPr lang="de-DE" sz="13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𝒔𝒑</m:t>
                        </m:r>
                      </m:sub>
                    </m:sSub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den>
                    </m:f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den>
                    </m:f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de-DE" sz="1300" dirty="0" smtClean="0"/>
                  <a:t> </a:t>
                </a:r>
                <a:r>
                  <a:rPr lang="de-DE" sz="1300" dirty="0"/>
                  <a:t>	</a:t>
                </a:r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 smtClean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 smtClean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 smtClean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 smtClean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300" b="1" dirty="0" smtClean="0"/>
              </a:p>
              <a:p>
                <a:pPr marL="259232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1300" b="1" dirty="0" err="1" smtClean="0"/>
                  <a:t>Why</a:t>
                </a:r>
                <a:r>
                  <a:rPr lang="de-DE" sz="1300" b="1" dirty="0" smtClean="0"/>
                  <a:t> </a:t>
                </a:r>
                <a:r>
                  <a:rPr lang="de-DE" sz="1300" b="1" dirty="0"/>
                  <a:t>do </a:t>
                </a:r>
                <a:r>
                  <a:rPr lang="de-DE" sz="1300" b="1" dirty="0" err="1"/>
                  <a:t>we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want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low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noise</a:t>
                </a:r>
                <a:r>
                  <a:rPr lang="de-DE" sz="1300" b="1" dirty="0"/>
                  <a:t> at </a:t>
                </a:r>
                <a:r>
                  <a:rPr lang="de-DE" sz="1300" b="1" dirty="0" err="1"/>
                  <a:t>the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beginning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of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the</a:t>
                </a:r>
                <a:r>
                  <a:rPr lang="de-DE" sz="1300" b="1" dirty="0"/>
                  <a:t> </a:t>
                </a:r>
                <a:r>
                  <a:rPr lang="de-DE" sz="1300" b="1" dirty="0" err="1"/>
                  <a:t>amplifier</a:t>
                </a:r>
                <a:r>
                  <a:rPr lang="de-DE" sz="1300" b="1" dirty="0" smtClean="0"/>
                  <a:t>?</a:t>
                </a:r>
                <a:endParaRPr lang="de-DE" sz="1300" dirty="0" smtClean="0"/>
              </a:p>
              <a:p>
                <a:pPr marL="716432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𝑺𝑵</m:t>
                    </m:r>
                    <m:sSub>
                      <m:sSub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de-DE" sz="1300" b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1300" b="1" i="1" dirty="0" smtClean="0">
                    <a:latin typeface="Cambria Math" panose="02040503050406030204" pitchFamily="18" charset="0"/>
                  </a:rPr>
                  <a:t>  	        </a:t>
                </a:r>
                <a14:m>
                  <m:oMath xmlns:m="http://schemas.openxmlformats.org/officeDocument/2006/math"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𝑺𝑵</m:t>
                    </m:r>
                    <m:sSub>
                      <m:sSub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de-DE" sz="1300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</m:oMath>
                </a14:m>
                <a:endParaRPr lang="de-DE" sz="1300" dirty="0" smtClean="0"/>
              </a:p>
              <a:p>
                <a:pPr marL="716432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300" b="1" i="1" dirty="0">
                        <a:latin typeface="Cambria Math" panose="02040503050406030204" pitchFamily="18" charset="0"/>
                      </a:rPr>
                      <m:t>𝑺𝑵</m:t>
                    </m:r>
                    <m:sSub>
                      <m:sSub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de-DE" sz="13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de-DE" sz="13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de-DE" sz="13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𝑵</m:t>
                        </m:r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de-DE" sz="1300" b="1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3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𝑵</m:t>
                        </m:r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3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de-DE" sz="13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de-DE" sz="13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de-DE" sz="1300" dirty="0"/>
              </a:p>
              <a:p>
                <a:pPr marL="631576" lvl="1" indent="-259232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12803"/>
                <a:ext cx="10657184" cy="5084277"/>
              </a:xfrm>
              <a:prstGeom prst="rect">
                <a:avLst/>
              </a:prstGeom>
              <a:blipFill rotWithShape="0">
                <a:blip r:embed="rId3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83" y="3740060"/>
            <a:ext cx="1776684" cy="528775"/>
          </a:xfrm>
          <a:prstGeom prst="rect">
            <a:avLst/>
          </a:prstGeom>
          <a:ln>
            <a:noFill/>
          </a:ln>
        </p:spPr>
      </p:pic>
      <p:sp>
        <p:nvSpPr>
          <p:cNvPr id="10" name="Rechteck 9"/>
          <p:cNvSpPr/>
          <p:nvPr/>
        </p:nvSpPr>
        <p:spPr>
          <a:xfrm>
            <a:off x="6118917" y="5099662"/>
            <a:ext cx="5714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The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first amplifier </a:t>
            </a:r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has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the most significant effect </a:t>
            </a:r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given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the noise figures of the following stages are reduced by stage gains. </a:t>
            </a:r>
            <a:endParaRPr lang="en-GB" sz="12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he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first amplifier </a:t>
            </a:r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should have a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low noise figure, and the noise figure requirements of subsequent stages </a:t>
            </a:r>
            <a:r>
              <a:rPr lang="en-GB" sz="1200" dirty="0" smtClean="0">
                <a:solidFill>
                  <a:srgbClr val="202122"/>
                </a:solidFill>
                <a:latin typeface="Arial" panose="020B0604020202020204" pitchFamily="34" charset="0"/>
              </a:rPr>
              <a:t>can be more </a:t>
            </a:r>
            <a:r>
              <a:rPr lang="en-GB" sz="1200" dirty="0">
                <a:solidFill>
                  <a:srgbClr val="202122"/>
                </a:solidFill>
                <a:latin typeface="Arial" panose="020B0604020202020204" pitchFamily="34" charset="0"/>
              </a:rPr>
              <a:t>relaxed.</a:t>
            </a:r>
            <a:endParaRPr lang="en-GB" sz="1200" dirty="0"/>
          </a:p>
        </p:txBody>
      </p:sp>
      <p:sp>
        <p:nvSpPr>
          <p:cNvPr id="12" name="AutoShape 2" descr="{\displaystyle N_{i}\cdot G_{1}G_{2}G_{3}}"/>
          <p:cNvSpPr>
            <a:spLocks noChangeAspect="1" noChangeArrowheads="1"/>
          </p:cNvSpPr>
          <p:nvPr/>
        </p:nvSpPr>
        <p:spPr bwMode="auto">
          <a:xfrm>
            <a:off x="2016125" y="-447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3" descr="{\displaystyle N_{a1}}"/>
          <p:cNvSpPr>
            <a:spLocks noChangeAspect="1" noChangeArrowheads="1"/>
          </p:cNvSpPr>
          <p:nvPr/>
        </p:nvSpPr>
        <p:spPr bwMode="auto">
          <a:xfrm>
            <a:off x="2633663" y="-158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4" descr="{\displaystyle N_{a1}\cdot G_{2}G_{3}}"/>
          <p:cNvSpPr>
            <a:spLocks noChangeAspect="1" noChangeArrowheads="1"/>
          </p:cNvSpPr>
          <p:nvPr/>
        </p:nvSpPr>
        <p:spPr bwMode="auto">
          <a:xfrm>
            <a:off x="5213350" y="-158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5" descr="{\displaystyle N_{a2}}"/>
          <p:cNvSpPr>
            <a:spLocks noChangeAspect="1" noChangeArrowheads="1"/>
          </p:cNvSpPr>
          <p:nvPr/>
        </p:nvSpPr>
        <p:spPr bwMode="auto">
          <a:xfrm>
            <a:off x="2835275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6" descr="{\displaystyle N_{a2}\cdot G_{3}}"/>
          <p:cNvSpPr>
            <a:spLocks noChangeAspect="1" noChangeArrowheads="1"/>
          </p:cNvSpPr>
          <p:nvPr/>
        </p:nvSpPr>
        <p:spPr bwMode="auto">
          <a:xfrm>
            <a:off x="4729163" y="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7" descr="{\displaystyle N_{a3}}"/>
          <p:cNvSpPr>
            <a:spLocks noChangeAspect="1" noChangeArrowheads="1"/>
          </p:cNvSpPr>
          <p:nvPr/>
        </p:nvSpPr>
        <p:spPr bwMode="auto">
          <a:xfrm>
            <a:off x="2674938" y="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945" y="1763714"/>
            <a:ext cx="2914650" cy="83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176120" y="1094485"/>
                <a:ext cx="4320480" cy="660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The highest inversion gives the smaller value.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de-DE" sz="1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sz="1200" dirty="0" smtClean="0">
                    <a:solidFill>
                      <a:srgbClr val="00B050"/>
                    </a:solidFill>
                  </a:rPr>
                  <a:t>. </a:t>
                </a:r>
              </a:p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Negligible </a:t>
                </a:r>
                <a:r>
                  <a:rPr lang="en-GB" sz="1200" dirty="0">
                    <a:solidFill>
                      <a:srgbClr val="00B050"/>
                    </a:solidFill>
                  </a:rPr>
                  <a:t>population of the </a:t>
                </a:r>
                <a:r>
                  <a:rPr lang="en-GB" sz="1200" dirty="0" smtClean="0">
                    <a:solidFill>
                      <a:srgbClr val="00B050"/>
                    </a:solidFill>
                  </a:rPr>
                  <a:t>ground level </a:t>
                </a:r>
                <a:r>
                  <a:rPr lang="en-GB" sz="1200" dirty="0">
                    <a:solidFill>
                      <a:srgbClr val="00B050"/>
                    </a:solidFill>
                  </a:rPr>
                  <a:t>prevents reabsorption of the signal</a:t>
                </a: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1094485"/>
                <a:ext cx="4320480" cy="660630"/>
              </a:xfrm>
              <a:prstGeom prst="rect">
                <a:avLst/>
              </a:prstGeom>
              <a:blipFill rotWithShape="0">
                <a:blip r:embed="rId6"/>
                <a:stretch>
                  <a:fillRect t="-1852" b="-6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fik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388" y="3183790"/>
            <a:ext cx="2876550" cy="33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/>
              <p:cNvSpPr/>
              <p:nvPr/>
            </p:nvSpPr>
            <p:spPr>
              <a:xfrm>
                <a:off x="6898782" y="3196556"/>
                <a:ext cx="36733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 smtClean="0">
                    <a:solidFill>
                      <a:srgbClr val="00B050"/>
                    </a:solidFill>
                  </a:rPr>
                  <a:t>Noise </a:t>
                </a:r>
                <a:r>
                  <a:rPr lang="en-GB" sz="1200" dirty="0">
                    <a:solidFill>
                      <a:srgbClr val="00B050"/>
                    </a:solidFill>
                  </a:rPr>
                  <a:t>output power </a:t>
                </a:r>
                <a:r>
                  <a:rPr lang="en-GB" sz="1200" dirty="0" smtClean="0">
                    <a:solidFill>
                      <a:srgbClr val="00B050"/>
                    </a:solidFill>
                  </a:rPr>
                  <a:t>in </a:t>
                </a:r>
                <a:r>
                  <a:rPr lang="en-GB" sz="1200" dirty="0">
                    <a:solidFill>
                      <a:srgbClr val="00B050"/>
                    </a:solidFill>
                  </a:rPr>
                  <a:t>the bandwidth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sz="12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GB" sz="1200" dirty="0">
                    <a:solidFill>
                      <a:srgbClr val="00B050"/>
                    </a:solidFill>
                  </a:rPr>
                  <a:t>around the frequency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sz="1200" dirty="0">
                    <a:solidFill>
                      <a:srgbClr val="00B050"/>
                    </a:solidFill>
                  </a:rPr>
                  <a:t> where the gain of the amplifier is G</a:t>
                </a:r>
              </a:p>
            </p:txBody>
          </p:sp>
        </mc:Choice>
        <mc:Fallback xmlns=""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782" y="3196556"/>
                <a:ext cx="367337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66" t="-1316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066620" y="3196556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00B050"/>
                </a:solidFill>
              </a:rPr>
              <a:t>Increases with gain and low inversion.</a:t>
            </a:r>
          </a:p>
          <a:p>
            <a:r>
              <a:rPr lang="en-GB" sz="1200" dirty="0">
                <a:solidFill>
                  <a:srgbClr val="00B050"/>
                </a:solidFill>
              </a:rPr>
              <a:t>I</a:t>
            </a:r>
            <a:r>
              <a:rPr lang="en-GB" sz="1200" dirty="0" smtClean="0">
                <a:solidFill>
                  <a:srgbClr val="00B050"/>
                </a:solidFill>
              </a:rPr>
              <a:t>t is reduced with high inversion</a:t>
            </a:r>
            <a:endParaRPr lang="en-GB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67408" y="1112803"/>
            <a:ext cx="10657184" cy="470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542" b="1" dirty="0" err="1" smtClean="0"/>
              <a:t>Why</a:t>
            </a:r>
            <a:r>
              <a:rPr lang="de-DE" sz="1542" b="1" dirty="0" smtClean="0"/>
              <a:t> not </a:t>
            </a:r>
            <a:r>
              <a:rPr lang="de-DE" sz="1542" b="1" dirty="0" err="1" smtClean="0"/>
              <a:t>operate</a:t>
            </a:r>
            <a:r>
              <a:rPr lang="de-DE" sz="1542" b="1" dirty="0" smtClean="0"/>
              <a:t> </a:t>
            </a:r>
            <a:r>
              <a:rPr lang="de-DE" sz="1542" b="1" dirty="0" err="1" smtClean="0"/>
              <a:t>with</a:t>
            </a:r>
            <a:r>
              <a:rPr lang="de-DE" sz="1542" b="1" dirty="0" smtClean="0"/>
              <a:t> 5 dB/m </a:t>
            </a:r>
            <a:r>
              <a:rPr lang="de-DE" sz="1542" b="1" dirty="0" err="1" smtClean="0"/>
              <a:t>gain</a:t>
            </a:r>
            <a:r>
              <a:rPr lang="de-DE" sz="1542" b="1" dirty="0" smtClean="0"/>
              <a:t> fiber?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b="1" dirty="0" smtClean="0"/>
              <a:t>Case 1</a:t>
            </a:r>
            <a:r>
              <a:rPr lang="de-DE" sz="1300" dirty="0" smtClean="0"/>
              <a:t>: </a:t>
            </a:r>
            <a:r>
              <a:rPr lang="de-DE" sz="1300" dirty="0" err="1" smtClean="0"/>
              <a:t>We</a:t>
            </a:r>
            <a:r>
              <a:rPr lang="de-DE" sz="1300" dirty="0" smtClean="0"/>
              <a:t> </a:t>
            </a:r>
            <a:r>
              <a:rPr lang="de-DE" sz="1300" dirty="0" err="1" smtClean="0"/>
              <a:t>want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get</a:t>
            </a:r>
            <a:r>
              <a:rPr lang="de-DE" sz="1300" dirty="0" smtClean="0"/>
              <a:t> a </a:t>
            </a:r>
            <a:r>
              <a:rPr lang="de-DE" sz="1300" dirty="0" err="1" smtClean="0"/>
              <a:t>gain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5 dB </a:t>
            </a:r>
            <a:r>
              <a:rPr lang="de-DE" sz="1300" dirty="0" smtClean="0">
                <a:sym typeface="Wingdings" panose="05000000000000000000" pitchFamily="2" charset="2"/>
              </a:rPr>
              <a:t> </a:t>
            </a:r>
            <a:r>
              <a:rPr lang="de-DE" sz="1300" dirty="0" err="1" smtClean="0">
                <a:sym typeface="Wingdings" panose="05000000000000000000" pitchFamily="2" charset="2"/>
              </a:rPr>
              <a:t>We</a:t>
            </a:r>
            <a:r>
              <a:rPr lang="de-DE" sz="1300" dirty="0" smtClean="0">
                <a:sym typeface="Wingdings" panose="05000000000000000000" pitchFamily="2" charset="2"/>
              </a:rPr>
              <a:t> </a:t>
            </a:r>
            <a:r>
              <a:rPr lang="de-DE" sz="1300" dirty="0" err="1" smtClean="0">
                <a:sym typeface="Wingdings" panose="05000000000000000000" pitchFamily="2" charset="2"/>
              </a:rPr>
              <a:t>need</a:t>
            </a:r>
            <a:r>
              <a:rPr lang="de-DE" sz="1300" dirty="0" smtClean="0">
                <a:sym typeface="Wingdings" panose="05000000000000000000" pitchFamily="2" charset="2"/>
              </a:rPr>
              <a:t> </a:t>
            </a:r>
            <a:r>
              <a:rPr lang="de-DE" sz="1300" dirty="0" err="1" smtClean="0">
                <a:sym typeface="Wingdings" panose="05000000000000000000" pitchFamily="2" charset="2"/>
              </a:rPr>
              <a:t>more</a:t>
            </a:r>
            <a:r>
              <a:rPr lang="de-DE" sz="1300" dirty="0" smtClean="0">
                <a:sym typeface="Wingdings" panose="05000000000000000000" pitchFamily="2" charset="2"/>
              </a:rPr>
              <a:t> </a:t>
            </a:r>
            <a:r>
              <a:rPr lang="de-DE" sz="1300" dirty="0" err="1" smtClean="0">
                <a:sym typeface="Wingdings" panose="05000000000000000000" pitchFamily="2" charset="2"/>
              </a:rPr>
              <a:t>than</a:t>
            </a:r>
            <a:r>
              <a:rPr lang="de-DE" sz="1300" dirty="0" smtClean="0">
                <a:sym typeface="Wingdings" panose="05000000000000000000" pitchFamily="2" charset="2"/>
              </a:rPr>
              <a:t> 3 m </a:t>
            </a:r>
            <a:r>
              <a:rPr lang="de-DE" sz="1300" dirty="0" err="1" smtClean="0">
                <a:sym typeface="Wingdings" panose="05000000000000000000" pitchFamily="2" charset="2"/>
              </a:rPr>
              <a:t>of</a:t>
            </a:r>
            <a:r>
              <a:rPr lang="de-DE" sz="1300" dirty="0" smtClean="0">
                <a:sym typeface="Wingdings" panose="05000000000000000000" pitchFamily="2" charset="2"/>
              </a:rPr>
              <a:t> fiber (</a:t>
            </a:r>
            <a:r>
              <a:rPr lang="de-DE" sz="1300" dirty="0" err="1" smtClean="0">
                <a:sym typeface="Wingdings" panose="05000000000000000000" pitchFamily="2" charset="2"/>
              </a:rPr>
              <a:t>When</a:t>
            </a:r>
            <a:r>
              <a:rPr lang="de-DE" sz="1300" dirty="0" smtClean="0">
                <a:sym typeface="Wingdings" panose="05000000000000000000" pitchFamily="2" charset="2"/>
              </a:rPr>
              <a:t> </a:t>
            </a:r>
            <a:r>
              <a:rPr lang="de-DE" sz="1300" dirty="0" err="1">
                <a:sym typeface="Wingdings" panose="05000000000000000000" pitchFamily="2" charset="2"/>
              </a:rPr>
              <a:t>f</a:t>
            </a:r>
            <a:r>
              <a:rPr lang="de-DE" sz="1300" dirty="0" err="1" smtClean="0">
                <a:sym typeface="Wingdings" panose="05000000000000000000" pitchFamily="2" charset="2"/>
              </a:rPr>
              <a:t>or</a:t>
            </a:r>
            <a:r>
              <a:rPr lang="de-DE" sz="1300" dirty="0" smtClean="0">
                <a:sym typeface="Wingdings" panose="05000000000000000000" pitchFamily="2" charset="2"/>
              </a:rPr>
              <a:t> 22 dB/m fiber ~ 0.5 m)</a:t>
            </a:r>
            <a:endParaRPr lang="de-DE" sz="1300" dirty="0" smtClean="0"/>
          </a:p>
          <a:p>
            <a:pPr marL="1173632" lvl="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Higher </a:t>
            </a:r>
            <a:r>
              <a:rPr lang="de-DE" sz="1300" dirty="0"/>
              <a:t>pump </a:t>
            </a:r>
            <a:r>
              <a:rPr lang="de-DE" sz="1300" dirty="0" err="1"/>
              <a:t>powers</a:t>
            </a:r>
            <a:r>
              <a:rPr lang="de-DE" sz="1300" dirty="0"/>
              <a:t> </a:t>
            </a:r>
            <a:r>
              <a:rPr lang="de-DE" sz="1300" dirty="0" err="1" smtClean="0"/>
              <a:t>are</a:t>
            </a:r>
            <a:r>
              <a:rPr lang="de-DE" sz="1300" dirty="0" smtClean="0"/>
              <a:t> </a:t>
            </a:r>
            <a:r>
              <a:rPr lang="de-DE" sz="1300" dirty="0" err="1" smtClean="0"/>
              <a:t>now</a:t>
            </a:r>
            <a:r>
              <a:rPr lang="de-DE" sz="1300" dirty="0" smtClean="0"/>
              <a:t> </a:t>
            </a:r>
            <a:r>
              <a:rPr lang="de-DE" sz="1300" dirty="0" err="1"/>
              <a:t>required</a:t>
            </a:r>
            <a:r>
              <a:rPr lang="de-DE" sz="1300" dirty="0"/>
              <a:t> at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input</a:t>
            </a:r>
            <a:r>
              <a:rPr lang="de-DE" sz="1300" dirty="0"/>
              <a:t> </a:t>
            </a:r>
            <a:r>
              <a:rPr lang="de-DE" sz="1300" dirty="0" err="1"/>
              <a:t>to</a:t>
            </a:r>
            <a:r>
              <a:rPr lang="de-DE" sz="1300" dirty="0"/>
              <a:t> </a:t>
            </a:r>
            <a:r>
              <a:rPr lang="de-DE" sz="1300" dirty="0" err="1"/>
              <a:t>invert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entire</a:t>
            </a:r>
            <a:r>
              <a:rPr lang="de-DE" sz="1300" dirty="0"/>
              <a:t> fiber, </a:t>
            </a:r>
            <a:r>
              <a:rPr lang="de-DE" sz="1300" dirty="0" err="1" smtClean="0"/>
              <a:t>especially</a:t>
            </a:r>
            <a:r>
              <a:rPr lang="de-DE" sz="1300" dirty="0" smtClean="0"/>
              <a:t> towards </a:t>
            </a:r>
            <a:r>
              <a:rPr lang="de-DE" sz="1300" dirty="0" err="1"/>
              <a:t>the</a:t>
            </a:r>
            <a:r>
              <a:rPr lang="de-DE" sz="1300" dirty="0"/>
              <a:t> end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fiber. </a:t>
            </a:r>
            <a:endParaRPr lang="de-DE" sz="1300" dirty="0" smtClean="0"/>
          </a:p>
          <a:p>
            <a:pPr marL="1173632" lvl="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Such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high power </a:t>
            </a:r>
            <a:r>
              <a:rPr lang="de-DE" sz="1300" dirty="0" smtClean="0"/>
              <a:t>plus </a:t>
            </a:r>
            <a:r>
              <a:rPr lang="de-DE" sz="1300" dirty="0" err="1" smtClean="0"/>
              <a:t>longer</a:t>
            </a:r>
            <a:r>
              <a:rPr lang="de-DE" sz="1300" dirty="0" smtClean="0"/>
              <a:t> fiber </a:t>
            </a:r>
            <a:r>
              <a:rPr lang="de-DE" sz="1300" dirty="0" err="1" smtClean="0"/>
              <a:t>generates</a:t>
            </a:r>
            <a:r>
              <a:rPr lang="de-DE" sz="1300" dirty="0" smtClean="0"/>
              <a:t> </a:t>
            </a:r>
            <a:r>
              <a:rPr lang="de-DE" sz="1300" dirty="0"/>
              <a:t>a </a:t>
            </a:r>
            <a:r>
              <a:rPr lang="de-DE" sz="1300" dirty="0" smtClean="0"/>
              <a:t>larger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ASE </a:t>
            </a:r>
            <a:r>
              <a:rPr lang="de-DE" sz="1300" dirty="0" smtClean="0"/>
              <a:t>  </a:t>
            </a:r>
          </a:p>
          <a:p>
            <a:pPr marL="1173632" lvl="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00" dirty="0"/>
          </a:p>
          <a:p>
            <a:pPr lvl="2" algn="just">
              <a:lnSpc>
                <a:spcPct val="150000"/>
              </a:lnSpc>
            </a:pPr>
            <a:endParaRPr lang="de-DE" sz="1300" dirty="0"/>
          </a:p>
          <a:p>
            <a:pPr marL="1173632" lvl="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The ASE </a:t>
            </a:r>
            <a:r>
              <a:rPr lang="de-DE" sz="1300" dirty="0" err="1" smtClean="0"/>
              <a:t>increases</a:t>
            </a:r>
            <a:r>
              <a:rPr lang="de-DE" sz="1300" dirty="0" smtClean="0"/>
              <a:t> </a:t>
            </a:r>
            <a:r>
              <a:rPr lang="de-DE" sz="1300" dirty="0" err="1" smtClean="0"/>
              <a:t>exponentially</a:t>
            </a:r>
            <a:r>
              <a:rPr lang="de-DE" sz="1300" dirty="0" smtClean="0"/>
              <a:t> </a:t>
            </a:r>
            <a:r>
              <a:rPr lang="de-DE" sz="1300" dirty="0" err="1" smtClean="0"/>
              <a:t>with</a:t>
            </a:r>
            <a:r>
              <a:rPr lang="de-DE" sz="1300" dirty="0" smtClean="0"/>
              <a:t> </a:t>
            </a:r>
            <a:r>
              <a:rPr lang="de-DE" sz="1300" dirty="0" err="1" smtClean="0"/>
              <a:t>length</a:t>
            </a:r>
            <a:r>
              <a:rPr lang="de-DE" sz="1300" dirty="0" smtClean="0"/>
              <a:t>: w</a:t>
            </a:r>
            <a:r>
              <a:rPr lang="en-GB" sz="1300" dirty="0" err="1" smtClean="0"/>
              <a:t>ith</a:t>
            </a:r>
            <a:r>
              <a:rPr lang="en-GB" sz="1300" dirty="0" smtClean="0"/>
              <a:t> </a:t>
            </a:r>
            <a:r>
              <a:rPr lang="en-GB" sz="1300" dirty="0"/>
              <a:t>increasing ﬁber length, the values of generated noise will be increased due to the accumulation of previous </a:t>
            </a:r>
            <a:r>
              <a:rPr lang="en-GB" sz="1300" dirty="0" smtClean="0"/>
              <a:t>noise</a:t>
            </a:r>
            <a:endParaRPr lang="de-DE" sz="1300" dirty="0" smtClean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00" dirty="0" smtClean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b="1" dirty="0" smtClean="0"/>
              <a:t>Case 2</a:t>
            </a:r>
            <a:r>
              <a:rPr lang="de-DE" sz="1300" dirty="0" smtClean="0"/>
              <a:t>: Short fiber (0.5 m) </a:t>
            </a:r>
            <a:r>
              <a:rPr lang="de-DE" sz="1300" dirty="0" err="1" smtClean="0"/>
              <a:t>of</a:t>
            </a:r>
            <a:r>
              <a:rPr lang="de-DE" sz="1300" dirty="0" smtClean="0"/>
              <a:t> 5 dB/m </a:t>
            </a:r>
            <a:r>
              <a:rPr lang="de-DE" sz="1300" dirty="0" err="1" smtClean="0"/>
              <a:t>gain</a:t>
            </a:r>
            <a:r>
              <a:rPr lang="de-DE" sz="1300" dirty="0" smtClean="0"/>
              <a:t>. The </a:t>
            </a:r>
            <a:r>
              <a:rPr lang="de-DE" sz="1300" dirty="0" err="1" smtClean="0"/>
              <a:t>output</a:t>
            </a:r>
            <a:r>
              <a:rPr lang="de-DE" sz="1300" dirty="0" smtClean="0"/>
              <a:t> </a:t>
            </a:r>
            <a:r>
              <a:rPr lang="de-DE" sz="1300" dirty="0" err="1" smtClean="0"/>
              <a:t>gain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less</a:t>
            </a:r>
            <a:r>
              <a:rPr lang="de-DE" sz="1300" dirty="0" smtClean="0"/>
              <a:t> </a:t>
            </a:r>
            <a:r>
              <a:rPr lang="de-DE" sz="1300" dirty="0" err="1" smtClean="0"/>
              <a:t>than</a:t>
            </a:r>
            <a:r>
              <a:rPr lang="de-DE" sz="1300" dirty="0" smtClean="0"/>
              <a:t> 1 dB. </a:t>
            </a:r>
            <a:r>
              <a:rPr lang="de-DE" sz="1300" dirty="0" err="1" smtClean="0"/>
              <a:t>Forcing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second</a:t>
            </a:r>
            <a:r>
              <a:rPr lang="de-DE" sz="1300" dirty="0" smtClean="0"/>
              <a:t> </a:t>
            </a:r>
            <a:r>
              <a:rPr lang="de-DE" sz="1300" dirty="0" err="1" smtClean="0"/>
              <a:t>amplifier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provide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rest</a:t>
            </a:r>
            <a:r>
              <a:rPr lang="de-DE" sz="1300" dirty="0" smtClean="0"/>
              <a:t> </a:t>
            </a:r>
            <a:r>
              <a:rPr lang="de-DE" sz="1300" dirty="0" err="1" smtClean="0"/>
              <a:t>needed</a:t>
            </a:r>
            <a:r>
              <a:rPr lang="de-DE" sz="1300" dirty="0" smtClean="0"/>
              <a:t> </a:t>
            </a:r>
            <a:r>
              <a:rPr lang="de-DE" sz="1300" dirty="0" err="1" smtClean="0"/>
              <a:t>gain</a:t>
            </a:r>
            <a:r>
              <a:rPr lang="de-DE" sz="1300" dirty="0" smtClean="0"/>
              <a:t>.  </a:t>
            </a:r>
          </a:p>
          <a:p>
            <a:pPr marL="716432" lvl="1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00" dirty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542" b="1" dirty="0" err="1"/>
              <a:t>Why</a:t>
            </a:r>
            <a:r>
              <a:rPr lang="de-DE" sz="1542" b="1" dirty="0"/>
              <a:t> not </a:t>
            </a:r>
            <a:r>
              <a:rPr lang="de-DE" sz="1542" b="1" dirty="0" err="1"/>
              <a:t>operate</a:t>
            </a:r>
            <a:r>
              <a:rPr lang="de-DE" sz="1542" b="1" dirty="0"/>
              <a:t> </a:t>
            </a:r>
            <a:r>
              <a:rPr lang="de-DE" sz="1542" b="1" dirty="0" err="1"/>
              <a:t>with</a:t>
            </a:r>
            <a:r>
              <a:rPr lang="de-DE" sz="1542" b="1" dirty="0"/>
              <a:t> </a:t>
            </a:r>
            <a:r>
              <a:rPr lang="de-DE" sz="1542" b="1" dirty="0" smtClean="0"/>
              <a:t>80 </a:t>
            </a:r>
            <a:r>
              <a:rPr lang="de-DE" sz="1542" b="1" dirty="0"/>
              <a:t>dB/m </a:t>
            </a:r>
            <a:r>
              <a:rPr lang="de-DE" sz="1542" b="1" dirty="0" err="1"/>
              <a:t>gain</a:t>
            </a:r>
            <a:r>
              <a:rPr lang="de-DE" sz="1542" b="1" dirty="0"/>
              <a:t> fiber?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 smtClean="0"/>
              <a:t>Too </a:t>
            </a:r>
            <a:r>
              <a:rPr lang="en-GB" sz="1300" dirty="0"/>
              <a:t>much erbium can be too much of a good thing because of clustering and cooperative up-conversion quenching of the excited state</a:t>
            </a:r>
            <a:r>
              <a:rPr lang="en-GB" sz="1300" dirty="0" smtClean="0"/>
              <a:t>. C</a:t>
            </a:r>
            <a:r>
              <a:rPr lang="de-DE" sz="1300" dirty="0" err="1" smtClean="0"/>
              <a:t>lusters</a:t>
            </a:r>
            <a:r>
              <a:rPr lang="de-DE" sz="1300" dirty="0" smtClean="0"/>
              <a:t>: </a:t>
            </a:r>
            <a:r>
              <a:rPr lang="de-DE" sz="1300" dirty="0" err="1" smtClean="0"/>
              <a:t>two</a:t>
            </a:r>
            <a:r>
              <a:rPr lang="de-DE" sz="1300" dirty="0" smtClean="0"/>
              <a:t> </a:t>
            </a:r>
            <a:r>
              <a:rPr lang="de-DE" sz="1300" dirty="0" err="1"/>
              <a:t>ions</a:t>
            </a:r>
            <a:r>
              <a:rPr lang="de-DE" sz="1300" dirty="0"/>
              <a:t> </a:t>
            </a:r>
            <a:r>
              <a:rPr lang="de-DE" sz="1300" dirty="0" err="1"/>
              <a:t>close</a:t>
            </a:r>
            <a:r>
              <a:rPr lang="de-DE" sz="1300" dirty="0"/>
              <a:t> </a:t>
            </a:r>
            <a:r>
              <a:rPr lang="de-DE" sz="1300" dirty="0" err="1"/>
              <a:t>together</a:t>
            </a:r>
            <a:r>
              <a:rPr lang="de-DE" sz="1300" dirty="0"/>
              <a:t> </a:t>
            </a:r>
            <a:r>
              <a:rPr lang="de-DE" sz="1300" dirty="0" err="1"/>
              <a:t>that</a:t>
            </a:r>
            <a:r>
              <a:rPr lang="de-DE" sz="1300" dirty="0"/>
              <a:t> </a:t>
            </a:r>
            <a:r>
              <a:rPr lang="de-DE" sz="1300" dirty="0" err="1"/>
              <a:t>only</a:t>
            </a:r>
            <a:r>
              <a:rPr lang="de-DE" sz="1300" dirty="0"/>
              <a:t> </a:t>
            </a:r>
            <a:r>
              <a:rPr lang="de-DE" sz="1300" dirty="0" err="1"/>
              <a:t>absorb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no</a:t>
            </a:r>
            <a:r>
              <a:rPr lang="de-DE" sz="1300" dirty="0"/>
              <a:t> </a:t>
            </a:r>
            <a:r>
              <a:rPr lang="de-DE" sz="1300" dirty="0" err="1" smtClean="0"/>
              <a:t>emission</a:t>
            </a:r>
            <a:r>
              <a:rPr lang="de-DE" sz="1300" dirty="0"/>
              <a:t> </a:t>
            </a:r>
            <a:r>
              <a:rPr lang="de-DE" sz="1300" dirty="0" smtClean="0">
                <a:sym typeface="Wingdings" panose="05000000000000000000" pitchFamily="2" charset="2"/>
              </a:rPr>
              <a:t></a:t>
            </a:r>
            <a:r>
              <a:rPr lang="de-DE" sz="1300" dirty="0" smtClean="0"/>
              <a:t> </a:t>
            </a:r>
            <a:r>
              <a:rPr lang="de-DE" sz="1300" dirty="0" err="1"/>
              <a:t>If</a:t>
            </a:r>
            <a:r>
              <a:rPr lang="de-DE" sz="1300" dirty="0"/>
              <a:t> </a:t>
            </a:r>
            <a:r>
              <a:rPr lang="de-DE" sz="1300" dirty="0" err="1"/>
              <a:t>one</a:t>
            </a:r>
            <a:r>
              <a:rPr lang="de-DE" sz="1300" dirty="0"/>
              <a:t> </a:t>
            </a:r>
            <a:r>
              <a:rPr lang="de-DE" sz="1300" dirty="0" err="1"/>
              <a:t>ion</a:t>
            </a:r>
            <a:r>
              <a:rPr lang="de-DE" sz="1300" dirty="0"/>
              <a:t> </a:t>
            </a:r>
            <a:r>
              <a:rPr lang="de-DE" sz="1300" dirty="0" err="1"/>
              <a:t>absorbs</a:t>
            </a:r>
            <a:r>
              <a:rPr lang="de-DE" sz="1300" dirty="0"/>
              <a:t>, </a:t>
            </a:r>
            <a:r>
              <a:rPr lang="de-DE" sz="1300" dirty="0" err="1"/>
              <a:t>it</a:t>
            </a:r>
            <a:r>
              <a:rPr lang="de-DE" sz="1300" dirty="0"/>
              <a:t> </a:t>
            </a:r>
            <a:r>
              <a:rPr lang="de-DE" sz="1300" dirty="0" err="1"/>
              <a:t>is</a:t>
            </a:r>
            <a:r>
              <a:rPr lang="de-DE" sz="1300" dirty="0"/>
              <a:t> </a:t>
            </a:r>
            <a:r>
              <a:rPr lang="de-DE" sz="1300" dirty="0" err="1" smtClean="0"/>
              <a:t>excited</a:t>
            </a:r>
            <a:r>
              <a:rPr lang="de-DE" sz="1300" dirty="0" smtClean="0"/>
              <a:t>. </a:t>
            </a:r>
            <a:r>
              <a:rPr lang="de-DE" sz="1300" dirty="0" err="1" smtClean="0"/>
              <a:t>If</a:t>
            </a:r>
            <a:r>
              <a:rPr lang="de-DE" sz="1300" dirty="0" smtClean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second</a:t>
            </a:r>
            <a:r>
              <a:rPr lang="de-DE" sz="1300" dirty="0"/>
              <a:t> </a:t>
            </a:r>
            <a:r>
              <a:rPr lang="de-DE" sz="1300" dirty="0" err="1"/>
              <a:t>is</a:t>
            </a:r>
            <a:r>
              <a:rPr lang="de-DE" sz="1300" dirty="0"/>
              <a:t> also </a:t>
            </a:r>
            <a:r>
              <a:rPr lang="de-DE" sz="1300" dirty="0" err="1"/>
              <a:t>excited</a:t>
            </a:r>
            <a:r>
              <a:rPr lang="de-DE" sz="1300" dirty="0"/>
              <a:t> </a:t>
            </a:r>
            <a:r>
              <a:rPr lang="de-DE" sz="1300" dirty="0" err="1"/>
              <a:t>they</a:t>
            </a:r>
            <a:r>
              <a:rPr lang="de-DE" sz="1300" dirty="0"/>
              <a:t> </a:t>
            </a:r>
            <a:r>
              <a:rPr lang="de-DE" sz="1300" dirty="0" err="1"/>
              <a:t>exchange</a:t>
            </a:r>
            <a:r>
              <a:rPr lang="de-DE" sz="1300" dirty="0"/>
              <a:t> </a:t>
            </a:r>
            <a:r>
              <a:rPr lang="de-DE" sz="1300" dirty="0" err="1" smtClean="0"/>
              <a:t>energy</a:t>
            </a:r>
            <a:r>
              <a:rPr lang="de-DE" sz="1300" dirty="0" smtClean="0"/>
              <a:t>, </a:t>
            </a:r>
            <a:r>
              <a:rPr lang="de-DE" sz="1300" dirty="0" err="1" smtClean="0"/>
              <a:t>exciting</a:t>
            </a:r>
            <a:r>
              <a:rPr lang="de-DE" sz="1300" dirty="0" smtClean="0"/>
              <a:t> </a:t>
            </a:r>
            <a:r>
              <a:rPr lang="de-DE" sz="1300" dirty="0" err="1" smtClean="0"/>
              <a:t>one</a:t>
            </a:r>
            <a:r>
              <a:rPr lang="de-DE" sz="1300" dirty="0" smtClean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ions</a:t>
            </a:r>
            <a:r>
              <a:rPr lang="de-DE" sz="1300" dirty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/>
              <a:t>a </a:t>
            </a:r>
            <a:r>
              <a:rPr lang="de-DE" sz="1300" dirty="0" err="1"/>
              <a:t>higher</a:t>
            </a:r>
            <a:r>
              <a:rPr lang="de-DE" sz="1300" dirty="0"/>
              <a:t> </a:t>
            </a:r>
            <a:r>
              <a:rPr lang="de-DE" sz="1300" dirty="0" err="1"/>
              <a:t>stage</a:t>
            </a:r>
            <a:r>
              <a:rPr lang="de-DE" sz="1300" dirty="0"/>
              <a:t>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other</a:t>
            </a:r>
            <a:r>
              <a:rPr lang="de-DE" sz="1300" dirty="0"/>
              <a:t> </a:t>
            </a:r>
            <a:r>
              <a:rPr lang="de-DE" sz="1300" dirty="0" err="1"/>
              <a:t>one</a:t>
            </a:r>
            <a:r>
              <a:rPr lang="de-DE" sz="1300" dirty="0"/>
              <a:t> </a:t>
            </a:r>
            <a:r>
              <a:rPr lang="de-DE" sz="1300" dirty="0" smtClean="0"/>
              <a:t>falls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ground</a:t>
            </a:r>
            <a:r>
              <a:rPr lang="de-DE" sz="1300" dirty="0" smtClean="0"/>
              <a:t> </a:t>
            </a:r>
            <a:r>
              <a:rPr lang="de-DE" sz="1300" dirty="0" err="1" smtClean="0"/>
              <a:t>state</a:t>
            </a:r>
            <a:r>
              <a:rPr lang="de-DE" sz="1300" dirty="0" smtClean="0"/>
              <a:t>. </a:t>
            </a:r>
            <a:endParaRPr lang="de-DE" sz="1300" b="1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2420888"/>
            <a:ext cx="5400600" cy="63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1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14485"/>
          <a:stretch/>
        </p:blipFill>
        <p:spPr>
          <a:xfrm>
            <a:off x="6489746" y="2204864"/>
            <a:ext cx="5186392" cy="29757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15580"/>
          <a:stretch/>
        </p:blipFill>
        <p:spPr>
          <a:xfrm>
            <a:off x="551384" y="2276872"/>
            <a:ext cx="5119793" cy="295169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67408" y="1112803"/>
            <a:ext cx="11089232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542" b="1" dirty="0" err="1" smtClean="0"/>
              <a:t>Why</a:t>
            </a:r>
            <a:r>
              <a:rPr lang="de-DE" sz="1542" b="1" dirty="0" smtClean="0"/>
              <a:t> not </a:t>
            </a:r>
            <a:r>
              <a:rPr lang="de-DE" sz="1542" b="1" dirty="0" err="1" smtClean="0"/>
              <a:t>operate</a:t>
            </a:r>
            <a:r>
              <a:rPr lang="de-DE" sz="1542" b="1" dirty="0" smtClean="0"/>
              <a:t> </a:t>
            </a:r>
            <a:r>
              <a:rPr lang="de-DE" sz="1542" b="1" dirty="0" err="1" smtClean="0"/>
              <a:t>with</a:t>
            </a:r>
            <a:r>
              <a:rPr lang="de-DE" sz="1542" b="1" dirty="0" smtClean="0"/>
              <a:t> 5 dB/m </a:t>
            </a:r>
            <a:r>
              <a:rPr lang="de-DE" sz="1542" b="1" dirty="0" err="1" smtClean="0"/>
              <a:t>gain</a:t>
            </a:r>
            <a:r>
              <a:rPr lang="de-DE" sz="1542" b="1" dirty="0" smtClean="0"/>
              <a:t> fiber?</a:t>
            </a:r>
          </a:p>
          <a:p>
            <a:pPr algn="just">
              <a:lnSpc>
                <a:spcPct val="150000"/>
              </a:lnSpc>
            </a:pPr>
            <a:endParaRPr lang="de-DE" sz="1300" dirty="0" smtClean="0"/>
          </a:p>
          <a:p>
            <a:pPr algn="just">
              <a:lnSpc>
                <a:spcPct val="150000"/>
              </a:lnSpc>
            </a:pPr>
            <a:r>
              <a:rPr lang="de-DE" sz="1300" b="1" dirty="0" smtClean="0"/>
              <a:t>Case 1: Long fiber, </a:t>
            </a:r>
            <a:r>
              <a:rPr lang="de-DE" sz="1300" b="1" dirty="0" err="1" smtClean="0"/>
              <a:t>higher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gain</a:t>
            </a:r>
            <a:r>
              <a:rPr lang="de-DE" sz="1300" b="1" dirty="0"/>
              <a:t>				</a:t>
            </a:r>
            <a:r>
              <a:rPr lang="de-DE" sz="1300" b="1" dirty="0" smtClean="0"/>
              <a:t>	Case 2</a:t>
            </a:r>
            <a:r>
              <a:rPr lang="de-DE" sz="1300" b="1" dirty="0"/>
              <a:t>: </a:t>
            </a:r>
            <a:r>
              <a:rPr lang="de-DE" sz="1300" b="1" dirty="0" smtClean="0"/>
              <a:t>Short fiber</a:t>
            </a:r>
            <a:r>
              <a:rPr lang="de-DE" sz="1300" b="1" dirty="0"/>
              <a:t>, </a:t>
            </a:r>
            <a:r>
              <a:rPr lang="de-DE" sz="1300" b="1" dirty="0" err="1" smtClean="0"/>
              <a:t>lower</a:t>
            </a:r>
            <a:r>
              <a:rPr lang="de-DE" sz="1300" b="1" dirty="0" smtClean="0"/>
              <a:t> </a:t>
            </a:r>
            <a:r>
              <a:rPr lang="de-DE" sz="1300" b="1" dirty="0" err="1"/>
              <a:t>gain</a:t>
            </a: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endParaRPr lang="de-DE" sz="1300" b="1" dirty="0" smtClean="0"/>
          </a:p>
          <a:p>
            <a:pPr algn="just">
              <a:lnSpc>
                <a:spcPct val="150000"/>
              </a:lnSpc>
            </a:pPr>
            <a:endParaRPr lang="de-DE" sz="1300" b="1" dirty="0"/>
          </a:p>
          <a:p>
            <a:pPr algn="just">
              <a:lnSpc>
                <a:spcPct val="150000"/>
              </a:lnSpc>
            </a:pPr>
            <a:r>
              <a:rPr lang="de-DE" sz="1300" dirty="0" smtClean="0"/>
              <a:t>ASE </a:t>
            </a:r>
            <a:r>
              <a:rPr lang="de-DE" sz="1300" dirty="0" err="1" smtClean="0"/>
              <a:t>increases</a:t>
            </a:r>
            <a:r>
              <a:rPr lang="de-DE" sz="1300" dirty="0" smtClean="0"/>
              <a:t> </a:t>
            </a:r>
            <a:r>
              <a:rPr lang="de-DE" sz="1300" dirty="0" err="1" smtClean="0"/>
              <a:t>up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6 µW </a:t>
            </a:r>
            <a:r>
              <a:rPr lang="de-DE" sz="1300" dirty="0" err="1" smtClean="0"/>
              <a:t>for</a:t>
            </a:r>
            <a:r>
              <a:rPr lang="de-DE" sz="1300" dirty="0" smtClean="0"/>
              <a:t> a 280 µW </a:t>
            </a:r>
            <a:r>
              <a:rPr lang="de-DE" sz="1300" dirty="0" err="1" smtClean="0"/>
              <a:t>output</a:t>
            </a:r>
            <a:r>
              <a:rPr lang="de-DE" sz="1300" dirty="0" smtClean="0"/>
              <a:t> power		         ASE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kept</a:t>
            </a:r>
            <a:r>
              <a:rPr lang="de-DE" sz="1300" dirty="0" smtClean="0"/>
              <a:t> </a:t>
            </a:r>
            <a:r>
              <a:rPr lang="de-DE" sz="1300" dirty="0" err="1" smtClean="0"/>
              <a:t>low</a:t>
            </a:r>
            <a:r>
              <a:rPr lang="de-DE" sz="1300" dirty="0" smtClean="0"/>
              <a:t> but </a:t>
            </a:r>
            <a:r>
              <a:rPr lang="de-DE" sz="1300" dirty="0" err="1" smtClean="0"/>
              <a:t>signal</a:t>
            </a:r>
            <a:r>
              <a:rPr lang="de-DE" sz="1300" dirty="0" smtClean="0"/>
              <a:t> </a:t>
            </a:r>
            <a:r>
              <a:rPr lang="de-DE" sz="1300" dirty="0" err="1" smtClean="0"/>
              <a:t>amplification</a:t>
            </a:r>
            <a:r>
              <a:rPr lang="de-DE" sz="1300" dirty="0" smtClean="0"/>
              <a:t> </a:t>
            </a:r>
            <a:r>
              <a:rPr lang="de-DE" sz="1300" dirty="0" err="1" smtClean="0"/>
              <a:t>reach</a:t>
            </a:r>
            <a:r>
              <a:rPr lang="de-DE" sz="1300" dirty="0" smtClean="0"/>
              <a:t> </a:t>
            </a:r>
            <a:r>
              <a:rPr lang="de-DE" sz="1300" dirty="0" err="1" smtClean="0"/>
              <a:t>less</a:t>
            </a:r>
            <a:r>
              <a:rPr lang="de-DE" sz="1300" dirty="0" smtClean="0"/>
              <a:t> </a:t>
            </a:r>
            <a:r>
              <a:rPr lang="de-DE" sz="1300" dirty="0" err="1" smtClean="0"/>
              <a:t>than</a:t>
            </a:r>
            <a:r>
              <a:rPr lang="de-DE" sz="1300" dirty="0" smtClean="0"/>
              <a:t> 120 µW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31667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67408" y="1112803"/>
            <a:ext cx="106571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Why do we want a short fiber?</a:t>
            </a:r>
          </a:p>
          <a:p>
            <a:pPr marL="716432" lvl="1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Shorter fiber </a:t>
            </a:r>
            <a:r>
              <a:rPr lang="de-DE" sz="1300" dirty="0" err="1" smtClean="0"/>
              <a:t>prevents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/>
              <a:t> </a:t>
            </a:r>
            <a:r>
              <a:rPr lang="de-DE" sz="1300" dirty="0" err="1" smtClean="0"/>
              <a:t>growth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ASE (</a:t>
            </a:r>
            <a:r>
              <a:rPr lang="de-DE" sz="1300" dirty="0" err="1" smtClean="0"/>
              <a:t>exponential</a:t>
            </a:r>
            <a:r>
              <a:rPr lang="de-DE" sz="1300" dirty="0" smtClean="0"/>
              <a:t> </a:t>
            </a:r>
            <a:r>
              <a:rPr lang="de-DE" sz="1300" dirty="0" err="1" smtClean="0"/>
              <a:t>dependence</a:t>
            </a:r>
            <a:r>
              <a:rPr lang="de-DE" sz="1300" dirty="0" smtClean="0"/>
              <a:t> </a:t>
            </a:r>
            <a:r>
              <a:rPr lang="de-DE" sz="1300" dirty="0" err="1" smtClean="0"/>
              <a:t>with</a:t>
            </a:r>
            <a:r>
              <a:rPr lang="de-DE" sz="1300" dirty="0" smtClean="0"/>
              <a:t> </a:t>
            </a:r>
            <a:r>
              <a:rPr lang="de-DE" sz="1300" dirty="0" err="1" smtClean="0"/>
              <a:t>length</a:t>
            </a:r>
            <a:r>
              <a:rPr lang="de-DE" sz="1300" dirty="0" smtClean="0"/>
              <a:t>) </a:t>
            </a:r>
          </a:p>
          <a:p>
            <a:pPr marL="716432" lvl="1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But </a:t>
            </a:r>
            <a:r>
              <a:rPr lang="de-DE" sz="1300" dirty="0" err="1"/>
              <a:t>l</a:t>
            </a:r>
            <a:r>
              <a:rPr lang="de-DE" sz="1300" dirty="0" err="1" smtClean="0"/>
              <a:t>ower</a:t>
            </a:r>
            <a:r>
              <a:rPr lang="de-DE" sz="1300" dirty="0" smtClean="0"/>
              <a:t> </a:t>
            </a:r>
            <a:r>
              <a:rPr lang="de-DE" sz="1300" dirty="0" err="1" smtClean="0"/>
              <a:t>gain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available</a:t>
            </a:r>
            <a:r>
              <a:rPr lang="de-DE" sz="1300" dirty="0" smtClean="0"/>
              <a:t>. </a:t>
            </a:r>
          </a:p>
          <a:p>
            <a:pPr marL="716432" lvl="1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A </a:t>
            </a:r>
            <a:r>
              <a:rPr lang="de-DE" sz="1300" dirty="0" err="1"/>
              <a:t>shorter</a:t>
            </a:r>
            <a:r>
              <a:rPr lang="de-DE" sz="1300" dirty="0"/>
              <a:t> </a:t>
            </a:r>
            <a:r>
              <a:rPr lang="de-DE" sz="1300" dirty="0" smtClean="0"/>
              <a:t>fiber </a:t>
            </a:r>
            <a:r>
              <a:rPr lang="de-DE" sz="1300" dirty="0" err="1" smtClean="0"/>
              <a:t>can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/>
              <a:t>well</a:t>
            </a:r>
            <a:r>
              <a:rPr lang="de-DE" sz="1300" dirty="0"/>
              <a:t> </a:t>
            </a:r>
            <a:r>
              <a:rPr lang="de-DE" sz="1300" dirty="0" err="1"/>
              <a:t>inverted</a:t>
            </a:r>
            <a:r>
              <a:rPr lang="de-DE" sz="1300" dirty="0"/>
              <a:t> </a:t>
            </a:r>
            <a:r>
              <a:rPr lang="de-DE" sz="1300" dirty="0" err="1"/>
              <a:t>across</a:t>
            </a:r>
            <a:r>
              <a:rPr lang="de-DE" sz="1300" dirty="0"/>
              <a:t> </a:t>
            </a:r>
            <a:r>
              <a:rPr lang="de-DE" sz="1300" dirty="0" err="1"/>
              <a:t>its</a:t>
            </a:r>
            <a:r>
              <a:rPr lang="de-DE" sz="1300" dirty="0"/>
              <a:t> </a:t>
            </a:r>
            <a:r>
              <a:rPr lang="de-DE" sz="1300" dirty="0" err="1"/>
              <a:t>entire</a:t>
            </a:r>
            <a:r>
              <a:rPr lang="de-DE" sz="1300" dirty="0"/>
              <a:t> </a:t>
            </a:r>
            <a:r>
              <a:rPr lang="de-DE" sz="1300" dirty="0" err="1" smtClean="0"/>
              <a:t>length</a:t>
            </a:r>
            <a:r>
              <a:rPr lang="de-DE" sz="1300" dirty="0" smtClean="0"/>
              <a:t>, </a:t>
            </a:r>
            <a:r>
              <a:rPr lang="de-DE" sz="1300" dirty="0" err="1" smtClean="0"/>
              <a:t>thus</a:t>
            </a:r>
            <a:r>
              <a:rPr lang="de-DE" sz="1300" dirty="0" smtClean="0"/>
              <a:t> </a:t>
            </a:r>
            <a:r>
              <a:rPr lang="de-DE" sz="1300" dirty="0" err="1"/>
              <a:t>offering</a:t>
            </a:r>
            <a:r>
              <a:rPr lang="de-DE" sz="1300" dirty="0"/>
              <a:t> a </a:t>
            </a:r>
            <a:r>
              <a:rPr lang="de-DE" sz="1300" dirty="0" err="1"/>
              <a:t>good</a:t>
            </a:r>
            <a:r>
              <a:rPr lang="de-DE" sz="1300" dirty="0"/>
              <a:t> </a:t>
            </a:r>
            <a:r>
              <a:rPr lang="de-DE" sz="1300" dirty="0" err="1"/>
              <a:t>noise</a:t>
            </a:r>
            <a:r>
              <a:rPr lang="de-DE" sz="1300" dirty="0"/>
              <a:t> </a:t>
            </a:r>
            <a:r>
              <a:rPr lang="de-DE" sz="1300" dirty="0" err="1"/>
              <a:t>figure</a:t>
            </a:r>
            <a:r>
              <a:rPr lang="de-DE" sz="1300" dirty="0"/>
              <a:t>.</a:t>
            </a:r>
          </a:p>
          <a:p>
            <a:pPr marL="716432" lvl="1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err="1"/>
              <a:t>However</a:t>
            </a:r>
            <a:r>
              <a:rPr lang="de-DE" sz="1300" dirty="0"/>
              <a:t>, a </a:t>
            </a:r>
            <a:r>
              <a:rPr lang="de-DE" sz="1300" dirty="0" err="1"/>
              <a:t>significant</a:t>
            </a:r>
            <a:r>
              <a:rPr lang="de-DE" sz="1300" dirty="0"/>
              <a:t>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pump light </a:t>
            </a:r>
            <a:r>
              <a:rPr lang="de-DE" sz="1300" dirty="0" err="1"/>
              <a:t>exits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fiber.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1487488" y="3284984"/>
            <a:ext cx="4944368" cy="2932608"/>
            <a:chOff x="5648400" y="2669247"/>
            <a:chExt cx="5958102" cy="3533875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5663952" y="2669247"/>
              <a:ext cx="5942550" cy="3533875"/>
              <a:chOff x="3132000" y="1885850"/>
              <a:chExt cx="5942550" cy="3533875"/>
            </a:xfrm>
          </p:grpSpPr>
          <p:pic>
            <p:nvPicPr>
              <p:cNvPr id="21" name="Grafik 20"/>
              <p:cNvPicPr>
                <a:picLocks noChangeAspect="1"/>
              </p:cNvPicPr>
              <p:nvPr/>
            </p:nvPicPr>
            <p:blipFill rotWithShape="1">
              <a:blip r:embed="rId3"/>
              <a:srcRect t="11242"/>
              <a:stretch/>
            </p:blipFill>
            <p:spPr>
              <a:xfrm>
                <a:off x="3132000" y="1885850"/>
                <a:ext cx="5905500" cy="3533875"/>
              </a:xfrm>
              <a:prstGeom prst="rect">
                <a:avLst/>
              </a:prstGeom>
            </p:spPr>
          </p:pic>
          <p:pic>
            <p:nvPicPr>
              <p:cNvPr id="22" name="Grafik 21"/>
              <p:cNvPicPr>
                <a:picLocks noChangeAspect="1"/>
              </p:cNvPicPr>
              <p:nvPr/>
            </p:nvPicPr>
            <p:blipFill rotWithShape="1">
              <a:blip r:embed="rId4"/>
              <a:srcRect t="57269"/>
              <a:stretch/>
            </p:blipFill>
            <p:spPr>
              <a:xfrm>
                <a:off x="3150000" y="3717032"/>
                <a:ext cx="5924550" cy="1693168"/>
              </a:xfrm>
              <a:prstGeom prst="rect">
                <a:avLst/>
              </a:prstGeom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6744072" y="3119206"/>
              <a:ext cx="880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 smtClean="0"/>
                <a:t>L = 2.5 m</a:t>
              </a:r>
              <a:endParaRPr lang="en-GB" sz="13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744072" y="5097710"/>
              <a:ext cx="880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 smtClean="0"/>
                <a:t>L = 0.5 m</a:t>
              </a:r>
              <a:endParaRPr lang="en-GB" sz="1300" dirty="0"/>
            </a:p>
          </p:txBody>
        </p:sp>
        <p:pic>
          <p:nvPicPr>
            <p:cNvPr id="19" name="Grafik 18"/>
            <p:cNvPicPr>
              <a:picLocks noChangeAspect="1"/>
            </p:cNvPicPr>
            <p:nvPr/>
          </p:nvPicPr>
          <p:blipFill rotWithShape="1">
            <a:blip r:embed="rId5"/>
            <a:srcRect t="42984" b="28078"/>
            <a:stretch/>
          </p:blipFill>
          <p:spPr>
            <a:xfrm>
              <a:off x="5648400" y="3933736"/>
              <a:ext cx="5921052" cy="1151448"/>
            </a:xfrm>
            <a:prstGeom prst="rect">
              <a:avLst/>
            </a:prstGeom>
          </p:spPr>
        </p:pic>
        <p:sp>
          <p:nvSpPr>
            <p:cNvPr id="20" name="Textfeld 19"/>
            <p:cNvSpPr txBox="1"/>
            <p:nvPr/>
          </p:nvSpPr>
          <p:spPr>
            <a:xfrm>
              <a:off x="6744072" y="4203237"/>
              <a:ext cx="88062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dirty="0" smtClean="0"/>
                <a:t>L = 1.5 m</a:t>
              </a:r>
              <a:endParaRPr lang="en-GB" sz="1300" dirty="0"/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120" y="2653140"/>
            <a:ext cx="4135244" cy="33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4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all this in mind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67408" y="1120221"/>
            <a:ext cx="10657184" cy="1948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542" b="1" dirty="0" smtClean="0"/>
              <a:t>Multistage </a:t>
            </a:r>
            <a:r>
              <a:rPr lang="de-DE" sz="1542" b="1" dirty="0" err="1" smtClean="0"/>
              <a:t>amplifier</a:t>
            </a:r>
            <a:endParaRPr lang="de-DE" sz="1542" b="1" dirty="0" smtClean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ASE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eliminated</a:t>
            </a:r>
            <a:r>
              <a:rPr lang="de-DE" sz="1300" dirty="0" smtClean="0"/>
              <a:t> at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middle</a:t>
            </a:r>
            <a:r>
              <a:rPr lang="de-DE" sz="1300" dirty="0" smtClean="0"/>
              <a:t> </a:t>
            </a:r>
            <a:r>
              <a:rPr lang="de-DE" sz="1300" dirty="0" err="1" smtClean="0"/>
              <a:t>point</a:t>
            </a:r>
            <a:r>
              <a:rPr lang="de-DE" sz="1300" dirty="0" smtClean="0"/>
              <a:t> </a:t>
            </a:r>
            <a:r>
              <a:rPr lang="de-DE" sz="1300" dirty="0" err="1" smtClean="0"/>
              <a:t>along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fiber </a:t>
            </a:r>
            <a:r>
              <a:rPr lang="de-DE" sz="1300" dirty="0" err="1" smtClean="0"/>
              <a:t>amplifier</a:t>
            </a:r>
            <a:r>
              <a:rPr lang="de-DE" sz="1300" dirty="0" smtClean="0"/>
              <a:t>.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err="1" smtClean="0"/>
              <a:t>It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difficult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obtain</a:t>
            </a:r>
            <a:r>
              <a:rPr lang="de-DE" sz="1300" dirty="0" smtClean="0"/>
              <a:t> </a:t>
            </a:r>
            <a:r>
              <a:rPr lang="de-DE" sz="1300" dirty="0" err="1" smtClean="0"/>
              <a:t>simultaneously</a:t>
            </a:r>
            <a:r>
              <a:rPr lang="de-DE" sz="1300" dirty="0" smtClean="0"/>
              <a:t> large </a:t>
            </a:r>
            <a:r>
              <a:rPr lang="de-DE" sz="1300" dirty="0" err="1" smtClean="0"/>
              <a:t>gains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very</a:t>
            </a:r>
            <a:r>
              <a:rPr lang="de-DE" sz="1300" dirty="0" smtClean="0"/>
              <a:t> </a:t>
            </a:r>
            <a:r>
              <a:rPr lang="de-DE" sz="1300" dirty="0" err="1" smtClean="0"/>
              <a:t>low</a:t>
            </a:r>
            <a:r>
              <a:rPr lang="de-DE" sz="1300" dirty="0" smtClean="0"/>
              <a:t> </a:t>
            </a:r>
            <a:r>
              <a:rPr lang="de-DE" sz="1300" dirty="0" err="1" smtClean="0"/>
              <a:t>noise</a:t>
            </a:r>
            <a:r>
              <a:rPr lang="de-DE" sz="1300" dirty="0" smtClean="0"/>
              <a:t> </a:t>
            </a:r>
            <a:r>
              <a:rPr lang="de-DE" sz="1300" dirty="0" err="1" smtClean="0"/>
              <a:t>figures</a:t>
            </a:r>
            <a:r>
              <a:rPr lang="de-DE" sz="1300" dirty="0" smtClean="0"/>
              <a:t> in a </a:t>
            </a:r>
            <a:r>
              <a:rPr lang="de-DE" sz="1300" dirty="0" err="1" smtClean="0"/>
              <a:t>single</a:t>
            </a:r>
            <a:r>
              <a:rPr lang="de-DE" sz="1300" dirty="0" smtClean="0"/>
              <a:t> </a:t>
            </a:r>
            <a:r>
              <a:rPr lang="de-DE" sz="1300" dirty="0" err="1" smtClean="0"/>
              <a:t>stage</a:t>
            </a:r>
            <a:r>
              <a:rPr lang="de-DE" sz="1300" dirty="0" smtClean="0"/>
              <a:t> </a:t>
            </a:r>
            <a:r>
              <a:rPr lang="de-DE" sz="1300" dirty="0" err="1" smtClean="0"/>
              <a:t>amplifier</a:t>
            </a:r>
            <a:r>
              <a:rPr lang="de-DE" sz="1300" dirty="0" smtClean="0"/>
              <a:t>. 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By </a:t>
            </a:r>
            <a:r>
              <a:rPr lang="de-DE" sz="1300" dirty="0" err="1" smtClean="0"/>
              <a:t>reducing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ASE, </a:t>
            </a:r>
            <a:r>
              <a:rPr lang="de-DE" sz="1300" dirty="0" err="1" smtClean="0"/>
              <a:t>more</a:t>
            </a:r>
            <a:r>
              <a:rPr lang="de-DE" sz="1300" dirty="0" smtClean="0"/>
              <a:t> </a:t>
            </a:r>
            <a:r>
              <a:rPr lang="de-DE" sz="1300" dirty="0" err="1" smtClean="0"/>
              <a:t>gain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available</a:t>
            </a:r>
            <a:r>
              <a:rPr lang="de-DE" sz="1300" dirty="0" smtClean="0"/>
              <a:t> </a:t>
            </a:r>
            <a:r>
              <a:rPr lang="de-DE" sz="1300" dirty="0" err="1" smtClean="0"/>
              <a:t>for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signal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less</a:t>
            </a:r>
            <a:r>
              <a:rPr lang="de-DE" sz="1300" dirty="0" smtClean="0"/>
              <a:t> </a:t>
            </a:r>
            <a:r>
              <a:rPr lang="de-DE" sz="1300" dirty="0" err="1" smtClean="0"/>
              <a:t>noise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added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it</a:t>
            </a:r>
            <a:r>
              <a:rPr lang="de-DE" sz="1300" dirty="0" smtClean="0"/>
              <a:t> </a:t>
            </a:r>
            <a:r>
              <a:rPr lang="de-DE" sz="1300" dirty="0" err="1" smtClean="0"/>
              <a:t>from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spontaneous</a:t>
            </a:r>
            <a:r>
              <a:rPr lang="de-DE" sz="1300" dirty="0" smtClean="0"/>
              <a:t> </a:t>
            </a:r>
            <a:r>
              <a:rPr lang="de-DE" sz="1300" dirty="0" err="1" smtClean="0"/>
              <a:t>emission</a:t>
            </a:r>
            <a:endParaRPr lang="de-DE" sz="1300" dirty="0" smtClean="0"/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The </a:t>
            </a:r>
            <a:r>
              <a:rPr lang="de-DE" sz="1300" dirty="0" err="1" smtClean="0"/>
              <a:t>first</a:t>
            </a:r>
            <a:r>
              <a:rPr lang="de-DE" sz="1300" dirty="0" smtClean="0"/>
              <a:t> </a:t>
            </a:r>
            <a:r>
              <a:rPr lang="de-DE" sz="1300" dirty="0" err="1" smtClean="0"/>
              <a:t>stage</a:t>
            </a:r>
            <a:r>
              <a:rPr lang="de-DE" sz="1300" dirty="0" smtClean="0"/>
              <a:t> </a:t>
            </a:r>
            <a:r>
              <a:rPr lang="de-DE" sz="1300" dirty="0" err="1" smtClean="0"/>
              <a:t>needs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well</a:t>
            </a:r>
            <a:r>
              <a:rPr lang="de-DE" sz="1300" dirty="0" smtClean="0"/>
              <a:t> </a:t>
            </a:r>
            <a:r>
              <a:rPr lang="de-DE" sz="1300" dirty="0" err="1" smtClean="0"/>
              <a:t>inverted</a:t>
            </a:r>
            <a:r>
              <a:rPr lang="de-DE" sz="1300" dirty="0" smtClean="0"/>
              <a:t> so </a:t>
            </a:r>
            <a:r>
              <a:rPr lang="de-DE" sz="1300" dirty="0" err="1" smtClean="0"/>
              <a:t>that</a:t>
            </a:r>
            <a:r>
              <a:rPr lang="de-DE" sz="1300" dirty="0" smtClean="0"/>
              <a:t> a moderate </a:t>
            </a:r>
            <a:r>
              <a:rPr lang="de-DE" sz="1300" dirty="0" err="1" smtClean="0"/>
              <a:t>amout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gain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obtained</a:t>
            </a:r>
            <a:r>
              <a:rPr lang="de-DE" sz="1300" dirty="0" smtClean="0"/>
              <a:t> </a:t>
            </a:r>
            <a:r>
              <a:rPr lang="de-DE" sz="1300" dirty="0" err="1" smtClean="0"/>
              <a:t>with</a:t>
            </a:r>
            <a:r>
              <a:rPr lang="de-DE" sz="1300" dirty="0" smtClean="0"/>
              <a:t> minimal </a:t>
            </a:r>
            <a:r>
              <a:rPr lang="de-DE" sz="1300" dirty="0" err="1" smtClean="0"/>
              <a:t>noise</a:t>
            </a:r>
            <a:r>
              <a:rPr lang="de-DE" sz="1300" dirty="0" smtClean="0"/>
              <a:t> </a:t>
            </a:r>
            <a:r>
              <a:rPr lang="de-DE" sz="1300" dirty="0" err="1" smtClean="0"/>
              <a:t>added</a:t>
            </a:r>
            <a:r>
              <a:rPr lang="de-DE" sz="1300" dirty="0" smtClean="0"/>
              <a:t>.</a:t>
            </a:r>
          </a:p>
          <a:p>
            <a:pPr marL="259232" indent="-25923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PM </a:t>
            </a:r>
            <a:r>
              <a:rPr lang="de-DE" sz="1300" dirty="0" err="1" smtClean="0"/>
              <a:t>isolator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be</a:t>
            </a:r>
            <a:r>
              <a:rPr lang="de-DE" sz="1300" dirty="0" smtClean="0"/>
              <a:t> </a:t>
            </a:r>
            <a:r>
              <a:rPr lang="de-DE" sz="1300" dirty="0" err="1" smtClean="0"/>
              <a:t>placed</a:t>
            </a:r>
            <a:r>
              <a:rPr lang="de-DE" sz="1300" dirty="0" smtClean="0"/>
              <a:t> at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output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every</a:t>
            </a:r>
            <a:r>
              <a:rPr lang="de-DE" sz="1300" dirty="0" smtClean="0"/>
              <a:t> </a:t>
            </a:r>
            <a:r>
              <a:rPr lang="de-DE" sz="1300" dirty="0" err="1" smtClean="0"/>
              <a:t>stage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get</a:t>
            </a:r>
            <a:r>
              <a:rPr lang="de-DE" sz="1300" dirty="0" smtClean="0"/>
              <a:t> </a:t>
            </a:r>
            <a:r>
              <a:rPr lang="de-DE" sz="1300" dirty="0" err="1" smtClean="0"/>
              <a:t>rid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one</a:t>
            </a:r>
            <a:r>
              <a:rPr lang="de-DE" sz="1300" dirty="0" smtClean="0"/>
              <a:t> </a:t>
            </a:r>
            <a:r>
              <a:rPr lang="de-DE" sz="1300" dirty="0" err="1" smtClean="0"/>
              <a:t>polarization</a:t>
            </a:r>
            <a:r>
              <a:rPr lang="de-DE" sz="1300" dirty="0" smtClean="0"/>
              <a:t> </a:t>
            </a:r>
            <a:r>
              <a:rPr lang="de-DE" sz="1300" dirty="0" err="1" smtClean="0"/>
              <a:t>mode</a:t>
            </a:r>
            <a:r>
              <a:rPr lang="de-DE" sz="1300" dirty="0" smtClean="0"/>
              <a:t> </a:t>
            </a:r>
            <a:r>
              <a:rPr lang="de-DE" sz="1300" dirty="0" err="1" smtClean="0"/>
              <a:t>from</a:t>
            </a:r>
            <a:r>
              <a:rPr lang="de-DE" sz="1300" dirty="0" smtClean="0"/>
              <a:t> ASE </a:t>
            </a:r>
            <a:r>
              <a:rPr lang="de-DE" sz="1300" dirty="0" smtClean="0">
                <a:sym typeface="Wingdings" panose="05000000000000000000" pitchFamily="2" charset="2"/>
              </a:rPr>
              <a:t></a:t>
            </a:r>
            <a:r>
              <a:rPr lang="de-DE" sz="1300" dirty="0" smtClean="0"/>
              <a:t> </a:t>
            </a:r>
            <a:r>
              <a:rPr lang="de-DE" sz="1300" dirty="0" err="1" smtClean="0"/>
              <a:t>reducition</a:t>
            </a:r>
            <a:r>
              <a:rPr lang="de-DE" sz="1300" dirty="0" smtClean="0"/>
              <a:t> </a:t>
            </a:r>
            <a:r>
              <a:rPr lang="de-DE" sz="1300" dirty="0" err="1" smtClean="0"/>
              <a:t>up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50%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overall</a:t>
            </a:r>
            <a:r>
              <a:rPr lang="de-DE" sz="1300" dirty="0" smtClean="0"/>
              <a:t> </a:t>
            </a:r>
            <a:r>
              <a:rPr lang="de-DE" sz="1300" dirty="0" err="1" smtClean="0"/>
              <a:t>noise</a:t>
            </a:r>
            <a:r>
              <a:rPr lang="de-DE" sz="1300" dirty="0" smtClean="0"/>
              <a:t>.  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891644" y="3152609"/>
            <a:ext cx="6408712" cy="3203748"/>
          </a:xfrm>
        </p:spPr>
        <p:txBody>
          <a:bodyPr/>
          <a:lstStyle/>
          <a:p>
            <a:r>
              <a:rPr lang="en-GB" sz="1300" b="1" dirty="0" smtClean="0"/>
              <a:t>1</a:t>
            </a:r>
            <a:r>
              <a:rPr lang="en-GB" sz="1300" b="1" baseline="30000" dirty="0" smtClean="0"/>
              <a:t>st</a:t>
            </a:r>
            <a:r>
              <a:rPr lang="en-GB" sz="1300" b="1" dirty="0" smtClean="0"/>
              <a:t> amplifier</a:t>
            </a:r>
          </a:p>
          <a:p>
            <a:pPr lvl="1"/>
            <a:r>
              <a:rPr lang="en-GB" sz="1300" dirty="0" smtClean="0"/>
              <a:t>Fiber length = Short fiber. To be optimized </a:t>
            </a:r>
          </a:p>
          <a:p>
            <a:pPr lvl="1"/>
            <a:r>
              <a:rPr lang="en-GB" sz="1300" dirty="0" smtClean="0"/>
              <a:t>Pumping power = Saturation regime</a:t>
            </a:r>
          </a:p>
          <a:p>
            <a:pPr lvl="1"/>
            <a:r>
              <a:rPr lang="en-GB" sz="1300" dirty="0" smtClean="0"/>
              <a:t>Pumping direction = Forward although given the short fiber might be irrelevant</a:t>
            </a:r>
          </a:p>
          <a:p>
            <a:pPr lvl="1"/>
            <a:r>
              <a:rPr lang="en-GB" sz="1300" dirty="0" smtClean="0"/>
              <a:t>Gain of active fiber = 22 dB/m</a:t>
            </a:r>
          </a:p>
          <a:p>
            <a:pPr lvl="1"/>
            <a:r>
              <a:rPr lang="en-GB" sz="1300" dirty="0" smtClean="0"/>
              <a:t>Gain ~ 5dB</a:t>
            </a:r>
          </a:p>
          <a:p>
            <a:pPr lvl="1"/>
            <a:endParaRPr lang="en-GB" sz="1300" dirty="0" smtClean="0"/>
          </a:p>
          <a:p>
            <a:r>
              <a:rPr lang="en-GB" sz="1300" b="1" dirty="0" smtClean="0"/>
              <a:t>2</a:t>
            </a:r>
            <a:r>
              <a:rPr lang="en-GB" sz="1300" b="1" baseline="30000" dirty="0" smtClean="0"/>
              <a:t>nd</a:t>
            </a:r>
            <a:r>
              <a:rPr lang="en-GB" sz="1300" b="1" dirty="0" smtClean="0"/>
              <a:t> amplifier</a:t>
            </a:r>
          </a:p>
          <a:p>
            <a:pPr lvl="1"/>
            <a:r>
              <a:rPr lang="en-GB" sz="1300" dirty="0" smtClean="0"/>
              <a:t>Fiber = Longer fiber for higher gain. To be optimized</a:t>
            </a:r>
          </a:p>
          <a:p>
            <a:pPr lvl="1"/>
            <a:r>
              <a:rPr lang="en-GB" sz="1300" dirty="0" smtClean="0"/>
              <a:t>Pumping power = Outside small signal gain</a:t>
            </a:r>
          </a:p>
          <a:p>
            <a:pPr lvl="1"/>
            <a:r>
              <a:rPr lang="en-GB" sz="1300" dirty="0" smtClean="0"/>
              <a:t>Direction </a:t>
            </a:r>
            <a:r>
              <a:rPr lang="en-GB" sz="1300" dirty="0"/>
              <a:t>= </a:t>
            </a:r>
            <a:r>
              <a:rPr lang="en-GB" sz="1300" dirty="0" smtClean="0"/>
              <a:t>Backward for higher efficiency and relaxed noise requirements</a:t>
            </a:r>
            <a:endParaRPr lang="en-GB" sz="1300" dirty="0"/>
          </a:p>
          <a:p>
            <a:pPr lvl="1"/>
            <a:r>
              <a:rPr lang="en-GB" sz="1300" dirty="0" smtClean="0"/>
              <a:t>Gain of active fiber = 27 dB/m for higher gain</a:t>
            </a:r>
          </a:p>
          <a:p>
            <a:pPr lvl="1"/>
            <a:r>
              <a:rPr lang="en-GB" sz="1300" dirty="0" smtClean="0"/>
              <a:t>Gain &gt; 15 dB</a:t>
            </a:r>
          </a:p>
        </p:txBody>
      </p:sp>
    </p:spTree>
    <p:extLst>
      <p:ext uri="{BB962C8B-B14F-4D97-AF65-F5344CB8AC3E}">
        <p14:creationId xmlns:p14="http://schemas.microsoft.com/office/powerpoint/2010/main" val="142363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D1CF18F-D483-634F-8098-7CA2A721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5A46A3-7CDD-48E8-A2F3-EDB7AE3960DA}" type="datetime4">
              <a:rPr lang="de-DE" smtClean="0"/>
              <a:t>19. März 2022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67408" y="1112803"/>
            <a:ext cx="7488832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542" b="1" dirty="0" smtClean="0"/>
              <a:t>Optimization fiber </a:t>
            </a:r>
            <a:r>
              <a:rPr lang="de-DE" sz="1542" b="1" dirty="0" err="1" smtClean="0"/>
              <a:t>amplifier</a:t>
            </a:r>
            <a:r>
              <a:rPr lang="de-DE" sz="1542" b="1" dirty="0" smtClean="0"/>
              <a:t> </a:t>
            </a:r>
            <a:r>
              <a:rPr lang="de-DE" sz="1542" b="1" dirty="0" err="1" smtClean="0"/>
              <a:t>stages</a:t>
            </a:r>
            <a:endParaRPr lang="de-DE" sz="1542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700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4" t="8000" r="15456" b="8000"/>
          <a:stretch/>
        </p:blipFill>
        <p:spPr>
          <a:xfrm>
            <a:off x="7320136" y="1340768"/>
            <a:ext cx="3917235" cy="4896544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454400" y="1647925"/>
            <a:ext cx="124264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 smtClean="0"/>
              <a:t>24 dB – 27 dB</a:t>
            </a:r>
            <a:endParaRPr lang="en-GB" sz="1300" dirty="0"/>
          </a:p>
        </p:txBody>
      </p:sp>
      <p:sp>
        <p:nvSpPr>
          <p:cNvPr id="20" name="Textfeld 19"/>
          <p:cNvSpPr txBox="1"/>
          <p:nvPr/>
        </p:nvSpPr>
        <p:spPr>
          <a:xfrm>
            <a:off x="8597131" y="1118060"/>
            <a:ext cx="11496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/>
              <a:t>5</a:t>
            </a:r>
            <a:r>
              <a:rPr lang="de-DE" sz="1300" dirty="0" smtClean="0"/>
              <a:t> dB – 24 dB</a:t>
            </a:r>
            <a:endParaRPr lang="en-GB" sz="13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9051" r="16190" b="6951"/>
          <a:stretch/>
        </p:blipFill>
        <p:spPr>
          <a:xfrm>
            <a:off x="1829525" y="1970761"/>
            <a:ext cx="491454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1</a:t>
            </a:r>
            <a:r>
              <a:rPr lang="en-GB" sz="3600" baseline="30000" dirty="0"/>
              <a:t>st</a:t>
            </a:r>
            <a:r>
              <a:rPr lang="en-GB" sz="3600" dirty="0"/>
              <a:t> </a:t>
            </a:r>
            <a:r>
              <a:rPr lang="en-GB" sz="3600" dirty="0" smtClean="0"/>
              <a:t>amplifier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252993"/>
            <a:ext cx="3764869" cy="297839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243331"/>
            <a:ext cx="4514728" cy="2997721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112224" y="1556792"/>
            <a:ext cx="288032" cy="36004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Gekrümmte Verbindung 11"/>
          <p:cNvCxnSpPr>
            <a:stCxn id="8" idx="4"/>
            <a:endCxn id="3" idx="3"/>
          </p:cNvCxnSpPr>
          <p:nvPr/>
        </p:nvCxnSpPr>
        <p:spPr>
          <a:xfrm rot="5400000">
            <a:off x="6464520" y="950472"/>
            <a:ext cx="825360" cy="275808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933548" y="4630297"/>
            <a:ext cx="6075509" cy="35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9232" indent="-259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 smtClean="0"/>
              <a:t>Operating in </a:t>
            </a:r>
            <a:r>
              <a:rPr lang="de-DE" sz="1300" dirty="0" err="1" smtClean="0"/>
              <a:t>saturation</a:t>
            </a:r>
            <a:r>
              <a:rPr lang="de-DE" sz="1300" dirty="0" smtClean="0"/>
              <a:t> </a:t>
            </a:r>
            <a:r>
              <a:rPr lang="de-DE" sz="1300" dirty="0" err="1" smtClean="0"/>
              <a:t>regime</a:t>
            </a:r>
            <a:r>
              <a:rPr lang="de-DE" sz="1300" dirty="0" smtClean="0"/>
              <a:t>. Low ASE </a:t>
            </a:r>
            <a:r>
              <a:rPr lang="de-DE" sz="1300" dirty="0" err="1" smtClean="0"/>
              <a:t>respect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signal</a:t>
            </a:r>
            <a:r>
              <a:rPr lang="de-DE" sz="1300" dirty="0" smtClean="0"/>
              <a:t> but </a:t>
            </a:r>
            <a:r>
              <a:rPr lang="de-DE" sz="1300" dirty="0" err="1" smtClean="0"/>
              <a:t>low</a:t>
            </a:r>
            <a:r>
              <a:rPr lang="de-DE" sz="1300" dirty="0" smtClean="0"/>
              <a:t> </a:t>
            </a:r>
            <a:r>
              <a:rPr lang="de-DE" sz="1300" dirty="0" err="1" smtClean="0"/>
              <a:t>efficiency</a:t>
            </a:r>
            <a:r>
              <a:rPr lang="de-DE" sz="1300" dirty="0" smtClean="0"/>
              <a:t>.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11607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2</a:t>
            </a:r>
            <a:r>
              <a:rPr lang="en-GB" sz="3600" baseline="30000" dirty="0" smtClean="0"/>
              <a:t>nd</a:t>
            </a:r>
            <a:r>
              <a:rPr lang="en-GB" sz="3600" dirty="0" smtClean="0"/>
              <a:t> amplifier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36B60-1EFD-48B1-902F-41DFE571A4D2}" type="datetime4">
              <a:rPr lang="de-DE" smtClean="0"/>
              <a:t>19. März 2022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500886"/>
            <a:ext cx="3571419" cy="285853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64" y="1255490"/>
            <a:ext cx="5111711" cy="3349327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9070104" y="1894257"/>
            <a:ext cx="288032" cy="36004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krümmte Verbindung 8"/>
          <p:cNvCxnSpPr>
            <a:stCxn id="7" idx="2"/>
            <a:endCxn id="12" idx="3"/>
          </p:cNvCxnSpPr>
          <p:nvPr/>
        </p:nvCxnSpPr>
        <p:spPr>
          <a:xfrm rot="10800000" flipV="1">
            <a:off x="6075276" y="2074276"/>
            <a:ext cx="2994829" cy="8558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916234" y="4630297"/>
            <a:ext cx="7196970" cy="35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9232" indent="-25923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dirty="0"/>
              <a:t>Not in </a:t>
            </a:r>
            <a:r>
              <a:rPr lang="de-DE" sz="1300" dirty="0" err="1"/>
              <a:t>saturation</a:t>
            </a:r>
            <a:r>
              <a:rPr lang="de-DE" sz="1300" dirty="0"/>
              <a:t> </a:t>
            </a:r>
            <a:r>
              <a:rPr lang="de-DE" sz="1300" dirty="0" err="1"/>
              <a:t>regime</a:t>
            </a:r>
            <a:r>
              <a:rPr lang="de-DE" sz="1300" dirty="0"/>
              <a:t>. Higher </a:t>
            </a:r>
            <a:r>
              <a:rPr lang="de-DE" sz="1300" dirty="0" smtClean="0"/>
              <a:t>ASE </a:t>
            </a:r>
            <a:r>
              <a:rPr lang="de-DE" sz="1300" dirty="0" err="1" smtClean="0"/>
              <a:t>respect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signal</a:t>
            </a:r>
            <a:r>
              <a:rPr lang="de-DE" sz="1300" dirty="0" smtClean="0"/>
              <a:t> </a:t>
            </a:r>
            <a:r>
              <a:rPr lang="de-DE" sz="1300" dirty="0"/>
              <a:t>but </a:t>
            </a:r>
            <a:r>
              <a:rPr lang="de-DE" sz="1300" dirty="0" err="1"/>
              <a:t>higher</a:t>
            </a:r>
            <a:r>
              <a:rPr lang="de-DE" sz="1300" dirty="0"/>
              <a:t> </a:t>
            </a:r>
            <a:r>
              <a:rPr lang="de-DE" sz="1300" dirty="0" err="1" smtClean="0"/>
              <a:t>amplification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signal</a:t>
            </a:r>
            <a:r>
              <a:rPr lang="de-DE" sz="1300" dirty="0" smtClean="0"/>
              <a:t>.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717544336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Microsoft Office PowerPoint</Application>
  <PresentationFormat>Breitbild</PresentationFormat>
  <Paragraphs>167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1_Larissa-Design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With all this in mind…</vt:lpstr>
      <vt:lpstr>PowerPoint-Präsentation</vt:lpstr>
      <vt:lpstr>1st amplifier</vt:lpstr>
      <vt:lpstr>2nd amplifier</vt:lpstr>
      <vt:lpstr>1st amplifier</vt:lpstr>
      <vt:lpstr>2nd amplifier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Ihr Benutzername</dc:creator>
  <cp:lastModifiedBy>Ignacio Baldoni</cp:lastModifiedBy>
  <cp:revision>1008</cp:revision>
  <dcterms:created xsi:type="dcterms:W3CDTF">2010-10-22T07:33:06Z</dcterms:created>
  <dcterms:modified xsi:type="dcterms:W3CDTF">2022-03-19T11:52:28Z</dcterms:modified>
</cp:coreProperties>
</file>