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0"/>
  </p:notesMasterIdLst>
  <p:sldIdLst>
    <p:sldId id="710" r:id="rId2"/>
    <p:sldId id="734" r:id="rId3"/>
    <p:sldId id="724" r:id="rId4"/>
    <p:sldId id="725" r:id="rId5"/>
    <p:sldId id="721" r:id="rId6"/>
    <p:sldId id="737" r:id="rId7"/>
    <p:sldId id="726" r:id="rId8"/>
    <p:sldId id="723" r:id="rId9"/>
    <p:sldId id="731" r:id="rId10"/>
    <p:sldId id="727" r:id="rId11"/>
    <p:sldId id="728" r:id="rId12"/>
    <p:sldId id="729" r:id="rId13"/>
    <p:sldId id="730" r:id="rId14"/>
    <p:sldId id="733" r:id="rId15"/>
    <p:sldId id="735" r:id="rId16"/>
    <p:sldId id="714" r:id="rId17"/>
    <p:sldId id="713" r:id="rId18"/>
    <p:sldId id="736" r:id="rId19"/>
  </p:sldIdLst>
  <p:sldSz cx="12192000" cy="6858000"/>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lzwarth" initials="H" lastIdx="1" clrIdx="0">
    <p:extLst>
      <p:ext uri="{19B8F6BF-5375-455C-9EA6-DF929625EA0E}">
        <p15:presenceInfo xmlns:p15="http://schemas.microsoft.com/office/powerpoint/2012/main" userId="Holzwart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AC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28" autoAdjust="0"/>
    <p:restoredTop sz="92980" autoAdjust="0"/>
  </p:normalViewPr>
  <p:slideViewPr>
    <p:cSldViewPr>
      <p:cViewPr varScale="1">
        <p:scale>
          <a:sx n="108" d="100"/>
          <a:sy n="108" d="100"/>
        </p:scale>
        <p:origin x="1182" y="1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52F0429F-DF7F-47C3-8B74-963D2B6F79ED}" type="datetimeFigureOut">
              <a:rPr lang="de-DE"/>
              <a:pPr>
                <a:defRPr/>
              </a:pPr>
              <a:t>15.03.2022</a:t>
            </a:fld>
            <a:endParaRPr lang="de-DE"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de-DE" noProof="0"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894498CF-817B-4DCA-8EC8-6B5548D01D29}" type="slidenum">
              <a:rPr lang="de-DE"/>
              <a:pPr>
                <a:defRPr/>
              </a:pPr>
              <a:t>‹Nr.›</a:t>
            </a:fld>
            <a:endParaRPr lang="de-DE" dirty="0"/>
          </a:p>
        </p:txBody>
      </p:sp>
    </p:spTree>
    <p:extLst>
      <p:ext uri="{BB962C8B-B14F-4D97-AF65-F5344CB8AC3E}">
        <p14:creationId xmlns:p14="http://schemas.microsoft.com/office/powerpoint/2010/main" val="38641567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894498CF-817B-4DCA-8EC8-6B5548D01D29}" type="slidenum">
              <a:rPr lang="de-DE" smtClean="0"/>
              <a:pPr>
                <a:defRPr/>
              </a:pPr>
              <a:t>1</a:t>
            </a:fld>
            <a:endParaRPr lang="de-DE" dirty="0"/>
          </a:p>
        </p:txBody>
      </p:sp>
    </p:spTree>
    <p:extLst>
      <p:ext uri="{BB962C8B-B14F-4D97-AF65-F5344CB8AC3E}">
        <p14:creationId xmlns:p14="http://schemas.microsoft.com/office/powerpoint/2010/main" val="372936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de-DE" sz="1200" dirty="0" smtClean="0">
                <a:solidFill>
                  <a:srgbClr val="00B050"/>
                </a:solidFill>
              </a:rPr>
              <a:t>The </a:t>
            </a:r>
            <a:r>
              <a:rPr lang="de-DE" sz="1200" dirty="0" err="1" smtClean="0">
                <a:solidFill>
                  <a:srgbClr val="00B050"/>
                </a:solidFill>
              </a:rPr>
              <a:t>small</a:t>
            </a:r>
            <a:r>
              <a:rPr lang="de-DE" sz="1200" dirty="0" smtClean="0">
                <a:solidFill>
                  <a:srgbClr val="00B050"/>
                </a:solidFill>
              </a:rPr>
              <a:t> </a:t>
            </a:r>
            <a:r>
              <a:rPr lang="de-DE" sz="1200" dirty="0" err="1" smtClean="0">
                <a:solidFill>
                  <a:srgbClr val="00B050"/>
                </a:solidFill>
              </a:rPr>
              <a:t>signal</a:t>
            </a:r>
            <a:r>
              <a:rPr lang="de-DE" sz="1200" dirty="0" smtClean="0">
                <a:solidFill>
                  <a:srgbClr val="00B050"/>
                </a:solidFill>
              </a:rPr>
              <a:t> </a:t>
            </a:r>
            <a:r>
              <a:rPr lang="de-DE" sz="1200" dirty="0" err="1" smtClean="0">
                <a:solidFill>
                  <a:srgbClr val="00B050"/>
                </a:solidFill>
              </a:rPr>
              <a:t>gain</a:t>
            </a:r>
            <a:r>
              <a:rPr lang="de-DE" sz="1200" dirty="0" smtClean="0">
                <a:solidFill>
                  <a:srgbClr val="00B050"/>
                </a:solidFill>
              </a:rPr>
              <a:t> </a:t>
            </a:r>
            <a:r>
              <a:rPr lang="de-DE" sz="1200" dirty="0" err="1" smtClean="0">
                <a:solidFill>
                  <a:srgbClr val="00B050"/>
                </a:solidFill>
              </a:rPr>
              <a:t>and</a:t>
            </a:r>
            <a:r>
              <a:rPr lang="de-DE" sz="1200" dirty="0" smtClean="0">
                <a:solidFill>
                  <a:srgbClr val="00B050"/>
                </a:solidFill>
              </a:rPr>
              <a:t> </a:t>
            </a:r>
            <a:r>
              <a:rPr lang="de-DE" sz="1200" dirty="0" err="1" smtClean="0">
                <a:solidFill>
                  <a:srgbClr val="00B050"/>
                </a:solidFill>
              </a:rPr>
              <a:t>the</a:t>
            </a:r>
            <a:r>
              <a:rPr lang="de-DE" sz="1200" dirty="0" smtClean="0">
                <a:solidFill>
                  <a:srgbClr val="00B050"/>
                </a:solidFill>
              </a:rPr>
              <a:t> </a:t>
            </a:r>
            <a:r>
              <a:rPr lang="de-DE" sz="1200" dirty="0" err="1" smtClean="0">
                <a:solidFill>
                  <a:srgbClr val="00B050"/>
                </a:solidFill>
              </a:rPr>
              <a:t>saturation</a:t>
            </a:r>
            <a:r>
              <a:rPr lang="de-DE" sz="1200" dirty="0" smtClean="0">
                <a:solidFill>
                  <a:srgbClr val="00B050"/>
                </a:solidFill>
              </a:rPr>
              <a:t> </a:t>
            </a:r>
            <a:r>
              <a:rPr lang="de-DE" sz="1200" dirty="0" err="1" smtClean="0">
                <a:solidFill>
                  <a:srgbClr val="00B050"/>
                </a:solidFill>
              </a:rPr>
              <a:t>output</a:t>
            </a:r>
            <a:r>
              <a:rPr lang="de-DE" sz="1200" dirty="0" smtClean="0">
                <a:solidFill>
                  <a:srgbClr val="00B050"/>
                </a:solidFill>
              </a:rPr>
              <a:t> power </a:t>
            </a:r>
            <a:r>
              <a:rPr lang="de-DE" sz="1200" dirty="0" err="1" smtClean="0">
                <a:solidFill>
                  <a:srgbClr val="00B050"/>
                </a:solidFill>
              </a:rPr>
              <a:t>both</a:t>
            </a:r>
            <a:r>
              <a:rPr lang="de-DE" sz="1200" dirty="0" smtClean="0">
                <a:solidFill>
                  <a:srgbClr val="00B050"/>
                </a:solidFill>
              </a:rPr>
              <a:t> </a:t>
            </a:r>
            <a:r>
              <a:rPr lang="de-DE" sz="1200" dirty="0" err="1" smtClean="0">
                <a:solidFill>
                  <a:srgbClr val="00B050"/>
                </a:solidFill>
              </a:rPr>
              <a:t>increase</a:t>
            </a:r>
            <a:r>
              <a:rPr lang="de-DE" sz="1200" dirty="0" smtClean="0">
                <a:solidFill>
                  <a:srgbClr val="00B050"/>
                </a:solidFill>
              </a:rPr>
              <a:t> </a:t>
            </a:r>
            <a:r>
              <a:rPr lang="de-DE" sz="1200" dirty="0" err="1" smtClean="0">
                <a:solidFill>
                  <a:srgbClr val="00B050"/>
                </a:solidFill>
              </a:rPr>
              <a:t>with</a:t>
            </a:r>
            <a:r>
              <a:rPr lang="de-DE" sz="1200" dirty="0" smtClean="0">
                <a:solidFill>
                  <a:srgbClr val="00B050"/>
                </a:solidFill>
              </a:rPr>
              <a:t> pump power. </a:t>
            </a:r>
          </a:p>
          <a:p>
            <a:endParaRPr lang="en-GB" dirty="0"/>
          </a:p>
        </p:txBody>
      </p:sp>
      <p:sp>
        <p:nvSpPr>
          <p:cNvPr id="4" name="Foliennummernplatzhalter 3"/>
          <p:cNvSpPr>
            <a:spLocks noGrp="1"/>
          </p:cNvSpPr>
          <p:nvPr>
            <p:ph type="sldNum" sz="quarter" idx="10"/>
          </p:nvPr>
        </p:nvSpPr>
        <p:spPr/>
        <p:txBody>
          <a:bodyPr/>
          <a:lstStyle/>
          <a:p>
            <a:pPr>
              <a:defRPr/>
            </a:pPr>
            <a:fld id="{894498CF-817B-4DCA-8EC8-6B5548D01D29}" type="slidenum">
              <a:rPr lang="de-DE" smtClean="0"/>
              <a:pPr>
                <a:defRPr/>
              </a:pPr>
              <a:t>5</a:t>
            </a:fld>
            <a:endParaRPr lang="de-DE" dirty="0"/>
          </a:p>
        </p:txBody>
      </p:sp>
    </p:spTree>
    <p:extLst>
      <p:ext uri="{BB962C8B-B14F-4D97-AF65-F5344CB8AC3E}">
        <p14:creationId xmlns:p14="http://schemas.microsoft.com/office/powerpoint/2010/main" val="3162703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59232" indent="-259232" algn="just">
              <a:lnSpc>
                <a:spcPct val="150000"/>
              </a:lnSpc>
              <a:buFont typeface="Arial" panose="020B0604020202020204" pitchFamily="34" charset="0"/>
              <a:buChar char="•"/>
            </a:pPr>
            <a:r>
              <a:rPr lang="de-DE" sz="1200" dirty="0" smtClean="0"/>
              <a:t>ASE </a:t>
            </a:r>
            <a:r>
              <a:rPr lang="de-DE" sz="1200" dirty="0" err="1" smtClean="0"/>
              <a:t>starts</a:t>
            </a:r>
            <a:r>
              <a:rPr lang="de-DE" sz="1200" dirty="0" smtClean="0"/>
              <a:t> </a:t>
            </a:r>
            <a:r>
              <a:rPr lang="de-DE" sz="1200" dirty="0" err="1" smtClean="0"/>
              <a:t>with</a:t>
            </a:r>
            <a:r>
              <a:rPr lang="de-DE" sz="1200" dirty="0" smtClean="0"/>
              <a:t> </a:t>
            </a:r>
            <a:r>
              <a:rPr lang="de-DE" sz="1200" dirty="0" err="1" smtClean="0"/>
              <a:t>low</a:t>
            </a:r>
            <a:r>
              <a:rPr lang="de-DE" sz="1200" dirty="0" smtClean="0"/>
              <a:t> power so </a:t>
            </a:r>
            <a:r>
              <a:rPr lang="de-DE" sz="1200" dirty="0" err="1" smtClean="0"/>
              <a:t>it</a:t>
            </a:r>
            <a:r>
              <a:rPr lang="de-DE" sz="1200" dirty="0" smtClean="0"/>
              <a:t> will not </a:t>
            </a:r>
            <a:r>
              <a:rPr lang="de-DE" sz="1200" dirty="0" err="1" smtClean="0"/>
              <a:t>to</a:t>
            </a:r>
            <a:r>
              <a:rPr lang="de-DE" sz="1200" dirty="0" smtClean="0"/>
              <a:t> </a:t>
            </a:r>
            <a:r>
              <a:rPr lang="de-DE" sz="1200" dirty="0" err="1" smtClean="0"/>
              <a:t>go</a:t>
            </a:r>
            <a:r>
              <a:rPr lang="de-DE" sz="1200" dirty="0" smtClean="0"/>
              <a:t> so high power </a:t>
            </a:r>
            <a:r>
              <a:rPr lang="de-DE" sz="1200" dirty="0" err="1" smtClean="0"/>
              <a:t>levels</a:t>
            </a:r>
            <a:r>
              <a:rPr lang="de-DE" sz="1200" dirty="0" smtClean="0"/>
              <a:t>. </a:t>
            </a:r>
            <a:r>
              <a:rPr lang="de-DE" sz="1200" dirty="0" err="1" smtClean="0"/>
              <a:t>Your</a:t>
            </a:r>
            <a:r>
              <a:rPr lang="de-DE" sz="1200" dirty="0" smtClean="0"/>
              <a:t> </a:t>
            </a:r>
            <a:r>
              <a:rPr lang="de-DE" sz="1200" dirty="0" err="1" smtClean="0"/>
              <a:t>seed</a:t>
            </a:r>
            <a:r>
              <a:rPr lang="de-DE" sz="1200" dirty="0" smtClean="0"/>
              <a:t> </a:t>
            </a:r>
            <a:r>
              <a:rPr lang="de-DE" sz="1200" dirty="0" err="1" smtClean="0"/>
              <a:t>is</a:t>
            </a:r>
            <a:r>
              <a:rPr lang="de-DE" sz="1200" dirty="0" smtClean="0"/>
              <a:t> </a:t>
            </a:r>
            <a:r>
              <a:rPr lang="de-DE" sz="1200" dirty="0" err="1" smtClean="0"/>
              <a:t>rather</a:t>
            </a:r>
            <a:r>
              <a:rPr lang="de-DE" sz="1200" dirty="0" smtClean="0"/>
              <a:t> high power </a:t>
            </a:r>
            <a:r>
              <a:rPr lang="de-DE" sz="1200" dirty="0" err="1" smtClean="0"/>
              <a:t>level</a:t>
            </a:r>
            <a:r>
              <a:rPr lang="de-DE" sz="1200" dirty="0" smtClean="0"/>
              <a:t> </a:t>
            </a:r>
            <a:r>
              <a:rPr lang="de-DE" sz="1200" dirty="0" err="1" smtClean="0"/>
              <a:t>and</a:t>
            </a:r>
            <a:r>
              <a:rPr lang="de-DE" sz="1200" dirty="0" smtClean="0"/>
              <a:t> </a:t>
            </a:r>
            <a:r>
              <a:rPr lang="de-DE" sz="1200" dirty="0" err="1" smtClean="0"/>
              <a:t>it</a:t>
            </a:r>
            <a:r>
              <a:rPr lang="de-DE" sz="1200" dirty="0" smtClean="0"/>
              <a:t> </a:t>
            </a:r>
            <a:r>
              <a:rPr lang="de-DE" sz="1200" dirty="0" err="1" smtClean="0"/>
              <a:t>is</a:t>
            </a:r>
            <a:r>
              <a:rPr lang="de-DE" sz="1200" dirty="0" smtClean="0"/>
              <a:t> </a:t>
            </a:r>
            <a:r>
              <a:rPr lang="de-DE" sz="1200" dirty="0" err="1" smtClean="0"/>
              <a:t>already</a:t>
            </a:r>
            <a:r>
              <a:rPr lang="de-DE" sz="1200" dirty="0" smtClean="0"/>
              <a:t> at </a:t>
            </a:r>
            <a:r>
              <a:rPr lang="de-DE" sz="1200" dirty="0" err="1" smtClean="0"/>
              <a:t>the</a:t>
            </a:r>
            <a:r>
              <a:rPr lang="de-DE" sz="1200" dirty="0" smtClean="0"/>
              <a:t> </a:t>
            </a:r>
            <a:r>
              <a:rPr lang="de-DE" sz="1200" dirty="0" err="1" smtClean="0"/>
              <a:t>saturation</a:t>
            </a:r>
            <a:r>
              <a:rPr lang="de-DE" sz="1200" dirty="0" smtClean="0"/>
              <a:t>. The </a:t>
            </a:r>
            <a:r>
              <a:rPr lang="de-DE" sz="1200" dirty="0" err="1" smtClean="0"/>
              <a:t>seed</a:t>
            </a:r>
            <a:r>
              <a:rPr lang="de-DE" sz="1200" dirty="0" smtClean="0"/>
              <a:t> </a:t>
            </a:r>
            <a:r>
              <a:rPr lang="de-DE" sz="1200" dirty="0" err="1" smtClean="0"/>
              <a:t>collects</a:t>
            </a:r>
            <a:r>
              <a:rPr lang="de-DE" sz="1200" dirty="0" smtClean="0"/>
              <a:t> </a:t>
            </a:r>
            <a:r>
              <a:rPr lang="de-DE" sz="1200" dirty="0" err="1" smtClean="0"/>
              <a:t>most</a:t>
            </a:r>
            <a:r>
              <a:rPr lang="de-DE" sz="1200" dirty="0" smtClean="0"/>
              <a:t> </a:t>
            </a:r>
            <a:r>
              <a:rPr lang="de-DE" sz="1200" dirty="0" err="1" smtClean="0"/>
              <a:t>of</a:t>
            </a:r>
            <a:r>
              <a:rPr lang="de-DE" sz="1200" dirty="0" smtClean="0"/>
              <a:t> </a:t>
            </a:r>
            <a:r>
              <a:rPr lang="de-DE" sz="1200" dirty="0" err="1" smtClean="0"/>
              <a:t>the</a:t>
            </a:r>
            <a:r>
              <a:rPr lang="de-DE" sz="1200" dirty="0" smtClean="0"/>
              <a:t> </a:t>
            </a:r>
            <a:r>
              <a:rPr lang="de-DE" sz="1200" dirty="0" err="1" smtClean="0"/>
              <a:t>inversion</a:t>
            </a:r>
            <a:r>
              <a:rPr lang="de-DE" sz="1200" dirty="0" smtClean="0"/>
              <a:t> such </a:t>
            </a:r>
            <a:r>
              <a:rPr lang="de-DE" sz="1200" dirty="0" err="1" smtClean="0"/>
              <a:t>as</a:t>
            </a:r>
            <a:r>
              <a:rPr lang="de-DE" sz="1200" dirty="0" smtClean="0"/>
              <a:t> </a:t>
            </a:r>
            <a:r>
              <a:rPr lang="de-DE" sz="1200" dirty="0" err="1" smtClean="0"/>
              <a:t>there</a:t>
            </a:r>
            <a:r>
              <a:rPr lang="de-DE" sz="1200" dirty="0" smtClean="0"/>
              <a:t> </a:t>
            </a:r>
            <a:r>
              <a:rPr lang="de-DE" sz="1200" dirty="0" err="1" smtClean="0"/>
              <a:t>is</a:t>
            </a:r>
            <a:r>
              <a:rPr lang="de-DE" sz="1200" dirty="0" smtClean="0"/>
              <a:t> </a:t>
            </a:r>
            <a:r>
              <a:rPr lang="de-DE" sz="1200" dirty="0" err="1" smtClean="0"/>
              <a:t>nothing</a:t>
            </a:r>
            <a:r>
              <a:rPr lang="de-DE" sz="1200" dirty="0" smtClean="0"/>
              <a:t> </a:t>
            </a:r>
            <a:r>
              <a:rPr lang="de-DE" sz="1200" dirty="0" err="1" smtClean="0"/>
              <a:t>really</a:t>
            </a:r>
            <a:r>
              <a:rPr lang="de-DE" sz="1200" dirty="0" smtClean="0"/>
              <a:t> </a:t>
            </a:r>
            <a:r>
              <a:rPr lang="de-DE" sz="1200" dirty="0" err="1" smtClean="0"/>
              <a:t>left</a:t>
            </a:r>
            <a:r>
              <a:rPr lang="de-DE" sz="1200" dirty="0" smtClean="0"/>
              <a:t> </a:t>
            </a:r>
            <a:r>
              <a:rPr lang="de-DE" sz="1200" dirty="0" err="1" smtClean="0"/>
              <a:t>for</a:t>
            </a:r>
            <a:r>
              <a:rPr lang="de-DE" sz="1200" dirty="0" smtClean="0"/>
              <a:t> </a:t>
            </a:r>
            <a:r>
              <a:rPr lang="de-DE" sz="1200" dirty="0" err="1" smtClean="0"/>
              <a:t>the</a:t>
            </a:r>
            <a:r>
              <a:rPr lang="de-DE" sz="1200" dirty="0" smtClean="0"/>
              <a:t> ASE </a:t>
            </a:r>
            <a:r>
              <a:rPr lang="de-DE" sz="1200" dirty="0" err="1" smtClean="0"/>
              <a:t>to</a:t>
            </a:r>
            <a:r>
              <a:rPr lang="de-DE" sz="1200" dirty="0" smtClean="0"/>
              <a:t> </a:t>
            </a:r>
            <a:r>
              <a:rPr lang="de-DE" sz="1200" dirty="0" err="1" smtClean="0"/>
              <a:t>be</a:t>
            </a:r>
            <a:r>
              <a:rPr lang="de-DE" sz="1200" dirty="0" smtClean="0"/>
              <a:t> </a:t>
            </a:r>
            <a:r>
              <a:rPr lang="de-DE" sz="1200" dirty="0" err="1" smtClean="0"/>
              <a:t>built</a:t>
            </a:r>
            <a:r>
              <a:rPr lang="de-DE" sz="1200" dirty="0" smtClean="0"/>
              <a:t> </a:t>
            </a:r>
            <a:r>
              <a:rPr lang="de-DE" sz="1200" dirty="0" err="1" smtClean="0"/>
              <a:t>up</a:t>
            </a:r>
            <a:r>
              <a:rPr lang="de-DE" sz="1200" dirty="0" smtClean="0"/>
              <a:t> in an </a:t>
            </a:r>
            <a:r>
              <a:rPr lang="de-DE" sz="1200" dirty="0" err="1" smtClean="0"/>
              <a:t>efficient</a:t>
            </a:r>
            <a:r>
              <a:rPr lang="de-DE" sz="1200" dirty="0" smtClean="0"/>
              <a:t> </a:t>
            </a:r>
            <a:r>
              <a:rPr lang="de-DE" sz="1200" dirty="0" err="1" smtClean="0"/>
              <a:t>way</a:t>
            </a:r>
            <a:r>
              <a:rPr lang="de-DE" sz="1200" dirty="0" smtClean="0"/>
              <a:t>. </a:t>
            </a:r>
            <a:r>
              <a:rPr lang="de-DE" sz="1200" dirty="0" err="1" smtClean="0"/>
              <a:t>Because</a:t>
            </a:r>
            <a:r>
              <a:rPr lang="de-DE" sz="1200" dirty="0" smtClean="0"/>
              <a:t> </a:t>
            </a:r>
            <a:r>
              <a:rPr lang="de-DE" sz="1200" dirty="0" err="1" smtClean="0"/>
              <a:t>it</a:t>
            </a:r>
            <a:r>
              <a:rPr lang="de-DE" sz="1200" dirty="0" smtClean="0"/>
              <a:t> </a:t>
            </a:r>
            <a:r>
              <a:rPr lang="de-DE" sz="1200" dirty="0" err="1" smtClean="0"/>
              <a:t>is</a:t>
            </a:r>
            <a:r>
              <a:rPr lang="de-DE" sz="1200" dirty="0" smtClean="0"/>
              <a:t> </a:t>
            </a:r>
            <a:r>
              <a:rPr lang="de-DE" sz="1200" dirty="0" err="1" smtClean="0"/>
              <a:t>more</a:t>
            </a:r>
            <a:r>
              <a:rPr lang="de-DE" sz="1200" dirty="0" smtClean="0"/>
              <a:t> powerful</a:t>
            </a:r>
          </a:p>
          <a:p>
            <a:endParaRPr lang="en-GB" dirty="0"/>
          </a:p>
        </p:txBody>
      </p:sp>
      <p:sp>
        <p:nvSpPr>
          <p:cNvPr id="4" name="Foliennummernplatzhalter 3"/>
          <p:cNvSpPr>
            <a:spLocks noGrp="1"/>
          </p:cNvSpPr>
          <p:nvPr>
            <p:ph type="sldNum" sz="quarter" idx="10"/>
          </p:nvPr>
        </p:nvSpPr>
        <p:spPr/>
        <p:txBody>
          <a:bodyPr/>
          <a:lstStyle/>
          <a:p>
            <a:pPr>
              <a:defRPr/>
            </a:pPr>
            <a:fld id="{894498CF-817B-4DCA-8EC8-6B5548D01D29}" type="slidenum">
              <a:rPr lang="de-DE" smtClean="0"/>
              <a:pPr>
                <a:defRPr/>
              </a:pPr>
              <a:t>6</a:t>
            </a:fld>
            <a:endParaRPr lang="de-DE" dirty="0"/>
          </a:p>
        </p:txBody>
      </p:sp>
    </p:spTree>
    <p:extLst>
      <p:ext uri="{BB962C8B-B14F-4D97-AF65-F5344CB8AC3E}">
        <p14:creationId xmlns:p14="http://schemas.microsoft.com/office/powerpoint/2010/main" val="4072775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de-DE" sz="1200" b="1" i="1" dirty="0" smtClean="0">
                <a:solidFill>
                  <a:srgbClr val="00B050"/>
                </a:solidFill>
              </a:rPr>
              <a:t>The </a:t>
            </a:r>
            <a:r>
              <a:rPr lang="de-DE" sz="1200" b="1" i="1" dirty="0" err="1" smtClean="0">
                <a:solidFill>
                  <a:srgbClr val="00B050"/>
                </a:solidFill>
              </a:rPr>
              <a:t>inversion</a:t>
            </a:r>
            <a:r>
              <a:rPr lang="de-DE" sz="1200" b="1" i="1" dirty="0" smtClean="0">
                <a:solidFill>
                  <a:srgbClr val="00B050"/>
                </a:solidFill>
              </a:rPr>
              <a:t> </a:t>
            </a:r>
            <a:r>
              <a:rPr lang="de-DE" sz="1200" b="1" i="1" dirty="0" err="1" smtClean="0">
                <a:solidFill>
                  <a:srgbClr val="00B050"/>
                </a:solidFill>
              </a:rPr>
              <a:t>is</a:t>
            </a:r>
            <a:r>
              <a:rPr lang="de-DE" sz="1200" b="1" i="1" dirty="0" smtClean="0">
                <a:solidFill>
                  <a:srgbClr val="00B050"/>
                </a:solidFill>
              </a:rPr>
              <a:t> </a:t>
            </a:r>
            <a:r>
              <a:rPr lang="de-DE" sz="1200" b="1" i="1" dirty="0" err="1" smtClean="0">
                <a:solidFill>
                  <a:srgbClr val="00B050"/>
                </a:solidFill>
              </a:rPr>
              <a:t>actually</a:t>
            </a:r>
            <a:r>
              <a:rPr lang="de-DE" sz="1200" b="1" i="1" dirty="0" smtClean="0">
                <a:solidFill>
                  <a:srgbClr val="00B050"/>
                </a:solidFill>
              </a:rPr>
              <a:t> </a:t>
            </a:r>
            <a:r>
              <a:rPr lang="de-DE" sz="1200" b="1" i="1" dirty="0" err="1" smtClean="0">
                <a:solidFill>
                  <a:srgbClr val="00B050"/>
                </a:solidFill>
              </a:rPr>
              <a:t>lower</a:t>
            </a:r>
            <a:r>
              <a:rPr lang="de-DE" sz="1200" b="1" i="1" dirty="0" smtClean="0">
                <a:solidFill>
                  <a:srgbClr val="00B050"/>
                </a:solidFill>
              </a:rPr>
              <a:t> at </a:t>
            </a:r>
            <a:r>
              <a:rPr lang="de-DE" sz="1200" b="1" i="1" dirty="0" err="1" smtClean="0">
                <a:solidFill>
                  <a:srgbClr val="00B050"/>
                </a:solidFill>
              </a:rPr>
              <a:t>the</a:t>
            </a:r>
            <a:r>
              <a:rPr lang="de-DE" sz="1200" b="1" i="1" dirty="0" smtClean="0">
                <a:solidFill>
                  <a:srgbClr val="00B050"/>
                </a:solidFill>
              </a:rPr>
              <a:t> </a:t>
            </a:r>
            <a:r>
              <a:rPr lang="de-DE" sz="1200" b="1" i="1" dirty="0" err="1" smtClean="0">
                <a:solidFill>
                  <a:srgbClr val="00B050"/>
                </a:solidFill>
              </a:rPr>
              <a:t>beginnning</a:t>
            </a:r>
            <a:r>
              <a:rPr lang="de-DE" sz="1200" b="1" i="1" dirty="0" smtClean="0">
                <a:solidFill>
                  <a:srgbClr val="00B050"/>
                </a:solidFill>
              </a:rPr>
              <a:t> </a:t>
            </a:r>
            <a:r>
              <a:rPr lang="de-DE" sz="1200" b="1" i="1" dirty="0" err="1" smtClean="0">
                <a:solidFill>
                  <a:srgbClr val="00B050"/>
                </a:solidFill>
              </a:rPr>
              <a:t>of</a:t>
            </a:r>
            <a:r>
              <a:rPr lang="de-DE" sz="1200" b="1" i="1" dirty="0" smtClean="0">
                <a:solidFill>
                  <a:srgbClr val="00B050"/>
                </a:solidFill>
              </a:rPr>
              <a:t> </a:t>
            </a:r>
            <a:r>
              <a:rPr lang="de-DE" sz="1200" b="1" i="1" dirty="0" err="1" smtClean="0">
                <a:solidFill>
                  <a:srgbClr val="00B050"/>
                </a:solidFill>
              </a:rPr>
              <a:t>the</a:t>
            </a:r>
            <a:r>
              <a:rPr lang="de-DE" sz="1200" b="1" i="1" dirty="0" smtClean="0">
                <a:solidFill>
                  <a:srgbClr val="00B050"/>
                </a:solidFill>
              </a:rPr>
              <a:t> fiber </a:t>
            </a:r>
            <a:r>
              <a:rPr lang="de-DE" sz="1200" b="1" i="1" dirty="0" err="1" smtClean="0">
                <a:solidFill>
                  <a:srgbClr val="00B050"/>
                </a:solidFill>
              </a:rPr>
              <a:t>even</a:t>
            </a:r>
            <a:r>
              <a:rPr lang="de-DE" sz="1200" b="1" i="1" dirty="0" smtClean="0">
                <a:solidFill>
                  <a:srgbClr val="00B050"/>
                </a:solidFill>
              </a:rPr>
              <a:t> </a:t>
            </a:r>
            <a:r>
              <a:rPr lang="de-DE" sz="1200" b="1" i="1" dirty="0" err="1" smtClean="0">
                <a:solidFill>
                  <a:srgbClr val="00B050"/>
                </a:solidFill>
              </a:rPr>
              <a:t>though</a:t>
            </a:r>
            <a:r>
              <a:rPr lang="de-DE" sz="1200" b="1" i="1" dirty="0" smtClean="0">
                <a:solidFill>
                  <a:srgbClr val="00B050"/>
                </a:solidFill>
              </a:rPr>
              <a:t> </a:t>
            </a:r>
            <a:r>
              <a:rPr lang="de-DE" sz="1200" b="1" i="1" dirty="0" err="1" smtClean="0">
                <a:solidFill>
                  <a:srgbClr val="00B050"/>
                </a:solidFill>
              </a:rPr>
              <a:t>the</a:t>
            </a:r>
            <a:r>
              <a:rPr lang="de-DE" sz="1200" b="1" i="1" dirty="0" smtClean="0">
                <a:solidFill>
                  <a:srgbClr val="00B050"/>
                </a:solidFill>
              </a:rPr>
              <a:t> 980 </a:t>
            </a:r>
            <a:r>
              <a:rPr lang="de-DE" sz="1200" b="1" i="1" dirty="0" err="1" smtClean="0">
                <a:solidFill>
                  <a:srgbClr val="00B050"/>
                </a:solidFill>
              </a:rPr>
              <a:t>nm</a:t>
            </a:r>
            <a:r>
              <a:rPr lang="de-DE" sz="1200" b="1" i="1" dirty="0" smtClean="0">
                <a:solidFill>
                  <a:srgbClr val="00B050"/>
                </a:solidFill>
              </a:rPr>
              <a:t> pump power </a:t>
            </a:r>
            <a:r>
              <a:rPr lang="de-DE" sz="1200" b="1" i="1" dirty="0" err="1" smtClean="0">
                <a:solidFill>
                  <a:srgbClr val="00B050"/>
                </a:solidFill>
              </a:rPr>
              <a:t>is</a:t>
            </a:r>
            <a:r>
              <a:rPr lang="de-DE" sz="1200" b="1" i="1" dirty="0" smtClean="0">
                <a:solidFill>
                  <a:srgbClr val="00B050"/>
                </a:solidFill>
              </a:rPr>
              <a:t> </a:t>
            </a:r>
            <a:r>
              <a:rPr lang="de-DE" sz="1200" b="1" i="1" dirty="0" err="1" smtClean="0">
                <a:solidFill>
                  <a:srgbClr val="00B050"/>
                </a:solidFill>
              </a:rPr>
              <a:t>highest</a:t>
            </a:r>
            <a:r>
              <a:rPr lang="de-DE" sz="1200" b="1" i="1" dirty="0" smtClean="0">
                <a:solidFill>
                  <a:srgbClr val="00B050"/>
                </a:solidFill>
              </a:rPr>
              <a:t> </a:t>
            </a:r>
            <a:r>
              <a:rPr lang="de-DE" sz="1200" b="1" i="1" dirty="0" err="1" smtClean="0">
                <a:solidFill>
                  <a:srgbClr val="00B050"/>
                </a:solidFill>
              </a:rPr>
              <a:t>there</a:t>
            </a:r>
            <a:r>
              <a:rPr lang="de-DE" sz="1200" b="1" i="1" dirty="0" smtClean="0">
                <a:solidFill>
                  <a:srgbClr val="00B050"/>
                </a:solidFill>
              </a:rPr>
              <a:t>, </a:t>
            </a:r>
            <a:r>
              <a:rPr lang="de-DE" sz="1200" b="1" i="1" dirty="0" err="1" smtClean="0">
                <a:solidFill>
                  <a:srgbClr val="00B050"/>
                </a:solidFill>
              </a:rPr>
              <a:t>because</a:t>
            </a:r>
            <a:r>
              <a:rPr lang="de-DE" sz="1200" b="1" i="1" dirty="0" smtClean="0">
                <a:solidFill>
                  <a:srgbClr val="00B050"/>
                </a:solidFill>
              </a:rPr>
              <a:t> </a:t>
            </a:r>
            <a:r>
              <a:rPr lang="de-DE" sz="1200" b="1" i="1" dirty="0" err="1" smtClean="0">
                <a:solidFill>
                  <a:srgbClr val="00B050"/>
                </a:solidFill>
              </a:rPr>
              <a:t>the</a:t>
            </a:r>
            <a:r>
              <a:rPr lang="de-DE" sz="1200" b="1" i="1" dirty="0" smtClean="0">
                <a:solidFill>
                  <a:srgbClr val="00B050"/>
                </a:solidFill>
              </a:rPr>
              <a:t> </a:t>
            </a:r>
            <a:r>
              <a:rPr lang="de-DE" sz="1200" b="1" i="1" dirty="0" err="1" smtClean="0">
                <a:solidFill>
                  <a:srgbClr val="00B050"/>
                </a:solidFill>
              </a:rPr>
              <a:t>backward</a:t>
            </a:r>
            <a:r>
              <a:rPr lang="de-DE" sz="1200" b="1" i="1" dirty="0" smtClean="0">
                <a:solidFill>
                  <a:srgbClr val="00B050"/>
                </a:solidFill>
              </a:rPr>
              <a:t> </a:t>
            </a:r>
            <a:r>
              <a:rPr lang="de-DE" sz="1200" b="1" i="1" dirty="0" err="1" smtClean="0">
                <a:solidFill>
                  <a:srgbClr val="00B050"/>
                </a:solidFill>
              </a:rPr>
              <a:t>propagating</a:t>
            </a:r>
            <a:r>
              <a:rPr lang="de-DE" sz="1200" b="1" i="1" dirty="0" smtClean="0">
                <a:solidFill>
                  <a:srgbClr val="00B050"/>
                </a:solidFill>
              </a:rPr>
              <a:t> ASE </a:t>
            </a:r>
            <a:r>
              <a:rPr lang="de-DE" sz="1200" b="1" i="1" dirty="0" err="1" smtClean="0">
                <a:solidFill>
                  <a:srgbClr val="00B050"/>
                </a:solidFill>
              </a:rPr>
              <a:t>has</a:t>
            </a:r>
            <a:r>
              <a:rPr lang="de-DE" sz="1200" b="1" i="1" dirty="0" smtClean="0">
                <a:solidFill>
                  <a:srgbClr val="00B050"/>
                </a:solidFill>
              </a:rPr>
              <a:t> </a:t>
            </a:r>
            <a:r>
              <a:rPr lang="de-DE" sz="1200" b="1" i="1" dirty="0" err="1" smtClean="0">
                <a:solidFill>
                  <a:srgbClr val="00B050"/>
                </a:solidFill>
              </a:rPr>
              <a:t>reached</a:t>
            </a:r>
            <a:r>
              <a:rPr lang="de-DE" sz="1200" b="1" i="1" dirty="0" smtClean="0">
                <a:solidFill>
                  <a:srgbClr val="00B050"/>
                </a:solidFill>
              </a:rPr>
              <a:t> ist </a:t>
            </a:r>
            <a:r>
              <a:rPr lang="de-DE" sz="1200" b="1" i="1" dirty="0" err="1" smtClean="0">
                <a:solidFill>
                  <a:srgbClr val="00B050"/>
                </a:solidFill>
              </a:rPr>
              <a:t>highest</a:t>
            </a:r>
            <a:r>
              <a:rPr lang="de-DE" sz="1200" b="1" i="1" dirty="0" smtClean="0">
                <a:solidFill>
                  <a:srgbClr val="00B050"/>
                </a:solidFill>
              </a:rPr>
              <a:t> power </a:t>
            </a:r>
            <a:r>
              <a:rPr lang="de-DE" sz="1200" b="1" i="1" dirty="0" err="1" smtClean="0">
                <a:solidFill>
                  <a:srgbClr val="00B050"/>
                </a:solidFill>
              </a:rPr>
              <a:t>there</a:t>
            </a:r>
            <a:r>
              <a:rPr lang="de-DE" sz="1200" b="1" i="1" dirty="0" smtClean="0">
                <a:solidFill>
                  <a:srgbClr val="00B050"/>
                </a:solidFill>
              </a:rPr>
              <a:t> </a:t>
            </a:r>
            <a:r>
              <a:rPr lang="de-DE" sz="1200" b="1" i="1" dirty="0" err="1" smtClean="0">
                <a:solidFill>
                  <a:srgbClr val="00B050"/>
                </a:solidFill>
              </a:rPr>
              <a:t>and</a:t>
            </a:r>
            <a:r>
              <a:rPr lang="de-DE" sz="1200" b="1" i="1" dirty="0" smtClean="0">
                <a:solidFill>
                  <a:srgbClr val="00B050"/>
                </a:solidFill>
              </a:rPr>
              <a:t> </a:t>
            </a:r>
            <a:r>
              <a:rPr lang="de-DE" sz="1200" b="1" i="1" dirty="0" err="1" smtClean="0">
                <a:solidFill>
                  <a:srgbClr val="00B050"/>
                </a:solidFill>
              </a:rPr>
              <a:t>is</a:t>
            </a:r>
            <a:r>
              <a:rPr lang="de-DE" sz="1200" b="1" i="1" dirty="0" smtClean="0">
                <a:solidFill>
                  <a:srgbClr val="00B050"/>
                </a:solidFill>
              </a:rPr>
              <a:t> </a:t>
            </a:r>
            <a:r>
              <a:rPr lang="de-DE" sz="1200" b="1" i="1" dirty="0" err="1" smtClean="0">
                <a:solidFill>
                  <a:srgbClr val="00B050"/>
                </a:solidFill>
              </a:rPr>
              <a:t>significantly</a:t>
            </a:r>
            <a:r>
              <a:rPr lang="de-DE" sz="1200" b="1" i="1" dirty="0" smtClean="0">
                <a:solidFill>
                  <a:srgbClr val="00B050"/>
                </a:solidFill>
              </a:rPr>
              <a:t> </a:t>
            </a:r>
            <a:r>
              <a:rPr lang="de-DE" sz="1200" b="1" i="1" dirty="0" err="1" smtClean="0">
                <a:solidFill>
                  <a:srgbClr val="00B050"/>
                </a:solidFill>
              </a:rPr>
              <a:t>depleting</a:t>
            </a:r>
            <a:r>
              <a:rPr lang="de-DE" sz="1200" b="1" i="1" dirty="0" smtClean="0">
                <a:solidFill>
                  <a:srgbClr val="00B050"/>
                </a:solidFill>
              </a:rPr>
              <a:t> </a:t>
            </a:r>
            <a:r>
              <a:rPr lang="de-DE" sz="1200" b="1" i="1" dirty="0" err="1" smtClean="0">
                <a:solidFill>
                  <a:srgbClr val="00B050"/>
                </a:solidFill>
              </a:rPr>
              <a:t>the</a:t>
            </a:r>
            <a:r>
              <a:rPr lang="de-DE" sz="1200" b="1" i="1" dirty="0" smtClean="0">
                <a:solidFill>
                  <a:srgbClr val="00B050"/>
                </a:solidFill>
              </a:rPr>
              <a:t> </a:t>
            </a:r>
            <a:r>
              <a:rPr lang="de-DE" sz="1200" b="1" i="1" dirty="0" err="1" smtClean="0">
                <a:solidFill>
                  <a:srgbClr val="00B050"/>
                </a:solidFill>
              </a:rPr>
              <a:t>inversion</a:t>
            </a:r>
            <a:r>
              <a:rPr lang="de-DE" sz="1200" b="1" i="1" dirty="0" smtClean="0">
                <a:solidFill>
                  <a:srgbClr val="00B050"/>
                </a:solidFill>
              </a:rPr>
              <a:t>. </a:t>
            </a:r>
          </a:p>
          <a:p>
            <a:pPr marL="0" marR="0" lvl="0" indent="0" algn="l" defTabSz="914400" rtl="0" eaLnBrk="1" fontAlgn="base" latinLnBrk="0" hangingPunct="1">
              <a:lnSpc>
                <a:spcPct val="100000"/>
              </a:lnSpc>
              <a:spcBef>
                <a:spcPct val="30000"/>
              </a:spcBef>
              <a:spcAft>
                <a:spcPct val="0"/>
              </a:spcAft>
              <a:buClrTx/>
              <a:buSzTx/>
              <a:buFontTx/>
              <a:buNone/>
              <a:tabLst/>
              <a:defRPr/>
            </a:pPr>
            <a:r>
              <a:rPr lang="de-DE" sz="1200" i="1" dirty="0" smtClean="0"/>
              <a:t>Plus, </a:t>
            </a:r>
            <a:r>
              <a:rPr lang="de-DE" sz="1200" i="1" dirty="0" err="1" smtClean="0"/>
              <a:t>backward</a:t>
            </a:r>
            <a:r>
              <a:rPr lang="de-DE" sz="1200" i="1" dirty="0" smtClean="0"/>
              <a:t> ASE </a:t>
            </a:r>
            <a:r>
              <a:rPr lang="de-DE" sz="1200" i="1" dirty="0" err="1" smtClean="0"/>
              <a:t>reduces</a:t>
            </a:r>
            <a:r>
              <a:rPr lang="de-DE" sz="1200" i="1" dirty="0" smtClean="0"/>
              <a:t> </a:t>
            </a:r>
            <a:r>
              <a:rPr lang="de-DE" sz="1200" i="1" dirty="0" err="1" smtClean="0"/>
              <a:t>takes</a:t>
            </a:r>
            <a:r>
              <a:rPr lang="de-DE" sz="1200" i="1" dirty="0" smtClean="0"/>
              <a:t> </a:t>
            </a:r>
            <a:r>
              <a:rPr lang="de-DE" sz="1200" i="1" dirty="0" err="1" smtClean="0"/>
              <a:t>inversion</a:t>
            </a:r>
            <a:r>
              <a:rPr lang="de-DE" sz="1200" i="1" dirty="0" smtClean="0"/>
              <a:t> </a:t>
            </a:r>
            <a:r>
              <a:rPr lang="de-DE" sz="1200" i="1" dirty="0" err="1" smtClean="0"/>
              <a:t>from</a:t>
            </a:r>
            <a:r>
              <a:rPr lang="de-DE" sz="1200" i="1" dirty="0" smtClean="0"/>
              <a:t> </a:t>
            </a:r>
            <a:r>
              <a:rPr lang="de-DE" sz="1200" i="1" dirty="0" err="1" smtClean="0"/>
              <a:t>the</a:t>
            </a:r>
            <a:r>
              <a:rPr lang="de-DE" sz="1200" i="1" dirty="0" smtClean="0"/>
              <a:t> </a:t>
            </a:r>
            <a:r>
              <a:rPr lang="de-DE" sz="1200" i="1" dirty="0" err="1" smtClean="0"/>
              <a:t>signal</a:t>
            </a:r>
            <a:r>
              <a:rPr lang="de-DE" sz="1200" i="1" dirty="0" smtClean="0"/>
              <a:t> </a:t>
            </a:r>
            <a:r>
              <a:rPr lang="de-DE" sz="1200" i="1" dirty="0" err="1" smtClean="0"/>
              <a:t>reducing</a:t>
            </a:r>
            <a:r>
              <a:rPr lang="de-DE" sz="1200" i="1" dirty="0" smtClean="0"/>
              <a:t> </a:t>
            </a:r>
            <a:r>
              <a:rPr lang="de-DE" sz="1200" i="1" dirty="0" err="1" smtClean="0"/>
              <a:t>the</a:t>
            </a:r>
            <a:r>
              <a:rPr lang="de-DE" sz="1200" i="1" dirty="0" smtClean="0"/>
              <a:t> </a:t>
            </a:r>
            <a:r>
              <a:rPr lang="de-DE" sz="1200" i="1" dirty="0" err="1" smtClean="0"/>
              <a:t>gain</a:t>
            </a:r>
            <a:r>
              <a:rPr lang="de-DE" sz="1200" i="1" dirty="0" smtClean="0"/>
              <a:t>. </a:t>
            </a:r>
          </a:p>
          <a:p>
            <a:endParaRPr lang="en-GB" dirty="0"/>
          </a:p>
        </p:txBody>
      </p:sp>
      <p:sp>
        <p:nvSpPr>
          <p:cNvPr id="4" name="Foliennummernplatzhalter 3"/>
          <p:cNvSpPr>
            <a:spLocks noGrp="1"/>
          </p:cNvSpPr>
          <p:nvPr>
            <p:ph type="sldNum" sz="quarter" idx="10"/>
          </p:nvPr>
        </p:nvSpPr>
        <p:spPr/>
        <p:txBody>
          <a:bodyPr/>
          <a:lstStyle/>
          <a:p>
            <a:pPr>
              <a:defRPr/>
            </a:pPr>
            <a:fld id="{894498CF-817B-4DCA-8EC8-6B5548D01D29}" type="slidenum">
              <a:rPr lang="de-DE" smtClean="0"/>
              <a:pPr>
                <a:defRPr/>
              </a:pPr>
              <a:t>7</a:t>
            </a:fld>
            <a:endParaRPr lang="de-DE" dirty="0"/>
          </a:p>
        </p:txBody>
      </p:sp>
    </p:spTree>
    <p:extLst>
      <p:ext uri="{BB962C8B-B14F-4D97-AF65-F5344CB8AC3E}">
        <p14:creationId xmlns:p14="http://schemas.microsoft.com/office/powerpoint/2010/main" val="777015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sz="1200" dirty="0" smtClean="0"/>
              <a:t>To summarize, the most advantageous situation is to have the signal strong where the inversion is strong, so that the signal, not the ASE, will deplete the gain. The pump configuration that yields the highest conversion efficiency is bidirectional pumping. The resulting flattening of the upper-state population distribution results in an optimum situation with respect to the competition between signal and ASE. Bidirectional pumping yields a few dB more in gain (as compared to the </a:t>
            </a:r>
            <a:r>
              <a:rPr lang="en-GB" sz="1200" dirty="0" err="1" smtClean="0"/>
              <a:t>counterpropagating</a:t>
            </a:r>
            <a:r>
              <a:rPr lang="en-GB" sz="1200" dirty="0" smtClean="0"/>
              <a:t> pump) for moderate input powers in the —20 </a:t>
            </a:r>
            <a:r>
              <a:rPr lang="en-GB" sz="1200" dirty="0" err="1" smtClean="0"/>
              <a:t>dBm</a:t>
            </a:r>
            <a:r>
              <a:rPr lang="en-GB" sz="1200" dirty="0" smtClean="0"/>
              <a:t> range</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sz="1200"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de-DE" sz="1200" dirty="0" smtClean="0"/>
              <a:t>As </a:t>
            </a:r>
            <a:r>
              <a:rPr lang="de-DE" sz="1200" dirty="0" err="1" smtClean="0"/>
              <a:t>far</a:t>
            </a:r>
            <a:r>
              <a:rPr lang="de-DE" sz="1200" dirty="0" smtClean="0"/>
              <a:t> </a:t>
            </a:r>
            <a:r>
              <a:rPr lang="de-DE" sz="1200" dirty="0" err="1" smtClean="0"/>
              <a:t>as</a:t>
            </a:r>
            <a:r>
              <a:rPr lang="de-DE" sz="1200" dirty="0" smtClean="0"/>
              <a:t> </a:t>
            </a:r>
            <a:r>
              <a:rPr lang="de-DE" sz="1200" b="1" dirty="0" err="1" smtClean="0"/>
              <a:t>small</a:t>
            </a:r>
            <a:r>
              <a:rPr lang="de-DE" sz="1200" b="1" dirty="0" smtClean="0"/>
              <a:t> </a:t>
            </a:r>
            <a:r>
              <a:rPr lang="de-DE" sz="1200" b="1" dirty="0" err="1" smtClean="0"/>
              <a:t>signal</a:t>
            </a:r>
            <a:r>
              <a:rPr lang="de-DE" sz="1200" b="1" dirty="0" smtClean="0"/>
              <a:t> </a:t>
            </a:r>
            <a:r>
              <a:rPr lang="de-DE" sz="1200" b="1" dirty="0" err="1" smtClean="0"/>
              <a:t>gain</a:t>
            </a:r>
            <a:r>
              <a:rPr lang="de-DE" sz="1200" b="1" dirty="0" smtClean="0"/>
              <a:t> </a:t>
            </a:r>
            <a:r>
              <a:rPr lang="de-DE" sz="1200" dirty="0" err="1" smtClean="0"/>
              <a:t>is</a:t>
            </a:r>
            <a:r>
              <a:rPr lang="de-DE" sz="1200" dirty="0" smtClean="0"/>
              <a:t> </a:t>
            </a:r>
            <a:r>
              <a:rPr lang="de-DE" sz="1200" dirty="0" err="1" smtClean="0"/>
              <a:t>concerned</a:t>
            </a:r>
            <a:r>
              <a:rPr lang="de-DE" sz="1200" dirty="0" smtClean="0"/>
              <a:t>, </a:t>
            </a:r>
            <a:r>
              <a:rPr lang="de-DE" sz="1200" dirty="0" err="1" smtClean="0"/>
              <a:t>copropagating</a:t>
            </a:r>
            <a:r>
              <a:rPr lang="de-DE" sz="1200" dirty="0" smtClean="0"/>
              <a:t> </a:t>
            </a:r>
            <a:r>
              <a:rPr lang="de-DE" sz="1200" dirty="0" err="1" smtClean="0"/>
              <a:t>and</a:t>
            </a:r>
            <a:r>
              <a:rPr lang="de-DE" sz="1200" dirty="0" smtClean="0"/>
              <a:t> </a:t>
            </a:r>
            <a:r>
              <a:rPr lang="de-DE" sz="1200" dirty="0" err="1" smtClean="0"/>
              <a:t>counterpropagating</a:t>
            </a:r>
            <a:r>
              <a:rPr lang="de-DE" sz="1200" dirty="0" smtClean="0"/>
              <a:t> </a:t>
            </a:r>
            <a:r>
              <a:rPr lang="de-DE" sz="1200" dirty="0" err="1" smtClean="0"/>
              <a:t>pumps</a:t>
            </a:r>
            <a:r>
              <a:rPr lang="de-DE" sz="1200" dirty="0" smtClean="0"/>
              <a:t> </a:t>
            </a:r>
            <a:r>
              <a:rPr lang="de-DE" sz="1200" dirty="0" err="1" smtClean="0"/>
              <a:t>yeild</a:t>
            </a:r>
            <a:r>
              <a:rPr lang="de-DE" sz="1200" dirty="0" smtClean="0"/>
              <a:t> </a:t>
            </a:r>
            <a:r>
              <a:rPr lang="de-DE" sz="1200" dirty="0" err="1" smtClean="0"/>
              <a:t>the</a:t>
            </a:r>
            <a:r>
              <a:rPr lang="de-DE" sz="1200" dirty="0" smtClean="0"/>
              <a:t> same </a:t>
            </a:r>
            <a:r>
              <a:rPr lang="de-DE" sz="1200" dirty="0" err="1" smtClean="0"/>
              <a:t>gain</a:t>
            </a:r>
            <a:r>
              <a:rPr lang="de-DE" sz="1200" dirty="0" smtClean="0"/>
              <a:t> </a:t>
            </a:r>
            <a:r>
              <a:rPr lang="de-DE" sz="1200" dirty="0" err="1" smtClean="0"/>
              <a:t>and</a:t>
            </a:r>
            <a:r>
              <a:rPr lang="de-DE" sz="1200" dirty="0" smtClean="0"/>
              <a:t> </a:t>
            </a:r>
            <a:r>
              <a:rPr lang="de-DE" sz="1200" dirty="0" err="1" smtClean="0"/>
              <a:t>only</a:t>
            </a:r>
            <a:r>
              <a:rPr lang="de-DE" sz="1200" dirty="0" smtClean="0"/>
              <a:t> </a:t>
            </a:r>
            <a:r>
              <a:rPr lang="de-DE" sz="1200" dirty="0" err="1" smtClean="0"/>
              <a:t>the</a:t>
            </a:r>
            <a:r>
              <a:rPr lang="de-DE" sz="1200" dirty="0" smtClean="0"/>
              <a:t> total </a:t>
            </a:r>
            <a:r>
              <a:rPr lang="de-DE" sz="1200" dirty="0" err="1" smtClean="0"/>
              <a:t>amount</a:t>
            </a:r>
            <a:r>
              <a:rPr lang="de-DE" sz="1200" dirty="0" smtClean="0"/>
              <a:t> </a:t>
            </a:r>
            <a:r>
              <a:rPr lang="de-DE" sz="1200" dirty="0" err="1" smtClean="0"/>
              <a:t>of</a:t>
            </a:r>
            <a:r>
              <a:rPr lang="de-DE" sz="1200" dirty="0" smtClean="0"/>
              <a:t> power </a:t>
            </a:r>
            <a:r>
              <a:rPr lang="de-DE" sz="1200" dirty="0" err="1" smtClean="0"/>
              <a:t>matters</a:t>
            </a:r>
            <a:r>
              <a:rPr lang="de-DE" sz="1200" dirty="0" smtClean="0"/>
              <a:t>. This </a:t>
            </a:r>
            <a:r>
              <a:rPr lang="de-DE" sz="1200" dirty="0" err="1" smtClean="0"/>
              <a:t>is</a:t>
            </a:r>
            <a:r>
              <a:rPr lang="de-DE" sz="1200" dirty="0" smtClean="0"/>
              <a:t> </a:t>
            </a:r>
            <a:r>
              <a:rPr lang="de-DE" sz="1200" dirty="0" err="1" smtClean="0"/>
              <a:t>because</a:t>
            </a:r>
            <a:r>
              <a:rPr lang="de-DE" sz="1200" dirty="0" smtClean="0"/>
              <a:t> </a:t>
            </a:r>
            <a:r>
              <a:rPr lang="de-DE" sz="1200" dirty="0" err="1" smtClean="0"/>
              <a:t>the</a:t>
            </a:r>
            <a:r>
              <a:rPr lang="de-DE" sz="1200" dirty="0" smtClean="0"/>
              <a:t> ASE </a:t>
            </a:r>
            <a:r>
              <a:rPr lang="de-DE" sz="1200" dirty="0" err="1" smtClean="0"/>
              <a:t>patterns</a:t>
            </a:r>
            <a:r>
              <a:rPr lang="de-DE" sz="1200" dirty="0" smtClean="0"/>
              <a:t> </a:t>
            </a:r>
            <a:r>
              <a:rPr lang="de-DE" sz="1200" dirty="0" err="1" smtClean="0"/>
              <a:t>generated</a:t>
            </a:r>
            <a:r>
              <a:rPr lang="de-DE" sz="1200" dirty="0" smtClean="0"/>
              <a:t> by </a:t>
            </a:r>
            <a:r>
              <a:rPr lang="de-DE" sz="1200" dirty="0" err="1" smtClean="0"/>
              <a:t>the</a:t>
            </a:r>
            <a:r>
              <a:rPr lang="de-DE" sz="1200" dirty="0" smtClean="0"/>
              <a:t> </a:t>
            </a:r>
            <a:r>
              <a:rPr lang="de-DE" sz="1200" dirty="0" err="1" smtClean="0"/>
              <a:t>two</a:t>
            </a:r>
            <a:r>
              <a:rPr lang="de-DE" sz="1200" dirty="0" smtClean="0"/>
              <a:t> pump </a:t>
            </a:r>
            <a:r>
              <a:rPr lang="de-DE" sz="1200" dirty="0" err="1" smtClean="0"/>
              <a:t>patterns</a:t>
            </a:r>
            <a:r>
              <a:rPr lang="de-DE" sz="1200" dirty="0" smtClean="0"/>
              <a:t> </a:t>
            </a:r>
            <a:r>
              <a:rPr lang="de-DE" sz="1200" dirty="0" err="1" smtClean="0"/>
              <a:t>are</a:t>
            </a:r>
            <a:r>
              <a:rPr lang="de-DE" sz="1200" dirty="0" smtClean="0"/>
              <a:t> </a:t>
            </a:r>
            <a:r>
              <a:rPr lang="de-DE" sz="1200" dirty="0" err="1" smtClean="0"/>
              <a:t>mirror</a:t>
            </a:r>
            <a:r>
              <a:rPr lang="de-DE" sz="1200" dirty="0" smtClean="0"/>
              <a:t> </a:t>
            </a:r>
            <a:r>
              <a:rPr lang="de-DE" sz="1200" dirty="0" err="1" smtClean="0"/>
              <a:t>images</a:t>
            </a:r>
            <a:r>
              <a:rPr lang="de-DE" sz="1200" dirty="0" smtClean="0"/>
              <a:t> </a:t>
            </a:r>
            <a:r>
              <a:rPr lang="de-DE" sz="1200" dirty="0" err="1" smtClean="0"/>
              <a:t>of</a:t>
            </a:r>
            <a:r>
              <a:rPr lang="de-DE" sz="1200" dirty="0" smtClean="0"/>
              <a:t> </a:t>
            </a:r>
            <a:r>
              <a:rPr lang="de-DE" sz="1200" dirty="0" err="1" smtClean="0"/>
              <a:t>each</a:t>
            </a:r>
            <a:r>
              <a:rPr lang="de-DE" sz="1200" dirty="0" smtClean="0"/>
              <a:t> </a:t>
            </a:r>
            <a:r>
              <a:rPr lang="de-DE" sz="1200" dirty="0" err="1" smtClean="0"/>
              <a:t>other</a:t>
            </a:r>
            <a:r>
              <a:rPr lang="de-DE" sz="1200" dirty="0" smtClean="0"/>
              <a:t> </a:t>
            </a:r>
            <a:r>
              <a:rPr lang="de-DE" sz="1200" dirty="0" err="1" smtClean="0"/>
              <a:t>and</a:t>
            </a:r>
            <a:r>
              <a:rPr lang="de-DE" sz="1200" dirty="0" smtClean="0"/>
              <a:t> so </a:t>
            </a:r>
            <a:r>
              <a:rPr lang="de-DE" sz="1200" dirty="0" err="1" smtClean="0"/>
              <a:t>the</a:t>
            </a:r>
            <a:r>
              <a:rPr lang="de-DE" sz="1200" dirty="0" smtClean="0"/>
              <a:t> </a:t>
            </a:r>
            <a:r>
              <a:rPr lang="de-DE" sz="1200" dirty="0" err="1" smtClean="0"/>
              <a:t>average</a:t>
            </a:r>
            <a:r>
              <a:rPr lang="de-DE" sz="1200" dirty="0" smtClean="0"/>
              <a:t> </a:t>
            </a:r>
            <a:r>
              <a:rPr lang="de-DE" sz="1200" dirty="0" err="1" smtClean="0"/>
              <a:t>upper</a:t>
            </a:r>
            <a:r>
              <a:rPr lang="de-DE" sz="1200" dirty="0" smtClean="0"/>
              <a:t> </a:t>
            </a:r>
            <a:r>
              <a:rPr lang="de-DE" sz="1200" dirty="0" err="1" smtClean="0"/>
              <a:t>state</a:t>
            </a:r>
            <a:r>
              <a:rPr lang="de-DE" sz="1200" dirty="0" smtClean="0"/>
              <a:t> </a:t>
            </a:r>
            <a:r>
              <a:rPr lang="de-DE" sz="1200" dirty="0" err="1" smtClean="0"/>
              <a:t>population</a:t>
            </a:r>
            <a:r>
              <a:rPr lang="de-DE" sz="1200" dirty="0" smtClean="0"/>
              <a:t> </a:t>
            </a:r>
            <a:r>
              <a:rPr lang="de-DE" sz="1200" dirty="0" err="1" smtClean="0"/>
              <a:t>is</a:t>
            </a:r>
            <a:r>
              <a:rPr lang="de-DE" sz="1200" dirty="0" smtClean="0"/>
              <a:t> </a:t>
            </a:r>
            <a:r>
              <a:rPr lang="de-DE" sz="1200" dirty="0" err="1" smtClean="0"/>
              <a:t>the</a:t>
            </a:r>
            <a:r>
              <a:rPr lang="de-DE" sz="1200" dirty="0" smtClean="0"/>
              <a:t> same in </a:t>
            </a:r>
            <a:r>
              <a:rPr lang="de-DE" sz="1200" dirty="0" err="1" smtClean="0"/>
              <a:t>both</a:t>
            </a:r>
            <a:r>
              <a:rPr lang="de-DE" sz="1200" dirty="0" smtClean="0"/>
              <a:t> </a:t>
            </a:r>
            <a:r>
              <a:rPr lang="de-DE" sz="1200" dirty="0" err="1" smtClean="0"/>
              <a:t>cases</a:t>
            </a:r>
            <a:r>
              <a:rPr lang="de-DE" sz="1200" dirty="0" smtClean="0"/>
              <a:t>.</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sz="1200" dirty="0" smtClean="0"/>
          </a:p>
        </p:txBody>
      </p:sp>
      <p:sp>
        <p:nvSpPr>
          <p:cNvPr id="4" name="Foliennummernplatzhalter 3"/>
          <p:cNvSpPr>
            <a:spLocks noGrp="1"/>
          </p:cNvSpPr>
          <p:nvPr>
            <p:ph type="sldNum" sz="quarter" idx="10"/>
          </p:nvPr>
        </p:nvSpPr>
        <p:spPr/>
        <p:txBody>
          <a:bodyPr/>
          <a:lstStyle/>
          <a:p>
            <a:pPr>
              <a:defRPr/>
            </a:pPr>
            <a:fld id="{894498CF-817B-4DCA-8EC8-6B5548D01D29}" type="slidenum">
              <a:rPr lang="de-DE" smtClean="0"/>
              <a:pPr>
                <a:defRPr/>
              </a:pPr>
              <a:t>9</a:t>
            </a:fld>
            <a:endParaRPr lang="de-DE" dirty="0"/>
          </a:p>
        </p:txBody>
      </p:sp>
    </p:spTree>
    <p:extLst>
      <p:ext uri="{BB962C8B-B14F-4D97-AF65-F5344CB8AC3E}">
        <p14:creationId xmlns:p14="http://schemas.microsoft.com/office/powerpoint/2010/main" val="2606458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894498CF-817B-4DCA-8EC8-6B5548D01D29}" type="slidenum">
              <a:rPr lang="de-DE" smtClean="0"/>
              <a:pPr>
                <a:defRPr/>
              </a:pPr>
              <a:t>14</a:t>
            </a:fld>
            <a:endParaRPr lang="de-DE" dirty="0"/>
          </a:p>
        </p:txBody>
      </p:sp>
    </p:spTree>
    <p:extLst>
      <p:ext uri="{BB962C8B-B14F-4D97-AF65-F5344CB8AC3E}">
        <p14:creationId xmlns:p14="http://schemas.microsoft.com/office/powerpoint/2010/main" val="1886850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894498CF-817B-4DCA-8EC8-6B5548D01D29}" type="slidenum">
              <a:rPr lang="de-DE" smtClean="0"/>
              <a:pPr>
                <a:defRPr/>
              </a:pPr>
              <a:t>15</a:t>
            </a:fld>
            <a:endParaRPr lang="de-DE" dirty="0"/>
          </a:p>
        </p:txBody>
      </p:sp>
    </p:spTree>
    <p:extLst>
      <p:ext uri="{BB962C8B-B14F-4D97-AF65-F5344CB8AC3E}">
        <p14:creationId xmlns:p14="http://schemas.microsoft.com/office/powerpoint/2010/main" val="3216861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894498CF-817B-4DCA-8EC8-6B5548D01D29}" type="slidenum">
              <a:rPr lang="de-DE" smtClean="0"/>
              <a:pPr>
                <a:defRPr/>
              </a:pPr>
              <a:t>17</a:t>
            </a:fld>
            <a:endParaRPr lang="de-DE" dirty="0"/>
          </a:p>
        </p:txBody>
      </p:sp>
    </p:spTree>
    <p:extLst>
      <p:ext uri="{BB962C8B-B14F-4D97-AF65-F5344CB8AC3E}">
        <p14:creationId xmlns:p14="http://schemas.microsoft.com/office/powerpoint/2010/main" val="2566387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894498CF-817B-4DCA-8EC8-6B5548D01D29}" type="slidenum">
              <a:rPr lang="de-DE" smtClean="0"/>
              <a:pPr>
                <a:defRPr/>
              </a:pPr>
              <a:t>18</a:t>
            </a:fld>
            <a:endParaRPr lang="de-DE" dirty="0"/>
          </a:p>
        </p:txBody>
      </p:sp>
    </p:spTree>
    <p:extLst>
      <p:ext uri="{BB962C8B-B14F-4D97-AF65-F5344CB8AC3E}">
        <p14:creationId xmlns:p14="http://schemas.microsoft.com/office/powerpoint/2010/main" val="4002990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32"/>
            <a:ext cx="10363200" cy="1470025"/>
          </a:xfrm>
        </p:spPr>
        <p:txBody>
          <a:bodyPr/>
          <a:lstStyle/>
          <a:p>
            <a:r>
              <a:rPr lang="de-DE"/>
              <a:t>Titelmasterformat durch Klicken bearbeiten</a:t>
            </a:r>
            <a:endParaRPr lang="en-US"/>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en-US"/>
          </a:p>
        </p:txBody>
      </p:sp>
      <p:sp>
        <p:nvSpPr>
          <p:cNvPr id="4" name="Datumsplatzhalter 3"/>
          <p:cNvSpPr>
            <a:spLocks noGrp="1"/>
          </p:cNvSpPr>
          <p:nvPr>
            <p:ph type="dt" sz="half" idx="10"/>
          </p:nvPr>
        </p:nvSpPr>
        <p:spPr/>
        <p:txBody>
          <a:bodyPr/>
          <a:lstStyle>
            <a:lvl1pPr>
              <a:defRPr dirty="0"/>
            </a:lvl1pPr>
          </a:lstStyle>
          <a:p>
            <a:pPr>
              <a:defRPr/>
            </a:pPr>
            <a:fld id="{9A2876D1-1AE5-40C5-BF8B-FB7902F257CD}" type="datetime4">
              <a:rPr lang="de-DE" smtClean="0"/>
              <a:t>15. März 2022</a:t>
            </a:fld>
            <a:endParaRPr lang="en-US" dirty="0"/>
          </a:p>
        </p:txBody>
      </p:sp>
      <p:sp>
        <p:nvSpPr>
          <p:cNvPr id="5" name="Fußzeilenplatzhalter 4"/>
          <p:cNvSpPr>
            <a:spLocks noGrp="1"/>
          </p:cNvSpPr>
          <p:nvPr>
            <p:ph type="ftr" sz="quarter" idx="11"/>
          </p:nvPr>
        </p:nvSpPr>
        <p:spPr>
          <a:xfrm>
            <a:off x="4165600" y="6356357"/>
            <a:ext cx="3860800" cy="365125"/>
          </a:xfrm>
          <a:prstGeom prst="rect">
            <a:avLst/>
          </a:prstGeom>
        </p:spPr>
        <p:txBody>
          <a:bodyPr/>
          <a:lstStyle>
            <a:lvl1pPr fontAlgn="auto">
              <a:spcBef>
                <a:spcPts val="0"/>
              </a:spcBef>
              <a:spcAft>
                <a:spcPts val="0"/>
              </a:spcAft>
              <a:defRPr dirty="0">
                <a:latin typeface="+mn-lt"/>
              </a:defRPr>
            </a:lvl1pPr>
          </a:lstStyle>
          <a:p>
            <a:pPr>
              <a:defRPr/>
            </a:pPr>
            <a:endParaRPr lang="en-US" dirty="0"/>
          </a:p>
        </p:txBody>
      </p:sp>
      <p:sp>
        <p:nvSpPr>
          <p:cNvPr id="6" name="Foliennummernplatzhalter 5"/>
          <p:cNvSpPr>
            <a:spLocks noGrp="1"/>
          </p:cNvSpPr>
          <p:nvPr>
            <p:ph type="sldNum" sz="quarter" idx="12"/>
          </p:nvPr>
        </p:nvSpPr>
        <p:spPr>
          <a:xfrm>
            <a:off x="8737600" y="6356357"/>
            <a:ext cx="2844800" cy="365125"/>
          </a:xfrm>
          <a:prstGeom prst="rect">
            <a:avLst/>
          </a:prstGeom>
        </p:spPr>
        <p:txBody>
          <a:bodyPr/>
          <a:lstStyle>
            <a:lvl1pPr fontAlgn="auto">
              <a:spcBef>
                <a:spcPts val="0"/>
              </a:spcBef>
              <a:spcAft>
                <a:spcPts val="0"/>
              </a:spcAft>
              <a:defRPr>
                <a:latin typeface="+mn-lt"/>
              </a:defRPr>
            </a:lvl1pPr>
          </a:lstStyle>
          <a:p>
            <a:pPr>
              <a:defRPr/>
            </a:pPr>
            <a:fld id="{0E6AFCC2-7503-4E55-A811-8540A63332FA}" type="slidenum">
              <a:rPr lang="en-US"/>
              <a:pPr>
                <a:defRPr/>
              </a:pPr>
              <a:t>‹Nr.›</a:t>
            </a:fld>
            <a:endParaRPr lang="en-US" dirty="0"/>
          </a:p>
        </p:txBody>
      </p:sp>
    </p:spTree>
    <p:extLst>
      <p:ext uri="{BB962C8B-B14F-4D97-AF65-F5344CB8AC3E}">
        <p14:creationId xmlns:p14="http://schemas.microsoft.com/office/powerpoint/2010/main" val="145566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endParaRPr lang="en-US" dirty="0"/>
          </a:p>
        </p:txBody>
      </p:sp>
      <p:sp>
        <p:nvSpPr>
          <p:cNvPr id="3" name="Inhaltsplatzhalter 2"/>
          <p:cNvSpPr>
            <a:spLocks noGrp="1"/>
          </p:cNvSpPr>
          <p:nvPr>
            <p:ph idx="1"/>
          </p:nvPr>
        </p:nvSpPr>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umsplatzhalter 3"/>
          <p:cNvSpPr>
            <a:spLocks noGrp="1"/>
          </p:cNvSpPr>
          <p:nvPr>
            <p:ph type="dt" sz="half" idx="10"/>
          </p:nvPr>
        </p:nvSpPr>
        <p:spPr/>
        <p:txBody>
          <a:bodyPr/>
          <a:lstStyle>
            <a:lvl1pPr>
              <a:defRPr dirty="0"/>
            </a:lvl1pPr>
          </a:lstStyle>
          <a:p>
            <a:pPr>
              <a:defRPr/>
            </a:pPr>
            <a:fld id="{AC836B60-1EFD-48B1-902F-41DFE571A4D2}" type="datetime4">
              <a:rPr lang="de-DE" smtClean="0"/>
              <a:t>15. März 2022</a:t>
            </a:fld>
            <a:endParaRPr lang="en-US" dirty="0"/>
          </a:p>
        </p:txBody>
      </p:sp>
      <p:sp>
        <p:nvSpPr>
          <p:cNvPr id="5" name="Fußzeilenplatzhalter 4"/>
          <p:cNvSpPr>
            <a:spLocks noGrp="1"/>
          </p:cNvSpPr>
          <p:nvPr>
            <p:ph type="ftr" sz="quarter" idx="11"/>
          </p:nvPr>
        </p:nvSpPr>
        <p:spPr>
          <a:xfrm>
            <a:off x="4165600" y="6356357"/>
            <a:ext cx="3860800" cy="365125"/>
          </a:xfrm>
          <a:prstGeom prst="rect">
            <a:avLst/>
          </a:prstGeom>
        </p:spPr>
        <p:txBody>
          <a:bodyPr/>
          <a:lstStyle>
            <a:lvl1pPr fontAlgn="auto">
              <a:spcBef>
                <a:spcPts val="0"/>
              </a:spcBef>
              <a:spcAft>
                <a:spcPts val="0"/>
              </a:spcAft>
              <a:defRPr dirty="0">
                <a:latin typeface="+mn-lt"/>
              </a:defRPr>
            </a:lvl1pPr>
          </a:lstStyle>
          <a:p>
            <a:pPr>
              <a:defRPr/>
            </a:pPr>
            <a:endParaRPr lang="en-US" dirty="0"/>
          </a:p>
        </p:txBody>
      </p:sp>
      <p:sp>
        <p:nvSpPr>
          <p:cNvPr id="6" name="Foliennummernplatzhalter 5"/>
          <p:cNvSpPr>
            <a:spLocks noGrp="1"/>
          </p:cNvSpPr>
          <p:nvPr>
            <p:ph type="sldNum" sz="quarter" idx="12"/>
          </p:nvPr>
        </p:nvSpPr>
        <p:spPr>
          <a:xfrm>
            <a:off x="8737600" y="6356357"/>
            <a:ext cx="2844800" cy="365125"/>
          </a:xfrm>
          <a:prstGeom prst="rect">
            <a:avLst/>
          </a:prstGeom>
        </p:spPr>
        <p:txBody>
          <a:bodyPr/>
          <a:lstStyle>
            <a:lvl1pPr fontAlgn="auto">
              <a:spcBef>
                <a:spcPts val="0"/>
              </a:spcBef>
              <a:spcAft>
                <a:spcPts val="0"/>
              </a:spcAft>
              <a:defRPr>
                <a:latin typeface="+mn-lt"/>
              </a:defRPr>
            </a:lvl1pPr>
          </a:lstStyle>
          <a:p>
            <a:pPr>
              <a:defRPr/>
            </a:pPr>
            <a:fld id="{1A8D689E-2602-48D3-85F3-5D6B65C0F19B}" type="slidenum">
              <a:rPr lang="en-US"/>
              <a:pPr>
                <a:defRPr/>
              </a:pPr>
              <a:t>‹Nr.›</a:t>
            </a:fld>
            <a:endParaRPr lang="en-US" dirty="0"/>
          </a:p>
        </p:txBody>
      </p:sp>
    </p:spTree>
    <p:extLst>
      <p:ext uri="{BB962C8B-B14F-4D97-AF65-F5344CB8AC3E}">
        <p14:creationId xmlns:p14="http://schemas.microsoft.com/office/powerpoint/2010/main" val="17336286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609600" y="274638"/>
            <a:ext cx="109728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en-US"/>
              <a:t>Titelmasterformat durch Klicken bearbeiten</a:t>
            </a:r>
            <a:endParaRPr lang="en-US" altLang="en-US"/>
          </a:p>
        </p:txBody>
      </p:sp>
      <p:sp>
        <p:nvSpPr>
          <p:cNvPr id="1027" name="Textplatzhalter 2"/>
          <p:cNvSpPr>
            <a:spLocks noGrp="1"/>
          </p:cNvSpPr>
          <p:nvPr>
            <p:ph type="body" idx="1"/>
          </p:nvPr>
        </p:nvSpPr>
        <p:spPr bwMode="auto">
          <a:xfrm>
            <a:off x="609600" y="144938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en-US" dirty="0"/>
              <a:t>Textmasterformate durch Klicken bearbeiten</a:t>
            </a:r>
          </a:p>
          <a:p>
            <a:pPr lvl="1"/>
            <a:r>
              <a:rPr lang="de-DE" altLang="en-US" dirty="0"/>
              <a:t>Zweite Ebene</a:t>
            </a:r>
          </a:p>
          <a:p>
            <a:pPr lvl="2"/>
            <a:r>
              <a:rPr lang="de-DE" altLang="en-US" dirty="0"/>
              <a:t>Dritte Ebene</a:t>
            </a:r>
          </a:p>
          <a:p>
            <a:pPr lvl="3"/>
            <a:r>
              <a:rPr lang="de-DE" altLang="en-US" dirty="0"/>
              <a:t>Vierte Ebene</a:t>
            </a:r>
          </a:p>
          <a:p>
            <a:pPr lvl="4"/>
            <a:r>
              <a:rPr lang="de-DE" altLang="en-US" dirty="0"/>
              <a:t>Fünfte Ebene</a:t>
            </a:r>
            <a:endParaRPr lang="en-US" altLang="en-US" dirty="0"/>
          </a:p>
        </p:txBody>
      </p:sp>
      <p:sp>
        <p:nvSpPr>
          <p:cNvPr id="4" name="Datumsplatzhalt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fontAlgn="auto">
              <a:spcBef>
                <a:spcPts val="0"/>
              </a:spcBef>
              <a:spcAft>
                <a:spcPts val="0"/>
              </a:spcAft>
              <a:defRPr sz="1200" dirty="0">
                <a:solidFill>
                  <a:schemeClr val="tx1">
                    <a:tint val="75000"/>
                  </a:schemeClr>
                </a:solidFill>
                <a:latin typeface="+mn-lt"/>
              </a:defRPr>
            </a:lvl1pPr>
          </a:lstStyle>
          <a:p>
            <a:pPr>
              <a:defRPr/>
            </a:pPr>
            <a:fld id="{EF36A000-DBCB-48E7-A771-AE9BDF7A63A3}" type="datetime4">
              <a:rPr lang="de-DE" smtClean="0"/>
              <a:t>15. März 2022</a:t>
            </a:fld>
            <a:endParaRPr lang="en-US" dirty="0"/>
          </a:p>
        </p:txBody>
      </p:sp>
      <p:cxnSp>
        <p:nvCxnSpPr>
          <p:cNvPr id="9" name="Gerade Verbindung 8"/>
          <p:cNvCxnSpPr/>
          <p:nvPr userDrawn="1"/>
        </p:nvCxnSpPr>
        <p:spPr>
          <a:xfrm>
            <a:off x="-2117" y="6635750"/>
            <a:ext cx="9550401"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Gerade Verbindung 7"/>
          <p:cNvCxnSpPr/>
          <p:nvPr userDrawn="1"/>
        </p:nvCxnSpPr>
        <p:spPr>
          <a:xfrm>
            <a:off x="762000" y="928688"/>
            <a:ext cx="10668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72099" y="6400013"/>
            <a:ext cx="13652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Gerade Verbindung 11"/>
          <p:cNvCxnSpPr/>
          <p:nvPr userDrawn="1"/>
        </p:nvCxnSpPr>
        <p:spPr>
          <a:xfrm>
            <a:off x="10160001" y="6635757"/>
            <a:ext cx="202565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90" r:id="rId1"/>
    <p:sldLayoutId id="2147483691" r:id="rId2"/>
  </p:sldLayoutIdLst>
  <p:hf sldNum="0" hdr="0" ftr="0"/>
  <p:txStyles>
    <p:titleStyle>
      <a:lvl1pPr algn="ctr" rtl="0" eaLnBrk="0" fontAlgn="base" hangingPunct="0">
        <a:spcBef>
          <a:spcPct val="0"/>
        </a:spcBef>
        <a:spcAft>
          <a:spcPct val="0"/>
        </a:spcAft>
        <a:defRPr sz="3400" kern="1200">
          <a:solidFill>
            <a:schemeClr val="tx1"/>
          </a:solidFill>
          <a:latin typeface="+mj-lt"/>
          <a:ea typeface="+mj-ea"/>
          <a:cs typeface="+mj-cs"/>
        </a:defRPr>
      </a:lvl1pPr>
      <a:lvl2pPr algn="ctr" rtl="0" eaLnBrk="0" fontAlgn="base" hangingPunct="0">
        <a:spcBef>
          <a:spcPct val="0"/>
        </a:spcBef>
        <a:spcAft>
          <a:spcPct val="0"/>
        </a:spcAft>
        <a:defRPr sz="3400">
          <a:solidFill>
            <a:schemeClr val="tx1"/>
          </a:solidFill>
          <a:latin typeface="Calibri" pitchFamily="34" charset="0"/>
        </a:defRPr>
      </a:lvl2pPr>
      <a:lvl3pPr algn="ctr" rtl="0" eaLnBrk="0" fontAlgn="base" hangingPunct="0">
        <a:spcBef>
          <a:spcPct val="0"/>
        </a:spcBef>
        <a:spcAft>
          <a:spcPct val="0"/>
        </a:spcAft>
        <a:defRPr sz="3400">
          <a:solidFill>
            <a:schemeClr val="tx1"/>
          </a:solidFill>
          <a:latin typeface="Calibri" pitchFamily="34" charset="0"/>
        </a:defRPr>
      </a:lvl3pPr>
      <a:lvl4pPr algn="ctr" rtl="0" eaLnBrk="0" fontAlgn="base" hangingPunct="0">
        <a:spcBef>
          <a:spcPct val="0"/>
        </a:spcBef>
        <a:spcAft>
          <a:spcPct val="0"/>
        </a:spcAft>
        <a:defRPr sz="3400">
          <a:solidFill>
            <a:schemeClr val="tx1"/>
          </a:solidFill>
          <a:latin typeface="Calibri" pitchFamily="34" charset="0"/>
        </a:defRPr>
      </a:lvl4pPr>
      <a:lvl5pPr algn="ctr" rtl="0" eaLnBrk="0" fontAlgn="base" hangingPunct="0">
        <a:spcBef>
          <a:spcPct val="0"/>
        </a:spcBef>
        <a:spcAft>
          <a:spcPct val="0"/>
        </a:spcAft>
        <a:defRPr sz="3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hyperlink" Target="https://www.rp-photonics.com/single_mode_fibers.html"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www.rp-photonics.com/quasi_three_level_laser_gain_media.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767408" y="1112803"/>
            <a:ext cx="10657184" cy="5411225"/>
          </a:xfrm>
          <a:prstGeom prst="rect">
            <a:avLst/>
          </a:prstGeom>
          <a:noFill/>
        </p:spPr>
        <p:txBody>
          <a:bodyPr wrap="square" rtlCol="0">
            <a:spAutoFit/>
          </a:bodyPr>
          <a:lstStyle/>
          <a:p>
            <a:pPr marL="259232" indent="-259232" algn="just">
              <a:lnSpc>
                <a:spcPct val="150000"/>
              </a:lnSpc>
              <a:buFont typeface="Arial" panose="020B0604020202020204" pitchFamily="34" charset="0"/>
              <a:buChar char="•"/>
            </a:pPr>
            <a:r>
              <a:rPr lang="de-DE" sz="1542" b="1" dirty="0" err="1" smtClean="0"/>
              <a:t>Questions</a:t>
            </a:r>
            <a:r>
              <a:rPr lang="de-DE" sz="1300" strike="sngStrike" dirty="0" smtClean="0"/>
              <a:t> </a:t>
            </a:r>
          </a:p>
          <a:p>
            <a:pPr marL="716432" lvl="1" indent="-259232" algn="just">
              <a:lnSpc>
                <a:spcPct val="150000"/>
              </a:lnSpc>
              <a:buFont typeface="Arial" panose="020B0604020202020204" pitchFamily="34" charset="0"/>
              <a:buChar char="•"/>
            </a:pPr>
            <a:r>
              <a:rPr lang="en-GB" sz="1300" dirty="0" smtClean="0">
                <a:solidFill>
                  <a:srgbClr val="FF0000"/>
                </a:solidFill>
              </a:rPr>
              <a:t>Why </a:t>
            </a:r>
            <a:r>
              <a:rPr lang="en-GB" sz="1300" dirty="0">
                <a:solidFill>
                  <a:srgbClr val="FF0000"/>
                </a:solidFill>
              </a:rPr>
              <a:t>is ASE </a:t>
            </a:r>
            <a:r>
              <a:rPr lang="en-GB" sz="1300" dirty="0" err="1">
                <a:solidFill>
                  <a:srgbClr val="FF0000"/>
                </a:solidFill>
              </a:rPr>
              <a:t>canceled</a:t>
            </a:r>
            <a:r>
              <a:rPr lang="en-GB" sz="1300" dirty="0">
                <a:solidFill>
                  <a:srgbClr val="FF0000"/>
                </a:solidFill>
              </a:rPr>
              <a:t> or minimized in the middle?</a:t>
            </a:r>
          </a:p>
          <a:p>
            <a:pPr marL="716432" lvl="1" indent="-259232" algn="just">
              <a:lnSpc>
                <a:spcPct val="150000"/>
              </a:lnSpc>
              <a:buFont typeface="Arial" panose="020B0604020202020204" pitchFamily="34" charset="0"/>
              <a:buChar char="•"/>
            </a:pPr>
            <a:r>
              <a:rPr lang="en-GB" sz="1300" b="1" dirty="0"/>
              <a:t>Why loss at the beginning of the fiber degrades the noise figure? </a:t>
            </a:r>
            <a:endParaRPr lang="en-GB" sz="1300" b="1" dirty="0" smtClean="0"/>
          </a:p>
          <a:p>
            <a:pPr marL="716432" lvl="1" indent="-259232" algn="just">
              <a:lnSpc>
                <a:spcPct val="150000"/>
              </a:lnSpc>
              <a:buFont typeface="Arial" panose="020B0604020202020204" pitchFamily="34" charset="0"/>
              <a:buChar char="•"/>
            </a:pPr>
            <a:r>
              <a:rPr lang="de-DE" sz="1300" b="1" dirty="0"/>
              <a:t>Problem </a:t>
            </a:r>
            <a:r>
              <a:rPr lang="de-DE" sz="1300" b="1" dirty="0" err="1"/>
              <a:t>with</a:t>
            </a:r>
            <a:r>
              <a:rPr lang="de-DE" sz="1300" b="1" dirty="0"/>
              <a:t> Isolator </a:t>
            </a:r>
            <a:r>
              <a:rPr lang="de-DE" sz="1300" b="1" dirty="0" err="1"/>
              <a:t>and</a:t>
            </a:r>
            <a:r>
              <a:rPr lang="de-DE" sz="1300" b="1" dirty="0"/>
              <a:t> high pump</a:t>
            </a:r>
            <a:r>
              <a:rPr lang="de-DE" sz="1300" b="1" dirty="0" smtClean="0"/>
              <a:t>?</a:t>
            </a:r>
          </a:p>
          <a:p>
            <a:pPr marL="716432" lvl="1" indent="-259232" algn="just">
              <a:lnSpc>
                <a:spcPct val="150000"/>
              </a:lnSpc>
              <a:buFont typeface="Arial" panose="020B0604020202020204" pitchFamily="34" charset="0"/>
              <a:buChar char="•"/>
            </a:pPr>
            <a:r>
              <a:rPr lang="de-DE" sz="1300" b="1" dirty="0" err="1" smtClean="0"/>
              <a:t>Why</a:t>
            </a:r>
            <a:r>
              <a:rPr lang="de-DE" sz="1300" b="1" dirty="0" smtClean="0"/>
              <a:t> </a:t>
            </a:r>
            <a:r>
              <a:rPr lang="de-DE" sz="1300" b="1" dirty="0" err="1" smtClean="0"/>
              <a:t>the</a:t>
            </a:r>
            <a:r>
              <a:rPr lang="de-DE" sz="1300" b="1" dirty="0" smtClean="0"/>
              <a:t> </a:t>
            </a:r>
            <a:r>
              <a:rPr lang="de-DE" sz="1300" b="1" dirty="0" err="1" smtClean="0"/>
              <a:t>inversion</a:t>
            </a:r>
            <a:r>
              <a:rPr lang="de-DE" sz="1300" b="1" dirty="0" smtClean="0"/>
              <a:t> </a:t>
            </a:r>
            <a:r>
              <a:rPr lang="de-DE" sz="1300" b="1" dirty="0" err="1" smtClean="0"/>
              <a:t>needs</a:t>
            </a:r>
            <a:r>
              <a:rPr lang="de-DE" sz="1300" b="1" dirty="0" smtClean="0"/>
              <a:t> </a:t>
            </a:r>
            <a:r>
              <a:rPr lang="de-DE" sz="1300" b="1" dirty="0" err="1" smtClean="0"/>
              <a:t>to</a:t>
            </a:r>
            <a:r>
              <a:rPr lang="de-DE" sz="1300" b="1" dirty="0" smtClean="0"/>
              <a:t> </a:t>
            </a:r>
            <a:r>
              <a:rPr lang="de-DE" sz="1300" b="1" dirty="0" err="1" smtClean="0"/>
              <a:t>be</a:t>
            </a:r>
            <a:r>
              <a:rPr lang="de-DE" sz="1300" b="1" dirty="0" smtClean="0"/>
              <a:t> </a:t>
            </a:r>
            <a:r>
              <a:rPr lang="de-DE" sz="1300" b="1" dirty="0" err="1" smtClean="0"/>
              <a:t>max</a:t>
            </a:r>
            <a:r>
              <a:rPr lang="de-DE" sz="1300" b="1" dirty="0" smtClean="0"/>
              <a:t> at </a:t>
            </a:r>
            <a:r>
              <a:rPr lang="de-DE" sz="1300" b="1" dirty="0" err="1" smtClean="0"/>
              <a:t>the</a:t>
            </a:r>
            <a:r>
              <a:rPr lang="de-DE" sz="1300" b="1" dirty="0" smtClean="0"/>
              <a:t> </a:t>
            </a:r>
            <a:r>
              <a:rPr lang="de-DE" sz="1300" b="1" dirty="0" err="1" smtClean="0"/>
              <a:t>input</a:t>
            </a:r>
            <a:r>
              <a:rPr lang="de-DE" sz="1300" b="1" dirty="0" smtClean="0"/>
              <a:t> </a:t>
            </a:r>
            <a:r>
              <a:rPr lang="de-DE" sz="1300" b="1" dirty="0" err="1" smtClean="0"/>
              <a:t>of</a:t>
            </a:r>
            <a:r>
              <a:rPr lang="de-DE" sz="1300" b="1" dirty="0" smtClean="0"/>
              <a:t> </a:t>
            </a:r>
            <a:r>
              <a:rPr lang="de-DE" sz="1300" b="1" dirty="0" err="1" smtClean="0"/>
              <a:t>the</a:t>
            </a:r>
            <a:r>
              <a:rPr lang="de-DE" sz="1300" b="1" dirty="0" smtClean="0"/>
              <a:t> fiber </a:t>
            </a:r>
            <a:r>
              <a:rPr lang="de-DE" sz="1300" b="1" dirty="0" err="1" smtClean="0"/>
              <a:t>for</a:t>
            </a:r>
            <a:r>
              <a:rPr lang="de-DE" sz="1300" b="1" dirty="0" smtClean="0"/>
              <a:t> </a:t>
            </a:r>
            <a:r>
              <a:rPr lang="de-DE" sz="1300" b="1" dirty="0" err="1" smtClean="0"/>
              <a:t>reducing</a:t>
            </a:r>
            <a:r>
              <a:rPr lang="de-DE" sz="1300" b="1" dirty="0" smtClean="0"/>
              <a:t> </a:t>
            </a:r>
            <a:r>
              <a:rPr lang="de-DE" sz="1300" b="1" dirty="0" err="1" smtClean="0"/>
              <a:t>the</a:t>
            </a:r>
            <a:r>
              <a:rPr lang="de-DE" sz="1300" b="1" dirty="0" smtClean="0"/>
              <a:t> </a:t>
            </a:r>
            <a:r>
              <a:rPr lang="de-DE" sz="1300" b="1" dirty="0" err="1" smtClean="0"/>
              <a:t>noise</a:t>
            </a:r>
            <a:r>
              <a:rPr lang="de-DE" sz="1300" b="1" dirty="0" smtClean="0"/>
              <a:t>?</a:t>
            </a:r>
          </a:p>
          <a:p>
            <a:pPr marL="716432" lvl="1" indent="-259232" algn="just">
              <a:lnSpc>
                <a:spcPct val="150000"/>
              </a:lnSpc>
              <a:buFont typeface="Arial" panose="020B0604020202020204" pitchFamily="34" charset="0"/>
              <a:buChar char="•"/>
            </a:pPr>
            <a:endParaRPr lang="en-GB" sz="1300" b="1" dirty="0" smtClean="0"/>
          </a:p>
          <a:p>
            <a:pPr marL="716432" lvl="1" indent="-259232" algn="just">
              <a:lnSpc>
                <a:spcPct val="150000"/>
              </a:lnSpc>
              <a:buFont typeface="Arial" panose="020B0604020202020204" pitchFamily="34" charset="0"/>
              <a:buChar char="•"/>
            </a:pPr>
            <a:r>
              <a:rPr lang="de-DE" sz="1000" strike="sngStrike" dirty="0" err="1" smtClean="0"/>
              <a:t>Why</a:t>
            </a:r>
            <a:r>
              <a:rPr lang="de-DE" sz="1000" strike="sngStrike" dirty="0" smtClean="0"/>
              <a:t> </a:t>
            </a:r>
            <a:r>
              <a:rPr lang="de-DE" sz="1000" strike="sngStrike" dirty="0" err="1" smtClean="0"/>
              <a:t>forward</a:t>
            </a:r>
            <a:r>
              <a:rPr lang="de-DE" sz="1000" strike="sngStrike" dirty="0" smtClean="0"/>
              <a:t> </a:t>
            </a:r>
            <a:r>
              <a:rPr lang="de-DE" sz="1000" strike="sngStrike" dirty="0" err="1" smtClean="0"/>
              <a:t>pumping</a:t>
            </a:r>
            <a:r>
              <a:rPr lang="de-DE" sz="1000" strike="sngStrike" dirty="0" smtClean="0"/>
              <a:t> </a:t>
            </a:r>
            <a:r>
              <a:rPr lang="de-DE" sz="1000" strike="sngStrike" dirty="0" err="1" smtClean="0"/>
              <a:t>gives</a:t>
            </a:r>
            <a:r>
              <a:rPr lang="de-DE" sz="1000" strike="sngStrike" dirty="0" smtClean="0"/>
              <a:t> </a:t>
            </a:r>
            <a:r>
              <a:rPr lang="de-DE" sz="1000" strike="sngStrike" dirty="0" err="1" smtClean="0"/>
              <a:t>lower</a:t>
            </a:r>
            <a:r>
              <a:rPr lang="de-DE" sz="1000" strike="sngStrike" dirty="0" smtClean="0"/>
              <a:t> </a:t>
            </a:r>
            <a:r>
              <a:rPr lang="de-DE" sz="1000" strike="sngStrike" dirty="0" err="1" smtClean="0"/>
              <a:t>efficiency</a:t>
            </a:r>
            <a:r>
              <a:rPr lang="de-DE" sz="1000" strike="sngStrike" dirty="0" smtClean="0"/>
              <a:t>? </a:t>
            </a:r>
            <a:r>
              <a:rPr lang="de-DE" sz="1000" strike="sngStrike" dirty="0" err="1" smtClean="0"/>
              <a:t>Why</a:t>
            </a:r>
            <a:r>
              <a:rPr lang="de-DE" sz="1000" strike="sngStrike" dirty="0" smtClean="0"/>
              <a:t> </a:t>
            </a:r>
            <a:r>
              <a:rPr lang="de-DE" sz="1000" strike="sngStrike" dirty="0" err="1" smtClean="0"/>
              <a:t>backward</a:t>
            </a:r>
            <a:r>
              <a:rPr lang="de-DE" sz="1000" strike="sngStrike" dirty="0" smtClean="0"/>
              <a:t> </a:t>
            </a:r>
            <a:r>
              <a:rPr lang="de-DE" sz="1000" strike="sngStrike" dirty="0" err="1" smtClean="0"/>
              <a:t>pumping</a:t>
            </a:r>
            <a:r>
              <a:rPr lang="de-DE" sz="1000" strike="sngStrike" dirty="0" smtClean="0"/>
              <a:t> </a:t>
            </a:r>
            <a:r>
              <a:rPr lang="de-DE" sz="1000" strike="sngStrike" dirty="0" err="1" smtClean="0"/>
              <a:t>has</a:t>
            </a:r>
            <a:r>
              <a:rPr lang="de-DE" sz="1000" strike="sngStrike" dirty="0" smtClean="0"/>
              <a:t> </a:t>
            </a:r>
            <a:r>
              <a:rPr lang="de-DE" sz="1000" strike="sngStrike" dirty="0" err="1" smtClean="0"/>
              <a:t>higher</a:t>
            </a:r>
            <a:r>
              <a:rPr lang="de-DE" sz="1000" strike="sngStrike" dirty="0" smtClean="0"/>
              <a:t> </a:t>
            </a:r>
            <a:r>
              <a:rPr lang="de-DE" sz="1000" strike="sngStrike" dirty="0" err="1" smtClean="0"/>
              <a:t>efficiency</a:t>
            </a:r>
            <a:r>
              <a:rPr lang="de-DE" sz="1000" strike="sngStrike" dirty="0" smtClean="0"/>
              <a:t>?</a:t>
            </a:r>
          </a:p>
          <a:p>
            <a:pPr marL="716432" lvl="1" indent="-259232" algn="just">
              <a:lnSpc>
                <a:spcPct val="150000"/>
              </a:lnSpc>
              <a:buFont typeface="Arial" panose="020B0604020202020204" pitchFamily="34" charset="0"/>
              <a:buChar char="•"/>
            </a:pPr>
            <a:r>
              <a:rPr lang="de-DE" sz="1000" strike="sngStrike" dirty="0" err="1"/>
              <a:t>Why</a:t>
            </a:r>
            <a:r>
              <a:rPr lang="de-DE" sz="1000" strike="sngStrike" dirty="0"/>
              <a:t> </a:t>
            </a:r>
            <a:r>
              <a:rPr lang="de-DE" sz="1000" strike="sngStrike" dirty="0" err="1"/>
              <a:t>longer</a:t>
            </a:r>
            <a:r>
              <a:rPr lang="de-DE" sz="1000" strike="sngStrike" dirty="0"/>
              <a:t> </a:t>
            </a:r>
            <a:r>
              <a:rPr lang="de-DE" sz="1000" strike="sngStrike" dirty="0" err="1"/>
              <a:t>length</a:t>
            </a:r>
            <a:r>
              <a:rPr lang="de-DE" sz="1000" strike="sngStrike" dirty="0"/>
              <a:t> </a:t>
            </a:r>
            <a:r>
              <a:rPr lang="de-DE" sz="1000" strike="sngStrike" dirty="0" err="1"/>
              <a:t>gives</a:t>
            </a:r>
            <a:r>
              <a:rPr lang="de-DE" sz="1000" strike="sngStrike" dirty="0"/>
              <a:t> </a:t>
            </a:r>
            <a:r>
              <a:rPr lang="de-DE" sz="1000" strike="sngStrike" dirty="0" err="1"/>
              <a:t>higher</a:t>
            </a:r>
            <a:r>
              <a:rPr lang="de-DE" sz="1000" strike="sngStrike" dirty="0"/>
              <a:t> ASE</a:t>
            </a:r>
            <a:r>
              <a:rPr lang="de-DE" sz="1000" strike="sngStrike" dirty="0" smtClean="0"/>
              <a:t>?</a:t>
            </a:r>
          </a:p>
          <a:p>
            <a:pPr marL="716432" lvl="1" indent="-259232" algn="just">
              <a:lnSpc>
                <a:spcPct val="150000"/>
              </a:lnSpc>
              <a:buFont typeface="Arial" panose="020B0604020202020204" pitchFamily="34" charset="0"/>
              <a:buChar char="•"/>
            </a:pPr>
            <a:r>
              <a:rPr lang="en-GB" sz="1000" strike="sngStrike" dirty="0" smtClean="0"/>
              <a:t>Why </a:t>
            </a:r>
            <a:r>
              <a:rPr lang="en-GB" sz="1000" strike="sngStrike" dirty="0"/>
              <a:t>noise is lower in forward pumping? </a:t>
            </a:r>
            <a:endParaRPr lang="en-GB" sz="1000" strike="sngStrike" dirty="0" smtClean="0"/>
          </a:p>
          <a:p>
            <a:pPr marL="716432" lvl="1" indent="-259232" algn="just">
              <a:lnSpc>
                <a:spcPct val="150000"/>
              </a:lnSpc>
              <a:buFont typeface="Arial" panose="020B0604020202020204" pitchFamily="34" charset="0"/>
              <a:buChar char="•"/>
            </a:pPr>
            <a:r>
              <a:rPr lang="en-GB" sz="1000" strike="sngStrike" dirty="0" smtClean="0"/>
              <a:t>Why </a:t>
            </a:r>
            <a:r>
              <a:rPr lang="en-GB" sz="1000" strike="sngStrike" dirty="0"/>
              <a:t>not operate with lower active gain fiber like 5 dB</a:t>
            </a:r>
            <a:r>
              <a:rPr lang="en-GB" sz="1000" strike="sngStrike" dirty="0" smtClean="0"/>
              <a:t>?</a:t>
            </a:r>
          </a:p>
          <a:p>
            <a:pPr marL="716432" lvl="1" indent="-259232" algn="just">
              <a:lnSpc>
                <a:spcPct val="150000"/>
              </a:lnSpc>
              <a:buFont typeface="Arial" panose="020B0604020202020204" pitchFamily="34" charset="0"/>
              <a:buChar char="•"/>
            </a:pPr>
            <a:r>
              <a:rPr lang="de-DE" sz="1000" strike="sngStrike" dirty="0" smtClean="0"/>
              <a:t>Saturation </a:t>
            </a:r>
            <a:r>
              <a:rPr lang="de-DE" sz="1000" strike="sngStrike" dirty="0" err="1"/>
              <a:t>regime</a:t>
            </a:r>
            <a:r>
              <a:rPr lang="de-DE" sz="1000" strike="sngStrike" dirty="0"/>
              <a:t> </a:t>
            </a:r>
            <a:r>
              <a:rPr lang="de-DE" sz="1000" strike="sngStrike" dirty="0" err="1"/>
              <a:t>for</a:t>
            </a:r>
            <a:r>
              <a:rPr lang="de-DE" sz="1000" strike="sngStrike" dirty="0"/>
              <a:t> </a:t>
            </a:r>
            <a:r>
              <a:rPr lang="de-DE" sz="1000" strike="sngStrike" dirty="0" err="1"/>
              <a:t>second</a:t>
            </a:r>
            <a:r>
              <a:rPr lang="de-DE" sz="1000" strike="sngStrike" dirty="0"/>
              <a:t> </a:t>
            </a:r>
            <a:r>
              <a:rPr lang="de-DE" sz="1000" strike="sngStrike" dirty="0" err="1"/>
              <a:t>amplifier</a:t>
            </a:r>
            <a:r>
              <a:rPr lang="de-DE" sz="1000" strike="sngStrike" dirty="0" smtClean="0"/>
              <a:t>?</a:t>
            </a:r>
            <a:endParaRPr lang="en-GB" sz="1000" strike="sngStrike" dirty="0"/>
          </a:p>
          <a:p>
            <a:pPr marL="716432" lvl="1" indent="-259232" algn="just">
              <a:lnSpc>
                <a:spcPct val="150000"/>
              </a:lnSpc>
              <a:buFont typeface="Arial" panose="020B0604020202020204" pitchFamily="34" charset="0"/>
              <a:buChar char="•"/>
            </a:pPr>
            <a:r>
              <a:rPr lang="en-GB" sz="1000" strike="sngStrike" dirty="0"/>
              <a:t>Why do we want low noise figure in the first amplifier?</a:t>
            </a:r>
          </a:p>
          <a:p>
            <a:pPr marL="716432" lvl="1" indent="-259232" algn="just">
              <a:lnSpc>
                <a:spcPct val="150000"/>
              </a:lnSpc>
              <a:buFont typeface="Arial" panose="020B0604020202020204" pitchFamily="34" charset="0"/>
              <a:buChar char="•"/>
            </a:pPr>
            <a:r>
              <a:rPr lang="de-DE" sz="1000" strike="sngStrike" dirty="0" err="1" smtClean="0"/>
              <a:t>Why</a:t>
            </a:r>
            <a:r>
              <a:rPr lang="de-DE" sz="1000" strike="sngStrike" dirty="0" smtClean="0"/>
              <a:t> do </a:t>
            </a:r>
            <a:r>
              <a:rPr lang="de-DE" sz="1000" strike="sngStrike" dirty="0" err="1" smtClean="0"/>
              <a:t>we</a:t>
            </a:r>
            <a:r>
              <a:rPr lang="de-DE" sz="1000" strike="sngStrike" dirty="0" smtClean="0"/>
              <a:t> </a:t>
            </a:r>
            <a:r>
              <a:rPr lang="de-DE" sz="1000" strike="sngStrike" dirty="0" err="1" smtClean="0"/>
              <a:t>work</a:t>
            </a:r>
            <a:r>
              <a:rPr lang="de-DE" sz="1000" strike="sngStrike" dirty="0" smtClean="0"/>
              <a:t> (in </a:t>
            </a:r>
            <a:r>
              <a:rPr lang="de-DE" sz="1000" strike="sngStrike" dirty="0" err="1" smtClean="0"/>
              <a:t>the</a:t>
            </a:r>
            <a:r>
              <a:rPr lang="de-DE" sz="1000" strike="sngStrike" dirty="0" smtClean="0"/>
              <a:t> </a:t>
            </a:r>
            <a:r>
              <a:rPr lang="de-DE" sz="1000" strike="sngStrike" dirty="0" err="1" smtClean="0"/>
              <a:t>small</a:t>
            </a:r>
            <a:r>
              <a:rPr lang="de-DE" sz="1000" strike="sngStrike" dirty="0" smtClean="0"/>
              <a:t> </a:t>
            </a:r>
            <a:r>
              <a:rPr lang="de-DE" sz="1000" strike="sngStrike" dirty="0" err="1" smtClean="0"/>
              <a:t>signal</a:t>
            </a:r>
            <a:r>
              <a:rPr lang="de-DE" sz="1000" strike="sngStrike" dirty="0" smtClean="0"/>
              <a:t> </a:t>
            </a:r>
            <a:r>
              <a:rPr lang="de-DE" sz="1000" strike="sngStrike" dirty="0" err="1" smtClean="0"/>
              <a:t>gain</a:t>
            </a:r>
            <a:r>
              <a:rPr lang="de-DE" sz="1000" strike="sngStrike" dirty="0"/>
              <a:t> </a:t>
            </a:r>
            <a:r>
              <a:rPr lang="de-DE" sz="1000" strike="sngStrike" dirty="0" smtClean="0"/>
              <a:t>not) in </a:t>
            </a:r>
            <a:r>
              <a:rPr lang="de-DE" sz="1000" strike="sngStrike" dirty="0" err="1" smtClean="0"/>
              <a:t>the</a:t>
            </a:r>
            <a:r>
              <a:rPr lang="de-DE" sz="1000" strike="sngStrike" dirty="0" smtClean="0"/>
              <a:t> </a:t>
            </a:r>
            <a:r>
              <a:rPr lang="de-DE" sz="1000" strike="sngStrike" dirty="0" err="1" smtClean="0"/>
              <a:t>saturation</a:t>
            </a:r>
            <a:r>
              <a:rPr lang="de-DE" sz="1000" strike="sngStrike" dirty="0" smtClean="0"/>
              <a:t> </a:t>
            </a:r>
            <a:r>
              <a:rPr lang="de-DE" sz="1000" strike="sngStrike" dirty="0" err="1" smtClean="0"/>
              <a:t>regime</a:t>
            </a:r>
            <a:endParaRPr lang="de-DE" sz="1000" strike="sngStrike" dirty="0" smtClean="0"/>
          </a:p>
          <a:p>
            <a:pPr marL="716432" lvl="1" indent="-259232" algn="just">
              <a:lnSpc>
                <a:spcPct val="150000"/>
              </a:lnSpc>
              <a:buFont typeface="Arial" panose="020B0604020202020204" pitchFamily="34" charset="0"/>
              <a:buChar char="•"/>
            </a:pPr>
            <a:r>
              <a:rPr lang="de-DE" sz="1000" strike="sngStrike" dirty="0" err="1" smtClean="0"/>
              <a:t>Why</a:t>
            </a:r>
            <a:r>
              <a:rPr lang="de-DE" sz="1000" strike="sngStrike" dirty="0" smtClean="0"/>
              <a:t> </a:t>
            </a:r>
            <a:r>
              <a:rPr lang="de-DE" sz="1000" strike="sngStrike" dirty="0" err="1" smtClean="0"/>
              <a:t>higher</a:t>
            </a:r>
            <a:r>
              <a:rPr lang="de-DE" sz="1000" strike="sngStrike" dirty="0" smtClean="0"/>
              <a:t> </a:t>
            </a:r>
            <a:r>
              <a:rPr lang="de-DE" sz="1000" strike="sngStrike" dirty="0" err="1" smtClean="0"/>
              <a:t>inversion</a:t>
            </a:r>
            <a:r>
              <a:rPr lang="de-DE" sz="1000" strike="sngStrike" dirty="0" smtClean="0"/>
              <a:t> </a:t>
            </a:r>
            <a:r>
              <a:rPr lang="de-DE" sz="1000" strike="sngStrike" dirty="0" err="1" smtClean="0"/>
              <a:t>gives</a:t>
            </a:r>
            <a:r>
              <a:rPr lang="de-DE" sz="1000" strike="sngStrike" dirty="0" smtClean="0"/>
              <a:t> </a:t>
            </a:r>
            <a:r>
              <a:rPr lang="de-DE" sz="1000" strike="sngStrike" dirty="0" err="1" smtClean="0"/>
              <a:t>lower</a:t>
            </a:r>
            <a:r>
              <a:rPr lang="de-DE" sz="1000" strike="sngStrike" dirty="0" smtClean="0"/>
              <a:t> </a:t>
            </a:r>
            <a:r>
              <a:rPr lang="de-DE" sz="1000" strike="sngStrike" dirty="0" err="1" smtClean="0"/>
              <a:t>noise</a:t>
            </a:r>
            <a:r>
              <a:rPr lang="de-DE" sz="1000" strike="sngStrike" dirty="0" smtClean="0"/>
              <a:t> </a:t>
            </a:r>
            <a:r>
              <a:rPr lang="de-DE" sz="1000" strike="sngStrike" dirty="0" err="1" smtClean="0"/>
              <a:t>figure</a:t>
            </a:r>
            <a:r>
              <a:rPr lang="de-DE" sz="1000" strike="sngStrike" dirty="0" smtClean="0"/>
              <a:t>?</a:t>
            </a:r>
          </a:p>
          <a:p>
            <a:pPr marL="716432" lvl="1" indent="-259232" algn="just">
              <a:lnSpc>
                <a:spcPct val="150000"/>
              </a:lnSpc>
              <a:buFont typeface="Arial" panose="020B0604020202020204" pitchFamily="34" charset="0"/>
              <a:buChar char="•"/>
            </a:pPr>
            <a:r>
              <a:rPr lang="en-GB" sz="1000" strike="sngStrike" dirty="0"/>
              <a:t>Why high gain in short fiber reduces </a:t>
            </a:r>
            <a:r>
              <a:rPr lang="en-GB" sz="1000" strike="sngStrike" dirty="0" smtClean="0"/>
              <a:t>ASE </a:t>
            </a:r>
            <a:r>
              <a:rPr lang="en-GB" sz="1000" strike="sngStrike" dirty="0" smtClean="0">
                <a:sym typeface="Wingdings" panose="05000000000000000000" pitchFamily="2" charset="2"/>
              </a:rPr>
              <a:t> because saturation regime? </a:t>
            </a:r>
            <a:r>
              <a:rPr lang="en-GB" sz="1000" strike="sngStrike" dirty="0" smtClean="0"/>
              <a:t>but </a:t>
            </a:r>
            <a:r>
              <a:rPr lang="en-GB" sz="1000" strike="sngStrike" dirty="0"/>
              <a:t>high gain for long fiber increases ASE? </a:t>
            </a:r>
            <a:r>
              <a:rPr lang="en-GB" sz="1000" strike="sngStrike" dirty="0" smtClean="0">
                <a:sym typeface="Wingdings" panose="05000000000000000000" pitchFamily="2" charset="2"/>
              </a:rPr>
              <a:t> outside saturation regime? No, higher power needed to keep the inversion high, higher gain which increases the ASE power as well. </a:t>
            </a:r>
            <a:endParaRPr lang="de-DE" sz="1000" strike="sngStrike" dirty="0" smtClean="0"/>
          </a:p>
          <a:p>
            <a:pPr marL="716432" lvl="1" indent="-259232" algn="just">
              <a:lnSpc>
                <a:spcPct val="150000"/>
              </a:lnSpc>
              <a:buFont typeface="Arial" panose="020B0604020202020204" pitchFamily="34" charset="0"/>
              <a:buChar char="•"/>
            </a:pPr>
            <a:r>
              <a:rPr lang="de-DE" sz="1000" strike="sngStrike" dirty="0" err="1" smtClean="0"/>
              <a:t>Why</a:t>
            </a:r>
            <a:r>
              <a:rPr lang="de-DE" sz="1000" strike="sngStrike" dirty="0" smtClean="0"/>
              <a:t> do </a:t>
            </a:r>
            <a:r>
              <a:rPr lang="de-DE" sz="1000" strike="sngStrike" dirty="0" err="1" smtClean="0"/>
              <a:t>we</a:t>
            </a:r>
            <a:r>
              <a:rPr lang="de-DE" sz="1000" strike="sngStrike" dirty="0" smtClean="0"/>
              <a:t> </a:t>
            </a:r>
            <a:r>
              <a:rPr lang="de-DE" sz="1000" strike="sngStrike" dirty="0" err="1" smtClean="0"/>
              <a:t>want</a:t>
            </a:r>
            <a:r>
              <a:rPr lang="de-DE" sz="1000" strike="sngStrike" dirty="0" smtClean="0"/>
              <a:t> a </a:t>
            </a:r>
            <a:r>
              <a:rPr lang="de-DE" sz="1000" strike="sngStrike" dirty="0" err="1" smtClean="0"/>
              <a:t>short</a:t>
            </a:r>
            <a:r>
              <a:rPr lang="de-DE" sz="1000" strike="sngStrike" dirty="0" smtClean="0"/>
              <a:t> fiber?</a:t>
            </a:r>
          </a:p>
          <a:p>
            <a:pPr marL="716432" lvl="1" indent="-259232" algn="just">
              <a:lnSpc>
                <a:spcPct val="150000"/>
              </a:lnSpc>
              <a:buFont typeface="Arial" panose="020B0604020202020204" pitchFamily="34" charset="0"/>
              <a:buChar char="•"/>
            </a:pPr>
            <a:r>
              <a:rPr lang="en-GB" sz="1000" strike="sngStrike" dirty="0"/>
              <a:t>Why SNR increases with input power</a:t>
            </a:r>
            <a:r>
              <a:rPr lang="en-GB" sz="1000" strike="sngStrike" dirty="0" smtClean="0"/>
              <a:t>?</a:t>
            </a:r>
          </a:p>
          <a:p>
            <a:pPr marL="716432" lvl="1" indent="-259232" algn="just">
              <a:lnSpc>
                <a:spcPct val="150000"/>
              </a:lnSpc>
              <a:buFont typeface="Arial" panose="020B0604020202020204" pitchFamily="34" charset="0"/>
              <a:buChar char="•"/>
            </a:pPr>
            <a:r>
              <a:rPr lang="de-DE" sz="1000" strike="sngStrike" dirty="0"/>
              <a:t>Saturation </a:t>
            </a:r>
            <a:r>
              <a:rPr lang="de-DE" sz="1000" strike="sngStrike" dirty="0" err="1"/>
              <a:t>regime</a:t>
            </a:r>
            <a:r>
              <a:rPr lang="de-DE" sz="1000" strike="sngStrike" dirty="0"/>
              <a:t>.</a:t>
            </a:r>
            <a:endParaRPr lang="en-GB" sz="1000" strike="sngStrike" dirty="0" smtClean="0"/>
          </a:p>
          <a:p>
            <a:pPr marL="716432" lvl="1" indent="-259232" algn="just">
              <a:lnSpc>
                <a:spcPct val="150000"/>
              </a:lnSpc>
              <a:buFont typeface="Arial" panose="020B0604020202020204" pitchFamily="34" charset="0"/>
              <a:buChar char="•"/>
            </a:pPr>
            <a:r>
              <a:rPr lang="en-GB" sz="1000" strike="sngStrike" dirty="0" smtClean="0"/>
              <a:t>Gain vs. pump power for different length </a:t>
            </a:r>
            <a:r>
              <a:rPr lang="en-GB" sz="1000" strike="sngStrike" dirty="0" err="1" smtClean="0"/>
              <a:t>fibers</a:t>
            </a:r>
            <a:r>
              <a:rPr lang="en-GB" sz="1000" strike="sngStrike" dirty="0" smtClean="0"/>
              <a:t>.</a:t>
            </a:r>
          </a:p>
          <a:p>
            <a:pPr marL="716432" lvl="1" indent="-259232" algn="just">
              <a:lnSpc>
                <a:spcPct val="150000"/>
              </a:lnSpc>
              <a:buFont typeface="Arial" panose="020B0604020202020204" pitchFamily="34" charset="0"/>
              <a:buChar char="•"/>
            </a:pPr>
            <a:r>
              <a:rPr lang="de-DE" sz="1000" strike="sngStrike" dirty="0">
                <a:solidFill>
                  <a:srgbClr val="FF0000"/>
                </a:solidFill>
              </a:rPr>
              <a:t>Small </a:t>
            </a:r>
            <a:r>
              <a:rPr lang="de-DE" sz="1000" strike="sngStrike" dirty="0" err="1">
                <a:solidFill>
                  <a:srgbClr val="FF0000"/>
                </a:solidFill>
              </a:rPr>
              <a:t>signal</a:t>
            </a:r>
            <a:r>
              <a:rPr lang="de-DE" sz="1000" strike="sngStrike" dirty="0">
                <a:solidFill>
                  <a:srgbClr val="FF0000"/>
                </a:solidFill>
              </a:rPr>
              <a:t> </a:t>
            </a:r>
            <a:r>
              <a:rPr lang="de-DE" sz="1000" strike="sngStrike" dirty="0" err="1">
                <a:solidFill>
                  <a:srgbClr val="FF0000"/>
                </a:solidFill>
              </a:rPr>
              <a:t>gain</a:t>
            </a:r>
            <a:r>
              <a:rPr lang="de-DE" sz="1000" strike="sngStrike" dirty="0">
                <a:solidFill>
                  <a:srgbClr val="FF0000"/>
                </a:solidFill>
              </a:rPr>
              <a:t>. </a:t>
            </a:r>
            <a:r>
              <a:rPr lang="de-DE" sz="1000" strike="sngStrike" dirty="0" err="1">
                <a:solidFill>
                  <a:srgbClr val="FF0000"/>
                </a:solidFill>
              </a:rPr>
              <a:t>What</a:t>
            </a:r>
            <a:r>
              <a:rPr lang="de-DE" sz="1000" strike="sngStrike" dirty="0">
                <a:solidFill>
                  <a:srgbClr val="FF0000"/>
                </a:solidFill>
              </a:rPr>
              <a:t> </a:t>
            </a:r>
            <a:r>
              <a:rPr lang="de-DE" sz="1000" strike="sngStrike" dirty="0" err="1">
                <a:solidFill>
                  <a:srgbClr val="FF0000"/>
                </a:solidFill>
              </a:rPr>
              <a:t>is</a:t>
            </a:r>
            <a:r>
              <a:rPr lang="de-DE" sz="1000" strike="sngStrike" dirty="0">
                <a:solidFill>
                  <a:srgbClr val="FF0000"/>
                </a:solidFill>
              </a:rPr>
              <a:t> </a:t>
            </a:r>
            <a:r>
              <a:rPr lang="de-DE" sz="1000" strike="sngStrike" dirty="0" err="1">
                <a:solidFill>
                  <a:srgbClr val="FF0000"/>
                </a:solidFill>
              </a:rPr>
              <a:t>it</a:t>
            </a:r>
            <a:r>
              <a:rPr lang="de-DE" sz="1000" strike="sngStrike" dirty="0" smtClean="0">
                <a:solidFill>
                  <a:srgbClr val="FF0000"/>
                </a:solidFill>
              </a:rPr>
              <a:t>?</a:t>
            </a:r>
            <a:endParaRPr lang="en-GB" sz="1000" strike="sngStrike" dirty="0" smtClean="0"/>
          </a:p>
        </p:txBody>
      </p:sp>
      <p:sp>
        <p:nvSpPr>
          <p:cNvPr id="5" name="Subtitle 2">
            <a:extLst>
              <a:ext uri="{FF2B5EF4-FFF2-40B4-BE49-F238E27FC236}">
                <a16:creationId xmlns="" xmlns:a16="http://schemas.microsoft.com/office/drawing/2014/main" id="{DC558B08-5E53-47DE-8FB0-419773455732}"/>
              </a:ext>
            </a:extLst>
          </p:cNvPr>
          <p:cNvSpPr txBox="1">
            <a:spLocks/>
          </p:cNvSpPr>
          <p:nvPr/>
        </p:nvSpPr>
        <p:spPr bwMode="auto">
          <a:xfrm>
            <a:off x="767408" y="260648"/>
            <a:ext cx="9144000" cy="672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CA" dirty="0" smtClean="0"/>
              <a:t>Ultimate design low noise microcomb amplifier</a:t>
            </a:r>
            <a:endParaRPr lang="en-CA" dirty="0"/>
          </a:p>
        </p:txBody>
      </p:sp>
      <p:sp>
        <p:nvSpPr>
          <p:cNvPr id="3" name="Datumsplatzhalter 2">
            <a:extLst>
              <a:ext uri="{FF2B5EF4-FFF2-40B4-BE49-F238E27FC236}">
                <a16:creationId xmlns="" xmlns:a16="http://schemas.microsoft.com/office/drawing/2014/main" id="{3D1CF18F-D483-634F-8098-7CA2A721BB7C}"/>
              </a:ext>
            </a:extLst>
          </p:cNvPr>
          <p:cNvSpPr>
            <a:spLocks noGrp="1"/>
          </p:cNvSpPr>
          <p:nvPr>
            <p:ph type="dt" sz="half" idx="10"/>
          </p:nvPr>
        </p:nvSpPr>
        <p:spPr/>
        <p:txBody>
          <a:bodyPr/>
          <a:lstStyle/>
          <a:p>
            <a:pPr>
              <a:defRPr/>
            </a:pPr>
            <a:fld id="{53B0E48A-EDA7-4317-9FA7-77D0DA9DD36F}" type="datetime4">
              <a:rPr lang="de-DE" smtClean="0"/>
              <a:t>15. März 2022</a:t>
            </a:fld>
            <a:endParaRPr lang="en-US" dirty="0"/>
          </a:p>
        </p:txBody>
      </p:sp>
    </p:spTree>
    <p:extLst>
      <p:ext uri="{BB962C8B-B14F-4D97-AF65-F5344CB8AC3E}">
        <p14:creationId xmlns:p14="http://schemas.microsoft.com/office/powerpoint/2010/main" val="27158481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GB"/>
          </a:p>
        </p:txBody>
      </p:sp>
      <p:sp>
        <p:nvSpPr>
          <p:cNvPr id="3" name="Inhaltsplatzhalter 2"/>
          <p:cNvSpPr>
            <a:spLocks noGrp="1"/>
          </p:cNvSpPr>
          <p:nvPr>
            <p:ph idx="1"/>
          </p:nvPr>
        </p:nvSpPr>
        <p:spPr/>
        <p:txBody>
          <a:bodyPr/>
          <a:lstStyle/>
          <a:p>
            <a:r>
              <a:rPr lang="en-GB" dirty="0" smtClean="0"/>
              <a:t>With all this in mind…</a:t>
            </a:r>
            <a:endParaRPr lang="en-GB" dirty="0"/>
          </a:p>
        </p:txBody>
      </p:sp>
      <p:sp>
        <p:nvSpPr>
          <p:cNvPr id="4" name="Datumsplatzhalter 3"/>
          <p:cNvSpPr>
            <a:spLocks noGrp="1"/>
          </p:cNvSpPr>
          <p:nvPr>
            <p:ph type="dt" sz="half" idx="10"/>
          </p:nvPr>
        </p:nvSpPr>
        <p:spPr/>
        <p:txBody>
          <a:bodyPr/>
          <a:lstStyle/>
          <a:p>
            <a:pPr>
              <a:defRPr/>
            </a:pPr>
            <a:fld id="{AC836B60-1EFD-48B1-902F-41DFE571A4D2}" type="datetime4">
              <a:rPr lang="de-DE" smtClean="0"/>
              <a:t>15. März 2022</a:t>
            </a:fld>
            <a:endParaRPr lang="en-US" dirty="0"/>
          </a:p>
        </p:txBody>
      </p:sp>
      <p:sp>
        <p:nvSpPr>
          <p:cNvPr id="5" name="Textfeld 4"/>
          <p:cNvSpPr txBox="1"/>
          <p:nvPr/>
        </p:nvSpPr>
        <p:spPr>
          <a:xfrm>
            <a:off x="767408" y="2420888"/>
            <a:ext cx="10657184" cy="1948739"/>
          </a:xfrm>
          <a:prstGeom prst="rect">
            <a:avLst/>
          </a:prstGeom>
          <a:noFill/>
        </p:spPr>
        <p:txBody>
          <a:bodyPr wrap="square" rtlCol="0">
            <a:spAutoFit/>
          </a:bodyPr>
          <a:lstStyle/>
          <a:p>
            <a:pPr algn="just">
              <a:lnSpc>
                <a:spcPct val="150000"/>
              </a:lnSpc>
            </a:pPr>
            <a:r>
              <a:rPr lang="de-DE" sz="1542" b="1" dirty="0" smtClean="0"/>
              <a:t>Multistage </a:t>
            </a:r>
            <a:r>
              <a:rPr lang="de-DE" sz="1542" b="1" dirty="0" err="1" smtClean="0"/>
              <a:t>amplifier</a:t>
            </a:r>
            <a:endParaRPr lang="de-DE" sz="1542" b="1" dirty="0" smtClean="0"/>
          </a:p>
          <a:p>
            <a:pPr marL="259232" indent="-259232" algn="just">
              <a:lnSpc>
                <a:spcPct val="150000"/>
              </a:lnSpc>
              <a:buFont typeface="Arial" panose="020B0604020202020204" pitchFamily="34" charset="0"/>
              <a:buChar char="•"/>
            </a:pPr>
            <a:r>
              <a:rPr lang="de-DE" sz="1300" dirty="0" smtClean="0"/>
              <a:t>ASE </a:t>
            </a:r>
            <a:r>
              <a:rPr lang="de-DE" sz="1300" dirty="0" err="1" smtClean="0"/>
              <a:t>to</a:t>
            </a:r>
            <a:r>
              <a:rPr lang="de-DE" sz="1300" dirty="0" smtClean="0"/>
              <a:t> </a:t>
            </a:r>
            <a:r>
              <a:rPr lang="de-DE" sz="1300" dirty="0" err="1" smtClean="0"/>
              <a:t>be</a:t>
            </a:r>
            <a:r>
              <a:rPr lang="de-DE" sz="1300" dirty="0" smtClean="0"/>
              <a:t> </a:t>
            </a:r>
            <a:r>
              <a:rPr lang="de-DE" sz="1300" dirty="0" err="1" smtClean="0"/>
              <a:t>eliminated</a:t>
            </a:r>
            <a:r>
              <a:rPr lang="de-DE" sz="1300" dirty="0" smtClean="0"/>
              <a:t> at </a:t>
            </a:r>
            <a:r>
              <a:rPr lang="de-DE" sz="1300" dirty="0" err="1" smtClean="0"/>
              <a:t>the</a:t>
            </a:r>
            <a:r>
              <a:rPr lang="de-DE" sz="1300" dirty="0" smtClean="0"/>
              <a:t> </a:t>
            </a:r>
            <a:r>
              <a:rPr lang="de-DE" sz="1300" dirty="0" err="1" smtClean="0"/>
              <a:t>middle</a:t>
            </a:r>
            <a:r>
              <a:rPr lang="de-DE" sz="1300" dirty="0" smtClean="0"/>
              <a:t> </a:t>
            </a:r>
            <a:r>
              <a:rPr lang="de-DE" sz="1300" dirty="0" err="1" smtClean="0"/>
              <a:t>point</a:t>
            </a:r>
            <a:r>
              <a:rPr lang="de-DE" sz="1300" dirty="0" smtClean="0"/>
              <a:t> </a:t>
            </a:r>
            <a:r>
              <a:rPr lang="de-DE" sz="1300" dirty="0" err="1" smtClean="0"/>
              <a:t>along</a:t>
            </a:r>
            <a:r>
              <a:rPr lang="de-DE" sz="1300" dirty="0" smtClean="0"/>
              <a:t> </a:t>
            </a:r>
            <a:r>
              <a:rPr lang="de-DE" sz="1300" dirty="0" err="1" smtClean="0"/>
              <a:t>the</a:t>
            </a:r>
            <a:r>
              <a:rPr lang="de-DE" sz="1300" dirty="0" smtClean="0"/>
              <a:t> fiber </a:t>
            </a:r>
            <a:r>
              <a:rPr lang="de-DE" sz="1300" dirty="0" err="1" smtClean="0"/>
              <a:t>amplifier</a:t>
            </a:r>
            <a:r>
              <a:rPr lang="de-DE" sz="1300" dirty="0" smtClean="0"/>
              <a:t>.</a:t>
            </a:r>
          </a:p>
          <a:p>
            <a:pPr marL="259232" indent="-259232" algn="just">
              <a:lnSpc>
                <a:spcPct val="150000"/>
              </a:lnSpc>
              <a:buFont typeface="Arial" panose="020B0604020202020204" pitchFamily="34" charset="0"/>
              <a:buChar char="•"/>
            </a:pPr>
            <a:r>
              <a:rPr lang="de-DE" sz="1300" dirty="0" err="1" smtClean="0"/>
              <a:t>It</a:t>
            </a:r>
            <a:r>
              <a:rPr lang="de-DE" sz="1300" dirty="0" smtClean="0"/>
              <a:t> </a:t>
            </a:r>
            <a:r>
              <a:rPr lang="de-DE" sz="1300" dirty="0" err="1" smtClean="0"/>
              <a:t>is</a:t>
            </a:r>
            <a:r>
              <a:rPr lang="de-DE" sz="1300" dirty="0" smtClean="0"/>
              <a:t> </a:t>
            </a:r>
            <a:r>
              <a:rPr lang="de-DE" sz="1300" dirty="0" err="1" smtClean="0"/>
              <a:t>difficult</a:t>
            </a:r>
            <a:r>
              <a:rPr lang="de-DE" sz="1300" dirty="0" smtClean="0"/>
              <a:t> </a:t>
            </a:r>
            <a:r>
              <a:rPr lang="de-DE" sz="1300" dirty="0" err="1" smtClean="0"/>
              <a:t>to</a:t>
            </a:r>
            <a:r>
              <a:rPr lang="de-DE" sz="1300" dirty="0" smtClean="0"/>
              <a:t> </a:t>
            </a:r>
            <a:r>
              <a:rPr lang="de-DE" sz="1300" dirty="0" err="1" smtClean="0"/>
              <a:t>obtain</a:t>
            </a:r>
            <a:r>
              <a:rPr lang="de-DE" sz="1300" dirty="0" smtClean="0"/>
              <a:t> </a:t>
            </a:r>
            <a:r>
              <a:rPr lang="de-DE" sz="1300" dirty="0" err="1" smtClean="0"/>
              <a:t>simultaneously</a:t>
            </a:r>
            <a:r>
              <a:rPr lang="de-DE" sz="1300" dirty="0" smtClean="0"/>
              <a:t> large </a:t>
            </a:r>
            <a:r>
              <a:rPr lang="de-DE" sz="1300" dirty="0" err="1" smtClean="0"/>
              <a:t>gains</a:t>
            </a:r>
            <a:r>
              <a:rPr lang="de-DE" sz="1300" dirty="0" smtClean="0"/>
              <a:t> </a:t>
            </a:r>
            <a:r>
              <a:rPr lang="de-DE" sz="1300" dirty="0" err="1" smtClean="0"/>
              <a:t>and</a:t>
            </a:r>
            <a:r>
              <a:rPr lang="de-DE" sz="1300" dirty="0" smtClean="0"/>
              <a:t> </a:t>
            </a:r>
            <a:r>
              <a:rPr lang="de-DE" sz="1300" dirty="0" err="1" smtClean="0"/>
              <a:t>very</a:t>
            </a:r>
            <a:r>
              <a:rPr lang="de-DE" sz="1300" dirty="0" smtClean="0"/>
              <a:t> </a:t>
            </a:r>
            <a:r>
              <a:rPr lang="de-DE" sz="1300" dirty="0" err="1" smtClean="0"/>
              <a:t>low</a:t>
            </a:r>
            <a:r>
              <a:rPr lang="de-DE" sz="1300" dirty="0" smtClean="0"/>
              <a:t> </a:t>
            </a:r>
            <a:r>
              <a:rPr lang="de-DE" sz="1300" dirty="0" err="1" smtClean="0"/>
              <a:t>noise</a:t>
            </a:r>
            <a:r>
              <a:rPr lang="de-DE" sz="1300" dirty="0" smtClean="0"/>
              <a:t> </a:t>
            </a:r>
            <a:r>
              <a:rPr lang="de-DE" sz="1300" dirty="0" err="1" smtClean="0"/>
              <a:t>figures</a:t>
            </a:r>
            <a:r>
              <a:rPr lang="de-DE" sz="1300" dirty="0" smtClean="0"/>
              <a:t> in a </a:t>
            </a:r>
            <a:r>
              <a:rPr lang="de-DE" sz="1300" dirty="0" err="1" smtClean="0"/>
              <a:t>single</a:t>
            </a:r>
            <a:r>
              <a:rPr lang="de-DE" sz="1300" dirty="0" smtClean="0"/>
              <a:t> </a:t>
            </a:r>
            <a:r>
              <a:rPr lang="de-DE" sz="1300" dirty="0" err="1" smtClean="0"/>
              <a:t>stage</a:t>
            </a:r>
            <a:r>
              <a:rPr lang="de-DE" sz="1300" dirty="0" smtClean="0"/>
              <a:t> </a:t>
            </a:r>
            <a:r>
              <a:rPr lang="de-DE" sz="1300" dirty="0" err="1" smtClean="0"/>
              <a:t>amplifier</a:t>
            </a:r>
            <a:r>
              <a:rPr lang="de-DE" sz="1300" dirty="0" smtClean="0"/>
              <a:t>. </a:t>
            </a:r>
          </a:p>
          <a:p>
            <a:pPr marL="259232" indent="-259232" algn="just">
              <a:lnSpc>
                <a:spcPct val="150000"/>
              </a:lnSpc>
              <a:buFont typeface="Arial" panose="020B0604020202020204" pitchFamily="34" charset="0"/>
              <a:buChar char="•"/>
            </a:pPr>
            <a:r>
              <a:rPr lang="de-DE" sz="1300" dirty="0" smtClean="0"/>
              <a:t>By </a:t>
            </a:r>
            <a:r>
              <a:rPr lang="de-DE" sz="1300" dirty="0" err="1" smtClean="0"/>
              <a:t>reducing</a:t>
            </a:r>
            <a:r>
              <a:rPr lang="de-DE" sz="1300" dirty="0" smtClean="0"/>
              <a:t> </a:t>
            </a:r>
            <a:r>
              <a:rPr lang="de-DE" sz="1300" dirty="0" err="1" smtClean="0"/>
              <a:t>the</a:t>
            </a:r>
            <a:r>
              <a:rPr lang="de-DE" sz="1300" dirty="0" smtClean="0"/>
              <a:t> ASE, </a:t>
            </a:r>
            <a:r>
              <a:rPr lang="de-DE" sz="1300" dirty="0" err="1" smtClean="0"/>
              <a:t>more</a:t>
            </a:r>
            <a:r>
              <a:rPr lang="de-DE" sz="1300" dirty="0" smtClean="0"/>
              <a:t> </a:t>
            </a:r>
            <a:r>
              <a:rPr lang="de-DE" sz="1300" dirty="0" err="1" smtClean="0"/>
              <a:t>gain</a:t>
            </a:r>
            <a:r>
              <a:rPr lang="de-DE" sz="1300" dirty="0" smtClean="0"/>
              <a:t> </a:t>
            </a:r>
            <a:r>
              <a:rPr lang="de-DE" sz="1300" dirty="0" err="1" smtClean="0"/>
              <a:t>is</a:t>
            </a:r>
            <a:r>
              <a:rPr lang="de-DE" sz="1300" dirty="0" smtClean="0"/>
              <a:t> </a:t>
            </a:r>
            <a:r>
              <a:rPr lang="de-DE" sz="1300" dirty="0" err="1" smtClean="0"/>
              <a:t>available</a:t>
            </a:r>
            <a:r>
              <a:rPr lang="de-DE" sz="1300" dirty="0" smtClean="0"/>
              <a:t> </a:t>
            </a:r>
            <a:r>
              <a:rPr lang="de-DE" sz="1300" dirty="0" err="1" smtClean="0"/>
              <a:t>for</a:t>
            </a:r>
            <a:r>
              <a:rPr lang="de-DE" sz="1300" dirty="0" smtClean="0"/>
              <a:t> </a:t>
            </a:r>
            <a:r>
              <a:rPr lang="de-DE" sz="1300" dirty="0" err="1" smtClean="0"/>
              <a:t>the</a:t>
            </a:r>
            <a:r>
              <a:rPr lang="de-DE" sz="1300" dirty="0" smtClean="0"/>
              <a:t> </a:t>
            </a:r>
            <a:r>
              <a:rPr lang="de-DE" sz="1300" dirty="0" err="1" smtClean="0"/>
              <a:t>signal</a:t>
            </a:r>
            <a:r>
              <a:rPr lang="de-DE" sz="1300" dirty="0" smtClean="0"/>
              <a:t> </a:t>
            </a:r>
            <a:r>
              <a:rPr lang="de-DE" sz="1300" dirty="0" err="1" smtClean="0"/>
              <a:t>and</a:t>
            </a:r>
            <a:r>
              <a:rPr lang="de-DE" sz="1300" dirty="0" smtClean="0"/>
              <a:t> </a:t>
            </a:r>
            <a:r>
              <a:rPr lang="de-DE" sz="1300" dirty="0" err="1" smtClean="0"/>
              <a:t>less</a:t>
            </a:r>
            <a:r>
              <a:rPr lang="de-DE" sz="1300" dirty="0" smtClean="0"/>
              <a:t> </a:t>
            </a:r>
            <a:r>
              <a:rPr lang="de-DE" sz="1300" dirty="0" err="1" smtClean="0"/>
              <a:t>noise</a:t>
            </a:r>
            <a:r>
              <a:rPr lang="de-DE" sz="1300" dirty="0" smtClean="0"/>
              <a:t> </a:t>
            </a:r>
            <a:r>
              <a:rPr lang="de-DE" sz="1300" dirty="0" err="1" smtClean="0"/>
              <a:t>is</a:t>
            </a:r>
            <a:r>
              <a:rPr lang="de-DE" sz="1300" dirty="0" smtClean="0"/>
              <a:t> </a:t>
            </a:r>
            <a:r>
              <a:rPr lang="de-DE" sz="1300" dirty="0" err="1" smtClean="0"/>
              <a:t>added</a:t>
            </a:r>
            <a:r>
              <a:rPr lang="de-DE" sz="1300" dirty="0" smtClean="0"/>
              <a:t> </a:t>
            </a:r>
            <a:r>
              <a:rPr lang="de-DE" sz="1300" dirty="0" err="1" smtClean="0"/>
              <a:t>to</a:t>
            </a:r>
            <a:r>
              <a:rPr lang="de-DE" sz="1300" dirty="0" smtClean="0"/>
              <a:t> </a:t>
            </a:r>
            <a:r>
              <a:rPr lang="de-DE" sz="1300" dirty="0" err="1" smtClean="0"/>
              <a:t>it</a:t>
            </a:r>
            <a:r>
              <a:rPr lang="de-DE" sz="1300" dirty="0" smtClean="0"/>
              <a:t> </a:t>
            </a:r>
            <a:r>
              <a:rPr lang="de-DE" sz="1300" dirty="0" err="1" smtClean="0"/>
              <a:t>from</a:t>
            </a:r>
            <a:r>
              <a:rPr lang="de-DE" sz="1300" dirty="0" smtClean="0"/>
              <a:t> </a:t>
            </a:r>
            <a:r>
              <a:rPr lang="de-DE" sz="1300" dirty="0" err="1" smtClean="0"/>
              <a:t>the</a:t>
            </a:r>
            <a:r>
              <a:rPr lang="de-DE" sz="1300" dirty="0" smtClean="0"/>
              <a:t> </a:t>
            </a:r>
            <a:r>
              <a:rPr lang="de-DE" sz="1300" dirty="0" err="1" smtClean="0"/>
              <a:t>spontaneous</a:t>
            </a:r>
            <a:r>
              <a:rPr lang="de-DE" sz="1300" dirty="0" smtClean="0"/>
              <a:t> </a:t>
            </a:r>
            <a:r>
              <a:rPr lang="de-DE" sz="1300" dirty="0" err="1" smtClean="0"/>
              <a:t>emission</a:t>
            </a:r>
            <a:endParaRPr lang="de-DE" sz="1300" dirty="0" smtClean="0"/>
          </a:p>
          <a:p>
            <a:pPr marL="259232" indent="-259232" algn="just">
              <a:lnSpc>
                <a:spcPct val="150000"/>
              </a:lnSpc>
              <a:buFont typeface="Arial" panose="020B0604020202020204" pitchFamily="34" charset="0"/>
              <a:buChar char="•"/>
            </a:pPr>
            <a:endParaRPr lang="de-DE" sz="1300" dirty="0"/>
          </a:p>
          <a:p>
            <a:pPr marL="259232" indent="-259232" algn="just">
              <a:lnSpc>
                <a:spcPct val="150000"/>
              </a:lnSpc>
              <a:buFont typeface="Arial" panose="020B0604020202020204" pitchFamily="34" charset="0"/>
              <a:buChar char="•"/>
            </a:pPr>
            <a:r>
              <a:rPr lang="de-DE" sz="1300" dirty="0" smtClean="0"/>
              <a:t>The </a:t>
            </a:r>
            <a:r>
              <a:rPr lang="de-DE" sz="1300" dirty="0" err="1" smtClean="0"/>
              <a:t>first</a:t>
            </a:r>
            <a:r>
              <a:rPr lang="de-DE" sz="1300" dirty="0" smtClean="0"/>
              <a:t> </a:t>
            </a:r>
            <a:r>
              <a:rPr lang="de-DE" sz="1300" dirty="0" err="1" smtClean="0"/>
              <a:t>stage</a:t>
            </a:r>
            <a:r>
              <a:rPr lang="de-DE" sz="1300" dirty="0" smtClean="0"/>
              <a:t> </a:t>
            </a:r>
            <a:r>
              <a:rPr lang="de-DE" sz="1300" dirty="0" err="1" smtClean="0"/>
              <a:t>needs</a:t>
            </a:r>
            <a:r>
              <a:rPr lang="de-DE" sz="1300" dirty="0" smtClean="0"/>
              <a:t> </a:t>
            </a:r>
            <a:r>
              <a:rPr lang="de-DE" sz="1300" dirty="0" err="1" smtClean="0"/>
              <a:t>to</a:t>
            </a:r>
            <a:r>
              <a:rPr lang="de-DE" sz="1300" dirty="0" smtClean="0"/>
              <a:t> </a:t>
            </a:r>
            <a:r>
              <a:rPr lang="de-DE" sz="1300" dirty="0" err="1"/>
              <a:t>b</a:t>
            </a:r>
            <a:r>
              <a:rPr lang="de-DE" sz="1300" dirty="0" err="1" smtClean="0"/>
              <a:t>e</a:t>
            </a:r>
            <a:r>
              <a:rPr lang="de-DE" sz="1300" dirty="0" smtClean="0"/>
              <a:t> </a:t>
            </a:r>
            <a:r>
              <a:rPr lang="de-DE" sz="1300" dirty="0" err="1" smtClean="0"/>
              <a:t>well</a:t>
            </a:r>
            <a:r>
              <a:rPr lang="de-DE" sz="1300" dirty="0" smtClean="0"/>
              <a:t> </a:t>
            </a:r>
            <a:r>
              <a:rPr lang="de-DE" sz="1300" dirty="0" err="1" smtClean="0"/>
              <a:t>inverted</a:t>
            </a:r>
            <a:r>
              <a:rPr lang="de-DE" sz="1300" dirty="0" smtClean="0"/>
              <a:t> so </a:t>
            </a:r>
            <a:r>
              <a:rPr lang="de-DE" sz="1300" dirty="0" err="1" smtClean="0"/>
              <a:t>that</a:t>
            </a:r>
            <a:r>
              <a:rPr lang="de-DE" sz="1300" dirty="0" smtClean="0"/>
              <a:t> a moderate </a:t>
            </a:r>
            <a:r>
              <a:rPr lang="de-DE" sz="1300" dirty="0" err="1" smtClean="0"/>
              <a:t>amout</a:t>
            </a:r>
            <a:r>
              <a:rPr lang="de-DE" sz="1300" dirty="0" smtClean="0"/>
              <a:t> </a:t>
            </a:r>
            <a:r>
              <a:rPr lang="de-DE" sz="1300" dirty="0" err="1" smtClean="0"/>
              <a:t>of</a:t>
            </a:r>
            <a:r>
              <a:rPr lang="de-DE" sz="1300" dirty="0" smtClean="0"/>
              <a:t> </a:t>
            </a:r>
            <a:r>
              <a:rPr lang="de-DE" sz="1300" dirty="0" err="1" smtClean="0"/>
              <a:t>gain</a:t>
            </a:r>
            <a:r>
              <a:rPr lang="de-DE" sz="1300" dirty="0" smtClean="0"/>
              <a:t> </a:t>
            </a:r>
            <a:r>
              <a:rPr lang="de-DE" sz="1300" dirty="0" err="1" smtClean="0"/>
              <a:t>is</a:t>
            </a:r>
            <a:r>
              <a:rPr lang="de-DE" sz="1300" dirty="0" smtClean="0"/>
              <a:t> </a:t>
            </a:r>
            <a:r>
              <a:rPr lang="de-DE" sz="1300" dirty="0" err="1" smtClean="0"/>
              <a:t>obtained</a:t>
            </a:r>
            <a:r>
              <a:rPr lang="de-DE" sz="1300" dirty="0" smtClean="0"/>
              <a:t> </a:t>
            </a:r>
            <a:r>
              <a:rPr lang="de-DE" sz="1300" dirty="0" err="1" smtClean="0"/>
              <a:t>with</a:t>
            </a:r>
            <a:r>
              <a:rPr lang="de-DE" sz="1300" dirty="0" smtClean="0"/>
              <a:t> minimal </a:t>
            </a:r>
            <a:r>
              <a:rPr lang="de-DE" sz="1300" dirty="0" err="1" smtClean="0"/>
              <a:t>noise</a:t>
            </a:r>
            <a:r>
              <a:rPr lang="de-DE" sz="1300" dirty="0" smtClean="0"/>
              <a:t> </a:t>
            </a:r>
            <a:r>
              <a:rPr lang="de-DE" sz="1300" dirty="0" err="1" smtClean="0"/>
              <a:t>added</a:t>
            </a:r>
            <a:r>
              <a:rPr lang="de-DE" sz="1300" dirty="0" smtClean="0"/>
              <a:t>. </a:t>
            </a:r>
          </a:p>
        </p:txBody>
      </p:sp>
    </p:spTree>
    <p:extLst>
      <p:ext uri="{BB962C8B-B14F-4D97-AF65-F5344CB8AC3E}">
        <p14:creationId xmlns:p14="http://schemas.microsoft.com/office/powerpoint/2010/main" val="1423634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GB"/>
          </a:p>
        </p:txBody>
      </p:sp>
      <p:sp>
        <p:nvSpPr>
          <p:cNvPr id="3" name="Inhaltsplatzhalter 2"/>
          <p:cNvSpPr>
            <a:spLocks noGrp="1"/>
          </p:cNvSpPr>
          <p:nvPr>
            <p:ph idx="1"/>
          </p:nvPr>
        </p:nvSpPr>
        <p:spPr/>
        <p:txBody>
          <a:bodyPr/>
          <a:lstStyle/>
          <a:p>
            <a:r>
              <a:rPr lang="en-GB" sz="1300" dirty="0" smtClean="0"/>
              <a:t>1</a:t>
            </a:r>
            <a:r>
              <a:rPr lang="en-GB" sz="1300" baseline="30000" dirty="0" smtClean="0"/>
              <a:t>st</a:t>
            </a:r>
            <a:r>
              <a:rPr lang="en-GB" sz="1300" dirty="0" smtClean="0"/>
              <a:t> amplifier</a:t>
            </a:r>
          </a:p>
          <a:p>
            <a:pPr lvl="1"/>
            <a:r>
              <a:rPr lang="en-GB" sz="1300" dirty="0" smtClean="0"/>
              <a:t>Fiber length = Short fiber. To be optimized </a:t>
            </a:r>
          </a:p>
          <a:p>
            <a:pPr lvl="1"/>
            <a:r>
              <a:rPr lang="en-GB" sz="1300" dirty="0" smtClean="0"/>
              <a:t>Pumping power = Saturation regime</a:t>
            </a:r>
          </a:p>
          <a:p>
            <a:pPr lvl="1"/>
            <a:r>
              <a:rPr lang="en-GB" sz="1300" dirty="0" smtClean="0"/>
              <a:t>Direction = Given the short fiber, irrelevant</a:t>
            </a:r>
          </a:p>
          <a:p>
            <a:pPr lvl="1"/>
            <a:r>
              <a:rPr lang="en-GB" sz="1300" dirty="0" smtClean="0"/>
              <a:t>Gain of active fiber = 22 dB/m</a:t>
            </a:r>
          </a:p>
          <a:p>
            <a:pPr lvl="1"/>
            <a:r>
              <a:rPr lang="en-GB" sz="1300" dirty="0" smtClean="0"/>
              <a:t>Gain ~ 5dB</a:t>
            </a:r>
          </a:p>
          <a:p>
            <a:pPr lvl="1"/>
            <a:endParaRPr lang="en-GB" sz="1300" dirty="0" smtClean="0"/>
          </a:p>
          <a:p>
            <a:r>
              <a:rPr lang="en-GB" sz="1300" dirty="0" smtClean="0"/>
              <a:t>2</a:t>
            </a:r>
            <a:r>
              <a:rPr lang="en-GB" sz="1300" baseline="30000" dirty="0" smtClean="0"/>
              <a:t>nd</a:t>
            </a:r>
            <a:r>
              <a:rPr lang="en-GB" sz="1300" dirty="0" smtClean="0"/>
              <a:t> amplifier</a:t>
            </a:r>
          </a:p>
          <a:p>
            <a:pPr lvl="1"/>
            <a:r>
              <a:rPr lang="en-GB" sz="1300" dirty="0" smtClean="0"/>
              <a:t>Fiber = Longer fiber for higher gain. To be optimized</a:t>
            </a:r>
          </a:p>
          <a:p>
            <a:pPr lvl="1"/>
            <a:r>
              <a:rPr lang="en-GB" sz="1300" dirty="0" smtClean="0"/>
              <a:t>Pumping power = Outside small signal gain</a:t>
            </a:r>
          </a:p>
          <a:p>
            <a:pPr lvl="1"/>
            <a:r>
              <a:rPr lang="en-GB" sz="1300" dirty="0" smtClean="0"/>
              <a:t>Direction </a:t>
            </a:r>
            <a:r>
              <a:rPr lang="en-GB" sz="1300" dirty="0"/>
              <a:t>= </a:t>
            </a:r>
            <a:r>
              <a:rPr lang="en-GB" sz="1300" dirty="0" smtClean="0"/>
              <a:t>Backward for higher efficiency and relaxed noise requirements</a:t>
            </a:r>
            <a:endParaRPr lang="en-GB" sz="1300" dirty="0"/>
          </a:p>
          <a:p>
            <a:pPr lvl="1"/>
            <a:r>
              <a:rPr lang="en-GB" sz="1300" dirty="0" smtClean="0"/>
              <a:t>Gain of active fiber = 27 dB/m for higher gain</a:t>
            </a:r>
          </a:p>
          <a:p>
            <a:pPr lvl="1"/>
            <a:r>
              <a:rPr lang="en-GB" sz="1300" dirty="0" smtClean="0"/>
              <a:t>Gain &gt; 15 dB</a:t>
            </a:r>
          </a:p>
          <a:p>
            <a:pPr lvl="1"/>
            <a:endParaRPr lang="en-GB" sz="1300" dirty="0"/>
          </a:p>
          <a:p>
            <a:pPr lvl="1"/>
            <a:endParaRPr lang="en-GB" sz="1300" dirty="0"/>
          </a:p>
        </p:txBody>
      </p:sp>
      <p:sp>
        <p:nvSpPr>
          <p:cNvPr id="4" name="Datumsplatzhalter 3"/>
          <p:cNvSpPr>
            <a:spLocks noGrp="1"/>
          </p:cNvSpPr>
          <p:nvPr>
            <p:ph type="dt" sz="half" idx="10"/>
          </p:nvPr>
        </p:nvSpPr>
        <p:spPr/>
        <p:txBody>
          <a:bodyPr/>
          <a:lstStyle/>
          <a:p>
            <a:pPr>
              <a:defRPr/>
            </a:pPr>
            <a:fld id="{AC836B60-1EFD-48B1-902F-41DFE571A4D2}" type="datetime4">
              <a:rPr lang="de-DE" smtClean="0"/>
              <a:t>15. März 2022</a:t>
            </a:fld>
            <a:endParaRPr lang="en-US" dirty="0"/>
          </a:p>
        </p:txBody>
      </p:sp>
    </p:spTree>
    <p:extLst>
      <p:ext uri="{BB962C8B-B14F-4D97-AF65-F5344CB8AC3E}">
        <p14:creationId xmlns:p14="http://schemas.microsoft.com/office/powerpoint/2010/main" val="1286951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3600" dirty="0"/>
              <a:t>1</a:t>
            </a:r>
            <a:r>
              <a:rPr lang="en-GB" sz="3600" baseline="30000" dirty="0"/>
              <a:t>st</a:t>
            </a:r>
            <a:r>
              <a:rPr lang="en-GB" sz="3600" dirty="0"/>
              <a:t> </a:t>
            </a:r>
            <a:r>
              <a:rPr lang="en-GB" sz="3600" dirty="0" smtClean="0"/>
              <a:t>amplifier</a:t>
            </a:r>
            <a:endParaRPr lang="en-GB" dirty="0"/>
          </a:p>
        </p:txBody>
      </p:sp>
      <p:pic>
        <p:nvPicPr>
          <p:cNvPr id="7" name="Inhaltsplatzhalt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8048" y="1252993"/>
            <a:ext cx="3764869" cy="2978398"/>
          </a:xfrm>
        </p:spPr>
      </p:pic>
      <p:sp>
        <p:nvSpPr>
          <p:cNvPr id="4" name="Datumsplatzhalter 3"/>
          <p:cNvSpPr>
            <a:spLocks noGrp="1"/>
          </p:cNvSpPr>
          <p:nvPr>
            <p:ph type="dt" sz="half" idx="10"/>
          </p:nvPr>
        </p:nvSpPr>
        <p:spPr/>
        <p:txBody>
          <a:bodyPr/>
          <a:lstStyle/>
          <a:p>
            <a:pPr>
              <a:defRPr/>
            </a:pPr>
            <a:fld id="{AC836B60-1EFD-48B1-902F-41DFE571A4D2}" type="datetime4">
              <a:rPr lang="de-DE" smtClean="0"/>
              <a:t>15. März 2022</a:t>
            </a:fld>
            <a:endParaRPr lang="en-US" dirty="0"/>
          </a:p>
        </p:txBody>
      </p:sp>
      <p:pic>
        <p:nvPicPr>
          <p:cNvPr id="5" name="Grafik 4"/>
          <p:cNvPicPr>
            <a:picLocks noChangeAspect="1"/>
          </p:cNvPicPr>
          <p:nvPr/>
        </p:nvPicPr>
        <p:blipFill>
          <a:blip r:embed="rId3"/>
          <a:stretch>
            <a:fillRect/>
          </a:stretch>
        </p:blipFill>
        <p:spPr>
          <a:xfrm>
            <a:off x="911424" y="1047052"/>
            <a:ext cx="4610501" cy="3090880"/>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1424" y="3318156"/>
            <a:ext cx="4599483" cy="3025017"/>
          </a:xfrm>
          <a:prstGeom prst="rect">
            <a:avLst/>
          </a:prstGeom>
        </p:spPr>
      </p:pic>
    </p:spTree>
    <p:extLst>
      <p:ext uri="{BB962C8B-B14F-4D97-AF65-F5344CB8AC3E}">
        <p14:creationId xmlns:p14="http://schemas.microsoft.com/office/powerpoint/2010/main" val="3116079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3600" dirty="0" smtClean="0"/>
              <a:t>2</a:t>
            </a:r>
            <a:r>
              <a:rPr lang="en-GB" sz="3600" baseline="30000" dirty="0" smtClean="0"/>
              <a:t>nd</a:t>
            </a:r>
            <a:r>
              <a:rPr lang="en-GB" sz="3600" dirty="0" smtClean="0"/>
              <a:t> amplifier</a:t>
            </a:r>
            <a:endParaRPr lang="en-GB" dirty="0"/>
          </a:p>
        </p:txBody>
      </p:sp>
      <p:sp>
        <p:nvSpPr>
          <p:cNvPr id="4" name="Datumsplatzhalter 3"/>
          <p:cNvSpPr>
            <a:spLocks noGrp="1"/>
          </p:cNvSpPr>
          <p:nvPr>
            <p:ph type="dt" sz="half" idx="10"/>
          </p:nvPr>
        </p:nvSpPr>
        <p:spPr/>
        <p:txBody>
          <a:bodyPr/>
          <a:lstStyle/>
          <a:p>
            <a:pPr>
              <a:defRPr/>
            </a:pPr>
            <a:fld id="{AC836B60-1EFD-48B1-902F-41DFE571A4D2}" type="datetime4">
              <a:rPr lang="de-DE" smtClean="0"/>
              <a:t>15. März 2022</a:t>
            </a:fld>
            <a:endParaRPr lang="en-US" dirty="0"/>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6160" y="1554892"/>
            <a:ext cx="3571419" cy="2858533"/>
          </a:xfrm>
          <a:prstGeom prst="rect">
            <a:avLst/>
          </a:prstGeom>
        </p:spPr>
      </p:pic>
      <p:pic>
        <p:nvPicPr>
          <p:cNvPr id="11" name="Grafik 10"/>
          <p:cNvPicPr>
            <a:picLocks noChangeAspect="1"/>
          </p:cNvPicPr>
          <p:nvPr/>
        </p:nvPicPr>
        <p:blipFill>
          <a:blip r:embed="rId3"/>
          <a:stretch>
            <a:fillRect/>
          </a:stretch>
        </p:blipFill>
        <p:spPr>
          <a:xfrm>
            <a:off x="482600" y="1196752"/>
            <a:ext cx="5943600" cy="3981450"/>
          </a:xfrm>
          <a:prstGeom prst="rect">
            <a:avLst/>
          </a:prstGeom>
        </p:spPr>
      </p:pic>
      <p:pic>
        <p:nvPicPr>
          <p:cNvPr id="12" name="Grafik 11"/>
          <p:cNvPicPr>
            <a:picLocks noChangeAspect="1"/>
          </p:cNvPicPr>
          <p:nvPr/>
        </p:nvPicPr>
        <p:blipFill>
          <a:blip r:embed="rId4"/>
          <a:stretch>
            <a:fillRect/>
          </a:stretch>
        </p:blipFill>
        <p:spPr>
          <a:xfrm>
            <a:off x="1199456" y="2523206"/>
            <a:ext cx="6105525" cy="4000500"/>
          </a:xfrm>
          <a:prstGeom prst="rect">
            <a:avLst/>
          </a:prstGeom>
        </p:spPr>
      </p:pic>
    </p:spTree>
    <p:extLst>
      <p:ext uri="{BB962C8B-B14F-4D97-AF65-F5344CB8AC3E}">
        <p14:creationId xmlns:p14="http://schemas.microsoft.com/office/powerpoint/2010/main" val="3717544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 xmlns:a16="http://schemas.microsoft.com/office/drawing/2014/main" id="{DC558B08-5E53-47DE-8FB0-419773455732}"/>
              </a:ext>
            </a:extLst>
          </p:cNvPr>
          <p:cNvSpPr txBox="1">
            <a:spLocks/>
          </p:cNvSpPr>
          <p:nvPr/>
        </p:nvSpPr>
        <p:spPr bwMode="auto">
          <a:xfrm>
            <a:off x="767408" y="260648"/>
            <a:ext cx="9144000" cy="672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CA" dirty="0"/>
              <a:t>Microcomb weekly meeting – </a:t>
            </a:r>
            <a:r>
              <a:rPr lang="en-CA"/>
              <a:t>KW </a:t>
            </a:r>
            <a:r>
              <a:rPr lang="en-CA" smtClean="0"/>
              <a:t>11</a:t>
            </a:r>
            <a:endParaRPr lang="en-CA" dirty="0"/>
          </a:p>
        </p:txBody>
      </p:sp>
      <p:sp>
        <p:nvSpPr>
          <p:cNvPr id="3" name="Datumsplatzhalter 2">
            <a:extLst>
              <a:ext uri="{FF2B5EF4-FFF2-40B4-BE49-F238E27FC236}">
                <a16:creationId xmlns="" xmlns:a16="http://schemas.microsoft.com/office/drawing/2014/main" id="{3D1CF18F-D483-634F-8098-7CA2A721BB7C}"/>
              </a:ext>
            </a:extLst>
          </p:cNvPr>
          <p:cNvSpPr>
            <a:spLocks noGrp="1"/>
          </p:cNvSpPr>
          <p:nvPr>
            <p:ph type="dt" sz="half" idx="10"/>
          </p:nvPr>
        </p:nvSpPr>
        <p:spPr/>
        <p:txBody>
          <a:bodyPr/>
          <a:lstStyle/>
          <a:p>
            <a:pPr>
              <a:defRPr/>
            </a:pPr>
            <a:fld id="{125A46A3-7CDD-48E8-A2F3-EDB7AE3960DA}" type="datetime4">
              <a:rPr lang="de-DE" smtClean="0"/>
              <a:t>15. März 2022</a:t>
            </a:fld>
            <a:endParaRPr lang="en-US" dirty="0"/>
          </a:p>
        </p:txBody>
      </p:sp>
      <p:sp>
        <p:nvSpPr>
          <p:cNvPr id="6" name="Textfeld 5"/>
          <p:cNvSpPr txBox="1"/>
          <p:nvPr/>
        </p:nvSpPr>
        <p:spPr>
          <a:xfrm>
            <a:off x="767408" y="1112803"/>
            <a:ext cx="7488832" cy="609911"/>
          </a:xfrm>
          <a:prstGeom prst="rect">
            <a:avLst/>
          </a:prstGeom>
          <a:noFill/>
        </p:spPr>
        <p:txBody>
          <a:bodyPr wrap="square" rtlCol="0">
            <a:spAutoFit/>
          </a:bodyPr>
          <a:lstStyle/>
          <a:p>
            <a:pPr algn="just">
              <a:lnSpc>
                <a:spcPct val="150000"/>
              </a:lnSpc>
            </a:pPr>
            <a:r>
              <a:rPr lang="de-DE" sz="1542" b="1" dirty="0" smtClean="0"/>
              <a:t>Optimization fiber </a:t>
            </a:r>
            <a:r>
              <a:rPr lang="de-DE" sz="1542" b="1" dirty="0" err="1" smtClean="0"/>
              <a:t>amplifier</a:t>
            </a:r>
            <a:r>
              <a:rPr lang="de-DE" sz="1542" b="1" dirty="0" smtClean="0"/>
              <a:t> </a:t>
            </a:r>
            <a:r>
              <a:rPr lang="de-DE" sz="1542" b="1" dirty="0" err="1" smtClean="0"/>
              <a:t>stages</a:t>
            </a:r>
            <a:endParaRPr lang="de-DE" sz="1542" b="1" dirty="0" smtClean="0"/>
          </a:p>
          <a:p>
            <a:pPr marL="285750" indent="-285750">
              <a:lnSpc>
                <a:spcPct val="150000"/>
              </a:lnSpc>
              <a:buFont typeface="Arial" panose="020B0604020202020204" pitchFamily="34" charset="0"/>
              <a:buChar char="•"/>
            </a:pPr>
            <a:endParaRPr lang="de-DE" sz="700" dirty="0" smtClean="0"/>
          </a:p>
        </p:txBody>
      </p:sp>
      <p:pic>
        <p:nvPicPr>
          <p:cNvPr id="7" name="Grafik 6"/>
          <p:cNvPicPr>
            <a:picLocks noChangeAspect="1"/>
          </p:cNvPicPr>
          <p:nvPr/>
        </p:nvPicPr>
        <p:blipFill rotWithShape="1">
          <a:blip r:embed="rId3">
            <a:extLst>
              <a:ext uri="{28A0092B-C50C-407E-A947-70E740481C1C}">
                <a14:useLocalDpi xmlns:a14="http://schemas.microsoft.com/office/drawing/2010/main" val="0"/>
              </a:ext>
            </a:extLst>
          </a:blip>
          <a:srcRect l="37504" t="8000" r="15456" b="8000"/>
          <a:stretch/>
        </p:blipFill>
        <p:spPr>
          <a:xfrm>
            <a:off x="7320136" y="1340768"/>
            <a:ext cx="3917235" cy="4896544"/>
          </a:xfrm>
          <a:prstGeom prst="rect">
            <a:avLst/>
          </a:prstGeom>
        </p:spPr>
      </p:pic>
      <p:sp>
        <p:nvSpPr>
          <p:cNvPr id="11" name="Textfeld 10"/>
          <p:cNvSpPr txBox="1"/>
          <p:nvPr/>
        </p:nvSpPr>
        <p:spPr>
          <a:xfrm>
            <a:off x="335360" y="4131001"/>
            <a:ext cx="1301959" cy="692497"/>
          </a:xfrm>
          <a:prstGeom prst="rect">
            <a:avLst/>
          </a:prstGeom>
          <a:noFill/>
        </p:spPr>
        <p:txBody>
          <a:bodyPr wrap="none" rtlCol="0">
            <a:spAutoFit/>
          </a:bodyPr>
          <a:lstStyle/>
          <a:p>
            <a:r>
              <a:rPr lang="de-DE" sz="1300" dirty="0" smtClean="0"/>
              <a:t>1.75 m:</a:t>
            </a:r>
          </a:p>
          <a:p>
            <a:r>
              <a:rPr lang="de-DE" sz="1300" dirty="0" smtClean="0"/>
              <a:t>SNR = 18.2 dB</a:t>
            </a:r>
          </a:p>
          <a:p>
            <a:r>
              <a:rPr lang="de-DE" sz="1300" dirty="0" smtClean="0"/>
              <a:t>30 mW</a:t>
            </a:r>
            <a:endParaRPr lang="en-GB" sz="1300" dirty="0"/>
          </a:p>
        </p:txBody>
      </p:sp>
      <p:sp>
        <p:nvSpPr>
          <p:cNvPr id="19" name="Textfeld 18"/>
          <p:cNvSpPr txBox="1"/>
          <p:nvPr/>
        </p:nvSpPr>
        <p:spPr>
          <a:xfrm>
            <a:off x="3454400" y="1647925"/>
            <a:ext cx="1242648" cy="292388"/>
          </a:xfrm>
          <a:prstGeom prst="rect">
            <a:avLst/>
          </a:prstGeom>
          <a:noFill/>
        </p:spPr>
        <p:txBody>
          <a:bodyPr wrap="none" rtlCol="0">
            <a:spAutoFit/>
          </a:bodyPr>
          <a:lstStyle/>
          <a:p>
            <a:r>
              <a:rPr lang="de-DE" sz="1300" dirty="0" smtClean="0"/>
              <a:t>24 dB – 27 dB</a:t>
            </a:r>
            <a:endParaRPr lang="en-GB" sz="1300" dirty="0"/>
          </a:p>
        </p:txBody>
      </p:sp>
      <p:sp>
        <p:nvSpPr>
          <p:cNvPr id="20" name="Textfeld 19"/>
          <p:cNvSpPr txBox="1"/>
          <p:nvPr/>
        </p:nvSpPr>
        <p:spPr>
          <a:xfrm>
            <a:off x="8597131" y="1118060"/>
            <a:ext cx="1149674" cy="292388"/>
          </a:xfrm>
          <a:prstGeom prst="rect">
            <a:avLst/>
          </a:prstGeom>
          <a:noFill/>
        </p:spPr>
        <p:txBody>
          <a:bodyPr wrap="none" rtlCol="0">
            <a:spAutoFit/>
          </a:bodyPr>
          <a:lstStyle/>
          <a:p>
            <a:r>
              <a:rPr lang="de-DE" sz="1300" dirty="0"/>
              <a:t>5</a:t>
            </a:r>
            <a:r>
              <a:rPr lang="de-DE" sz="1300" dirty="0" smtClean="0"/>
              <a:t> dB – 24 dB</a:t>
            </a:r>
            <a:endParaRPr lang="en-GB" sz="1300" dirty="0"/>
          </a:p>
        </p:txBody>
      </p:sp>
      <p:pic>
        <p:nvPicPr>
          <p:cNvPr id="2" name="Grafik 1"/>
          <p:cNvPicPr>
            <a:picLocks noChangeAspect="1"/>
          </p:cNvPicPr>
          <p:nvPr/>
        </p:nvPicPr>
        <p:blipFill rotWithShape="1">
          <a:blip r:embed="rId4">
            <a:extLst>
              <a:ext uri="{28A0092B-C50C-407E-A947-70E740481C1C}">
                <a14:useLocalDpi xmlns:a14="http://schemas.microsoft.com/office/drawing/2010/main" val="0"/>
              </a:ext>
            </a:extLst>
          </a:blip>
          <a:srcRect l="16926" t="9051" r="16190" b="6951"/>
          <a:stretch/>
        </p:blipFill>
        <p:spPr>
          <a:xfrm>
            <a:off x="1829525" y="1970761"/>
            <a:ext cx="4914547" cy="4320480"/>
          </a:xfrm>
          <a:prstGeom prst="rect">
            <a:avLst/>
          </a:prstGeom>
        </p:spPr>
      </p:pic>
      <p:sp>
        <p:nvSpPr>
          <p:cNvPr id="13" name="Ellipse 12"/>
          <p:cNvSpPr/>
          <p:nvPr/>
        </p:nvSpPr>
        <p:spPr>
          <a:xfrm rot="19166741">
            <a:off x="2725073" y="3406426"/>
            <a:ext cx="1854728" cy="6498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Ellipse 13"/>
          <p:cNvSpPr/>
          <p:nvPr/>
        </p:nvSpPr>
        <p:spPr>
          <a:xfrm rot="20185495">
            <a:off x="2205322" y="4234920"/>
            <a:ext cx="786274" cy="45012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Gerade Verbindung mit Pfeil 17"/>
          <p:cNvCxnSpPr>
            <a:stCxn id="11" idx="3"/>
          </p:cNvCxnSpPr>
          <p:nvPr/>
        </p:nvCxnSpPr>
        <p:spPr>
          <a:xfrm>
            <a:off x="1637319" y="4477250"/>
            <a:ext cx="96114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65317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 xmlns:a16="http://schemas.microsoft.com/office/drawing/2014/main" id="{DC558B08-5E53-47DE-8FB0-419773455732}"/>
              </a:ext>
            </a:extLst>
          </p:cNvPr>
          <p:cNvSpPr txBox="1">
            <a:spLocks/>
          </p:cNvSpPr>
          <p:nvPr/>
        </p:nvSpPr>
        <p:spPr bwMode="auto">
          <a:xfrm>
            <a:off x="767408" y="260648"/>
            <a:ext cx="9144000" cy="672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CA" dirty="0"/>
          </a:p>
        </p:txBody>
      </p:sp>
      <p:sp>
        <p:nvSpPr>
          <p:cNvPr id="3" name="Datumsplatzhalter 2">
            <a:extLst>
              <a:ext uri="{FF2B5EF4-FFF2-40B4-BE49-F238E27FC236}">
                <a16:creationId xmlns="" xmlns:a16="http://schemas.microsoft.com/office/drawing/2014/main" id="{3D1CF18F-D483-634F-8098-7CA2A721BB7C}"/>
              </a:ext>
            </a:extLst>
          </p:cNvPr>
          <p:cNvSpPr>
            <a:spLocks noGrp="1"/>
          </p:cNvSpPr>
          <p:nvPr>
            <p:ph type="dt" sz="half" idx="10"/>
          </p:nvPr>
        </p:nvSpPr>
        <p:spPr/>
        <p:txBody>
          <a:bodyPr/>
          <a:lstStyle/>
          <a:p>
            <a:pPr>
              <a:defRPr/>
            </a:pPr>
            <a:fld id="{125A46A3-7CDD-48E8-A2F3-EDB7AE3960DA}" type="datetime4">
              <a:rPr lang="de-DE" smtClean="0"/>
              <a:t>15. März 2022</a:t>
            </a:fld>
            <a:endParaRPr lang="en-US" dirty="0"/>
          </a:p>
        </p:txBody>
      </p:sp>
      <p:sp>
        <p:nvSpPr>
          <p:cNvPr id="6" name="Textfeld 5"/>
          <p:cNvSpPr txBox="1"/>
          <p:nvPr/>
        </p:nvSpPr>
        <p:spPr>
          <a:xfrm>
            <a:off x="767408" y="1112803"/>
            <a:ext cx="7488832" cy="2389885"/>
          </a:xfrm>
          <a:prstGeom prst="rect">
            <a:avLst/>
          </a:prstGeom>
          <a:noFill/>
        </p:spPr>
        <p:txBody>
          <a:bodyPr wrap="square" rtlCol="0">
            <a:spAutoFit/>
          </a:bodyPr>
          <a:lstStyle/>
          <a:p>
            <a:pPr algn="just">
              <a:lnSpc>
                <a:spcPct val="150000"/>
              </a:lnSpc>
            </a:pPr>
            <a:r>
              <a:rPr lang="de-DE" sz="1542" b="1" dirty="0" smtClean="0"/>
              <a:t>Final design</a:t>
            </a:r>
          </a:p>
          <a:p>
            <a:pPr algn="just">
              <a:lnSpc>
                <a:spcPct val="150000"/>
              </a:lnSpc>
            </a:pPr>
            <a:endParaRPr lang="de-DE" sz="1542" b="1" dirty="0" smtClean="0"/>
          </a:p>
          <a:p>
            <a:pPr algn="just">
              <a:lnSpc>
                <a:spcPct val="150000"/>
              </a:lnSpc>
            </a:pPr>
            <a:endParaRPr lang="de-DE" sz="1542" b="1" dirty="0"/>
          </a:p>
          <a:p>
            <a:pPr algn="just">
              <a:lnSpc>
                <a:spcPct val="150000"/>
              </a:lnSpc>
            </a:pPr>
            <a:endParaRPr lang="de-DE" sz="1542" b="1" dirty="0" smtClean="0"/>
          </a:p>
          <a:p>
            <a:pPr algn="just">
              <a:lnSpc>
                <a:spcPct val="150000"/>
              </a:lnSpc>
            </a:pPr>
            <a:endParaRPr lang="de-DE" sz="1542" b="1" dirty="0" smtClean="0"/>
          </a:p>
          <a:p>
            <a:pPr algn="just">
              <a:lnSpc>
                <a:spcPct val="150000"/>
              </a:lnSpc>
            </a:pPr>
            <a:r>
              <a:rPr lang="de-DE" sz="1542" b="1" dirty="0" smtClean="0"/>
              <a:t>Things </a:t>
            </a:r>
            <a:r>
              <a:rPr lang="de-DE" sz="1542" b="1" dirty="0" err="1" smtClean="0"/>
              <a:t>to</a:t>
            </a:r>
            <a:r>
              <a:rPr lang="de-DE" sz="1542" b="1" dirty="0" smtClean="0"/>
              <a:t> </a:t>
            </a:r>
            <a:r>
              <a:rPr lang="de-DE" sz="1542" b="1" dirty="0" err="1" smtClean="0"/>
              <a:t>improve</a:t>
            </a:r>
            <a:r>
              <a:rPr lang="de-DE" sz="1542" b="1" dirty="0" smtClean="0"/>
              <a:t> </a:t>
            </a:r>
            <a:r>
              <a:rPr lang="de-DE" sz="1542" b="1" dirty="0" err="1" smtClean="0"/>
              <a:t>the</a:t>
            </a:r>
            <a:r>
              <a:rPr lang="de-DE" sz="1542" b="1" dirty="0" smtClean="0"/>
              <a:t> design in </a:t>
            </a:r>
            <a:r>
              <a:rPr lang="de-DE" sz="1542" b="1" dirty="0" err="1" smtClean="0"/>
              <a:t>case</a:t>
            </a:r>
            <a:r>
              <a:rPr lang="de-DE" sz="1542" b="1" dirty="0" smtClean="0"/>
              <a:t> </a:t>
            </a:r>
            <a:r>
              <a:rPr lang="de-DE" sz="1542" b="1" dirty="0" err="1" smtClean="0"/>
              <a:t>needed</a:t>
            </a:r>
            <a:r>
              <a:rPr lang="de-DE" sz="1542" b="1" dirty="0" smtClean="0"/>
              <a:t>:</a:t>
            </a:r>
            <a:endParaRPr lang="de-DE" sz="1542" b="1" dirty="0" smtClean="0"/>
          </a:p>
          <a:p>
            <a:pPr marL="285750" indent="-285750">
              <a:lnSpc>
                <a:spcPct val="150000"/>
              </a:lnSpc>
              <a:buFont typeface="Arial" panose="020B0604020202020204" pitchFamily="34" charset="0"/>
              <a:buChar char="•"/>
            </a:pPr>
            <a:endParaRPr lang="de-DE" sz="700" dirty="0" smtClean="0"/>
          </a:p>
        </p:txBody>
      </p:sp>
    </p:spTree>
    <p:extLst>
      <p:ext uri="{BB962C8B-B14F-4D97-AF65-F5344CB8AC3E}">
        <p14:creationId xmlns:p14="http://schemas.microsoft.com/office/powerpoint/2010/main" val="2138600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15. März 2022</a:t>
            </a:fld>
            <a:endParaRPr lang="en-US" dirty="0"/>
          </a:p>
        </p:txBody>
      </p:sp>
      <p:sp>
        <p:nvSpPr>
          <p:cNvPr id="5" name="Subtitle 2">
            <a:extLst>
              <a:ext uri="{FF2B5EF4-FFF2-40B4-BE49-F238E27FC236}">
                <a16:creationId xmlns="" xmlns:a16="http://schemas.microsoft.com/office/drawing/2014/main" id="{DC558B08-5E53-47DE-8FB0-419773455732}"/>
              </a:ext>
            </a:extLst>
          </p:cNvPr>
          <p:cNvSpPr txBox="1">
            <a:spLocks/>
          </p:cNvSpPr>
          <p:nvPr/>
        </p:nvSpPr>
        <p:spPr bwMode="auto">
          <a:xfrm>
            <a:off x="767408" y="260648"/>
            <a:ext cx="9144000" cy="672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CA" dirty="0" smtClean="0"/>
              <a:t>Ultimate design low noise microcomb amplifier</a:t>
            </a:r>
            <a:endParaRPr lang="en-CA" dirty="0"/>
          </a:p>
        </p:txBody>
      </p:sp>
      <p:sp>
        <p:nvSpPr>
          <p:cNvPr id="6" name="Textfeld 5"/>
          <p:cNvSpPr txBox="1"/>
          <p:nvPr/>
        </p:nvSpPr>
        <p:spPr>
          <a:xfrm>
            <a:off x="767408" y="1112803"/>
            <a:ext cx="10657184" cy="4593565"/>
          </a:xfrm>
          <a:prstGeom prst="rect">
            <a:avLst/>
          </a:prstGeom>
          <a:noFill/>
        </p:spPr>
        <p:txBody>
          <a:bodyPr wrap="square" rtlCol="0">
            <a:spAutoFit/>
          </a:bodyPr>
          <a:lstStyle/>
          <a:p>
            <a:pPr marL="259232" indent="-259232" algn="just">
              <a:lnSpc>
                <a:spcPct val="150000"/>
              </a:lnSpc>
              <a:buFont typeface="Arial" panose="020B0604020202020204" pitchFamily="34" charset="0"/>
              <a:buChar char="•"/>
            </a:pPr>
            <a:r>
              <a:rPr lang="de-DE" sz="1300" dirty="0" smtClean="0"/>
              <a:t>The </a:t>
            </a:r>
            <a:r>
              <a:rPr lang="de-DE" sz="1300" dirty="0" err="1" smtClean="0"/>
              <a:t>peak</a:t>
            </a:r>
            <a:r>
              <a:rPr lang="de-DE" sz="1300" dirty="0" smtClean="0"/>
              <a:t> in </a:t>
            </a:r>
            <a:r>
              <a:rPr lang="de-DE" sz="1300" dirty="0" err="1" smtClean="0"/>
              <a:t>the</a:t>
            </a:r>
            <a:r>
              <a:rPr lang="de-DE" sz="1300" dirty="0" smtClean="0"/>
              <a:t> </a:t>
            </a:r>
            <a:r>
              <a:rPr lang="de-DE" sz="1300" dirty="0" err="1" smtClean="0"/>
              <a:t>population</a:t>
            </a:r>
            <a:r>
              <a:rPr lang="de-DE" sz="1300" dirty="0" smtClean="0"/>
              <a:t> </a:t>
            </a:r>
            <a:r>
              <a:rPr lang="de-DE" sz="1300" dirty="0" err="1" smtClean="0"/>
              <a:t>inversion</a:t>
            </a:r>
            <a:r>
              <a:rPr lang="de-DE" sz="1300" dirty="0" smtClean="0"/>
              <a:t> </a:t>
            </a:r>
            <a:r>
              <a:rPr lang="de-DE" sz="1300" dirty="0" err="1" smtClean="0"/>
              <a:t>for</a:t>
            </a:r>
            <a:r>
              <a:rPr lang="de-DE" sz="1300" dirty="0" smtClean="0"/>
              <a:t> 50 mW </a:t>
            </a:r>
            <a:r>
              <a:rPr lang="de-DE" sz="1300" dirty="0" err="1" smtClean="0"/>
              <a:t>of</a:t>
            </a:r>
            <a:r>
              <a:rPr lang="de-DE" sz="1300" dirty="0" smtClean="0"/>
              <a:t> pump at 980 </a:t>
            </a:r>
            <a:r>
              <a:rPr lang="de-DE" sz="1300" dirty="0" err="1" smtClean="0"/>
              <a:t>nm</a:t>
            </a:r>
            <a:r>
              <a:rPr lang="de-DE" sz="1300" dirty="0" smtClean="0"/>
              <a:t>, </a:t>
            </a:r>
            <a:r>
              <a:rPr lang="de-DE" sz="1300" dirty="0" err="1" smtClean="0"/>
              <a:t>near</a:t>
            </a:r>
            <a:r>
              <a:rPr lang="de-DE" sz="1300" dirty="0" smtClean="0"/>
              <a:t> 6m </a:t>
            </a:r>
            <a:r>
              <a:rPr lang="de-DE" sz="1300" dirty="0" err="1" smtClean="0"/>
              <a:t>to</a:t>
            </a:r>
            <a:r>
              <a:rPr lang="de-DE" sz="1300" dirty="0" smtClean="0"/>
              <a:t> 8 m, </a:t>
            </a:r>
            <a:r>
              <a:rPr lang="de-DE" sz="1300" dirty="0" err="1" smtClean="0"/>
              <a:t>is</a:t>
            </a:r>
            <a:r>
              <a:rPr lang="de-DE" sz="1300" dirty="0" smtClean="0"/>
              <a:t> due </a:t>
            </a:r>
            <a:r>
              <a:rPr lang="de-DE" sz="1300" dirty="0" err="1" smtClean="0"/>
              <a:t>to</a:t>
            </a:r>
            <a:r>
              <a:rPr lang="de-DE" sz="1300" dirty="0" smtClean="0"/>
              <a:t> </a:t>
            </a:r>
            <a:r>
              <a:rPr lang="de-DE" sz="1300" dirty="0" err="1" smtClean="0"/>
              <a:t>the</a:t>
            </a:r>
            <a:r>
              <a:rPr lang="de-DE" sz="1300" dirty="0" smtClean="0"/>
              <a:t> </a:t>
            </a:r>
            <a:r>
              <a:rPr lang="de-DE" sz="1300" dirty="0" err="1" smtClean="0"/>
              <a:t>fact</a:t>
            </a:r>
            <a:r>
              <a:rPr lang="de-DE" sz="1300" dirty="0" smtClean="0"/>
              <a:t> </a:t>
            </a:r>
            <a:r>
              <a:rPr lang="de-DE" sz="1300" dirty="0" err="1" smtClean="0"/>
              <a:t>that</a:t>
            </a:r>
            <a:r>
              <a:rPr lang="de-DE" sz="1300" dirty="0" smtClean="0"/>
              <a:t> at </a:t>
            </a:r>
            <a:r>
              <a:rPr lang="de-DE" sz="1300" dirty="0" err="1" smtClean="0"/>
              <a:t>this</a:t>
            </a:r>
            <a:r>
              <a:rPr lang="de-DE" sz="1300" dirty="0" smtClean="0"/>
              <a:t> </a:t>
            </a:r>
            <a:r>
              <a:rPr lang="de-DE" sz="1300" dirty="0" err="1" smtClean="0"/>
              <a:t>position</a:t>
            </a:r>
            <a:r>
              <a:rPr lang="de-DE" sz="1300" dirty="0" smtClean="0"/>
              <a:t> </a:t>
            </a:r>
            <a:r>
              <a:rPr lang="de-DE" sz="1300" dirty="0" err="1" smtClean="0"/>
              <a:t>the</a:t>
            </a:r>
            <a:r>
              <a:rPr lang="de-DE" sz="1300" dirty="0" smtClean="0"/>
              <a:t> total ASE (</a:t>
            </a:r>
            <a:r>
              <a:rPr lang="de-DE" sz="1300" dirty="0" err="1" smtClean="0"/>
              <a:t>Backward</a:t>
            </a:r>
            <a:r>
              <a:rPr lang="de-DE" sz="1300" dirty="0" smtClean="0"/>
              <a:t> </a:t>
            </a:r>
            <a:r>
              <a:rPr lang="de-DE" sz="1300" dirty="0" err="1" smtClean="0"/>
              <a:t>and</a:t>
            </a:r>
            <a:r>
              <a:rPr lang="de-DE" sz="1300" dirty="0" smtClean="0"/>
              <a:t> </a:t>
            </a:r>
            <a:r>
              <a:rPr lang="de-DE" sz="1300" dirty="0" err="1" smtClean="0"/>
              <a:t>forward</a:t>
            </a:r>
            <a:r>
              <a:rPr lang="de-DE" sz="1300" dirty="0" smtClean="0"/>
              <a:t>) </a:t>
            </a:r>
            <a:r>
              <a:rPr lang="de-DE" sz="1300" dirty="0" err="1" smtClean="0"/>
              <a:t>is</a:t>
            </a:r>
            <a:r>
              <a:rPr lang="de-DE" sz="1300" dirty="0" smtClean="0"/>
              <a:t> </a:t>
            </a:r>
            <a:r>
              <a:rPr lang="de-DE" sz="1300" dirty="0" err="1" smtClean="0"/>
              <a:t>the</a:t>
            </a:r>
            <a:r>
              <a:rPr lang="de-DE" sz="1300" dirty="0" smtClean="0"/>
              <a:t> </a:t>
            </a:r>
            <a:r>
              <a:rPr lang="de-DE" sz="1300" dirty="0" err="1" smtClean="0"/>
              <a:t>lowest</a:t>
            </a:r>
            <a:r>
              <a:rPr lang="de-DE" sz="1300" dirty="0" smtClean="0"/>
              <a:t>. The </a:t>
            </a:r>
            <a:r>
              <a:rPr lang="de-DE" sz="1300" dirty="0" err="1" smtClean="0"/>
              <a:t>inversion</a:t>
            </a:r>
            <a:r>
              <a:rPr lang="de-DE" sz="1300" dirty="0" smtClean="0"/>
              <a:t> </a:t>
            </a:r>
            <a:r>
              <a:rPr lang="de-DE" sz="1300" dirty="0" err="1" smtClean="0"/>
              <a:t>is</a:t>
            </a:r>
            <a:r>
              <a:rPr lang="de-DE" sz="1300" dirty="0" smtClean="0"/>
              <a:t> </a:t>
            </a:r>
            <a:r>
              <a:rPr lang="de-DE" sz="1300" dirty="0" err="1" smtClean="0"/>
              <a:t>actually</a:t>
            </a:r>
            <a:r>
              <a:rPr lang="de-DE" sz="1300" dirty="0" smtClean="0"/>
              <a:t> </a:t>
            </a:r>
            <a:r>
              <a:rPr lang="de-DE" sz="1300" dirty="0" err="1" smtClean="0"/>
              <a:t>lower</a:t>
            </a:r>
            <a:r>
              <a:rPr lang="de-DE" sz="1300" dirty="0" smtClean="0"/>
              <a:t> at </a:t>
            </a:r>
            <a:r>
              <a:rPr lang="de-DE" sz="1300" dirty="0" err="1" smtClean="0"/>
              <a:t>the</a:t>
            </a:r>
            <a:r>
              <a:rPr lang="de-DE" sz="1300" dirty="0" smtClean="0"/>
              <a:t> </a:t>
            </a:r>
            <a:r>
              <a:rPr lang="de-DE" sz="1300" dirty="0" err="1" smtClean="0"/>
              <a:t>beginnning</a:t>
            </a:r>
            <a:r>
              <a:rPr lang="de-DE" sz="1300" dirty="0" smtClean="0"/>
              <a:t> </a:t>
            </a:r>
            <a:r>
              <a:rPr lang="de-DE" sz="1300" dirty="0" err="1" smtClean="0"/>
              <a:t>of</a:t>
            </a:r>
            <a:r>
              <a:rPr lang="de-DE" sz="1300" dirty="0" smtClean="0"/>
              <a:t> </a:t>
            </a:r>
            <a:r>
              <a:rPr lang="de-DE" sz="1300" dirty="0" err="1" smtClean="0"/>
              <a:t>the</a:t>
            </a:r>
            <a:r>
              <a:rPr lang="de-DE" sz="1300" dirty="0" smtClean="0"/>
              <a:t> fiber </a:t>
            </a:r>
            <a:r>
              <a:rPr lang="de-DE" sz="1300" dirty="0" err="1" smtClean="0"/>
              <a:t>even</a:t>
            </a:r>
            <a:r>
              <a:rPr lang="de-DE" sz="1300" dirty="0" smtClean="0"/>
              <a:t> </a:t>
            </a:r>
            <a:r>
              <a:rPr lang="de-DE" sz="1300" dirty="0" err="1" smtClean="0"/>
              <a:t>though</a:t>
            </a:r>
            <a:r>
              <a:rPr lang="de-DE" sz="1300" dirty="0" smtClean="0"/>
              <a:t> </a:t>
            </a:r>
            <a:r>
              <a:rPr lang="de-DE" sz="1300" dirty="0" err="1" smtClean="0"/>
              <a:t>the</a:t>
            </a:r>
            <a:r>
              <a:rPr lang="de-DE" sz="1300" dirty="0" smtClean="0"/>
              <a:t> 980 </a:t>
            </a:r>
            <a:r>
              <a:rPr lang="de-DE" sz="1300" dirty="0" err="1" smtClean="0"/>
              <a:t>nm</a:t>
            </a:r>
            <a:r>
              <a:rPr lang="de-DE" sz="1300" dirty="0" smtClean="0"/>
              <a:t> pump power </a:t>
            </a:r>
            <a:r>
              <a:rPr lang="de-DE" sz="1300" dirty="0" err="1" smtClean="0"/>
              <a:t>is</a:t>
            </a:r>
            <a:r>
              <a:rPr lang="de-DE" sz="1300" dirty="0" smtClean="0"/>
              <a:t> </a:t>
            </a:r>
            <a:r>
              <a:rPr lang="de-DE" sz="1300" dirty="0" err="1" smtClean="0"/>
              <a:t>highest</a:t>
            </a:r>
            <a:r>
              <a:rPr lang="de-DE" sz="1300" dirty="0" smtClean="0"/>
              <a:t> </a:t>
            </a:r>
            <a:r>
              <a:rPr lang="de-DE" sz="1300" dirty="0" err="1" smtClean="0"/>
              <a:t>there</a:t>
            </a:r>
            <a:r>
              <a:rPr lang="de-DE" sz="1300" dirty="0" smtClean="0"/>
              <a:t>, </a:t>
            </a:r>
            <a:r>
              <a:rPr lang="de-DE" sz="1300" dirty="0" err="1" smtClean="0"/>
              <a:t>because</a:t>
            </a:r>
            <a:r>
              <a:rPr lang="de-DE" sz="1300" dirty="0" smtClean="0"/>
              <a:t> </a:t>
            </a:r>
            <a:r>
              <a:rPr lang="de-DE" sz="1300" dirty="0" err="1" smtClean="0"/>
              <a:t>the</a:t>
            </a:r>
            <a:r>
              <a:rPr lang="de-DE" sz="1300" dirty="0" smtClean="0"/>
              <a:t> </a:t>
            </a:r>
            <a:r>
              <a:rPr lang="de-DE" sz="1300" dirty="0" err="1" smtClean="0"/>
              <a:t>backward</a:t>
            </a:r>
            <a:r>
              <a:rPr lang="de-DE" sz="1300" dirty="0" smtClean="0"/>
              <a:t> </a:t>
            </a:r>
            <a:r>
              <a:rPr lang="de-DE" sz="1300" dirty="0" err="1" smtClean="0"/>
              <a:t>propagating</a:t>
            </a:r>
            <a:r>
              <a:rPr lang="de-DE" sz="1300" dirty="0" smtClean="0"/>
              <a:t> ASE </a:t>
            </a:r>
            <a:r>
              <a:rPr lang="de-DE" sz="1300" dirty="0" err="1" smtClean="0"/>
              <a:t>has</a:t>
            </a:r>
            <a:r>
              <a:rPr lang="de-DE" sz="1300" dirty="0" smtClean="0"/>
              <a:t> </a:t>
            </a:r>
            <a:r>
              <a:rPr lang="de-DE" sz="1300" dirty="0" err="1" smtClean="0"/>
              <a:t>reached</a:t>
            </a:r>
            <a:r>
              <a:rPr lang="de-DE" sz="1300" dirty="0" smtClean="0"/>
              <a:t> ist </a:t>
            </a:r>
            <a:r>
              <a:rPr lang="de-DE" sz="1300" dirty="0" err="1" smtClean="0"/>
              <a:t>highest</a:t>
            </a:r>
            <a:r>
              <a:rPr lang="de-DE" sz="1300" dirty="0" smtClean="0"/>
              <a:t> power </a:t>
            </a:r>
            <a:r>
              <a:rPr lang="de-DE" sz="1300" dirty="0" err="1" smtClean="0"/>
              <a:t>there</a:t>
            </a:r>
            <a:r>
              <a:rPr lang="de-DE" sz="1300" dirty="0" smtClean="0"/>
              <a:t> </a:t>
            </a:r>
            <a:r>
              <a:rPr lang="de-DE" sz="1300" dirty="0" err="1" smtClean="0"/>
              <a:t>and</a:t>
            </a:r>
            <a:r>
              <a:rPr lang="de-DE" sz="1300" dirty="0" smtClean="0"/>
              <a:t> </a:t>
            </a:r>
            <a:r>
              <a:rPr lang="de-DE" sz="1300" dirty="0" err="1" smtClean="0"/>
              <a:t>is</a:t>
            </a:r>
            <a:r>
              <a:rPr lang="de-DE" sz="1300" dirty="0" smtClean="0"/>
              <a:t> </a:t>
            </a:r>
            <a:r>
              <a:rPr lang="de-DE" sz="1300" dirty="0" err="1" smtClean="0"/>
              <a:t>significantly</a:t>
            </a:r>
            <a:r>
              <a:rPr lang="de-DE" sz="1300" dirty="0" smtClean="0"/>
              <a:t> </a:t>
            </a:r>
            <a:r>
              <a:rPr lang="de-DE" sz="1300" dirty="0" err="1" smtClean="0"/>
              <a:t>depleting</a:t>
            </a:r>
            <a:r>
              <a:rPr lang="de-DE" sz="1300" dirty="0" smtClean="0"/>
              <a:t> </a:t>
            </a:r>
            <a:r>
              <a:rPr lang="de-DE" sz="1300" dirty="0" err="1" smtClean="0"/>
              <a:t>the</a:t>
            </a:r>
            <a:r>
              <a:rPr lang="de-DE" sz="1300" dirty="0" smtClean="0"/>
              <a:t> </a:t>
            </a:r>
            <a:r>
              <a:rPr lang="de-DE" sz="1300" dirty="0" err="1" smtClean="0"/>
              <a:t>inversion</a:t>
            </a:r>
            <a:r>
              <a:rPr lang="de-DE" sz="1300" dirty="0" smtClean="0"/>
              <a:t>. </a:t>
            </a:r>
          </a:p>
          <a:p>
            <a:pPr marL="259232" indent="-259232" algn="just">
              <a:lnSpc>
                <a:spcPct val="150000"/>
              </a:lnSpc>
              <a:buFont typeface="Arial" panose="020B0604020202020204" pitchFamily="34" charset="0"/>
              <a:buChar char="•"/>
            </a:pPr>
            <a:endParaRPr lang="de-DE" sz="1300" dirty="0"/>
          </a:p>
          <a:p>
            <a:pPr marL="259232" indent="-259232" algn="just">
              <a:lnSpc>
                <a:spcPct val="150000"/>
              </a:lnSpc>
              <a:buFont typeface="Arial" panose="020B0604020202020204" pitchFamily="34" charset="0"/>
              <a:buChar char="•"/>
            </a:pPr>
            <a:r>
              <a:rPr lang="de-DE" sz="1300" dirty="0" err="1" smtClean="0"/>
              <a:t>From</a:t>
            </a:r>
            <a:r>
              <a:rPr lang="de-DE" sz="1300" dirty="0" smtClean="0"/>
              <a:t> </a:t>
            </a:r>
            <a:r>
              <a:rPr lang="de-DE" sz="1300" dirty="0" err="1" smtClean="0"/>
              <a:t>the</a:t>
            </a:r>
            <a:r>
              <a:rPr lang="de-DE" sz="1300" dirty="0" smtClean="0"/>
              <a:t> </a:t>
            </a:r>
            <a:r>
              <a:rPr lang="de-DE" sz="1300" dirty="0" err="1" smtClean="0"/>
              <a:t>point</a:t>
            </a:r>
            <a:r>
              <a:rPr lang="de-DE" sz="1300" dirty="0" smtClean="0"/>
              <a:t> </a:t>
            </a:r>
            <a:r>
              <a:rPr lang="de-DE" sz="1300" dirty="0" err="1" smtClean="0"/>
              <a:t>of</a:t>
            </a:r>
            <a:r>
              <a:rPr lang="de-DE" sz="1300" dirty="0" smtClean="0"/>
              <a:t> </a:t>
            </a:r>
            <a:r>
              <a:rPr lang="de-DE" sz="1300" dirty="0" err="1" smtClean="0"/>
              <a:t>view</a:t>
            </a:r>
            <a:r>
              <a:rPr lang="de-DE" sz="1300" dirty="0"/>
              <a:t> </a:t>
            </a:r>
            <a:r>
              <a:rPr lang="de-DE" sz="1300" dirty="0" err="1" smtClean="0"/>
              <a:t>of</a:t>
            </a:r>
            <a:r>
              <a:rPr lang="de-DE" sz="1300" dirty="0" smtClean="0"/>
              <a:t> </a:t>
            </a:r>
            <a:r>
              <a:rPr lang="de-DE" sz="1300" dirty="0" err="1" smtClean="0"/>
              <a:t>the</a:t>
            </a:r>
            <a:r>
              <a:rPr lang="de-DE" sz="1300" dirty="0" smtClean="0"/>
              <a:t> </a:t>
            </a:r>
            <a:r>
              <a:rPr lang="de-DE" sz="1300" dirty="0" err="1" smtClean="0"/>
              <a:t>Backward</a:t>
            </a:r>
            <a:r>
              <a:rPr lang="de-DE" sz="1300" dirty="0" smtClean="0"/>
              <a:t> ASE, </a:t>
            </a:r>
            <a:r>
              <a:rPr lang="de-DE" sz="1300" dirty="0" err="1" smtClean="0"/>
              <a:t>the</a:t>
            </a:r>
            <a:r>
              <a:rPr lang="de-DE" sz="1300" dirty="0" smtClean="0"/>
              <a:t> 14 m </a:t>
            </a:r>
            <a:r>
              <a:rPr lang="de-DE" sz="1300" dirty="0" err="1" smtClean="0"/>
              <a:t>of</a:t>
            </a:r>
            <a:r>
              <a:rPr lang="de-DE" sz="1300" dirty="0" smtClean="0"/>
              <a:t> fiber </a:t>
            </a:r>
            <a:r>
              <a:rPr lang="de-DE" sz="1300" dirty="0" err="1" smtClean="0"/>
              <a:t>acts</a:t>
            </a:r>
            <a:r>
              <a:rPr lang="de-DE" sz="1300" dirty="0"/>
              <a:t> </a:t>
            </a:r>
            <a:r>
              <a:rPr lang="de-DE" sz="1300" dirty="0" err="1" smtClean="0"/>
              <a:t>as</a:t>
            </a:r>
            <a:r>
              <a:rPr lang="de-DE" sz="1300" dirty="0" smtClean="0"/>
              <a:t> a </a:t>
            </a:r>
            <a:r>
              <a:rPr lang="de-DE" sz="1300" dirty="0" err="1" smtClean="0"/>
              <a:t>source</a:t>
            </a:r>
            <a:r>
              <a:rPr lang="de-DE" sz="1300" dirty="0"/>
              <a:t> </a:t>
            </a:r>
            <a:r>
              <a:rPr lang="de-DE" sz="1300" dirty="0" err="1" smtClean="0"/>
              <a:t>of</a:t>
            </a:r>
            <a:r>
              <a:rPr lang="de-DE" sz="1300" dirty="0" smtClean="0"/>
              <a:t> </a:t>
            </a:r>
            <a:r>
              <a:rPr lang="de-DE" sz="1300" dirty="0" err="1" smtClean="0"/>
              <a:t>spontaneous</a:t>
            </a:r>
            <a:r>
              <a:rPr lang="de-DE" sz="1300" dirty="0" smtClean="0"/>
              <a:t> </a:t>
            </a:r>
            <a:r>
              <a:rPr lang="de-DE" sz="1300" dirty="0" err="1" smtClean="0"/>
              <a:t>emission</a:t>
            </a:r>
            <a:r>
              <a:rPr lang="de-DE" sz="1300" dirty="0" smtClean="0"/>
              <a:t> </a:t>
            </a:r>
            <a:r>
              <a:rPr lang="de-DE" sz="1300" dirty="0" err="1" smtClean="0"/>
              <a:t>followed</a:t>
            </a:r>
            <a:r>
              <a:rPr lang="de-DE" sz="1300" dirty="0" smtClean="0"/>
              <a:t> by a </a:t>
            </a:r>
            <a:r>
              <a:rPr lang="de-DE" sz="1300" dirty="0" err="1" smtClean="0"/>
              <a:t>highly</a:t>
            </a:r>
            <a:r>
              <a:rPr lang="de-DE" sz="1300" dirty="0" smtClean="0"/>
              <a:t> </a:t>
            </a:r>
            <a:r>
              <a:rPr lang="de-DE" sz="1300" dirty="0" err="1" smtClean="0"/>
              <a:t>inverted</a:t>
            </a:r>
            <a:r>
              <a:rPr lang="de-DE" sz="1300" dirty="0" smtClean="0"/>
              <a:t> </a:t>
            </a:r>
            <a:r>
              <a:rPr lang="de-DE" sz="1300" dirty="0" err="1" smtClean="0"/>
              <a:t>piece</a:t>
            </a:r>
            <a:r>
              <a:rPr lang="de-DE" sz="1300" dirty="0" smtClean="0"/>
              <a:t> </a:t>
            </a:r>
            <a:r>
              <a:rPr lang="de-DE" sz="1300" dirty="0" err="1" smtClean="0"/>
              <a:t>of</a:t>
            </a:r>
            <a:r>
              <a:rPr lang="de-DE" sz="1300" dirty="0" smtClean="0"/>
              <a:t> fiber. The </a:t>
            </a:r>
            <a:r>
              <a:rPr lang="de-DE" sz="1300" dirty="0" err="1" smtClean="0"/>
              <a:t>forward</a:t>
            </a:r>
            <a:r>
              <a:rPr lang="de-DE" sz="1300" dirty="0" smtClean="0"/>
              <a:t> ASE </a:t>
            </a:r>
            <a:r>
              <a:rPr lang="de-DE" sz="1300" dirty="0" err="1" smtClean="0"/>
              <a:t>travels</a:t>
            </a:r>
            <a:r>
              <a:rPr lang="de-DE" sz="1300" dirty="0" smtClean="0"/>
              <a:t> </a:t>
            </a:r>
            <a:r>
              <a:rPr lang="de-DE" sz="1300" dirty="0" err="1" smtClean="0"/>
              <a:t>over</a:t>
            </a:r>
            <a:r>
              <a:rPr lang="de-DE" sz="1300" dirty="0" smtClean="0"/>
              <a:t> a </a:t>
            </a:r>
            <a:r>
              <a:rPr lang="de-DE" sz="1300" dirty="0" err="1" smtClean="0"/>
              <a:t>moderately</a:t>
            </a:r>
            <a:r>
              <a:rPr lang="de-DE" sz="1300" dirty="0" smtClean="0"/>
              <a:t> </a:t>
            </a:r>
            <a:r>
              <a:rPr lang="de-DE" sz="1300" dirty="0" err="1" smtClean="0"/>
              <a:t>inverted</a:t>
            </a:r>
            <a:r>
              <a:rPr lang="de-DE" sz="1300" dirty="0" smtClean="0"/>
              <a:t> </a:t>
            </a:r>
            <a:r>
              <a:rPr lang="de-DE" sz="1300" dirty="0" err="1" smtClean="0"/>
              <a:t>length</a:t>
            </a:r>
            <a:r>
              <a:rPr lang="de-DE" sz="1300" dirty="0" smtClean="0"/>
              <a:t> </a:t>
            </a:r>
            <a:r>
              <a:rPr lang="de-DE" sz="1300" dirty="0" err="1" smtClean="0"/>
              <a:t>of</a:t>
            </a:r>
            <a:r>
              <a:rPr lang="de-DE" sz="1300" dirty="0" smtClean="0"/>
              <a:t> fiber </a:t>
            </a:r>
            <a:r>
              <a:rPr lang="de-DE" sz="1300" dirty="0" err="1" smtClean="0"/>
              <a:t>and</a:t>
            </a:r>
            <a:r>
              <a:rPr lang="de-DE" sz="1300" dirty="0" smtClean="0"/>
              <a:t> </a:t>
            </a:r>
            <a:r>
              <a:rPr lang="de-DE" sz="1300" dirty="0" err="1" smtClean="0"/>
              <a:t>thus</a:t>
            </a:r>
            <a:r>
              <a:rPr lang="de-DE" sz="1300" dirty="0" smtClean="0"/>
              <a:t> </a:t>
            </a:r>
            <a:r>
              <a:rPr lang="de-DE" sz="1300" dirty="0" err="1" smtClean="0"/>
              <a:t>builds</a:t>
            </a:r>
            <a:r>
              <a:rPr lang="de-DE" sz="1300" dirty="0" smtClean="0"/>
              <a:t> </a:t>
            </a:r>
            <a:r>
              <a:rPr lang="de-DE" sz="1300" dirty="0" err="1" smtClean="0"/>
              <a:t>up</a:t>
            </a:r>
            <a:r>
              <a:rPr lang="de-DE" sz="1300" dirty="0" smtClean="0"/>
              <a:t> </a:t>
            </a:r>
            <a:r>
              <a:rPr lang="de-DE" sz="1300" dirty="0" err="1" smtClean="0"/>
              <a:t>more</a:t>
            </a:r>
            <a:r>
              <a:rPr lang="de-DE" sz="1300" dirty="0" smtClean="0"/>
              <a:t> </a:t>
            </a:r>
            <a:r>
              <a:rPr lang="de-DE" sz="1300" dirty="0" err="1" smtClean="0"/>
              <a:t>slowly</a:t>
            </a:r>
            <a:r>
              <a:rPr lang="de-DE" sz="1300" dirty="0" smtClean="0"/>
              <a:t> </a:t>
            </a:r>
            <a:r>
              <a:rPr lang="de-DE" sz="1300" dirty="0" err="1" smtClean="0"/>
              <a:t>than</a:t>
            </a:r>
            <a:r>
              <a:rPr lang="de-DE" sz="1300" dirty="0" smtClean="0"/>
              <a:t> </a:t>
            </a:r>
            <a:r>
              <a:rPr lang="de-DE" sz="1300" dirty="0" err="1" smtClean="0"/>
              <a:t>the</a:t>
            </a:r>
            <a:r>
              <a:rPr lang="de-DE" sz="1300" dirty="0" smtClean="0"/>
              <a:t> </a:t>
            </a:r>
            <a:r>
              <a:rPr lang="de-DE" sz="1300" dirty="0" err="1" smtClean="0"/>
              <a:t>backward</a:t>
            </a:r>
            <a:r>
              <a:rPr lang="de-DE" sz="1300" dirty="0" smtClean="0"/>
              <a:t> ASE.</a:t>
            </a:r>
          </a:p>
          <a:p>
            <a:pPr marL="259232" indent="-259232" algn="just">
              <a:lnSpc>
                <a:spcPct val="150000"/>
              </a:lnSpc>
              <a:buFont typeface="Arial" panose="020B0604020202020204" pitchFamily="34" charset="0"/>
              <a:buChar char="•"/>
            </a:pPr>
            <a:endParaRPr lang="de-DE" sz="1300" dirty="0"/>
          </a:p>
          <a:p>
            <a:pPr marL="259232" indent="-259232" algn="just">
              <a:lnSpc>
                <a:spcPct val="150000"/>
              </a:lnSpc>
              <a:buFont typeface="Arial" panose="020B0604020202020204" pitchFamily="34" charset="0"/>
              <a:buChar char="•"/>
            </a:pPr>
            <a:r>
              <a:rPr lang="de-DE" sz="1300" dirty="0" smtClean="0"/>
              <a:t>At </a:t>
            </a:r>
            <a:r>
              <a:rPr lang="de-DE" sz="1300" dirty="0" err="1" smtClean="0"/>
              <a:t>higher</a:t>
            </a:r>
            <a:r>
              <a:rPr lang="de-DE" sz="1300" dirty="0" smtClean="0"/>
              <a:t> pump </a:t>
            </a:r>
            <a:r>
              <a:rPr lang="de-DE" sz="1300" dirty="0" err="1" smtClean="0"/>
              <a:t>powers</a:t>
            </a:r>
            <a:r>
              <a:rPr lang="de-DE" sz="1300" dirty="0" smtClean="0"/>
              <a:t>, </a:t>
            </a:r>
            <a:r>
              <a:rPr lang="de-DE" sz="1300" dirty="0" err="1" smtClean="0"/>
              <a:t>the</a:t>
            </a:r>
            <a:r>
              <a:rPr lang="de-DE" sz="1300" dirty="0" smtClean="0"/>
              <a:t> pump </a:t>
            </a:r>
            <a:r>
              <a:rPr lang="de-DE" sz="1300" dirty="0" err="1" smtClean="0"/>
              <a:t>drops</a:t>
            </a:r>
            <a:r>
              <a:rPr lang="de-DE" sz="1300" dirty="0" smtClean="0"/>
              <a:t> </a:t>
            </a:r>
            <a:r>
              <a:rPr lang="de-DE" sz="1300" dirty="0" err="1" smtClean="0"/>
              <a:t>very</a:t>
            </a:r>
            <a:r>
              <a:rPr lang="de-DE" sz="1300" dirty="0" smtClean="0"/>
              <a:t> </a:t>
            </a:r>
            <a:r>
              <a:rPr lang="de-DE" sz="1300" dirty="0" err="1" smtClean="0"/>
              <a:t>rapidly</a:t>
            </a:r>
            <a:r>
              <a:rPr lang="de-DE" sz="1300" dirty="0" smtClean="0"/>
              <a:t> due </a:t>
            </a:r>
            <a:r>
              <a:rPr lang="de-DE" sz="1300" dirty="0" err="1" smtClean="0"/>
              <a:t>to</a:t>
            </a:r>
            <a:r>
              <a:rPr lang="de-DE" sz="1300" dirty="0" smtClean="0"/>
              <a:t> </a:t>
            </a:r>
            <a:r>
              <a:rPr lang="de-DE" sz="1300" dirty="0" err="1" smtClean="0"/>
              <a:t>the</a:t>
            </a:r>
            <a:r>
              <a:rPr lang="de-DE" sz="1300" dirty="0" smtClean="0"/>
              <a:t> </a:t>
            </a:r>
            <a:r>
              <a:rPr lang="de-DE" sz="1300" dirty="0" err="1" smtClean="0"/>
              <a:t>depletion</a:t>
            </a:r>
            <a:r>
              <a:rPr lang="de-DE" sz="1300" dirty="0" smtClean="0"/>
              <a:t> </a:t>
            </a:r>
            <a:r>
              <a:rPr lang="de-DE" sz="1300" dirty="0" err="1" smtClean="0"/>
              <a:t>of</a:t>
            </a:r>
            <a:r>
              <a:rPr lang="de-DE" sz="1300" dirty="0" smtClean="0"/>
              <a:t> </a:t>
            </a:r>
            <a:r>
              <a:rPr lang="de-DE" sz="1300" dirty="0" err="1" smtClean="0"/>
              <a:t>the</a:t>
            </a:r>
            <a:r>
              <a:rPr lang="de-DE" sz="1300" dirty="0" smtClean="0"/>
              <a:t> pump by </a:t>
            </a:r>
            <a:r>
              <a:rPr lang="de-DE" sz="1300" dirty="0" err="1" smtClean="0"/>
              <a:t>the</a:t>
            </a:r>
            <a:r>
              <a:rPr lang="de-DE" sz="1300" dirty="0" smtClean="0"/>
              <a:t> </a:t>
            </a:r>
            <a:r>
              <a:rPr lang="de-DE" sz="1300" dirty="0" err="1" smtClean="0"/>
              <a:t>backward</a:t>
            </a:r>
            <a:r>
              <a:rPr lang="de-DE" sz="1300" dirty="0" smtClean="0"/>
              <a:t> ASE, </a:t>
            </a:r>
            <a:r>
              <a:rPr lang="de-DE" sz="1300" dirty="0" err="1" smtClean="0"/>
              <a:t>before</a:t>
            </a:r>
            <a:r>
              <a:rPr lang="de-DE" sz="1300" dirty="0" smtClean="0"/>
              <a:t> </a:t>
            </a:r>
            <a:r>
              <a:rPr lang="de-DE" sz="1300" dirty="0" err="1" smtClean="0"/>
              <a:t>settiling</a:t>
            </a:r>
            <a:r>
              <a:rPr lang="de-DE" sz="1300" dirty="0" smtClean="0"/>
              <a:t> </a:t>
            </a:r>
            <a:r>
              <a:rPr lang="de-DE" sz="1300" dirty="0" err="1" smtClean="0"/>
              <a:t>to</a:t>
            </a:r>
            <a:r>
              <a:rPr lang="de-DE" sz="1300" dirty="0" smtClean="0"/>
              <a:t> a </a:t>
            </a:r>
            <a:r>
              <a:rPr lang="de-DE" sz="1300" dirty="0" err="1" smtClean="0"/>
              <a:t>plateau</a:t>
            </a:r>
            <a:r>
              <a:rPr lang="de-DE" sz="1300" dirty="0" smtClean="0"/>
              <a:t> in </a:t>
            </a:r>
            <a:r>
              <a:rPr lang="de-DE" sz="1300" dirty="0" err="1" smtClean="0"/>
              <a:t>the</a:t>
            </a:r>
            <a:r>
              <a:rPr lang="de-DE" sz="1300" dirty="0" smtClean="0"/>
              <a:t> </a:t>
            </a:r>
            <a:r>
              <a:rPr lang="de-DE" sz="1300" dirty="0" err="1" smtClean="0"/>
              <a:t>center</a:t>
            </a:r>
            <a:r>
              <a:rPr lang="de-DE" sz="1300" dirty="0" smtClean="0"/>
              <a:t> </a:t>
            </a:r>
            <a:r>
              <a:rPr lang="de-DE" sz="1300" dirty="0" err="1" smtClean="0"/>
              <a:t>of</a:t>
            </a:r>
            <a:r>
              <a:rPr lang="de-DE" sz="1300" dirty="0" smtClean="0"/>
              <a:t> </a:t>
            </a:r>
            <a:r>
              <a:rPr lang="de-DE" sz="1300" dirty="0" err="1" smtClean="0"/>
              <a:t>the</a:t>
            </a:r>
            <a:r>
              <a:rPr lang="de-DE" sz="1300" dirty="0" smtClean="0"/>
              <a:t> fiber </a:t>
            </a:r>
            <a:r>
              <a:rPr lang="de-DE" sz="1300" dirty="0" err="1" smtClean="0"/>
              <a:t>where</a:t>
            </a:r>
            <a:r>
              <a:rPr lang="de-DE" sz="1300" dirty="0" smtClean="0"/>
              <a:t> </a:t>
            </a:r>
            <a:r>
              <a:rPr lang="de-DE" sz="1300" dirty="0" err="1" smtClean="0"/>
              <a:t>the</a:t>
            </a:r>
            <a:r>
              <a:rPr lang="de-DE" sz="1300" dirty="0" smtClean="0"/>
              <a:t> ASE </a:t>
            </a:r>
            <a:r>
              <a:rPr lang="de-DE" sz="1300" dirty="0" err="1" smtClean="0"/>
              <a:t>is</a:t>
            </a:r>
            <a:r>
              <a:rPr lang="de-DE" sz="1300" dirty="0" smtClean="0"/>
              <a:t> </a:t>
            </a:r>
            <a:r>
              <a:rPr lang="de-DE" sz="1300" dirty="0" err="1" smtClean="0"/>
              <a:t>lowest</a:t>
            </a:r>
            <a:r>
              <a:rPr lang="de-DE" sz="1300" dirty="0" smtClean="0"/>
              <a:t>. At </a:t>
            </a:r>
            <a:r>
              <a:rPr lang="de-DE" sz="1300" dirty="0" err="1" smtClean="0"/>
              <a:t>the</a:t>
            </a:r>
            <a:r>
              <a:rPr lang="de-DE" sz="1300" dirty="0" smtClean="0"/>
              <a:t> </a:t>
            </a:r>
            <a:r>
              <a:rPr lang="de-DE" sz="1300" dirty="0" err="1" smtClean="0"/>
              <a:t>output</a:t>
            </a:r>
            <a:r>
              <a:rPr lang="de-DE" sz="1300" dirty="0" smtClean="0"/>
              <a:t> end, </a:t>
            </a:r>
            <a:r>
              <a:rPr lang="de-DE" sz="1300" dirty="0" err="1" smtClean="0"/>
              <a:t>where</a:t>
            </a:r>
            <a:r>
              <a:rPr lang="de-DE" sz="1300" dirty="0" smtClean="0"/>
              <a:t> </a:t>
            </a:r>
            <a:r>
              <a:rPr lang="de-DE" sz="1300" dirty="0" err="1" smtClean="0"/>
              <a:t>the</a:t>
            </a:r>
            <a:r>
              <a:rPr lang="de-DE" sz="1300" dirty="0" smtClean="0"/>
              <a:t> </a:t>
            </a:r>
            <a:r>
              <a:rPr lang="de-DE" sz="1300" dirty="0" err="1" smtClean="0"/>
              <a:t>the</a:t>
            </a:r>
            <a:r>
              <a:rPr lang="de-DE" sz="1300" dirty="0" smtClean="0"/>
              <a:t> </a:t>
            </a:r>
            <a:r>
              <a:rPr lang="de-DE" sz="1300" dirty="0" err="1" smtClean="0"/>
              <a:t>forward</a:t>
            </a:r>
            <a:r>
              <a:rPr lang="de-DE" sz="1300" dirty="0" smtClean="0"/>
              <a:t> ASE </a:t>
            </a:r>
            <a:r>
              <a:rPr lang="de-DE" sz="1300" dirty="0" err="1" smtClean="0"/>
              <a:t>is</a:t>
            </a:r>
            <a:r>
              <a:rPr lang="de-DE" sz="1300" dirty="0" smtClean="0"/>
              <a:t> strong </a:t>
            </a:r>
            <a:r>
              <a:rPr lang="de-DE" sz="1300" dirty="0" err="1" smtClean="0"/>
              <a:t>the</a:t>
            </a:r>
            <a:r>
              <a:rPr lang="de-DE" sz="1300" dirty="0" smtClean="0"/>
              <a:t> pump </a:t>
            </a:r>
            <a:r>
              <a:rPr lang="de-DE" sz="1300" dirty="0" err="1" smtClean="0"/>
              <a:t>is</a:t>
            </a:r>
            <a:r>
              <a:rPr lang="de-DE" sz="1300" dirty="0" smtClean="0"/>
              <a:t> </a:t>
            </a:r>
            <a:r>
              <a:rPr lang="de-DE" sz="1300" dirty="0" err="1" smtClean="0"/>
              <a:t>again</a:t>
            </a:r>
            <a:r>
              <a:rPr lang="de-DE" sz="1300" dirty="0" smtClean="0"/>
              <a:t> </a:t>
            </a:r>
            <a:r>
              <a:rPr lang="de-DE" sz="1300" dirty="0" err="1" smtClean="0"/>
              <a:t>depleted</a:t>
            </a:r>
            <a:r>
              <a:rPr lang="de-DE" sz="1300" dirty="0" smtClean="0"/>
              <a:t>. </a:t>
            </a:r>
          </a:p>
          <a:p>
            <a:pPr marL="259232" indent="-259232" algn="just">
              <a:lnSpc>
                <a:spcPct val="150000"/>
              </a:lnSpc>
              <a:buFont typeface="Arial" panose="020B0604020202020204" pitchFamily="34" charset="0"/>
              <a:buChar char="•"/>
            </a:pPr>
            <a:endParaRPr lang="de-DE" sz="1300" dirty="0"/>
          </a:p>
          <a:p>
            <a:pPr marL="259232" indent="-259232" algn="just">
              <a:lnSpc>
                <a:spcPct val="150000"/>
              </a:lnSpc>
              <a:buFont typeface="Arial" panose="020B0604020202020204" pitchFamily="34" charset="0"/>
              <a:buChar char="•"/>
            </a:pPr>
            <a:r>
              <a:rPr lang="de-DE" sz="1300" dirty="0" err="1" smtClean="0"/>
              <a:t>About</a:t>
            </a:r>
            <a:r>
              <a:rPr lang="de-DE" sz="1300" dirty="0"/>
              <a:t> </a:t>
            </a:r>
            <a:r>
              <a:rPr lang="de-DE" sz="1300" dirty="0" err="1" smtClean="0"/>
              <a:t>long</a:t>
            </a:r>
            <a:r>
              <a:rPr lang="de-DE" sz="1300" dirty="0" smtClean="0"/>
              <a:t> </a:t>
            </a:r>
            <a:r>
              <a:rPr lang="de-DE" sz="1300" dirty="0" err="1" smtClean="0"/>
              <a:t>fibers</a:t>
            </a:r>
            <a:r>
              <a:rPr lang="de-DE" sz="1300" dirty="0" smtClean="0"/>
              <a:t>:</a:t>
            </a:r>
          </a:p>
          <a:p>
            <a:pPr marL="259232" indent="-259232" algn="just">
              <a:lnSpc>
                <a:spcPct val="150000"/>
              </a:lnSpc>
              <a:buFont typeface="Arial" panose="020B0604020202020204" pitchFamily="34" charset="0"/>
              <a:buChar char="•"/>
            </a:pPr>
            <a:r>
              <a:rPr lang="de-DE" sz="1300" dirty="0" smtClean="0"/>
              <a:t>Higher pump </a:t>
            </a:r>
            <a:r>
              <a:rPr lang="de-DE" sz="1300" dirty="0" err="1" smtClean="0"/>
              <a:t>powers</a:t>
            </a:r>
            <a:r>
              <a:rPr lang="de-DE" sz="1300" dirty="0" smtClean="0"/>
              <a:t> </a:t>
            </a:r>
            <a:r>
              <a:rPr lang="de-DE" sz="1300" dirty="0" err="1" smtClean="0"/>
              <a:t>are</a:t>
            </a:r>
            <a:r>
              <a:rPr lang="de-DE" sz="1300" dirty="0" smtClean="0"/>
              <a:t> </a:t>
            </a:r>
            <a:r>
              <a:rPr lang="de-DE" sz="1300" dirty="0" err="1" smtClean="0"/>
              <a:t>now</a:t>
            </a:r>
            <a:r>
              <a:rPr lang="de-DE" sz="1300" dirty="0" smtClean="0"/>
              <a:t> </a:t>
            </a:r>
            <a:r>
              <a:rPr lang="de-DE" sz="1300" dirty="0" err="1" smtClean="0"/>
              <a:t>required</a:t>
            </a:r>
            <a:r>
              <a:rPr lang="de-DE" sz="1300" dirty="0" smtClean="0"/>
              <a:t> at </a:t>
            </a:r>
            <a:r>
              <a:rPr lang="de-DE" sz="1300" dirty="0" err="1" smtClean="0"/>
              <a:t>the</a:t>
            </a:r>
            <a:r>
              <a:rPr lang="de-DE" sz="1300" dirty="0" smtClean="0"/>
              <a:t> </a:t>
            </a:r>
            <a:r>
              <a:rPr lang="de-DE" sz="1300" dirty="0" err="1" smtClean="0"/>
              <a:t>input</a:t>
            </a:r>
            <a:r>
              <a:rPr lang="de-DE" sz="1300" dirty="0" smtClean="0"/>
              <a:t> </a:t>
            </a:r>
            <a:r>
              <a:rPr lang="de-DE" sz="1300" dirty="0" err="1" smtClean="0"/>
              <a:t>to</a:t>
            </a:r>
            <a:r>
              <a:rPr lang="de-DE" sz="1300" dirty="0" smtClean="0"/>
              <a:t> </a:t>
            </a:r>
            <a:r>
              <a:rPr lang="de-DE" sz="1300" dirty="0" err="1" smtClean="0"/>
              <a:t>invert</a:t>
            </a:r>
            <a:r>
              <a:rPr lang="de-DE" sz="1300" dirty="0" smtClean="0"/>
              <a:t> </a:t>
            </a:r>
            <a:r>
              <a:rPr lang="de-DE" sz="1300" dirty="0" err="1" smtClean="0"/>
              <a:t>the</a:t>
            </a:r>
            <a:r>
              <a:rPr lang="de-DE" sz="1300" dirty="0" smtClean="0"/>
              <a:t> </a:t>
            </a:r>
            <a:r>
              <a:rPr lang="de-DE" sz="1300" dirty="0" err="1" smtClean="0"/>
              <a:t>entire</a:t>
            </a:r>
            <a:r>
              <a:rPr lang="de-DE" sz="1300" dirty="0" smtClean="0"/>
              <a:t> fiber, </a:t>
            </a:r>
            <a:r>
              <a:rPr lang="de-DE" sz="1300" dirty="0" err="1" smtClean="0"/>
              <a:t>espcially</a:t>
            </a:r>
            <a:r>
              <a:rPr lang="de-DE" sz="1300" dirty="0" smtClean="0"/>
              <a:t> </a:t>
            </a:r>
            <a:r>
              <a:rPr lang="de-DE" sz="1300" dirty="0" err="1" smtClean="0"/>
              <a:t>toward</a:t>
            </a:r>
            <a:r>
              <a:rPr lang="de-DE" sz="1300" dirty="0" smtClean="0"/>
              <a:t> </a:t>
            </a:r>
            <a:r>
              <a:rPr lang="de-DE" sz="1300" dirty="0" err="1" smtClean="0"/>
              <a:t>the</a:t>
            </a:r>
            <a:r>
              <a:rPr lang="de-DE" sz="1300" dirty="0" smtClean="0"/>
              <a:t> end </a:t>
            </a:r>
            <a:r>
              <a:rPr lang="de-DE" sz="1300" dirty="0" err="1" smtClean="0"/>
              <a:t>of</a:t>
            </a:r>
            <a:r>
              <a:rPr lang="de-DE" sz="1300" dirty="0" smtClean="0"/>
              <a:t> </a:t>
            </a:r>
            <a:r>
              <a:rPr lang="de-DE" sz="1300" dirty="0" err="1" smtClean="0"/>
              <a:t>the</a:t>
            </a:r>
            <a:r>
              <a:rPr lang="de-DE" sz="1300" dirty="0" smtClean="0"/>
              <a:t> fiber. Such </a:t>
            </a:r>
            <a:r>
              <a:rPr lang="de-DE" sz="1300" dirty="0" err="1" smtClean="0"/>
              <a:t>amount</a:t>
            </a:r>
            <a:r>
              <a:rPr lang="de-DE" sz="1300" dirty="0" smtClean="0"/>
              <a:t> </a:t>
            </a:r>
            <a:r>
              <a:rPr lang="de-DE" sz="1300" dirty="0" err="1" smtClean="0"/>
              <a:t>of</a:t>
            </a:r>
            <a:r>
              <a:rPr lang="de-DE" sz="1300" dirty="0" smtClean="0"/>
              <a:t> high power </a:t>
            </a:r>
            <a:r>
              <a:rPr lang="de-DE" sz="1300" dirty="0" err="1" smtClean="0"/>
              <a:t>generates</a:t>
            </a:r>
            <a:r>
              <a:rPr lang="de-DE" sz="1300" dirty="0" smtClean="0"/>
              <a:t> a large </a:t>
            </a:r>
            <a:r>
              <a:rPr lang="de-DE" sz="1300" dirty="0" err="1" smtClean="0"/>
              <a:t>amount</a:t>
            </a:r>
            <a:r>
              <a:rPr lang="de-DE" sz="1300" dirty="0" smtClean="0"/>
              <a:t> </a:t>
            </a:r>
            <a:r>
              <a:rPr lang="de-DE" sz="1300" dirty="0" err="1" smtClean="0"/>
              <a:t>of</a:t>
            </a:r>
            <a:r>
              <a:rPr lang="de-DE" sz="1300" dirty="0" smtClean="0"/>
              <a:t> ASE (</a:t>
            </a:r>
            <a:r>
              <a:rPr lang="de-DE" sz="1300" dirty="0" err="1" smtClean="0"/>
              <a:t>mostly</a:t>
            </a:r>
            <a:r>
              <a:rPr lang="de-DE" sz="1300" dirty="0" smtClean="0"/>
              <a:t> </a:t>
            </a:r>
            <a:r>
              <a:rPr lang="de-DE" sz="1300" dirty="0" err="1" smtClean="0"/>
              <a:t>backward</a:t>
            </a:r>
            <a:r>
              <a:rPr lang="de-DE" sz="1300" dirty="0" smtClean="0"/>
              <a:t>) </a:t>
            </a:r>
            <a:r>
              <a:rPr lang="de-DE" sz="1300" dirty="0" err="1" smtClean="0"/>
              <a:t>which</a:t>
            </a:r>
            <a:r>
              <a:rPr lang="de-DE" sz="1300" dirty="0" smtClean="0"/>
              <a:t> </a:t>
            </a:r>
            <a:r>
              <a:rPr lang="de-DE" sz="1300" dirty="0" err="1" smtClean="0"/>
              <a:t>reduces</a:t>
            </a:r>
            <a:r>
              <a:rPr lang="de-DE" sz="1300" dirty="0" smtClean="0"/>
              <a:t> </a:t>
            </a:r>
            <a:r>
              <a:rPr lang="de-DE" sz="1300" dirty="0" err="1" smtClean="0"/>
              <a:t>the</a:t>
            </a:r>
            <a:r>
              <a:rPr lang="de-DE" sz="1300" dirty="0" smtClean="0"/>
              <a:t> pump </a:t>
            </a:r>
            <a:r>
              <a:rPr lang="de-DE" sz="1300" dirty="0" err="1" smtClean="0"/>
              <a:t>efficiency</a:t>
            </a:r>
            <a:r>
              <a:rPr lang="de-DE" sz="1300" dirty="0" smtClean="0"/>
              <a:t> in </a:t>
            </a:r>
            <a:r>
              <a:rPr lang="de-DE" sz="1300" dirty="0" err="1" smtClean="0"/>
              <a:t>producing</a:t>
            </a:r>
            <a:r>
              <a:rPr lang="de-DE" sz="1300" dirty="0" smtClean="0"/>
              <a:t> </a:t>
            </a:r>
            <a:r>
              <a:rPr lang="de-DE" sz="1300" dirty="0" err="1" smtClean="0"/>
              <a:t>signal</a:t>
            </a:r>
            <a:r>
              <a:rPr lang="de-DE" sz="1300" dirty="0" smtClean="0"/>
              <a:t> </a:t>
            </a:r>
            <a:r>
              <a:rPr lang="de-DE" sz="1300" dirty="0" err="1" smtClean="0"/>
              <a:t>gain</a:t>
            </a:r>
            <a:r>
              <a:rPr lang="de-DE" sz="1300" dirty="0" smtClean="0"/>
              <a:t> </a:t>
            </a:r>
            <a:r>
              <a:rPr lang="de-DE" sz="1300" dirty="0" err="1" smtClean="0"/>
              <a:t>and</a:t>
            </a:r>
            <a:r>
              <a:rPr lang="de-DE" sz="1300" dirty="0" smtClean="0"/>
              <a:t> </a:t>
            </a:r>
            <a:r>
              <a:rPr lang="de-DE" sz="1300" dirty="0" err="1" smtClean="0"/>
              <a:t>results</a:t>
            </a:r>
            <a:r>
              <a:rPr lang="de-DE" sz="1300" dirty="0" smtClean="0"/>
              <a:t> in </a:t>
            </a:r>
            <a:r>
              <a:rPr lang="de-DE" sz="1300" dirty="0" err="1" smtClean="0"/>
              <a:t>highers</a:t>
            </a:r>
            <a:r>
              <a:rPr lang="de-DE" sz="1300" dirty="0" smtClean="0"/>
              <a:t> </a:t>
            </a:r>
            <a:r>
              <a:rPr lang="de-DE" sz="1300" dirty="0" err="1" smtClean="0"/>
              <a:t>thresholds</a:t>
            </a:r>
            <a:r>
              <a:rPr lang="de-DE" sz="1300" dirty="0" smtClean="0"/>
              <a:t>.  </a:t>
            </a:r>
            <a:endParaRPr lang="de-DE" sz="1300" dirty="0"/>
          </a:p>
          <a:p>
            <a:pPr marL="631576" lvl="1" indent="-259232" algn="just">
              <a:lnSpc>
                <a:spcPct val="150000"/>
              </a:lnSpc>
              <a:buFont typeface="Arial" panose="020B0604020202020204" pitchFamily="34" charset="0"/>
              <a:buChar char="•"/>
            </a:pPr>
            <a:endParaRPr lang="de-DE" sz="1300" dirty="0" smtClean="0"/>
          </a:p>
        </p:txBody>
      </p:sp>
    </p:spTree>
    <p:extLst>
      <p:ext uri="{BB962C8B-B14F-4D97-AF65-F5344CB8AC3E}">
        <p14:creationId xmlns:p14="http://schemas.microsoft.com/office/powerpoint/2010/main" val="1368417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 xmlns:a16="http://schemas.microsoft.com/office/drawing/2014/main" id="{DC558B08-5E53-47DE-8FB0-419773455732}"/>
              </a:ext>
            </a:extLst>
          </p:cNvPr>
          <p:cNvSpPr txBox="1">
            <a:spLocks/>
          </p:cNvSpPr>
          <p:nvPr/>
        </p:nvSpPr>
        <p:spPr bwMode="auto">
          <a:xfrm>
            <a:off x="767408" y="260648"/>
            <a:ext cx="9144000" cy="672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CA" dirty="0" smtClean="0"/>
              <a:t>Ultimate design low noise microcomb amplifier</a:t>
            </a:r>
            <a:endParaRPr lang="en-CA" dirty="0"/>
          </a:p>
        </p:txBody>
      </p:sp>
      <p:sp>
        <p:nvSpPr>
          <p:cNvPr id="3" name="Datumsplatzhalter 2">
            <a:extLst>
              <a:ext uri="{FF2B5EF4-FFF2-40B4-BE49-F238E27FC236}">
                <a16:creationId xmlns="" xmlns:a16="http://schemas.microsoft.com/office/drawing/2014/main" id="{3D1CF18F-D483-634F-8098-7CA2A721BB7C}"/>
              </a:ext>
            </a:extLst>
          </p:cNvPr>
          <p:cNvSpPr>
            <a:spLocks noGrp="1"/>
          </p:cNvSpPr>
          <p:nvPr>
            <p:ph type="dt" sz="half" idx="10"/>
          </p:nvPr>
        </p:nvSpPr>
        <p:spPr/>
        <p:txBody>
          <a:bodyPr/>
          <a:lstStyle/>
          <a:p>
            <a:pPr>
              <a:defRPr/>
            </a:pPr>
            <a:fld id="{53B0E48A-EDA7-4317-9FA7-77D0DA9DD36F}" type="datetime4">
              <a:rPr lang="de-DE" smtClean="0"/>
              <a:t>15. März 2022</a:t>
            </a:fld>
            <a:endParaRPr lang="en-US" dirty="0"/>
          </a:p>
        </p:txBody>
      </p:sp>
      <p:sp>
        <p:nvSpPr>
          <p:cNvPr id="6" name="Textfeld 5"/>
          <p:cNvSpPr txBox="1"/>
          <p:nvPr/>
        </p:nvSpPr>
        <p:spPr>
          <a:xfrm>
            <a:off x="767408" y="1112803"/>
            <a:ext cx="10657184" cy="404341"/>
          </a:xfrm>
          <a:prstGeom prst="rect">
            <a:avLst/>
          </a:prstGeom>
          <a:noFill/>
        </p:spPr>
        <p:txBody>
          <a:bodyPr wrap="square" rtlCol="0">
            <a:spAutoFit/>
          </a:bodyPr>
          <a:lstStyle/>
          <a:p>
            <a:pPr marL="259232" indent="-259232" algn="just">
              <a:lnSpc>
                <a:spcPct val="150000"/>
              </a:lnSpc>
              <a:buFont typeface="Arial" panose="020B0604020202020204" pitchFamily="34" charset="0"/>
              <a:buChar char="•"/>
            </a:pPr>
            <a:r>
              <a:rPr lang="de-DE" sz="1542" b="1" dirty="0" err="1" smtClean="0"/>
              <a:t>Why</a:t>
            </a:r>
            <a:r>
              <a:rPr lang="de-DE" sz="1542" b="1" dirty="0"/>
              <a:t>?</a:t>
            </a:r>
            <a:endParaRPr lang="de-DE" sz="1300" dirty="0" smtClean="0"/>
          </a:p>
        </p:txBody>
      </p:sp>
      <p:pic>
        <p:nvPicPr>
          <p:cNvPr id="7" name="Grafik 6"/>
          <p:cNvPicPr>
            <a:picLocks noChangeAspect="1"/>
          </p:cNvPicPr>
          <p:nvPr/>
        </p:nvPicPr>
        <p:blipFill>
          <a:blip r:embed="rId3"/>
          <a:stretch>
            <a:fillRect/>
          </a:stretch>
        </p:blipFill>
        <p:spPr>
          <a:xfrm>
            <a:off x="6843067" y="1487008"/>
            <a:ext cx="4581525" cy="3114675"/>
          </a:xfrm>
          <a:prstGeom prst="rect">
            <a:avLst/>
          </a:prstGeom>
        </p:spPr>
      </p:pic>
      <p:pic>
        <p:nvPicPr>
          <p:cNvPr id="8" name="Grafik 7"/>
          <p:cNvPicPr>
            <a:picLocks noChangeAspect="1"/>
          </p:cNvPicPr>
          <p:nvPr/>
        </p:nvPicPr>
        <p:blipFill>
          <a:blip r:embed="rId4"/>
          <a:stretch>
            <a:fillRect/>
          </a:stretch>
        </p:blipFill>
        <p:spPr>
          <a:xfrm>
            <a:off x="767408" y="1487008"/>
            <a:ext cx="6781800" cy="5029200"/>
          </a:xfrm>
          <a:prstGeom prst="rect">
            <a:avLst/>
          </a:prstGeom>
        </p:spPr>
      </p:pic>
    </p:spTree>
    <p:extLst>
      <p:ext uri="{BB962C8B-B14F-4D97-AF65-F5344CB8AC3E}">
        <p14:creationId xmlns:p14="http://schemas.microsoft.com/office/powerpoint/2010/main" val="2841840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xmlns="" id="{DC558B08-5E53-47DE-8FB0-419773455732}"/>
              </a:ext>
            </a:extLst>
          </p:cNvPr>
          <p:cNvSpPr txBox="1">
            <a:spLocks/>
          </p:cNvSpPr>
          <p:nvPr/>
        </p:nvSpPr>
        <p:spPr bwMode="auto">
          <a:xfrm>
            <a:off x="767408" y="260648"/>
            <a:ext cx="9144000" cy="672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CA" dirty="0" smtClean="0"/>
              <a:t>Truths and lies</a:t>
            </a:r>
          </a:p>
        </p:txBody>
      </p:sp>
      <p:sp>
        <p:nvSpPr>
          <p:cNvPr id="37" name="Rechteck 36"/>
          <p:cNvSpPr/>
          <p:nvPr/>
        </p:nvSpPr>
        <p:spPr>
          <a:xfrm>
            <a:off x="767408" y="1859397"/>
            <a:ext cx="4673951" cy="2123658"/>
          </a:xfrm>
          <a:prstGeom prst="rect">
            <a:avLst/>
          </a:prstGeom>
        </p:spPr>
        <p:txBody>
          <a:bodyPr wrap="square">
            <a:spAutoFit/>
          </a:bodyPr>
          <a:lstStyle/>
          <a:p>
            <a:r>
              <a:rPr lang="en-GB" sz="1200" dirty="0">
                <a:solidFill>
                  <a:srgbClr val="0070C0"/>
                </a:solidFill>
              </a:rPr>
              <a:t>The </a:t>
            </a:r>
            <a:r>
              <a:rPr lang="en-GB" sz="1200" dirty="0" err="1">
                <a:solidFill>
                  <a:srgbClr val="0070C0"/>
                </a:solidFill>
              </a:rPr>
              <a:t>fiber</a:t>
            </a:r>
            <a:r>
              <a:rPr lang="en-GB" sz="1200" dirty="0">
                <a:solidFill>
                  <a:srgbClr val="0070C0"/>
                </a:solidFill>
              </a:rPr>
              <a:t> background loss, which is less effective in a short distance, causes much higher pump power depletion in a longer </a:t>
            </a:r>
            <a:r>
              <a:rPr lang="en-GB" sz="1200" dirty="0" err="1">
                <a:solidFill>
                  <a:srgbClr val="0070C0"/>
                </a:solidFill>
              </a:rPr>
              <a:t>fiber</a:t>
            </a:r>
            <a:r>
              <a:rPr lang="en-GB" sz="1200" dirty="0">
                <a:solidFill>
                  <a:srgbClr val="0070C0"/>
                </a:solidFill>
              </a:rPr>
              <a:t>. Due to excessive pump depletion in longer distances, the gain obtained from an amplifier begins to decrease after a maximum level.</a:t>
            </a:r>
          </a:p>
          <a:p>
            <a:r>
              <a:rPr lang="en-GB" sz="1200" dirty="0" smtClean="0">
                <a:solidFill>
                  <a:srgbClr val="0070C0"/>
                </a:solidFill>
              </a:rPr>
              <a:t>the gain increases up to a certain length of </a:t>
            </a:r>
            <a:r>
              <a:rPr lang="en-GB" sz="1200" dirty="0" err="1" smtClean="0">
                <a:solidFill>
                  <a:srgbClr val="0070C0"/>
                </a:solidFill>
              </a:rPr>
              <a:t>fiber</a:t>
            </a:r>
            <a:r>
              <a:rPr lang="en-GB" sz="1200" dirty="0" smtClean="0">
                <a:solidFill>
                  <a:srgbClr val="0070C0"/>
                </a:solidFill>
              </a:rPr>
              <a:t>, and then begins to decrease after a maximum point. The reason for the decrease in gain is insufficient population inversion due to excessive pump depletion and getting higher losses than the provided gain at the signal wavelength due to high total loss of Erbium doped </a:t>
            </a:r>
            <a:r>
              <a:rPr lang="en-GB" sz="1200" dirty="0" err="1" smtClean="0">
                <a:solidFill>
                  <a:srgbClr val="0070C0"/>
                </a:solidFill>
              </a:rPr>
              <a:t>fiber</a:t>
            </a:r>
            <a:r>
              <a:rPr lang="en-GB" sz="1200" dirty="0" smtClean="0">
                <a:solidFill>
                  <a:srgbClr val="0070C0"/>
                </a:solidFill>
              </a:rPr>
              <a:t> (</a:t>
            </a:r>
            <a:r>
              <a:rPr lang="en-GB" sz="1200" dirty="0" err="1" smtClean="0">
                <a:solidFill>
                  <a:srgbClr val="0070C0"/>
                </a:solidFill>
              </a:rPr>
              <a:t>fiber</a:t>
            </a:r>
            <a:r>
              <a:rPr lang="en-GB" sz="1200" dirty="0" smtClean="0">
                <a:solidFill>
                  <a:srgbClr val="0070C0"/>
                </a:solidFill>
              </a:rPr>
              <a:t> background </a:t>
            </a:r>
            <a:r>
              <a:rPr lang="en-GB" sz="1200" dirty="0" err="1" smtClean="0">
                <a:solidFill>
                  <a:srgbClr val="0070C0"/>
                </a:solidFill>
              </a:rPr>
              <a:t>loss+Er</a:t>
            </a:r>
            <a:r>
              <a:rPr lang="en-GB" sz="1200" dirty="0" smtClean="0">
                <a:solidFill>
                  <a:srgbClr val="0070C0"/>
                </a:solidFill>
              </a:rPr>
              <a:t> absorption loss).</a:t>
            </a:r>
            <a:endParaRPr lang="en-GB" sz="1200" dirty="0">
              <a:solidFill>
                <a:srgbClr val="0070C0"/>
              </a:solidFill>
            </a:endParaRPr>
          </a:p>
        </p:txBody>
      </p:sp>
      <p:sp>
        <p:nvSpPr>
          <p:cNvPr id="38" name="Rechteck 37"/>
          <p:cNvSpPr/>
          <p:nvPr/>
        </p:nvSpPr>
        <p:spPr>
          <a:xfrm>
            <a:off x="7104112" y="1115616"/>
            <a:ext cx="4680520" cy="1200329"/>
          </a:xfrm>
          <a:prstGeom prst="rect">
            <a:avLst/>
          </a:prstGeom>
        </p:spPr>
        <p:txBody>
          <a:bodyPr wrap="square">
            <a:spAutoFit/>
          </a:bodyPr>
          <a:lstStyle/>
          <a:p>
            <a:r>
              <a:rPr lang="en-GB" sz="1200" dirty="0" smtClean="0">
                <a:solidFill>
                  <a:srgbClr val="0070C0"/>
                </a:solidFill>
              </a:rPr>
              <a:t>the </a:t>
            </a:r>
            <a:r>
              <a:rPr lang="en-GB" sz="1200" dirty="0">
                <a:solidFill>
                  <a:srgbClr val="0070C0"/>
                </a:solidFill>
              </a:rPr>
              <a:t>gain of the EDFA sharply increases with increasing pump power; after a certain level of gain, the increase in gain becomes smaller when the population inversion is provided for all the erbium ions in the </a:t>
            </a:r>
            <a:r>
              <a:rPr lang="en-GB" sz="1200" dirty="0" err="1">
                <a:solidFill>
                  <a:srgbClr val="0070C0"/>
                </a:solidFill>
              </a:rPr>
              <a:t>fiber</a:t>
            </a:r>
            <a:r>
              <a:rPr lang="en-GB" sz="1200" dirty="0">
                <a:solidFill>
                  <a:srgbClr val="0070C0"/>
                </a:solidFill>
              </a:rPr>
              <a:t> and therefore amplifier goes to saturation. </a:t>
            </a:r>
            <a:r>
              <a:rPr lang="en-GB" sz="1200" dirty="0" smtClean="0">
                <a:solidFill>
                  <a:srgbClr val="0070C0"/>
                </a:solidFill>
              </a:rPr>
              <a:t>In </a:t>
            </a:r>
            <a:r>
              <a:rPr lang="en-GB" sz="1200" dirty="0">
                <a:solidFill>
                  <a:srgbClr val="0070C0"/>
                </a:solidFill>
              </a:rPr>
              <a:t>addition, a higher gain can be obtained if a longer erbium doped </a:t>
            </a:r>
            <a:r>
              <a:rPr lang="en-GB" sz="1200" dirty="0" err="1">
                <a:solidFill>
                  <a:srgbClr val="0070C0"/>
                </a:solidFill>
              </a:rPr>
              <a:t>fiber</a:t>
            </a:r>
            <a:r>
              <a:rPr lang="en-GB" sz="1200" dirty="0">
                <a:solidFill>
                  <a:srgbClr val="0070C0"/>
                </a:solidFill>
              </a:rPr>
              <a:t> is used with sufficient pumping</a:t>
            </a:r>
          </a:p>
        </p:txBody>
      </p:sp>
      <p:sp>
        <p:nvSpPr>
          <p:cNvPr id="39" name="Rechteck 38"/>
          <p:cNvSpPr/>
          <p:nvPr/>
        </p:nvSpPr>
        <p:spPr>
          <a:xfrm>
            <a:off x="767408" y="1124744"/>
            <a:ext cx="6096000" cy="646331"/>
          </a:xfrm>
          <a:prstGeom prst="rect">
            <a:avLst/>
          </a:prstGeom>
        </p:spPr>
        <p:txBody>
          <a:bodyPr>
            <a:spAutoFit/>
          </a:bodyPr>
          <a:lstStyle/>
          <a:p>
            <a:r>
              <a:rPr lang="en-GB" sz="1200" dirty="0">
                <a:solidFill>
                  <a:srgbClr val="0070C0"/>
                </a:solidFill>
              </a:rPr>
              <a:t>From the figure, it is seen that EDFA gain decreases with increasing signal input power. The reason of this is the easier saturation of the EDFA at higher signal powers for a constant pump power.</a:t>
            </a:r>
          </a:p>
        </p:txBody>
      </p:sp>
      <p:sp>
        <p:nvSpPr>
          <p:cNvPr id="40" name="Rechteck 39"/>
          <p:cNvSpPr/>
          <p:nvPr/>
        </p:nvSpPr>
        <p:spPr>
          <a:xfrm>
            <a:off x="851284" y="5036675"/>
            <a:ext cx="3851888" cy="276999"/>
          </a:xfrm>
          <a:prstGeom prst="rect">
            <a:avLst/>
          </a:prstGeom>
        </p:spPr>
        <p:txBody>
          <a:bodyPr wrap="none">
            <a:spAutoFit/>
          </a:bodyPr>
          <a:lstStyle/>
          <a:p>
            <a:r>
              <a:rPr lang="de-DE" sz="1200" dirty="0">
                <a:solidFill>
                  <a:srgbClr val="FF0000"/>
                </a:solidFill>
              </a:rPr>
              <a:t>The </a:t>
            </a:r>
            <a:r>
              <a:rPr lang="de-DE" sz="1200" dirty="0" err="1">
                <a:solidFill>
                  <a:srgbClr val="FF0000"/>
                </a:solidFill>
              </a:rPr>
              <a:t>higher</a:t>
            </a:r>
            <a:r>
              <a:rPr lang="de-DE" sz="1200" dirty="0">
                <a:solidFill>
                  <a:srgbClr val="FF0000"/>
                </a:solidFill>
              </a:rPr>
              <a:t> </a:t>
            </a:r>
            <a:r>
              <a:rPr lang="de-DE" sz="1200" dirty="0" err="1">
                <a:solidFill>
                  <a:srgbClr val="FF0000"/>
                </a:solidFill>
              </a:rPr>
              <a:t>the</a:t>
            </a:r>
            <a:r>
              <a:rPr lang="de-DE" sz="1200" dirty="0">
                <a:solidFill>
                  <a:srgbClr val="FF0000"/>
                </a:solidFill>
              </a:rPr>
              <a:t> pump power, </a:t>
            </a:r>
            <a:r>
              <a:rPr lang="de-DE" sz="1200" dirty="0" err="1">
                <a:solidFill>
                  <a:srgbClr val="FF0000"/>
                </a:solidFill>
              </a:rPr>
              <a:t>the</a:t>
            </a:r>
            <a:r>
              <a:rPr lang="de-DE" sz="1200" dirty="0">
                <a:solidFill>
                  <a:srgbClr val="FF0000"/>
                </a:solidFill>
              </a:rPr>
              <a:t> </a:t>
            </a:r>
            <a:r>
              <a:rPr lang="de-DE" sz="1200" dirty="0" err="1">
                <a:solidFill>
                  <a:srgbClr val="FF0000"/>
                </a:solidFill>
              </a:rPr>
              <a:t>lower</a:t>
            </a:r>
            <a:r>
              <a:rPr lang="de-DE" sz="1200" dirty="0">
                <a:solidFill>
                  <a:srgbClr val="FF0000"/>
                </a:solidFill>
              </a:rPr>
              <a:t> </a:t>
            </a:r>
            <a:r>
              <a:rPr lang="de-DE" sz="1200" dirty="0" err="1">
                <a:solidFill>
                  <a:srgbClr val="FF0000"/>
                </a:solidFill>
              </a:rPr>
              <a:t>the</a:t>
            </a:r>
            <a:r>
              <a:rPr lang="de-DE" sz="1200" dirty="0">
                <a:solidFill>
                  <a:srgbClr val="FF0000"/>
                </a:solidFill>
              </a:rPr>
              <a:t> </a:t>
            </a:r>
            <a:r>
              <a:rPr lang="de-DE" sz="1200" dirty="0" err="1">
                <a:solidFill>
                  <a:srgbClr val="FF0000"/>
                </a:solidFill>
              </a:rPr>
              <a:t>noise</a:t>
            </a:r>
            <a:r>
              <a:rPr lang="de-DE" sz="1200" dirty="0">
                <a:solidFill>
                  <a:srgbClr val="FF0000"/>
                </a:solidFill>
              </a:rPr>
              <a:t> </a:t>
            </a:r>
            <a:r>
              <a:rPr lang="de-DE" sz="1200" dirty="0" err="1">
                <a:solidFill>
                  <a:srgbClr val="FF0000"/>
                </a:solidFill>
              </a:rPr>
              <a:t>figure</a:t>
            </a:r>
            <a:endParaRPr lang="en-GB" sz="1200" dirty="0">
              <a:solidFill>
                <a:srgbClr val="FF0000"/>
              </a:solidFill>
            </a:endParaRPr>
          </a:p>
        </p:txBody>
      </p:sp>
      <p:sp>
        <p:nvSpPr>
          <p:cNvPr id="42" name="Rechteck 41"/>
          <p:cNvSpPr/>
          <p:nvPr/>
        </p:nvSpPr>
        <p:spPr>
          <a:xfrm>
            <a:off x="144016" y="5536297"/>
            <a:ext cx="6096000" cy="830997"/>
          </a:xfrm>
          <a:prstGeom prst="rect">
            <a:avLst/>
          </a:prstGeom>
        </p:spPr>
        <p:txBody>
          <a:bodyPr>
            <a:spAutoFit/>
          </a:bodyPr>
          <a:lstStyle/>
          <a:p>
            <a:r>
              <a:rPr lang="en-GB" sz="1200" dirty="0">
                <a:solidFill>
                  <a:srgbClr val="FF0000"/>
                </a:solidFill>
              </a:rPr>
              <a:t>The high gain in an active </a:t>
            </a:r>
            <a:r>
              <a:rPr lang="en-GB" sz="1200" dirty="0" err="1">
                <a:solidFill>
                  <a:srgbClr val="FF0000"/>
                </a:solidFill>
              </a:rPr>
              <a:t>fiber</a:t>
            </a:r>
            <a:r>
              <a:rPr lang="en-GB" sz="1200" dirty="0">
                <a:solidFill>
                  <a:srgbClr val="FF0000"/>
                </a:solidFill>
              </a:rPr>
              <a:t> with the total population inversion provided causes the spontaneous emission to stay in low levels. The noise figure of the EDFA varies linearly with ASE power and inversely with the amplifier gain. Therefore, the noise figure of an EDFA can be reduced to a minimum level by increasing the gain</a:t>
            </a:r>
          </a:p>
        </p:txBody>
      </p:sp>
      <p:sp>
        <p:nvSpPr>
          <p:cNvPr id="3" name="Rechteck 2"/>
          <p:cNvSpPr/>
          <p:nvPr/>
        </p:nvSpPr>
        <p:spPr>
          <a:xfrm>
            <a:off x="6240016" y="2728243"/>
            <a:ext cx="6096000" cy="3477875"/>
          </a:xfrm>
          <a:prstGeom prst="rect">
            <a:avLst/>
          </a:prstGeom>
        </p:spPr>
        <p:txBody>
          <a:bodyPr>
            <a:spAutoFit/>
          </a:bodyPr>
          <a:lstStyle/>
          <a:p>
            <a:pPr marL="285750" indent="-285750">
              <a:buFont typeface="Arial" panose="020B0604020202020204" pitchFamily="34" charset="0"/>
              <a:buChar char="•"/>
            </a:pPr>
            <a:r>
              <a:rPr lang="en-GB" sz="1000" dirty="0">
                <a:solidFill>
                  <a:srgbClr val="0070C0"/>
                </a:solidFill>
              </a:rPr>
              <a:t>The noise ﬁgure for the ampliﬁer is determined by the gain of the </a:t>
            </a:r>
            <a:r>
              <a:rPr lang="en-GB" sz="1000" dirty="0" err="1">
                <a:solidFill>
                  <a:srgbClr val="0070C0"/>
                </a:solidFill>
              </a:rPr>
              <a:t>ﬁber</a:t>
            </a:r>
            <a:r>
              <a:rPr lang="en-GB" sz="1000" dirty="0">
                <a:solidFill>
                  <a:srgbClr val="0070C0"/>
                </a:solidFill>
              </a:rPr>
              <a:t> and the emission to absorption cross-section ratios at the pump and signal wavelengths</a:t>
            </a:r>
          </a:p>
          <a:p>
            <a:pPr marL="285750" indent="-285750">
              <a:buFont typeface="Arial" panose="020B0604020202020204" pitchFamily="34" charset="0"/>
              <a:buChar char="•"/>
            </a:pPr>
            <a:r>
              <a:rPr lang="en-GB" sz="1000" dirty="0">
                <a:solidFill>
                  <a:srgbClr val="0070C0"/>
                </a:solidFill>
              </a:rPr>
              <a:t>with increasing </a:t>
            </a:r>
            <a:r>
              <a:rPr lang="en-GB" sz="1000" dirty="0" err="1">
                <a:solidFill>
                  <a:srgbClr val="0070C0"/>
                </a:solidFill>
              </a:rPr>
              <a:t>ﬁber</a:t>
            </a:r>
            <a:r>
              <a:rPr lang="en-GB" sz="1000" dirty="0">
                <a:solidFill>
                  <a:srgbClr val="0070C0"/>
                </a:solidFill>
              </a:rPr>
              <a:t> length, the values of generated noise will be increased due to the accumulation of previous noise</a:t>
            </a:r>
          </a:p>
          <a:p>
            <a:pPr marL="285750" indent="-285750">
              <a:buFont typeface="Arial" panose="020B0604020202020204" pitchFamily="34" charset="0"/>
              <a:buChar char="•"/>
            </a:pPr>
            <a:r>
              <a:rPr lang="en-GB" sz="1000" dirty="0">
                <a:solidFill>
                  <a:srgbClr val="0070C0"/>
                </a:solidFill>
              </a:rPr>
              <a:t>The more guided modes a </a:t>
            </a:r>
            <a:r>
              <a:rPr lang="en-GB" sz="1000" dirty="0" err="1">
                <a:solidFill>
                  <a:srgbClr val="0070C0"/>
                </a:solidFill>
              </a:rPr>
              <a:t>fiber</a:t>
            </a:r>
            <a:r>
              <a:rPr lang="en-GB" sz="1000" dirty="0">
                <a:solidFill>
                  <a:srgbClr val="0070C0"/>
                </a:solidFill>
              </a:rPr>
              <a:t> has, the more fluorescence light can be captured, and the stronger will be ASE. </a:t>
            </a:r>
          </a:p>
          <a:p>
            <a:pPr marL="285750" indent="-285750">
              <a:buFont typeface="Arial" panose="020B0604020202020204" pitchFamily="34" charset="0"/>
              <a:buChar char="•"/>
            </a:pPr>
            <a:r>
              <a:rPr lang="en-GB" sz="1000" dirty="0">
                <a:solidFill>
                  <a:srgbClr val="0070C0"/>
                </a:solidFill>
              </a:rPr>
              <a:t>The minimum possible amount of ASE is obtained for a </a:t>
            </a:r>
            <a:r>
              <a:rPr lang="en-GB" sz="1000" dirty="0">
                <a:solidFill>
                  <a:srgbClr val="0070C0"/>
                </a:solidFill>
                <a:hlinkClick r:id="rId3" tooltip="optical fibers supporting only a single guided mode per polarization direction"/>
              </a:rPr>
              <a:t>single-mode </a:t>
            </a:r>
            <a:r>
              <a:rPr lang="en-GB" sz="1000" dirty="0" err="1">
                <a:solidFill>
                  <a:srgbClr val="0070C0"/>
                </a:solidFill>
                <a:hlinkClick r:id="rId3" tooltip="optical fibers supporting only a single guided mode per polarization direction"/>
              </a:rPr>
              <a:t>fiber</a:t>
            </a:r>
            <a:r>
              <a:rPr lang="en-GB" sz="1000" dirty="0">
                <a:solidFill>
                  <a:srgbClr val="0070C0"/>
                </a:solidFill>
              </a:rPr>
              <a:t>. </a:t>
            </a:r>
          </a:p>
          <a:p>
            <a:pPr marL="285750" indent="-285750">
              <a:buFont typeface="Arial" panose="020B0604020202020204" pitchFamily="34" charset="0"/>
              <a:buChar char="•"/>
            </a:pPr>
            <a:r>
              <a:rPr lang="en-GB" sz="1000" dirty="0">
                <a:solidFill>
                  <a:srgbClr val="00B050"/>
                </a:solidFill>
              </a:rPr>
              <a:t>In Erbium (quasi-three-level behaviour) signal reabsorption is high, therefore a higher excitation density for a given amount of gain is needed in order to overcome it, and that causes stronger spontaneous emission. That effect is particularly pronounced for ASE in a direction where the excitation density at the beginning of the </a:t>
            </a:r>
            <a:r>
              <a:rPr lang="en-GB" sz="1000" dirty="0" err="1">
                <a:solidFill>
                  <a:srgbClr val="00B050"/>
                </a:solidFill>
              </a:rPr>
              <a:t>fiber</a:t>
            </a:r>
            <a:r>
              <a:rPr lang="en-GB" sz="1000" dirty="0">
                <a:solidFill>
                  <a:srgbClr val="00B050"/>
                </a:solidFill>
              </a:rPr>
              <a:t> is low. Therefore, ASE is often stronger in a direction opposite to that of the pump.</a:t>
            </a:r>
          </a:p>
          <a:p>
            <a:pPr marL="285750" indent="-285750">
              <a:buFont typeface="Arial" panose="020B0604020202020204" pitchFamily="34" charset="0"/>
              <a:buChar char="•"/>
            </a:pPr>
            <a:r>
              <a:rPr lang="en-GB" sz="1000" dirty="0">
                <a:solidFill>
                  <a:srgbClr val="00B050"/>
                </a:solidFill>
              </a:rPr>
              <a:t>In case of a </a:t>
            </a:r>
            <a:r>
              <a:rPr lang="en-GB" sz="1000" b="1" dirty="0">
                <a:solidFill>
                  <a:srgbClr val="00B050"/>
                </a:solidFill>
                <a:hlinkClick r:id="rId4" tooltip="laser gain media where the lower laser level has a substantial thermally induced population"/>
              </a:rPr>
              <a:t>quasi-three-level</a:t>
            </a:r>
            <a:r>
              <a:rPr lang="en-GB" sz="1000" dirty="0">
                <a:solidFill>
                  <a:srgbClr val="00B050"/>
                </a:solidFill>
              </a:rPr>
              <a:t> amplifier, it is important to design it such that it operates with a high excitation level of the laser-active ions near the input end.</a:t>
            </a:r>
          </a:p>
          <a:p>
            <a:pPr marL="285750" indent="-285750">
              <a:buFont typeface="Arial" panose="020B0604020202020204" pitchFamily="34" charset="0"/>
              <a:buChar char="•"/>
            </a:pPr>
            <a:r>
              <a:rPr lang="en-GB" sz="1000" dirty="0">
                <a:solidFill>
                  <a:srgbClr val="0070C0"/>
                </a:solidFill>
              </a:rPr>
              <a:t>Backward pumping is significantly worse in terms of noise, since in that configuration we have a low degree of erbium excitation near the signal input end</a:t>
            </a:r>
          </a:p>
          <a:p>
            <a:pPr marL="285750" indent="-285750">
              <a:buFont typeface="Arial" panose="020B0604020202020204" pitchFamily="34" charset="0"/>
              <a:buChar char="•"/>
            </a:pPr>
            <a:r>
              <a:rPr lang="en-GB" sz="1000" dirty="0">
                <a:solidFill>
                  <a:srgbClr val="00B050"/>
                </a:solidFill>
              </a:rPr>
              <a:t>In Erbium, we have some signal reabsorption, which increases the excess noise: the absorption itself introduces quantum noise, and the required additional stimulated emission causes more spontaneous emission, which further adds to the noise. That effect becomes more severe for low excitation levels of the laser-active ions, because then the reabsorption is more relevant. Also, it matters mostly whether that effect occurs near the input end of an amplifier, but not much for the output end (if the gain is high), as the excess noise is already strong near the output.</a:t>
            </a:r>
            <a:endParaRPr lang="de-DE" sz="1000" dirty="0">
              <a:solidFill>
                <a:srgbClr val="00B050"/>
              </a:solidFill>
            </a:endParaRPr>
          </a:p>
        </p:txBody>
      </p:sp>
    </p:spTree>
    <p:extLst>
      <p:ext uri="{BB962C8B-B14F-4D97-AF65-F5344CB8AC3E}">
        <p14:creationId xmlns:p14="http://schemas.microsoft.com/office/powerpoint/2010/main" val="3618917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15. März 2022</a:t>
            </a:fld>
            <a:endParaRPr lang="en-US" dirty="0"/>
          </a:p>
        </p:txBody>
      </p:sp>
      <p:sp>
        <p:nvSpPr>
          <p:cNvPr id="5" name="Textfeld 4"/>
          <p:cNvSpPr txBox="1"/>
          <p:nvPr/>
        </p:nvSpPr>
        <p:spPr>
          <a:xfrm>
            <a:off x="767408" y="1112803"/>
            <a:ext cx="10657184" cy="404341"/>
          </a:xfrm>
          <a:prstGeom prst="rect">
            <a:avLst/>
          </a:prstGeom>
          <a:noFill/>
        </p:spPr>
        <p:txBody>
          <a:bodyPr wrap="square" rtlCol="0">
            <a:spAutoFit/>
          </a:bodyPr>
          <a:lstStyle/>
          <a:p>
            <a:pPr marL="259232" indent="-259232" algn="just">
              <a:lnSpc>
                <a:spcPct val="150000"/>
              </a:lnSpc>
              <a:buFont typeface="Arial" panose="020B0604020202020204" pitchFamily="34" charset="0"/>
              <a:buChar char="•"/>
            </a:pPr>
            <a:r>
              <a:rPr lang="de-DE" sz="1542" b="1" dirty="0" smtClean="0"/>
              <a:t>First, </a:t>
            </a:r>
            <a:r>
              <a:rPr lang="de-DE" sz="1542" b="1" dirty="0" err="1" smtClean="0"/>
              <a:t>some</a:t>
            </a:r>
            <a:r>
              <a:rPr lang="de-DE" sz="1542" b="1" dirty="0" smtClean="0"/>
              <a:t> </a:t>
            </a:r>
            <a:r>
              <a:rPr lang="de-DE" sz="1542" b="1" dirty="0" err="1" smtClean="0"/>
              <a:t>definitions</a:t>
            </a:r>
            <a:r>
              <a:rPr lang="de-DE" sz="1542" b="1" dirty="0" smtClean="0"/>
              <a:t>…</a:t>
            </a:r>
            <a:endParaRPr lang="de-DE" sz="1300" dirty="0"/>
          </a:p>
        </p:txBody>
      </p:sp>
      <p:pic>
        <p:nvPicPr>
          <p:cNvPr id="10" name="Grafik 9"/>
          <p:cNvPicPr>
            <a:picLocks noChangeAspect="1"/>
          </p:cNvPicPr>
          <p:nvPr/>
        </p:nvPicPr>
        <p:blipFill>
          <a:blip r:embed="rId2"/>
          <a:stretch>
            <a:fillRect/>
          </a:stretch>
        </p:blipFill>
        <p:spPr>
          <a:xfrm>
            <a:off x="1919536" y="1916832"/>
            <a:ext cx="2914650" cy="838200"/>
          </a:xfrm>
          <a:prstGeom prst="rect">
            <a:avLst/>
          </a:prstGeom>
        </p:spPr>
      </p:pic>
      <p:pic>
        <p:nvPicPr>
          <p:cNvPr id="11" name="Grafik 10"/>
          <p:cNvPicPr>
            <a:picLocks noChangeAspect="1"/>
          </p:cNvPicPr>
          <p:nvPr/>
        </p:nvPicPr>
        <p:blipFill>
          <a:blip r:embed="rId3"/>
          <a:stretch>
            <a:fillRect/>
          </a:stretch>
        </p:blipFill>
        <p:spPr>
          <a:xfrm>
            <a:off x="792060" y="3758460"/>
            <a:ext cx="2876550" cy="333375"/>
          </a:xfrm>
          <a:prstGeom prst="rect">
            <a:avLst/>
          </a:prstGeom>
        </p:spPr>
      </p:pic>
      <p:pic>
        <p:nvPicPr>
          <p:cNvPr id="12" name="Grafik 11"/>
          <p:cNvPicPr>
            <a:picLocks noChangeAspect="1"/>
          </p:cNvPicPr>
          <p:nvPr/>
        </p:nvPicPr>
        <p:blipFill>
          <a:blip r:embed="rId4"/>
          <a:stretch>
            <a:fillRect/>
          </a:stretch>
        </p:blipFill>
        <p:spPr>
          <a:xfrm>
            <a:off x="2176711" y="5163037"/>
            <a:ext cx="2400300" cy="714375"/>
          </a:xfrm>
          <a:prstGeom prst="rect">
            <a:avLst/>
          </a:prstGeom>
        </p:spPr>
      </p:pic>
      <p:pic>
        <p:nvPicPr>
          <p:cNvPr id="2" name="Grafik 1"/>
          <p:cNvPicPr>
            <a:picLocks noChangeAspect="1"/>
          </p:cNvPicPr>
          <p:nvPr/>
        </p:nvPicPr>
        <p:blipFill>
          <a:blip r:embed="rId5"/>
          <a:stretch>
            <a:fillRect/>
          </a:stretch>
        </p:blipFill>
        <p:spPr>
          <a:xfrm>
            <a:off x="4007768" y="3511359"/>
            <a:ext cx="7667625" cy="895350"/>
          </a:xfrm>
          <a:prstGeom prst="rect">
            <a:avLst/>
          </a:prstGeom>
        </p:spPr>
      </p:pic>
      <p:pic>
        <p:nvPicPr>
          <p:cNvPr id="3" name="Grafik 2"/>
          <p:cNvPicPr>
            <a:picLocks noChangeAspect="1"/>
          </p:cNvPicPr>
          <p:nvPr/>
        </p:nvPicPr>
        <p:blipFill>
          <a:blip r:embed="rId6"/>
          <a:stretch>
            <a:fillRect/>
          </a:stretch>
        </p:blipFill>
        <p:spPr>
          <a:xfrm>
            <a:off x="9120336" y="3150938"/>
            <a:ext cx="1876425" cy="523875"/>
          </a:xfrm>
          <a:prstGeom prst="rect">
            <a:avLst/>
          </a:prstGeom>
        </p:spPr>
      </p:pic>
      <p:sp>
        <p:nvSpPr>
          <p:cNvPr id="6" name="Textfeld 5"/>
          <p:cNvSpPr txBox="1"/>
          <p:nvPr/>
        </p:nvSpPr>
        <p:spPr>
          <a:xfrm>
            <a:off x="7608168" y="5013176"/>
            <a:ext cx="505267" cy="369332"/>
          </a:xfrm>
          <a:prstGeom prst="rect">
            <a:avLst/>
          </a:prstGeom>
          <a:noFill/>
        </p:spPr>
        <p:txBody>
          <a:bodyPr wrap="none" rtlCol="0">
            <a:spAutoFit/>
          </a:bodyPr>
          <a:lstStyle/>
          <a:p>
            <a:r>
              <a:rPr lang="en-GB" dirty="0" smtClean="0"/>
              <a:t>5.4</a:t>
            </a:r>
            <a:endParaRPr lang="en-GB" dirty="0"/>
          </a:p>
        </p:txBody>
      </p:sp>
    </p:spTree>
    <p:extLst>
      <p:ext uri="{BB962C8B-B14F-4D97-AF65-F5344CB8AC3E}">
        <p14:creationId xmlns:p14="http://schemas.microsoft.com/office/powerpoint/2010/main" val="2227345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15. März 2022</a:t>
            </a:fld>
            <a:endParaRPr lang="en-US" dirty="0"/>
          </a:p>
        </p:txBody>
      </p:sp>
      <mc:AlternateContent xmlns:mc="http://schemas.openxmlformats.org/markup-compatibility/2006" xmlns:a14="http://schemas.microsoft.com/office/drawing/2010/main">
        <mc:Choice Requires="a14">
          <p:sp>
            <p:nvSpPr>
              <p:cNvPr id="5" name="Textfeld 4"/>
              <p:cNvSpPr txBox="1"/>
              <p:nvPr/>
            </p:nvSpPr>
            <p:spPr>
              <a:xfrm>
                <a:off x="767408" y="1112803"/>
                <a:ext cx="10657184" cy="1048492"/>
              </a:xfrm>
              <a:prstGeom prst="rect">
                <a:avLst/>
              </a:prstGeom>
              <a:noFill/>
            </p:spPr>
            <p:txBody>
              <a:bodyPr wrap="square" rtlCol="0">
                <a:spAutoFit/>
              </a:bodyPr>
              <a:lstStyle/>
              <a:p>
                <a:pPr marL="259232" indent="-259232" algn="just">
                  <a:lnSpc>
                    <a:spcPct val="150000"/>
                  </a:lnSpc>
                  <a:buFont typeface="Arial" panose="020B0604020202020204" pitchFamily="34" charset="0"/>
                  <a:buChar char="•"/>
                </a:pPr>
                <a:r>
                  <a:rPr lang="de-DE" sz="1542" b="1" dirty="0" err="1" smtClean="0"/>
                  <a:t>About</a:t>
                </a:r>
                <a:r>
                  <a:rPr lang="de-DE" sz="1542" b="1" dirty="0" smtClean="0"/>
                  <a:t> </a:t>
                </a:r>
              </a:p>
              <a:p>
                <a:pPr lvl="1" algn="just">
                  <a:lnSpc>
                    <a:spcPct val="150000"/>
                  </a:lnSpc>
                </a:pPr>
                <a:endParaRPr lang="de-DE" sz="1300" dirty="0"/>
              </a:p>
              <a:p>
                <a:pPr lvl="1" algn="just">
                  <a:lnSpc>
                    <a:spcPct val="150000"/>
                  </a:lnSpc>
                </a:pPr>
                <a:r>
                  <a:rPr lang="de-DE" sz="1300" dirty="0" smtClean="0"/>
                  <a:t>Photon </a:t>
                </a:r>
                <a:r>
                  <a:rPr lang="de-DE" sz="1300" dirty="0" err="1" smtClean="0"/>
                  <a:t>density</a:t>
                </a:r>
                <a:r>
                  <a:rPr lang="de-DE" sz="1300" dirty="0" smtClean="0"/>
                  <a:t> in </a:t>
                </a:r>
                <a:r>
                  <a:rPr lang="de-DE" sz="1300" dirty="0" err="1" smtClean="0"/>
                  <a:t>the</a:t>
                </a:r>
                <a:r>
                  <a:rPr lang="de-DE" sz="1300" dirty="0" smtClean="0"/>
                  <a:t> </a:t>
                </a:r>
                <a:r>
                  <a:rPr lang="de-DE" sz="1300" dirty="0" err="1" smtClean="0"/>
                  <a:t>mode</a:t>
                </a:r>
                <a:r>
                  <a:rPr lang="de-DE" sz="1300" dirty="0" smtClean="0"/>
                  <a:t> </a:t>
                </a:r>
                <a14:m>
                  <m:oMath xmlns:m="http://schemas.openxmlformats.org/officeDocument/2006/math">
                    <m:sSub>
                      <m:sSubPr>
                        <m:ctrlPr>
                          <a:rPr lang="de-DE" sz="1300" b="0" i="1" dirty="0" smtClean="0">
                            <a:latin typeface="Cambria Math" panose="02040503050406030204" pitchFamily="18" charset="0"/>
                          </a:rPr>
                        </m:ctrlPr>
                      </m:sSubPr>
                      <m:e>
                        <m:r>
                          <a:rPr lang="de-DE" sz="1300" i="1" dirty="0" smtClean="0">
                            <a:latin typeface="Cambria Math" panose="02040503050406030204" pitchFamily="18" charset="0"/>
                          </a:rPr>
                          <m:t>𝑁</m:t>
                        </m:r>
                      </m:e>
                      <m:sub>
                        <m:r>
                          <a:rPr lang="de-DE" sz="1300" b="0" i="1" dirty="0" smtClean="0">
                            <a:latin typeface="Cambria Math" panose="02040503050406030204" pitchFamily="18" charset="0"/>
                          </a:rPr>
                          <m:t>𝑚</m:t>
                        </m:r>
                      </m:sub>
                    </m:sSub>
                  </m:oMath>
                </a14:m>
                <a:r>
                  <a:rPr lang="de-DE" sz="1300" dirty="0" smtClean="0"/>
                  <a:t>:</a:t>
                </a:r>
              </a:p>
            </p:txBody>
          </p:sp>
        </mc:Choice>
        <mc:Fallback xmlns="">
          <p:sp>
            <p:nvSpPr>
              <p:cNvPr id="5" name="Textfeld 4"/>
              <p:cNvSpPr txBox="1">
                <a:spLocks noRot="1" noChangeAspect="1" noMove="1" noResize="1" noEditPoints="1" noAdjustHandles="1" noChangeArrowheads="1" noChangeShapeType="1" noTextEdit="1"/>
              </p:cNvSpPr>
              <p:nvPr/>
            </p:nvSpPr>
            <p:spPr>
              <a:xfrm>
                <a:off x="767408" y="1112803"/>
                <a:ext cx="10657184" cy="1048492"/>
              </a:xfrm>
              <a:prstGeom prst="rect">
                <a:avLst/>
              </a:prstGeom>
              <a:blipFill rotWithShape="0">
                <a:blip r:embed="rId2"/>
                <a:stretch>
                  <a:fillRect l="-229" b="-581"/>
                </a:stretch>
              </a:blipFill>
            </p:spPr>
            <p:txBody>
              <a:bodyPr/>
              <a:lstStyle/>
              <a:p>
                <a:r>
                  <a:rPr lang="en-GB">
                    <a:noFill/>
                  </a:rPr>
                  <a:t> </a:t>
                </a:r>
              </a:p>
            </p:txBody>
          </p:sp>
        </mc:Fallback>
      </mc:AlternateContent>
      <p:pic>
        <p:nvPicPr>
          <p:cNvPr id="7" name="Grafik 6"/>
          <p:cNvPicPr>
            <a:picLocks noChangeAspect="1"/>
          </p:cNvPicPr>
          <p:nvPr/>
        </p:nvPicPr>
        <p:blipFill>
          <a:blip r:embed="rId3"/>
          <a:stretch>
            <a:fillRect/>
          </a:stretch>
        </p:blipFill>
        <p:spPr>
          <a:xfrm>
            <a:off x="8758807" y="2975738"/>
            <a:ext cx="2876550" cy="333375"/>
          </a:xfrm>
          <a:prstGeom prst="rect">
            <a:avLst/>
          </a:prstGeom>
        </p:spPr>
      </p:pic>
      <p:sp>
        <p:nvSpPr>
          <p:cNvPr id="2" name="Textfeld 1"/>
          <p:cNvSpPr txBox="1"/>
          <p:nvPr/>
        </p:nvSpPr>
        <p:spPr>
          <a:xfrm>
            <a:off x="3552384" y="411279"/>
            <a:ext cx="4083169" cy="369332"/>
          </a:xfrm>
          <a:prstGeom prst="rect">
            <a:avLst/>
          </a:prstGeom>
          <a:noFill/>
        </p:spPr>
        <p:txBody>
          <a:bodyPr wrap="none" rtlCol="0">
            <a:spAutoFit/>
          </a:bodyPr>
          <a:lstStyle/>
          <a:p>
            <a:r>
              <a:rPr lang="en-GB" dirty="0" smtClean="0"/>
              <a:t>Where does this equation come from?</a:t>
            </a:r>
            <a:endParaRPr lang="en-GB" dirty="0"/>
          </a:p>
        </p:txBody>
      </p:sp>
      <p:cxnSp>
        <p:nvCxnSpPr>
          <p:cNvPr id="9" name="Gekrümmte Verbindung 8"/>
          <p:cNvCxnSpPr>
            <a:stCxn id="2" idx="2"/>
            <a:endCxn id="26" idx="3"/>
          </p:cNvCxnSpPr>
          <p:nvPr/>
        </p:nvCxnSpPr>
        <p:spPr>
          <a:xfrm rot="5400000">
            <a:off x="4822947" y="566949"/>
            <a:ext cx="557361" cy="98468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Grafik 2"/>
          <p:cNvPicPr>
            <a:picLocks noChangeAspect="1"/>
          </p:cNvPicPr>
          <p:nvPr/>
        </p:nvPicPr>
        <p:blipFill>
          <a:blip r:embed="rId4"/>
          <a:stretch>
            <a:fillRect/>
          </a:stretch>
        </p:blipFill>
        <p:spPr>
          <a:xfrm>
            <a:off x="767408" y="2272325"/>
            <a:ext cx="5981700" cy="476250"/>
          </a:xfrm>
          <a:prstGeom prst="rect">
            <a:avLst/>
          </a:prstGeom>
        </p:spPr>
      </p:pic>
      <p:pic>
        <p:nvPicPr>
          <p:cNvPr id="16" name="Grafik 15"/>
          <p:cNvPicPr>
            <a:picLocks noChangeAspect="1"/>
          </p:cNvPicPr>
          <p:nvPr/>
        </p:nvPicPr>
        <p:blipFill>
          <a:blip r:embed="rId5"/>
          <a:stretch>
            <a:fillRect/>
          </a:stretch>
        </p:blipFill>
        <p:spPr>
          <a:xfrm>
            <a:off x="1796254" y="4558261"/>
            <a:ext cx="3990975" cy="790575"/>
          </a:xfrm>
          <a:prstGeom prst="rect">
            <a:avLst/>
          </a:prstGeom>
        </p:spPr>
      </p:pic>
      <p:pic>
        <p:nvPicPr>
          <p:cNvPr id="17" name="Grafik 16"/>
          <p:cNvPicPr>
            <a:picLocks noChangeAspect="1"/>
          </p:cNvPicPr>
          <p:nvPr/>
        </p:nvPicPr>
        <p:blipFill>
          <a:blip r:embed="rId6"/>
          <a:stretch>
            <a:fillRect/>
          </a:stretch>
        </p:blipFill>
        <p:spPr>
          <a:xfrm>
            <a:off x="1415480" y="5475579"/>
            <a:ext cx="4962525" cy="819150"/>
          </a:xfrm>
          <a:prstGeom prst="rect">
            <a:avLst/>
          </a:prstGeom>
        </p:spPr>
      </p:pic>
      <p:pic>
        <p:nvPicPr>
          <p:cNvPr id="18" name="Grafik 17"/>
          <p:cNvPicPr>
            <a:picLocks noChangeAspect="1"/>
          </p:cNvPicPr>
          <p:nvPr/>
        </p:nvPicPr>
        <p:blipFill>
          <a:blip r:embed="rId7"/>
          <a:stretch>
            <a:fillRect/>
          </a:stretch>
        </p:blipFill>
        <p:spPr>
          <a:xfrm>
            <a:off x="7104112" y="5304084"/>
            <a:ext cx="3657600" cy="571500"/>
          </a:xfrm>
          <a:prstGeom prst="rect">
            <a:avLst/>
          </a:prstGeom>
        </p:spPr>
      </p:pic>
      <p:sp>
        <p:nvSpPr>
          <p:cNvPr id="19" name="Textfeld 18"/>
          <p:cNvSpPr txBox="1"/>
          <p:nvPr/>
        </p:nvSpPr>
        <p:spPr>
          <a:xfrm>
            <a:off x="5007779" y="2656317"/>
            <a:ext cx="646331" cy="369332"/>
          </a:xfrm>
          <a:prstGeom prst="rect">
            <a:avLst/>
          </a:prstGeom>
          <a:noFill/>
        </p:spPr>
        <p:txBody>
          <a:bodyPr wrap="none" rtlCol="0">
            <a:spAutoFit/>
          </a:bodyPr>
          <a:lstStyle/>
          <a:p>
            <a:r>
              <a:rPr lang="en-GB" dirty="0" smtClean="0"/>
              <a:t>ASE</a:t>
            </a:r>
            <a:endParaRPr lang="en-GB" dirty="0"/>
          </a:p>
        </p:txBody>
      </p:sp>
      <p:sp>
        <p:nvSpPr>
          <p:cNvPr id="20" name="Textfeld 19"/>
          <p:cNvSpPr txBox="1"/>
          <p:nvPr/>
        </p:nvSpPr>
        <p:spPr>
          <a:xfrm>
            <a:off x="3552384" y="2674563"/>
            <a:ext cx="646331" cy="369332"/>
          </a:xfrm>
          <a:prstGeom prst="rect">
            <a:avLst/>
          </a:prstGeom>
          <a:noFill/>
        </p:spPr>
        <p:txBody>
          <a:bodyPr wrap="none" rtlCol="0">
            <a:spAutoFit/>
          </a:bodyPr>
          <a:lstStyle/>
          <a:p>
            <a:r>
              <a:rPr lang="en-GB" dirty="0" smtClean="0"/>
              <a:t>Abs.</a:t>
            </a:r>
            <a:endParaRPr lang="en-GB" dirty="0"/>
          </a:p>
        </p:txBody>
      </p:sp>
      <p:sp>
        <p:nvSpPr>
          <p:cNvPr id="21" name="Textfeld 20"/>
          <p:cNvSpPr txBox="1"/>
          <p:nvPr/>
        </p:nvSpPr>
        <p:spPr>
          <a:xfrm>
            <a:off x="1936498" y="2650221"/>
            <a:ext cx="710451" cy="369332"/>
          </a:xfrm>
          <a:prstGeom prst="rect">
            <a:avLst/>
          </a:prstGeom>
          <a:noFill/>
        </p:spPr>
        <p:txBody>
          <a:bodyPr wrap="none" rtlCol="0">
            <a:spAutoFit/>
          </a:bodyPr>
          <a:lstStyle/>
          <a:p>
            <a:r>
              <a:rPr lang="en-GB" dirty="0" smtClean="0"/>
              <a:t>Stim.</a:t>
            </a:r>
            <a:endParaRPr lang="en-GB" dirty="0"/>
          </a:p>
        </p:txBody>
      </p:sp>
      <p:sp>
        <p:nvSpPr>
          <p:cNvPr id="22" name="Textfeld 21"/>
          <p:cNvSpPr txBox="1"/>
          <p:nvPr/>
        </p:nvSpPr>
        <p:spPr>
          <a:xfrm>
            <a:off x="8114009" y="3007413"/>
            <a:ext cx="3732112" cy="600164"/>
          </a:xfrm>
          <a:prstGeom prst="rect">
            <a:avLst/>
          </a:prstGeom>
          <a:noFill/>
        </p:spPr>
        <p:txBody>
          <a:bodyPr wrap="none" rtlCol="0">
            <a:spAutoFit/>
          </a:bodyPr>
          <a:lstStyle/>
          <a:p>
            <a:pPr algn="r"/>
            <a:r>
              <a:rPr lang="en-GB" sz="1300" dirty="0" smtClean="0"/>
              <a:t> </a:t>
            </a:r>
            <a:r>
              <a:rPr lang="en-GB" sz="1300" dirty="0" smtClean="0">
                <a:solidFill>
                  <a:srgbClr val="FF0000"/>
                </a:solidFill>
              </a:rPr>
              <a:t>x 2</a:t>
            </a:r>
          </a:p>
          <a:p>
            <a:pPr algn="r"/>
            <a:r>
              <a:rPr lang="en-GB" sz="700" dirty="0" smtClean="0">
                <a:solidFill>
                  <a:schemeClr val="bg1"/>
                </a:solidFill>
              </a:rPr>
              <a:t>.</a:t>
            </a:r>
          </a:p>
          <a:p>
            <a:pPr algn="r"/>
            <a:r>
              <a:rPr lang="en-GB" sz="1300" dirty="0" smtClean="0">
                <a:solidFill>
                  <a:srgbClr val="FF0000"/>
                </a:solidFill>
              </a:rPr>
              <a:t>if single mode fiber with two polarization modes </a:t>
            </a:r>
            <a:endParaRPr lang="en-GB" sz="1300" dirty="0">
              <a:solidFill>
                <a:srgbClr val="FF0000"/>
              </a:solidFill>
            </a:endParaRPr>
          </a:p>
        </p:txBody>
      </p:sp>
      <mc:AlternateContent xmlns:mc="http://schemas.openxmlformats.org/markup-compatibility/2006" xmlns:a14="http://schemas.microsoft.com/office/drawing/2010/main">
        <mc:Choice Requires="a14">
          <p:sp>
            <p:nvSpPr>
              <p:cNvPr id="23" name="Textfeld 22"/>
              <p:cNvSpPr txBox="1"/>
              <p:nvPr/>
            </p:nvSpPr>
            <p:spPr>
              <a:xfrm>
                <a:off x="7104112" y="4516588"/>
                <a:ext cx="4680520" cy="492443"/>
              </a:xfrm>
              <a:prstGeom prst="rect">
                <a:avLst/>
              </a:prstGeom>
              <a:noFill/>
            </p:spPr>
            <p:txBody>
              <a:bodyPr wrap="square" rtlCol="0">
                <a:spAutoFit/>
              </a:bodyPr>
              <a:lstStyle/>
              <a:p>
                <a:r>
                  <a:rPr lang="en-GB" sz="1300" dirty="0" smtClean="0"/>
                  <a:t>For getting the power, we compute the number of modes in the frequency band </a:t>
                </a:r>
                <a14:m>
                  <m:oMath xmlns:m="http://schemas.openxmlformats.org/officeDocument/2006/math">
                    <m:r>
                      <m:rPr>
                        <m:sty m:val="p"/>
                      </m:rPr>
                      <a:rPr lang="en-GB" sz="1300" i="0" dirty="0" smtClean="0">
                        <a:latin typeface="Cambria Math" panose="02040503050406030204" pitchFamily="18" charset="0"/>
                      </a:rPr>
                      <m:t>Δ</m:t>
                    </m:r>
                    <m:r>
                      <a:rPr lang="en-GB" sz="1300" i="1" dirty="0" smtClean="0">
                        <a:latin typeface="Cambria Math" panose="02040503050406030204" pitchFamily="18" charset="0"/>
                      </a:rPr>
                      <m:t>𝜈</m:t>
                    </m:r>
                  </m:oMath>
                </a14:m>
                <a:r>
                  <a:rPr lang="en-GB" sz="1300" dirty="0" smtClean="0"/>
                  <a:t> around the frequency </a:t>
                </a:r>
                <a14:m>
                  <m:oMath xmlns:m="http://schemas.openxmlformats.org/officeDocument/2006/math">
                    <m:r>
                      <a:rPr lang="en-GB" sz="1300" i="1" dirty="0" smtClean="0">
                        <a:latin typeface="Cambria Math" panose="02040503050406030204" pitchFamily="18" charset="0"/>
                      </a:rPr>
                      <m:t>h</m:t>
                    </m:r>
                    <m:r>
                      <a:rPr lang="en-GB" sz="1300" i="1" dirty="0" smtClean="0">
                        <a:latin typeface="Cambria Math" panose="02040503050406030204" pitchFamily="18" charset="0"/>
                      </a:rPr>
                      <m:t>𝜈</m:t>
                    </m:r>
                  </m:oMath>
                </a14:m>
                <a:endParaRPr lang="en-GB" sz="1300" dirty="0"/>
              </a:p>
            </p:txBody>
          </p:sp>
        </mc:Choice>
        <mc:Fallback xmlns="">
          <p:sp>
            <p:nvSpPr>
              <p:cNvPr id="23" name="Textfeld 22"/>
              <p:cNvSpPr txBox="1">
                <a:spLocks noRot="1" noChangeAspect="1" noMove="1" noResize="1" noEditPoints="1" noAdjustHandles="1" noChangeArrowheads="1" noChangeShapeType="1" noTextEdit="1"/>
              </p:cNvSpPr>
              <p:nvPr/>
            </p:nvSpPr>
            <p:spPr>
              <a:xfrm>
                <a:off x="7104112" y="4516588"/>
                <a:ext cx="4680520" cy="492443"/>
              </a:xfrm>
              <a:prstGeom prst="rect">
                <a:avLst/>
              </a:prstGeom>
              <a:blipFill rotWithShape="0">
                <a:blip r:embed="rId8"/>
                <a:stretch>
                  <a:fillRect l="-130" t="-1235" b="-9877"/>
                </a:stretch>
              </a:blipFill>
            </p:spPr>
            <p:txBody>
              <a:bodyPr/>
              <a:lstStyle/>
              <a:p>
                <a:r>
                  <a:rPr lang="en-GB">
                    <a:noFill/>
                  </a:rPr>
                  <a:t> </a:t>
                </a:r>
              </a:p>
            </p:txBody>
          </p:sp>
        </mc:Fallback>
      </mc:AlternateContent>
      <p:cxnSp>
        <p:nvCxnSpPr>
          <p:cNvPr id="25" name="Gekrümmte Verbindung 24"/>
          <p:cNvCxnSpPr>
            <a:stCxn id="18" idx="3"/>
            <a:endCxn id="23" idx="3"/>
          </p:cNvCxnSpPr>
          <p:nvPr/>
        </p:nvCxnSpPr>
        <p:spPr>
          <a:xfrm flipV="1">
            <a:off x="10761712" y="4762810"/>
            <a:ext cx="1022920" cy="827024"/>
          </a:xfrm>
          <a:prstGeom prst="curvedConnector3">
            <a:avLst>
              <a:gd name="adj1" fmla="val 12419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Gekrümmte Verbindung 26"/>
          <p:cNvCxnSpPr>
            <a:stCxn id="23" idx="0"/>
            <a:endCxn id="22" idx="2"/>
          </p:cNvCxnSpPr>
          <p:nvPr/>
        </p:nvCxnSpPr>
        <p:spPr>
          <a:xfrm rot="5400000" flipH="1" flipV="1">
            <a:off x="9257713" y="3794237"/>
            <a:ext cx="909011" cy="5356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feld 37"/>
              <p:cNvSpPr txBox="1"/>
              <p:nvPr/>
            </p:nvSpPr>
            <p:spPr>
              <a:xfrm>
                <a:off x="139093" y="2998693"/>
                <a:ext cx="1568827"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𝜌</m:t>
                      </m:r>
                      <m:d>
                        <m:dPr>
                          <m:ctrlPr>
                            <a:rPr lang="de-DE" b="0" i="1" smtClean="0">
                              <a:latin typeface="Cambria Math" panose="02040503050406030204" pitchFamily="18" charset="0"/>
                            </a:rPr>
                          </m:ctrlPr>
                        </m:dPr>
                        <m:e>
                          <m:r>
                            <a:rPr lang="de-DE" b="0" i="1" smtClean="0">
                              <a:latin typeface="Cambria Math" panose="02040503050406030204" pitchFamily="18" charset="0"/>
                            </a:rPr>
                            <m:t>𝜈</m:t>
                          </m:r>
                        </m:e>
                      </m:d>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𝑁</m:t>
                          </m:r>
                        </m:e>
                        <m:sub>
                          <m:r>
                            <a:rPr lang="de-DE" b="0" i="1" smtClean="0">
                              <a:latin typeface="Cambria Math" panose="02040503050406030204" pitchFamily="18" charset="0"/>
                            </a:rPr>
                            <m:t>𝑚</m:t>
                          </m:r>
                        </m:sub>
                      </m:sSub>
                      <m:r>
                        <a:rPr lang="de-DE" b="0" i="1" smtClean="0">
                          <a:latin typeface="Cambria Math" panose="02040503050406030204" pitchFamily="18" charset="0"/>
                        </a:rPr>
                        <m:t>h</m:t>
                      </m:r>
                      <m:r>
                        <a:rPr lang="de-DE" b="0" i="1" smtClean="0">
                          <a:latin typeface="Cambria Math" panose="02040503050406030204" pitchFamily="18" charset="0"/>
                        </a:rPr>
                        <m:t>𝜈</m:t>
                      </m:r>
                    </m:oMath>
                  </m:oMathPara>
                </a14:m>
                <a:endParaRPr lang="de-DE" b="0" dirty="0" smtClean="0"/>
              </a:p>
              <a:p>
                <a:pPr/>
                <a14:m>
                  <m:oMathPara xmlns:m="http://schemas.openxmlformats.org/officeDocument/2006/math">
                    <m:oMathParaPr>
                      <m:jc m:val="centerGroup"/>
                    </m:oMathParaPr>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𝐵</m:t>
                          </m:r>
                        </m:e>
                        <m:sub>
                          <m:r>
                            <a:rPr lang="de-DE" b="0" i="1" smtClean="0">
                              <a:latin typeface="Cambria Math" panose="02040503050406030204" pitchFamily="18" charset="0"/>
                            </a:rPr>
                            <m:t>12</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𝐵</m:t>
                          </m:r>
                        </m:e>
                        <m:sub>
                          <m:r>
                            <a:rPr lang="de-DE" b="0" i="1" smtClean="0">
                              <a:latin typeface="Cambria Math" panose="02040503050406030204" pitchFamily="18" charset="0"/>
                            </a:rPr>
                            <m:t>21</m:t>
                          </m:r>
                        </m:sub>
                      </m:sSub>
                      <m:r>
                        <a:rPr lang="de-DE" b="0" i="1" smtClean="0">
                          <a:latin typeface="Cambria Math" panose="02040503050406030204" pitchFamily="18" charset="0"/>
                        </a:rPr>
                        <m:t> </m:t>
                      </m:r>
                    </m:oMath>
                  </m:oMathPara>
                </a14:m>
                <a:endParaRPr lang="de-DE" b="0" dirty="0" smtClean="0"/>
              </a:p>
            </p:txBody>
          </p:sp>
        </mc:Choice>
        <mc:Fallback xmlns="">
          <p:sp>
            <p:nvSpPr>
              <p:cNvPr id="38" name="Textfeld 37"/>
              <p:cNvSpPr txBox="1">
                <a:spLocks noRot="1" noChangeAspect="1" noMove="1" noResize="1" noEditPoints="1" noAdjustHandles="1" noChangeArrowheads="1" noChangeShapeType="1" noTextEdit="1"/>
              </p:cNvSpPr>
              <p:nvPr/>
            </p:nvSpPr>
            <p:spPr>
              <a:xfrm>
                <a:off x="139093" y="2998693"/>
                <a:ext cx="1568827" cy="646331"/>
              </a:xfrm>
              <a:prstGeom prst="rect">
                <a:avLst/>
              </a:prstGeom>
              <a:blipFill rotWithShape="0">
                <a:blip r:embed="rId9"/>
                <a:stretch>
                  <a:fillRect/>
                </a:stretch>
              </a:blipFill>
            </p:spPr>
            <p:txBody>
              <a:bodyPr/>
              <a:lstStyle/>
              <a:p>
                <a:r>
                  <a:rPr lang="en-GB">
                    <a:noFill/>
                  </a:rPr>
                  <a:t> </a:t>
                </a:r>
              </a:p>
            </p:txBody>
          </p:sp>
        </mc:Fallback>
      </mc:AlternateContent>
      <p:pic>
        <p:nvPicPr>
          <p:cNvPr id="26" name="Grafik 25"/>
          <p:cNvPicPr>
            <a:picLocks noChangeAspect="1"/>
          </p:cNvPicPr>
          <p:nvPr/>
        </p:nvPicPr>
        <p:blipFill>
          <a:blip r:embed="rId3"/>
          <a:stretch>
            <a:fillRect/>
          </a:stretch>
        </p:blipFill>
        <p:spPr>
          <a:xfrm>
            <a:off x="1732734" y="1171284"/>
            <a:ext cx="2876550" cy="333375"/>
          </a:xfrm>
          <a:prstGeom prst="rect">
            <a:avLst/>
          </a:prstGeom>
        </p:spPr>
      </p:pic>
    </p:spTree>
    <p:extLst>
      <p:ext uri="{BB962C8B-B14F-4D97-AF65-F5344CB8AC3E}">
        <p14:creationId xmlns:p14="http://schemas.microsoft.com/office/powerpoint/2010/main" val="4009672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15. März 2022</a:t>
            </a:fld>
            <a:endParaRPr lang="en-US" dirty="0"/>
          </a:p>
        </p:txBody>
      </p:sp>
      <mc:AlternateContent xmlns:mc="http://schemas.openxmlformats.org/markup-compatibility/2006" xmlns:a14="http://schemas.microsoft.com/office/drawing/2010/main">
        <mc:Choice Requires="a14">
          <p:sp>
            <p:nvSpPr>
              <p:cNvPr id="5" name="Textfeld 4"/>
              <p:cNvSpPr txBox="1"/>
              <p:nvPr/>
            </p:nvSpPr>
            <p:spPr>
              <a:xfrm>
                <a:off x="767408" y="1112803"/>
                <a:ext cx="10657184" cy="5854680"/>
              </a:xfrm>
              <a:prstGeom prst="rect">
                <a:avLst/>
              </a:prstGeom>
              <a:noFill/>
            </p:spPr>
            <p:txBody>
              <a:bodyPr wrap="square" rtlCol="0">
                <a:spAutoFit/>
              </a:bodyPr>
              <a:lstStyle/>
              <a:p>
                <a:pPr marL="259232" indent="-259232" algn="just">
                  <a:lnSpc>
                    <a:spcPct val="150000"/>
                  </a:lnSpc>
                  <a:buFont typeface="Arial" panose="020B0604020202020204" pitchFamily="34" charset="0"/>
                  <a:buChar char="•"/>
                </a:pPr>
                <a:r>
                  <a:rPr lang="de-DE" sz="1542" b="1" dirty="0" smtClean="0"/>
                  <a:t>Noise </a:t>
                </a:r>
                <a:r>
                  <a:rPr lang="de-DE" sz="1542" b="1" dirty="0" err="1" smtClean="0"/>
                  <a:t>figure</a:t>
                </a:r>
                <a:endParaRPr lang="de-DE" sz="1542" b="1" dirty="0" smtClean="0"/>
              </a:p>
              <a:p>
                <a:pPr marL="716432" lvl="1" indent="-259232" algn="just">
                  <a:lnSpc>
                    <a:spcPct val="150000"/>
                  </a:lnSpc>
                  <a:buFont typeface="Arial" panose="020B0604020202020204" pitchFamily="34" charset="0"/>
                  <a:buChar char="•"/>
                </a:pPr>
                <a14:m>
                  <m:oMath xmlns:m="http://schemas.openxmlformats.org/officeDocument/2006/math">
                    <m:r>
                      <a:rPr lang="de-DE" sz="1300" b="1" i="0" dirty="0" smtClean="0">
                        <a:latin typeface="Cambria Math" panose="02040503050406030204" pitchFamily="18" charset="0"/>
                      </a:rPr>
                      <m:t>𝐍𝐅</m:t>
                    </m:r>
                    <m:r>
                      <a:rPr lang="de-DE" sz="1300" b="1" dirty="0">
                        <a:latin typeface="Cambria Math" panose="02040503050406030204" pitchFamily="18" charset="0"/>
                      </a:rPr>
                      <m:t>=</m:t>
                    </m:r>
                    <m:f>
                      <m:fPr>
                        <m:ctrlPr>
                          <a:rPr lang="de-DE" sz="1300" b="1" i="1" dirty="0" smtClean="0">
                            <a:latin typeface="Cambria Math" panose="02040503050406030204" pitchFamily="18" charset="0"/>
                          </a:rPr>
                        </m:ctrlPr>
                      </m:fPr>
                      <m:num>
                        <m:r>
                          <a:rPr lang="de-DE" sz="1300" b="1" i="1" dirty="0" smtClean="0">
                            <a:latin typeface="Cambria Math" panose="02040503050406030204" pitchFamily="18" charset="0"/>
                          </a:rPr>
                          <m:t>𝑺𝑵</m:t>
                        </m:r>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𝑹</m:t>
                            </m:r>
                          </m:e>
                          <m:sub>
                            <m:r>
                              <a:rPr lang="de-DE" sz="1300" b="1" i="1" dirty="0" smtClean="0">
                                <a:latin typeface="Cambria Math" panose="02040503050406030204" pitchFamily="18" charset="0"/>
                              </a:rPr>
                              <m:t>𝒊</m:t>
                            </m:r>
                          </m:sub>
                        </m:sSub>
                      </m:num>
                      <m:den>
                        <m:r>
                          <a:rPr lang="de-DE" sz="1300" b="1" i="1" dirty="0" smtClean="0">
                            <a:latin typeface="Cambria Math" panose="02040503050406030204" pitchFamily="18" charset="0"/>
                          </a:rPr>
                          <m:t>𝑺𝑵</m:t>
                        </m:r>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𝑹</m:t>
                            </m:r>
                          </m:e>
                          <m:sub>
                            <m:r>
                              <a:rPr lang="de-DE" sz="1300" b="1" i="1" dirty="0" smtClean="0">
                                <a:latin typeface="Cambria Math" panose="02040503050406030204" pitchFamily="18" charset="0"/>
                              </a:rPr>
                              <m:t>𝒐</m:t>
                            </m:r>
                          </m:sub>
                        </m:sSub>
                      </m:den>
                    </m:f>
                  </m:oMath>
                </a14:m>
                <a:r>
                  <a:rPr lang="de-DE" sz="1300" dirty="0" smtClean="0"/>
                  <a:t> 	</a:t>
                </a:r>
                <a14:m>
                  <m:oMath xmlns:m="http://schemas.openxmlformats.org/officeDocument/2006/math">
                    <m:r>
                      <m:rPr>
                        <m:sty m:val="p"/>
                      </m:rPr>
                      <a:rPr lang="de-DE" sz="1300" b="0" i="0" dirty="0" smtClean="0">
                        <a:latin typeface="Cambria Math" panose="02040503050406030204" pitchFamily="18" charset="0"/>
                      </a:rPr>
                      <m:t>S</m:t>
                    </m:r>
                    <m:r>
                      <a:rPr lang="de-DE" sz="1300" b="1" i="0" dirty="0" smtClean="0">
                        <a:latin typeface="Cambria Math" panose="02040503050406030204" pitchFamily="18" charset="0"/>
                      </a:rPr>
                      <m:t>𝐍</m:t>
                    </m:r>
                    <m:sSub>
                      <m:sSubPr>
                        <m:ctrlPr>
                          <a:rPr lang="de-DE" sz="1300" b="1" i="1" dirty="0" smtClean="0">
                            <a:latin typeface="Cambria Math" panose="02040503050406030204" pitchFamily="18" charset="0"/>
                          </a:rPr>
                        </m:ctrlPr>
                      </m:sSubPr>
                      <m:e>
                        <m:r>
                          <a:rPr lang="de-DE" sz="1300" b="1" i="0" dirty="0" smtClean="0">
                            <a:latin typeface="Cambria Math" panose="02040503050406030204" pitchFamily="18" charset="0"/>
                          </a:rPr>
                          <m:t>𝐑</m:t>
                        </m:r>
                      </m:e>
                      <m:sub>
                        <m:r>
                          <a:rPr lang="de-DE" sz="1300" b="1" i="1" dirty="0" smtClean="0">
                            <a:latin typeface="Cambria Math" panose="02040503050406030204" pitchFamily="18" charset="0"/>
                          </a:rPr>
                          <m:t>𝒊</m:t>
                        </m:r>
                      </m:sub>
                    </m:sSub>
                    <m:r>
                      <a:rPr lang="de-DE" sz="1300" b="1" i="1" dirty="0" smtClean="0">
                        <a:latin typeface="Cambria Math" panose="02040503050406030204" pitchFamily="18" charset="0"/>
                      </a:rPr>
                      <m:t>= </m:t>
                    </m:r>
                    <m:f>
                      <m:fPr>
                        <m:ctrlPr>
                          <a:rPr lang="de-DE" sz="1300" b="1" i="1" dirty="0">
                            <a:latin typeface="Cambria Math" panose="02040503050406030204" pitchFamily="18" charset="0"/>
                          </a:rPr>
                        </m:ctrlPr>
                      </m:fPr>
                      <m:num>
                        <m:sSubSup>
                          <m:sSubSupPr>
                            <m:ctrlPr>
                              <a:rPr lang="de-DE" sz="1300" b="1" i="1" dirty="0" smtClean="0">
                                <a:latin typeface="Cambria Math" panose="02040503050406030204" pitchFamily="18" charset="0"/>
                              </a:rPr>
                            </m:ctrlPr>
                          </m:sSubSupPr>
                          <m:e>
                            <m:r>
                              <a:rPr lang="de-DE" sz="1300" b="1" i="1" dirty="0" smtClean="0">
                                <a:latin typeface="Cambria Math" panose="02040503050406030204" pitchFamily="18" charset="0"/>
                              </a:rPr>
                              <m:t>𝑰</m:t>
                            </m:r>
                          </m:e>
                          <m:sub>
                            <m:r>
                              <a:rPr lang="de-DE" sz="1300" b="1" i="1" dirty="0" smtClean="0">
                                <a:latin typeface="Cambria Math" panose="02040503050406030204" pitchFamily="18" charset="0"/>
                              </a:rPr>
                              <m:t>𝒔</m:t>
                            </m:r>
                          </m:sub>
                          <m:sup>
                            <m:r>
                              <a:rPr lang="de-DE" sz="1300" b="1" i="1" dirty="0" smtClean="0">
                                <a:latin typeface="Cambria Math" panose="02040503050406030204" pitchFamily="18" charset="0"/>
                              </a:rPr>
                              <m:t>𝟐</m:t>
                            </m:r>
                          </m:sup>
                        </m:sSubSup>
                      </m:num>
                      <m:den>
                        <m:r>
                          <a:rPr lang="de-DE" sz="1300" b="1" i="1" dirty="0" smtClean="0">
                            <a:latin typeface="Cambria Math" panose="02040503050406030204" pitchFamily="18" charset="0"/>
                          </a:rPr>
                          <m:t>𝒔𝒉𝒐𝒕</m:t>
                        </m:r>
                        <m:r>
                          <a:rPr lang="de-DE" sz="1300" b="1" i="1" dirty="0" smtClean="0">
                            <a:latin typeface="Cambria Math" panose="02040503050406030204" pitchFamily="18" charset="0"/>
                          </a:rPr>
                          <m:t> </m:t>
                        </m:r>
                        <m:r>
                          <a:rPr lang="de-DE" sz="1300" b="1" i="1" dirty="0" smtClean="0">
                            <a:latin typeface="Cambria Math" panose="02040503050406030204" pitchFamily="18" charset="0"/>
                          </a:rPr>
                          <m:t>𝒏𝒐𝒊𝒔𝒆</m:t>
                        </m:r>
                      </m:den>
                    </m:f>
                  </m:oMath>
                </a14:m>
                <a:endParaRPr lang="de-DE" sz="1300" b="1" dirty="0" smtClean="0"/>
              </a:p>
              <a:p>
                <a:pPr marL="716432" lvl="1" indent="-259232" algn="just">
                  <a:lnSpc>
                    <a:spcPct val="150000"/>
                  </a:lnSpc>
                  <a:buFont typeface="Arial" panose="020B0604020202020204" pitchFamily="34" charset="0"/>
                  <a:buChar char="•"/>
                </a:pPr>
                <a14:m>
                  <m:oMath xmlns:m="http://schemas.openxmlformats.org/officeDocument/2006/math">
                    <m:r>
                      <a:rPr lang="de-DE" sz="1300" b="1" i="0" dirty="0" smtClean="0">
                        <a:latin typeface="Cambria Math" panose="02040503050406030204" pitchFamily="18" charset="0"/>
                      </a:rPr>
                      <m:t>𝐒𝐍</m:t>
                    </m:r>
                    <m:sSub>
                      <m:sSubPr>
                        <m:ctrlPr>
                          <a:rPr lang="de-DE" sz="1300" b="1" i="1" dirty="0" smtClean="0">
                            <a:latin typeface="Cambria Math" panose="02040503050406030204" pitchFamily="18" charset="0"/>
                          </a:rPr>
                        </m:ctrlPr>
                      </m:sSubPr>
                      <m:e>
                        <m:r>
                          <a:rPr lang="de-DE" sz="1300" b="1" i="0" dirty="0" smtClean="0">
                            <a:latin typeface="Cambria Math" panose="02040503050406030204" pitchFamily="18" charset="0"/>
                          </a:rPr>
                          <m:t>𝐑</m:t>
                        </m:r>
                      </m:e>
                      <m:sub>
                        <m:r>
                          <a:rPr lang="de-DE" sz="1300" b="1" i="0" dirty="0" smtClean="0">
                            <a:latin typeface="Cambria Math" panose="02040503050406030204" pitchFamily="18" charset="0"/>
                          </a:rPr>
                          <m:t>𝐨</m:t>
                        </m:r>
                      </m:sub>
                    </m:sSub>
                    <m:r>
                      <a:rPr lang="de-DE" sz="1300" b="1" i="0" dirty="0" smtClean="0">
                        <a:latin typeface="Cambria Math" panose="02040503050406030204" pitchFamily="18" charset="0"/>
                      </a:rPr>
                      <m:t> ~ </m:t>
                    </m:r>
                    <m:f>
                      <m:fPr>
                        <m:ctrlPr>
                          <a:rPr lang="de-DE" sz="1300" b="1" i="1" dirty="0">
                            <a:latin typeface="Cambria Math" panose="02040503050406030204" pitchFamily="18" charset="0"/>
                          </a:rPr>
                        </m:ctrlPr>
                      </m:fPr>
                      <m:num>
                        <m:sSup>
                          <m:sSupPr>
                            <m:ctrlPr>
                              <a:rPr lang="de-DE" sz="1300" b="1" i="1" dirty="0" smtClean="0">
                                <a:latin typeface="Cambria Math" panose="02040503050406030204" pitchFamily="18" charset="0"/>
                              </a:rPr>
                            </m:ctrlPr>
                          </m:sSupPr>
                          <m:e>
                            <m:d>
                              <m:dPr>
                                <m:ctrlPr>
                                  <a:rPr lang="de-DE" sz="1300" b="1" i="1" dirty="0" smtClean="0">
                                    <a:latin typeface="Cambria Math" panose="02040503050406030204" pitchFamily="18" charset="0"/>
                                  </a:rPr>
                                </m:ctrlPr>
                              </m:dPr>
                              <m:e>
                                <m:r>
                                  <a:rPr lang="de-DE" sz="1300" b="1" i="1" dirty="0" smtClean="0">
                                    <a:latin typeface="Cambria Math" panose="02040503050406030204" pitchFamily="18" charset="0"/>
                                  </a:rPr>
                                  <m:t>𝑮</m:t>
                                </m:r>
                                <m:r>
                                  <a:rPr lang="de-DE" sz="1300" b="1" i="1" dirty="0" smtClean="0">
                                    <a:latin typeface="Cambria Math" panose="02040503050406030204" pitchFamily="18" charset="0"/>
                                  </a:rPr>
                                  <m:t> </m:t>
                                </m:r>
                                <m:r>
                                  <a:rPr lang="de-DE" sz="1300" b="1" i="1" dirty="0" smtClean="0">
                                    <a:latin typeface="Cambria Math" panose="02040503050406030204" pitchFamily="18" charset="0"/>
                                  </a:rPr>
                                  <m:t>𝑰</m:t>
                                </m:r>
                                <m:r>
                                  <a:rPr lang="de-DE" sz="1300" b="1" i="1" dirty="0" smtClean="0">
                                    <a:latin typeface="Cambria Math" panose="02040503050406030204" pitchFamily="18" charset="0"/>
                                  </a:rPr>
                                  <m:t> </m:t>
                                </m:r>
                              </m:e>
                            </m:d>
                          </m:e>
                          <m:sup>
                            <m:r>
                              <a:rPr lang="de-DE" sz="1300" b="1" i="1" dirty="0" smtClean="0">
                                <a:latin typeface="Cambria Math" panose="02040503050406030204" pitchFamily="18" charset="0"/>
                              </a:rPr>
                              <m:t>𝟐</m:t>
                            </m:r>
                          </m:sup>
                        </m:sSup>
                      </m:num>
                      <m:den>
                        <m:r>
                          <a:rPr lang="de-DE" sz="1300" b="1" i="1" dirty="0" smtClean="0">
                            <a:latin typeface="Cambria Math" panose="02040503050406030204" pitchFamily="18" charset="0"/>
                          </a:rPr>
                          <m:t>𝑺𝒉𝒐𝒕</m:t>
                        </m:r>
                        <m:r>
                          <a:rPr lang="de-DE" sz="1300" b="1" i="1" dirty="0" smtClean="0">
                            <a:latin typeface="Cambria Math" panose="02040503050406030204" pitchFamily="18" charset="0"/>
                          </a:rPr>
                          <m:t> </m:t>
                        </m:r>
                        <m:r>
                          <a:rPr lang="de-DE" sz="1300" b="1" i="1" dirty="0" smtClean="0">
                            <a:latin typeface="Cambria Math" panose="02040503050406030204" pitchFamily="18" charset="0"/>
                          </a:rPr>
                          <m:t>𝒏𝒐𝒊𝒔𝒆</m:t>
                        </m:r>
                        <m:r>
                          <a:rPr lang="de-DE" sz="1300" b="1" i="1" dirty="0" smtClean="0">
                            <a:latin typeface="Cambria Math" panose="02040503050406030204" pitchFamily="18" charset="0"/>
                          </a:rPr>
                          <m:t>+(</m:t>
                        </m:r>
                        <m:r>
                          <a:rPr lang="de-DE" sz="1300" b="1" i="1" dirty="0" smtClean="0">
                            <a:latin typeface="Cambria Math" panose="02040503050406030204" pitchFamily="18" charset="0"/>
                          </a:rPr>
                          <m:t>𝒔𝒊𝒈𝒏𝒂𝒍</m:t>
                        </m:r>
                        <m:r>
                          <a:rPr lang="de-DE" sz="1300" b="1" i="1" dirty="0" smtClean="0">
                            <a:latin typeface="Cambria Math" panose="02040503050406030204" pitchFamily="18" charset="0"/>
                          </a:rPr>
                          <m:t>−</m:t>
                        </m:r>
                        <m:r>
                          <a:rPr lang="de-DE" sz="1300" b="1" i="1" dirty="0" smtClean="0">
                            <a:latin typeface="Cambria Math" panose="02040503050406030204" pitchFamily="18" charset="0"/>
                          </a:rPr>
                          <m:t>𝑨𝑺𝑬</m:t>
                        </m:r>
                        <m:r>
                          <a:rPr lang="de-DE" sz="1300" b="1" i="1" dirty="0" smtClean="0">
                            <a:latin typeface="Cambria Math" panose="02040503050406030204" pitchFamily="18" charset="0"/>
                          </a:rPr>
                          <m:t>) </m:t>
                        </m:r>
                        <m:r>
                          <a:rPr lang="de-DE" sz="1300" b="1" i="1" dirty="0" smtClean="0">
                            <a:latin typeface="Cambria Math" panose="02040503050406030204" pitchFamily="18" charset="0"/>
                          </a:rPr>
                          <m:t>𝒏𝒐𝒊𝒔𝒆</m:t>
                        </m:r>
                      </m:den>
                    </m:f>
                  </m:oMath>
                </a14:m>
                <a:r>
                  <a:rPr lang="de-DE" sz="1300" dirty="0"/>
                  <a:t> 	</a:t>
                </a:r>
                <a14:m>
                  <m:oMath xmlns:m="http://schemas.openxmlformats.org/officeDocument/2006/math">
                    <m:r>
                      <m:rPr>
                        <m:sty m:val="p"/>
                      </m:rPr>
                      <a:rPr lang="de-DE" sz="1300" dirty="0">
                        <a:latin typeface="Cambria Math" panose="02040503050406030204" pitchFamily="18" charset="0"/>
                      </a:rPr>
                      <m:t>S</m:t>
                    </m:r>
                    <m:r>
                      <a:rPr lang="de-DE" sz="1300" b="1" dirty="0">
                        <a:latin typeface="Cambria Math" panose="02040503050406030204" pitchFamily="18" charset="0"/>
                      </a:rPr>
                      <m:t>𝐍</m:t>
                    </m:r>
                    <m:sSub>
                      <m:sSubPr>
                        <m:ctrlPr>
                          <a:rPr lang="de-DE" sz="1300" b="1" i="1" dirty="0">
                            <a:latin typeface="Cambria Math" panose="02040503050406030204" pitchFamily="18" charset="0"/>
                          </a:rPr>
                        </m:ctrlPr>
                      </m:sSubPr>
                      <m:e>
                        <m:r>
                          <a:rPr lang="de-DE" sz="1300" b="1" dirty="0">
                            <a:latin typeface="Cambria Math" panose="02040503050406030204" pitchFamily="18" charset="0"/>
                          </a:rPr>
                          <m:t>𝐑</m:t>
                        </m:r>
                      </m:e>
                      <m:sub>
                        <m:r>
                          <a:rPr lang="de-DE" sz="1300" b="1" i="1" dirty="0">
                            <a:latin typeface="Cambria Math" panose="02040503050406030204" pitchFamily="18" charset="0"/>
                          </a:rPr>
                          <m:t>𝒊</m:t>
                        </m:r>
                      </m:sub>
                    </m:sSub>
                    <m:r>
                      <a:rPr lang="de-DE" sz="1300" b="1" i="1" dirty="0">
                        <a:latin typeface="Cambria Math" panose="02040503050406030204" pitchFamily="18" charset="0"/>
                      </a:rPr>
                      <m:t>= </m:t>
                    </m:r>
                    <m:f>
                      <m:fPr>
                        <m:ctrlPr>
                          <a:rPr lang="de-DE" sz="1300" b="1" i="1" dirty="0">
                            <a:latin typeface="Cambria Math" panose="02040503050406030204" pitchFamily="18" charset="0"/>
                          </a:rPr>
                        </m:ctrlPr>
                      </m:fPr>
                      <m:num>
                        <m:sSubSup>
                          <m:sSubSupPr>
                            <m:ctrlPr>
                              <a:rPr lang="de-DE" sz="1300" b="1" i="1" dirty="0">
                                <a:latin typeface="Cambria Math" panose="02040503050406030204" pitchFamily="18" charset="0"/>
                              </a:rPr>
                            </m:ctrlPr>
                          </m:sSubSupPr>
                          <m:e>
                            <m:r>
                              <a:rPr lang="de-DE" sz="1300" b="1" i="1" dirty="0">
                                <a:latin typeface="Cambria Math" panose="02040503050406030204" pitchFamily="18" charset="0"/>
                              </a:rPr>
                              <m:t>𝑰</m:t>
                            </m:r>
                          </m:e>
                          <m:sub>
                            <m:r>
                              <a:rPr lang="de-DE" sz="1300" b="1" i="1" dirty="0">
                                <a:latin typeface="Cambria Math" panose="02040503050406030204" pitchFamily="18" charset="0"/>
                              </a:rPr>
                              <m:t>𝒔</m:t>
                            </m:r>
                          </m:sub>
                          <m:sup>
                            <m:r>
                              <a:rPr lang="de-DE" sz="1300" b="1" i="1" dirty="0">
                                <a:latin typeface="Cambria Math" panose="02040503050406030204" pitchFamily="18" charset="0"/>
                              </a:rPr>
                              <m:t>𝟐</m:t>
                            </m:r>
                          </m:sup>
                        </m:sSubSup>
                      </m:num>
                      <m:den>
                        <m:r>
                          <a:rPr lang="de-DE" sz="1300" b="1" i="1" dirty="0">
                            <a:latin typeface="Cambria Math" panose="02040503050406030204" pitchFamily="18" charset="0"/>
                          </a:rPr>
                          <m:t>𝒔𝒉𝒐𝒕</m:t>
                        </m:r>
                        <m:r>
                          <a:rPr lang="de-DE" sz="1300" b="1" i="1" dirty="0">
                            <a:latin typeface="Cambria Math" panose="02040503050406030204" pitchFamily="18" charset="0"/>
                          </a:rPr>
                          <m:t> </m:t>
                        </m:r>
                        <m:r>
                          <a:rPr lang="de-DE" sz="1300" b="1" i="1" dirty="0">
                            <a:latin typeface="Cambria Math" panose="02040503050406030204" pitchFamily="18" charset="0"/>
                          </a:rPr>
                          <m:t>𝒏𝒐𝒊𝒔𝒆</m:t>
                        </m:r>
                      </m:den>
                    </m:f>
                  </m:oMath>
                </a14:m>
                <a:endParaRPr lang="de-DE" sz="1300" b="1" dirty="0"/>
              </a:p>
              <a:p>
                <a:pPr marL="716432" lvl="1" indent="-259232" algn="just">
                  <a:lnSpc>
                    <a:spcPct val="150000"/>
                  </a:lnSpc>
                  <a:buFont typeface="Arial" panose="020B0604020202020204" pitchFamily="34" charset="0"/>
                  <a:buChar char="•"/>
                </a:pPr>
                <a14:m>
                  <m:oMath xmlns:m="http://schemas.openxmlformats.org/officeDocument/2006/math">
                    <m:r>
                      <a:rPr lang="de-DE" sz="1300" b="1" i="0" dirty="0" smtClean="0">
                        <a:latin typeface="Cambria Math" panose="02040503050406030204" pitchFamily="18" charset="0"/>
                      </a:rPr>
                      <m:t>𝐍𝐅</m:t>
                    </m:r>
                    <m:r>
                      <a:rPr lang="de-DE" sz="1300" b="1" dirty="0">
                        <a:latin typeface="Cambria Math" panose="02040503050406030204" pitchFamily="18" charset="0"/>
                      </a:rPr>
                      <m:t>=</m:t>
                    </m:r>
                    <m:r>
                      <a:rPr lang="de-DE" sz="1300" b="1" i="1" dirty="0" smtClean="0">
                        <a:latin typeface="Cambria Math" panose="02040503050406030204" pitchFamily="18" charset="0"/>
                      </a:rPr>
                      <m:t>𝟐</m:t>
                    </m:r>
                    <m:r>
                      <a:rPr lang="de-DE" sz="1300" b="1" i="1" dirty="0" smtClean="0">
                        <a:latin typeface="Cambria Math" panose="02040503050406030204" pitchFamily="18" charset="0"/>
                      </a:rPr>
                      <m:t> </m:t>
                    </m:r>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𝒏</m:t>
                        </m:r>
                      </m:e>
                      <m:sub>
                        <m:r>
                          <a:rPr lang="de-DE" sz="1300" b="1" i="1" dirty="0" smtClean="0">
                            <a:latin typeface="Cambria Math" panose="02040503050406030204" pitchFamily="18" charset="0"/>
                          </a:rPr>
                          <m:t>𝒔𝒑</m:t>
                        </m:r>
                      </m:sub>
                    </m:sSub>
                    <m:f>
                      <m:fPr>
                        <m:ctrlPr>
                          <a:rPr lang="de-DE" sz="1300" b="1" i="1" dirty="0">
                            <a:latin typeface="Cambria Math" panose="02040503050406030204" pitchFamily="18" charset="0"/>
                          </a:rPr>
                        </m:ctrlPr>
                      </m:fPr>
                      <m:num>
                        <m:r>
                          <a:rPr lang="de-DE" sz="1300" b="1" i="1" dirty="0" smtClean="0">
                            <a:latin typeface="Cambria Math" panose="02040503050406030204" pitchFamily="18" charset="0"/>
                          </a:rPr>
                          <m:t>(</m:t>
                        </m:r>
                        <m:r>
                          <a:rPr lang="de-DE" sz="1300" b="1" i="1" dirty="0" smtClean="0">
                            <a:latin typeface="Cambria Math" panose="02040503050406030204" pitchFamily="18" charset="0"/>
                          </a:rPr>
                          <m:t>𝑮</m:t>
                        </m:r>
                        <m:r>
                          <a:rPr lang="de-DE" sz="1300" b="1" i="1" dirty="0" smtClean="0">
                            <a:latin typeface="Cambria Math" panose="02040503050406030204" pitchFamily="18" charset="0"/>
                          </a:rPr>
                          <m:t>−</m:t>
                        </m:r>
                        <m:r>
                          <a:rPr lang="de-DE" sz="1300" b="1" i="1" dirty="0" smtClean="0">
                            <a:latin typeface="Cambria Math" panose="02040503050406030204" pitchFamily="18" charset="0"/>
                          </a:rPr>
                          <m:t>𝟏</m:t>
                        </m:r>
                        <m:r>
                          <a:rPr lang="de-DE" sz="1300" b="1" i="1" dirty="0" smtClean="0">
                            <a:latin typeface="Cambria Math" panose="02040503050406030204" pitchFamily="18" charset="0"/>
                          </a:rPr>
                          <m:t>)</m:t>
                        </m:r>
                      </m:num>
                      <m:den>
                        <m:r>
                          <a:rPr lang="de-DE" sz="1300" b="1" i="1" dirty="0" smtClean="0">
                            <a:latin typeface="Cambria Math" panose="02040503050406030204" pitchFamily="18" charset="0"/>
                          </a:rPr>
                          <m:t>𝑮</m:t>
                        </m:r>
                      </m:den>
                    </m:f>
                    <m:r>
                      <a:rPr lang="de-DE" sz="1300" b="1" i="1" dirty="0" smtClean="0">
                        <a:latin typeface="Cambria Math" panose="02040503050406030204" pitchFamily="18" charset="0"/>
                      </a:rPr>
                      <m:t>+</m:t>
                    </m:r>
                    <m:f>
                      <m:fPr>
                        <m:ctrlPr>
                          <a:rPr lang="de-DE" sz="1300" b="1" i="1" dirty="0">
                            <a:latin typeface="Cambria Math" panose="02040503050406030204" pitchFamily="18" charset="0"/>
                          </a:rPr>
                        </m:ctrlPr>
                      </m:fPr>
                      <m:num>
                        <m:r>
                          <a:rPr lang="de-DE" sz="1300" b="1" i="1" dirty="0">
                            <a:latin typeface="Cambria Math" panose="02040503050406030204" pitchFamily="18" charset="0"/>
                          </a:rPr>
                          <m:t>𝟏</m:t>
                        </m:r>
                      </m:num>
                      <m:den>
                        <m:r>
                          <a:rPr lang="de-DE" sz="1300" b="1" i="1" dirty="0">
                            <a:latin typeface="Cambria Math" panose="02040503050406030204" pitchFamily="18" charset="0"/>
                          </a:rPr>
                          <m:t>𝑮</m:t>
                        </m:r>
                      </m:den>
                    </m:f>
                    <m:r>
                      <a:rPr lang="de-DE" sz="1300" b="1" i="1" dirty="0" smtClean="0">
                        <a:latin typeface="Cambria Math" panose="02040503050406030204" pitchFamily="18" charset="0"/>
                      </a:rPr>
                      <m:t>+…</m:t>
                    </m:r>
                  </m:oMath>
                </a14:m>
                <a:r>
                  <a:rPr lang="de-DE" sz="1300" dirty="0" smtClean="0"/>
                  <a:t> </a:t>
                </a:r>
                <a:r>
                  <a:rPr lang="de-DE" sz="1300" dirty="0"/>
                  <a:t>	</a:t>
                </a:r>
              </a:p>
              <a:p>
                <a:pPr marL="259232" indent="-259232" algn="just">
                  <a:lnSpc>
                    <a:spcPct val="150000"/>
                  </a:lnSpc>
                  <a:buFont typeface="Arial" panose="020B0604020202020204" pitchFamily="34" charset="0"/>
                  <a:buChar char="•"/>
                </a:pPr>
                <a:endParaRPr lang="de-DE" sz="1300" b="1" dirty="0" smtClean="0"/>
              </a:p>
              <a:p>
                <a:pPr marL="259232" indent="-259232" algn="just">
                  <a:lnSpc>
                    <a:spcPct val="150000"/>
                  </a:lnSpc>
                  <a:buFont typeface="Arial" panose="020B0604020202020204" pitchFamily="34" charset="0"/>
                  <a:buChar char="•"/>
                </a:pPr>
                <a:endParaRPr lang="de-DE" sz="1300" b="1" dirty="0" smtClean="0"/>
              </a:p>
              <a:p>
                <a:pPr marL="259232" indent="-259232" algn="just">
                  <a:lnSpc>
                    <a:spcPct val="150000"/>
                  </a:lnSpc>
                  <a:buFont typeface="Arial" panose="020B0604020202020204" pitchFamily="34" charset="0"/>
                  <a:buChar char="•"/>
                </a:pPr>
                <a:endParaRPr lang="de-DE" sz="1300" b="1" dirty="0" smtClean="0"/>
              </a:p>
              <a:p>
                <a:pPr marL="259232" indent="-259232" algn="just">
                  <a:lnSpc>
                    <a:spcPct val="150000"/>
                  </a:lnSpc>
                  <a:buFont typeface="Arial" panose="020B0604020202020204" pitchFamily="34" charset="0"/>
                  <a:buChar char="•"/>
                </a:pPr>
                <a:endParaRPr lang="de-DE" sz="1300" b="1" dirty="0" smtClean="0"/>
              </a:p>
              <a:p>
                <a:pPr marL="259232" indent="-259232" algn="just">
                  <a:lnSpc>
                    <a:spcPct val="150000"/>
                  </a:lnSpc>
                  <a:buFont typeface="Arial" panose="020B0604020202020204" pitchFamily="34" charset="0"/>
                  <a:buChar char="•"/>
                </a:pPr>
                <a:endParaRPr lang="de-DE" sz="1300" b="1" dirty="0"/>
              </a:p>
              <a:p>
                <a:pPr marL="259232" indent="-259232" algn="just">
                  <a:lnSpc>
                    <a:spcPct val="150000"/>
                  </a:lnSpc>
                  <a:buFont typeface="Arial" panose="020B0604020202020204" pitchFamily="34" charset="0"/>
                  <a:buChar char="•"/>
                </a:pPr>
                <a:r>
                  <a:rPr lang="de-DE" sz="1300" b="1" dirty="0" err="1" smtClean="0"/>
                  <a:t>Why</a:t>
                </a:r>
                <a:r>
                  <a:rPr lang="de-DE" sz="1300" b="1" dirty="0" smtClean="0"/>
                  <a:t> </a:t>
                </a:r>
                <a:r>
                  <a:rPr lang="de-DE" sz="1300" b="1" dirty="0"/>
                  <a:t>do </a:t>
                </a:r>
                <a:r>
                  <a:rPr lang="de-DE" sz="1300" b="1" dirty="0" err="1"/>
                  <a:t>we</a:t>
                </a:r>
                <a:r>
                  <a:rPr lang="de-DE" sz="1300" b="1" dirty="0"/>
                  <a:t> </a:t>
                </a:r>
                <a:r>
                  <a:rPr lang="de-DE" sz="1300" b="1" dirty="0" err="1"/>
                  <a:t>want</a:t>
                </a:r>
                <a:r>
                  <a:rPr lang="de-DE" sz="1300" b="1" dirty="0"/>
                  <a:t> </a:t>
                </a:r>
                <a:r>
                  <a:rPr lang="de-DE" sz="1300" b="1" dirty="0" err="1"/>
                  <a:t>low</a:t>
                </a:r>
                <a:r>
                  <a:rPr lang="de-DE" sz="1300" b="1" dirty="0"/>
                  <a:t> </a:t>
                </a:r>
                <a:r>
                  <a:rPr lang="de-DE" sz="1300" b="1" dirty="0" err="1"/>
                  <a:t>noise</a:t>
                </a:r>
                <a:r>
                  <a:rPr lang="de-DE" sz="1300" b="1" dirty="0"/>
                  <a:t> at </a:t>
                </a:r>
                <a:r>
                  <a:rPr lang="de-DE" sz="1300" b="1" dirty="0" err="1"/>
                  <a:t>the</a:t>
                </a:r>
                <a:r>
                  <a:rPr lang="de-DE" sz="1300" b="1" dirty="0"/>
                  <a:t> </a:t>
                </a:r>
                <a:r>
                  <a:rPr lang="de-DE" sz="1300" b="1" dirty="0" err="1"/>
                  <a:t>beginning</a:t>
                </a:r>
                <a:r>
                  <a:rPr lang="de-DE" sz="1300" b="1" dirty="0"/>
                  <a:t> </a:t>
                </a:r>
                <a:r>
                  <a:rPr lang="de-DE" sz="1300" b="1" dirty="0" err="1"/>
                  <a:t>of</a:t>
                </a:r>
                <a:r>
                  <a:rPr lang="de-DE" sz="1300" b="1" dirty="0"/>
                  <a:t> </a:t>
                </a:r>
                <a:r>
                  <a:rPr lang="de-DE" sz="1300" b="1" dirty="0" err="1"/>
                  <a:t>the</a:t>
                </a:r>
                <a:r>
                  <a:rPr lang="de-DE" sz="1300" b="1" dirty="0"/>
                  <a:t> </a:t>
                </a:r>
                <a:r>
                  <a:rPr lang="de-DE" sz="1300" b="1" dirty="0" err="1"/>
                  <a:t>amplifier</a:t>
                </a:r>
                <a:r>
                  <a:rPr lang="de-DE" sz="1300" b="1" dirty="0" smtClean="0"/>
                  <a:t>?</a:t>
                </a:r>
                <a:endParaRPr lang="de-DE" sz="1300" dirty="0" smtClean="0"/>
              </a:p>
              <a:p>
                <a:pPr marL="716432" lvl="1" indent="-259232" algn="just">
                  <a:lnSpc>
                    <a:spcPct val="150000"/>
                  </a:lnSpc>
                  <a:buFont typeface="Arial" panose="020B0604020202020204" pitchFamily="34" charset="0"/>
                  <a:buChar char="•"/>
                </a:pPr>
                <a14:m>
                  <m:oMath xmlns:m="http://schemas.openxmlformats.org/officeDocument/2006/math">
                    <m:r>
                      <a:rPr lang="de-DE" sz="1300" b="1" i="1" dirty="0" smtClean="0">
                        <a:latin typeface="Cambria Math" panose="02040503050406030204" pitchFamily="18" charset="0"/>
                      </a:rPr>
                      <m:t>𝑺𝑵</m:t>
                    </m:r>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𝑹</m:t>
                        </m:r>
                      </m:e>
                      <m:sub>
                        <m:r>
                          <a:rPr lang="de-DE" sz="1300" b="1" i="1" dirty="0" smtClean="0">
                            <a:latin typeface="Cambria Math" panose="02040503050406030204" pitchFamily="18" charset="0"/>
                          </a:rPr>
                          <m:t>𝒊</m:t>
                        </m:r>
                      </m:sub>
                    </m:sSub>
                    <m:r>
                      <a:rPr lang="de-DE" sz="1300" b="1" dirty="0">
                        <a:latin typeface="Cambria Math" panose="02040503050406030204" pitchFamily="18" charset="0"/>
                      </a:rPr>
                      <m:t>=</m:t>
                    </m:r>
                    <m:f>
                      <m:fPr>
                        <m:ctrlPr>
                          <a:rPr lang="de-DE" sz="1300" b="1" i="1" dirty="0">
                            <a:latin typeface="Cambria Math" panose="02040503050406030204" pitchFamily="18" charset="0"/>
                          </a:rPr>
                        </m:ctrlPr>
                      </m:fPr>
                      <m:num>
                        <m:sSub>
                          <m:sSubPr>
                            <m:ctrlPr>
                              <a:rPr lang="de-DE" sz="1300" b="1" i="1" dirty="0" smtClean="0">
                                <a:latin typeface="Cambria Math" panose="02040503050406030204" pitchFamily="18" charset="0"/>
                              </a:rPr>
                            </m:ctrlPr>
                          </m:sSubPr>
                          <m:e>
                            <m:r>
                              <a:rPr lang="de-DE" sz="1300" b="1" i="1" dirty="0">
                                <a:latin typeface="Cambria Math" panose="02040503050406030204" pitchFamily="18" charset="0"/>
                              </a:rPr>
                              <m:t>𝑺</m:t>
                            </m:r>
                          </m:e>
                          <m:sub>
                            <m:r>
                              <a:rPr lang="de-DE" sz="1300" b="1" i="1" dirty="0" smtClean="0">
                                <a:latin typeface="Cambria Math" panose="02040503050406030204" pitchFamily="18" charset="0"/>
                              </a:rPr>
                              <m:t>𝒊</m:t>
                            </m:r>
                          </m:sub>
                        </m:sSub>
                      </m:num>
                      <m:den>
                        <m:sSub>
                          <m:sSubPr>
                            <m:ctrlPr>
                              <a:rPr lang="de-DE" sz="1300" b="1" i="1" dirty="0">
                                <a:latin typeface="Cambria Math" panose="02040503050406030204" pitchFamily="18" charset="0"/>
                              </a:rPr>
                            </m:ctrlPr>
                          </m:sSubPr>
                          <m:e>
                            <m:r>
                              <a:rPr lang="de-DE" sz="1300" b="1" i="1" dirty="0" smtClean="0">
                                <a:latin typeface="Cambria Math" panose="02040503050406030204" pitchFamily="18" charset="0"/>
                              </a:rPr>
                              <m:t>𝑵</m:t>
                            </m:r>
                          </m:e>
                          <m:sub>
                            <m:r>
                              <a:rPr lang="de-DE" sz="1300" b="1" i="1" dirty="0" smtClean="0">
                                <a:latin typeface="Cambria Math" panose="02040503050406030204" pitchFamily="18" charset="0"/>
                              </a:rPr>
                              <m:t>𝒊</m:t>
                            </m:r>
                          </m:sub>
                        </m:sSub>
                      </m:den>
                    </m:f>
                  </m:oMath>
                </a14:m>
                <a:endParaRPr lang="de-DE" sz="1300" b="1" i="1" dirty="0" smtClean="0">
                  <a:latin typeface="Cambria Math" panose="02040503050406030204" pitchFamily="18" charset="0"/>
                </a:endParaRPr>
              </a:p>
              <a:p>
                <a:pPr marL="716432" lvl="1" indent="-259232" algn="just">
                  <a:lnSpc>
                    <a:spcPct val="150000"/>
                  </a:lnSpc>
                  <a:buFont typeface="Arial" panose="020B0604020202020204" pitchFamily="34" charset="0"/>
                  <a:buChar char="•"/>
                </a:pPr>
                <a14:m>
                  <m:oMath xmlns:m="http://schemas.openxmlformats.org/officeDocument/2006/math">
                    <m:r>
                      <a:rPr lang="de-DE" sz="1300" b="1" i="1" dirty="0" smtClean="0">
                        <a:latin typeface="Cambria Math" panose="02040503050406030204" pitchFamily="18" charset="0"/>
                      </a:rPr>
                      <m:t>𝑺𝑵</m:t>
                    </m:r>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𝑹</m:t>
                        </m:r>
                      </m:e>
                      <m:sub>
                        <m:r>
                          <a:rPr lang="de-DE" sz="1300" b="1" i="1" dirty="0" smtClean="0">
                            <a:latin typeface="Cambria Math" panose="02040503050406030204" pitchFamily="18" charset="0"/>
                          </a:rPr>
                          <m:t>𝒐</m:t>
                        </m:r>
                      </m:sub>
                    </m:sSub>
                    <m:r>
                      <a:rPr lang="de-DE" sz="1300" b="1" i="1" dirty="0">
                        <a:latin typeface="Cambria Math" panose="02040503050406030204" pitchFamily="18" charset="0"/>
                      </a:rPr>
                      <m:t>=</m:t>
                    </m:r>
                    <m:f>
                      <m:fPr>
                        <m:ctrlPr>
                          <a:rPr lang="de-DE" sz="1300" b="1" i="1" dirty="0">
                            <a:latin typeface="Cambria Math" panose="02040503050406030204" pitchFamily="18" charset="0"/>
                          </a:rPr>
                        </m:ctrlPr>
                      </m:fPr>
                      <m:num>
                        <m:sSub>
                          <m:sSubPr>
                            <m:ctrlPr>
                              <a:rPr lang="de-DE" sz="1300" b="1" i="1" dirty="0" smtClean="0">
                                <a:latin typeface="Cambria Math" panose="02040503050406030204" pitchFamily="18" charset="0"/>
                              </a:rPr>
                            </m:ctrlPr>
                          </m:sSubPr>
                          <m:e>
                            <m:r>
                              <a:rPr lang="de-DE" sz="1300" b="1" i="1" dirty="0">
                                <a:latin typeface="Cambria Math" panose="02040503050406030204" pitchFamily="18" charset="0"/>
                              </a:rPr>
                              <m:t>𝑺</m:t>
                            </m:r>
                          </m:e>
                          <m:sub>
                            <m:r>
                              <a:rPr lang="de-DE" sz="1300" b="1" i="1" dirty="0" smtClean="0">
                                <a:latin typeface="Cambria Math" panose="02040503050406030204" pitchFamily="18" charset="0"/>
                              </a:rPr>
                              <m:t>𝒊</m:t>
                            </m:r>
                          </m:sub>
                        </m:sSub>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𝑮</m:t>
                            </m:r>
                          </m:e>
                          <m:sub>
                            <m:r>
                              <a:rPr lang="de-DE" sz="1300" b="1" i="1" dirty="0" smtClean="0">
                                <a:latin typeface="Cambria Math" panose="02040503050406030204" pitchFamily="18" charset="0"/>
                              </a:rPr>
                              <m:t>𝟏</m:t>
                            </m:r>
                          </m:sub>
                        </m:sSub>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𝑮</m:t>
                            </m:r>
                          </m:e>
                          <m:sub>
                            <m:r>
                              <a:rPr lang="de-DE" sz="1300" b="1" i="1" dirty="0" smtClean="0">
                                <a:latin typeface="Cambria Math" panose="02040503050406030204" pitchFamily="18" charset="0"/>
                              </a:rPr>
                              <m:t>𝟐</m:t>
                            </m:r>
                          </m:sub>
                        </m:sSub>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𝑮</m:t>
                            </m:r>
                          </m:e>
                          <m:sub>
                            <m:r>
                              <a:rPr lang="de-DE" sz="1300" b="1" i="1" dirty="0" smtClean="0">
                                <a:latin typeface="Cambria Math" panose="02040503050406030204" pitchFamily="18" charset="0"/>
                              </a:rPr>
                              <m:t>𝟑</m:t>
                            </m:r>
                          </m:sub>
                        </m:sSub>
                      </m:num>
                      <m:den>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𝑵</m:t>
                            </m:r>
                          </m:e>
                          <m:sub>
                            <m:r>
                              <a:rPr lang="de-DE" sz="1300" b="1" i="1" dirty="0" smtClean="0">
                                <a:latin typeface="Cambria Math" panose="02040503050406030204" pitchFamily="18" charset="0"/>
                              </a:rPr>
                              <m:t>𝒊</m:t>
                            </m:r>
                          </m:sub>
                        </m:sSub>
                        <m:sSub>
                          <m:sSubPr>
                            <m:ctrlPr>
                              <a:rPr lang="de-DE" sz="1300" b="1" i="1" dirty="0">
                                <a:latin typeface="Cambria Math" panose="02040503050406030204" pitchFamily="18" charset="0"/>
                              </a:rPr>
                            </m:ctrlPr>
                          </m:sSubPr>
                          <m:e>
                            <m:r>
                              <a:rPr lang="de-DE" sz="1300" b="1" i="1" dirty="0">
                                <a:latin typeface="Cambria Math" panose="02040503050406030204" pitchFamily="18" charset="0"/>
                              </a:rPr>
                              <m:t>𝑮</m:t>
                            </m:r>
                          </m:e>
                          <m:sub>
                            <m:r>
                              <a:rPr lang="de-DE" sz="1300" b="1" i="1" dirty="0">
                                <a:latin typeface="Cambria Math" panose="02040503050406030204" pitchFamily="18" charset="0"/>
                              </a:rPr>
                              <m:t>𝟏</m:t>
                            </m:r>
                          </m:sub>
                        </m:sSub>
                        <m:sSub>
                          <m:sSubPr>
                            <m:ctrlPr>
                              <a:rPr lang="de-DE" sz="1300" b="1" i="1" dirty="0">
                                <a:latin typeface="Cambria Math" panose="02040503050406030204" pitchFamily="18" charset="0"/>
                              </a:rPr>
                            </m:ctrlPr>
                          </m:sSubPr>
                          <m:e>
                            <m:r>
                              <a:rPr lang="de-DE" sz="1300" b="1" i="1" dirty="0">
                                <a:latin typeface="Cambria Math" panose="02040503050406030204" pitchFamily="18" charset="0"/>
                              </a:rPr>
                              <m:t>𝑮</m:t>
                            </m:r>
                          </m:e>
                          <m:sub>
                            <m:r>
                              <a:rPr lang="de-DE" sz="1300" b="1" i="1" dirty="0">
                                <a:latin typeface="Cambria Math" panose="02040503050406030204" pitchFamily="18" charset="0"/>
                              </a:rPr>
                              <m:t>𝟐</m:t>
                            </m:r>
                          </m:sub>
                        </m:sSub>
                        <m:sSub>
                          <m:sSubPr>
                            <m:ctrlPr>
                              <a:rPr lang="de-DE" sz="1300" b="1" i="1" dirty="0">
                                <a:latin typeface="Cambria Math" panose="02040503050406030204" pitchFamily="18" charset="0"/>
                              </a:rPr>
                            </m:ctrlPr>
                          </m:sSubPr>
                          <m:e>
                            <m:r>
                              <a:rPr lang="de-DE" sz="1300" b="1" i="1" dirty="0">
                                <a:latin typeface="Cambria Math" panose="02040503050406030204" pitchFamily="18" charset="0"/>
                              </a:rPr>
                              <m:t>𝑮</m:t>
                            </m:r>
                          </m:e>
                          <m:sub>
                            <m:r>
                              <a:rPr lang="de-DE" sz="1300" b="1" i="1" dirty="0">
                                <a:latin typeface="Cambria Math" panose="02040503050406030204" pitchFamily="18" charset="0"/>
                              </a:rPr>
                              <m:t>𝟑</m:t>
                            </m:r>
                          </m:sub>
                        </m:sSub>
                        <m:r>
                          <a:rPr lang="de-DE" sz="1300" b="1" i="1" dirty="0" smtClean="0">
                            <a:latin typeface="Cambria Math" panose="02040503050406030204" pitchFamily="18" charset="0"/>
                          </a:rPr>
                          <m:t>+</m:t>
                        </m:r>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𝑵</m:t>
                            </m:r>
                          </m:e>
                          <m:sub>
                            <m:r>
                              <a:rPr lang="de-DE" sz="1300" b="1" i="1" dirty="0" smtClean="0">
                                <a:latin typeface="Cambria Math" panose="02040503050406030204" pitchFamily="18" charset="0"/>
                              </a:rPr>
                              <m:t>𝑨</m:t>
                            </m:r>
                            <m:r>
                              <a:rPr lang="de-DE" sz="1300" b="1" i="1" dirty="0" smtClean="0">
                                <a:latin typeface="Cambria Math" panose="02040503050406030204" pitchFamily="18" charset="0"/>
                              </a:rPr>
                              <m:t>𝟏</m:t>
                            </m:r>
                          </m:sub>
                        </m:sSub>
                        <m:sSub>
                          <m:sSubPr>
                            <m:ctrlPr>
                              <a:rPr lang="de-DE" sz="1300" b="1" i="1" dirty="0">
                                <a:latin typeface="Cambria Math" panose="02040503050406030204" pitchFamily="18" charset="0"/>
                              </a:rPr>
                            </m:ctrlPr>
                          </m:sSubPr>
                          <m:e>
                            <m:r>
                              <a:rPr lang="de-DE" sz="1300" b="1" i="1" dirty="0">
                                <a:latin typeface="Cambria Math" panose="02040503050406030204" pitchFamily="18" charset="0"/>
                              </a:rPr>
                              <m:t>𝑮</m:t>
                            </m:r>
                          </m:e>
                          <m:sub>
                            <m:r>
                              <a:rPr lang="de-DE" sz="1300" b="1" i="1" dirty="0">
                                <a:latin typeface="Cambria Math" panose="02040503050406030204" pitchFamily="18" charset="0"/>
                              </a:rPr>
                              <m:t>𝟐</m:t>
                            </m:r>
                          </m:sub>
                        </m:sSub>
                        <m:sSub>
                          <m:sSubPr>
                            <m:ctrlPr>
                              <a:rPr lang="de-DE" sz="1300" b="1" i="1" dirty="0">
                                <a:latin typeface="Cambria Math" panose="02040503050406030204" pitchFamily="18" charset="0"/>
                              </a:rPr>
                            </m:ctrlPr>
                          </m:sSubPr>
                          <m:e>
                            <m:r>
                              <a:rPr lang="de-DE" sz="1300" b="1" i="1" dirty="0">
                                <a:latin typeface="Cambria Math" panose="02040503050406030204" pitchFamily="18" charset="0"/>
                              </a:rPr>
                              <m:t>𝑮</m:t>
                            </m:r>
                          </m:e>
                          <m:sub>
                            <m:r>
                              <a:rPr lang="de-DE" sz="1300" b="1" i="1" dirty="0">
                                <a:latin typeface="Cambria Math" panose="02040503050406030204" pitchFamily="18" charset="0"/>
                              </a:rPr>
                              <m:t>𝟑</m:t>
                            </m:r>
                          </m:sub>
                        </m:sSub>
                        <m:r>
                          <a:rPr lang="de-DE" sz="1300" b="1" i="1" dirty="0" smtClean="0">
                            <a:latin typeface="Cambria Math" panose="02040503050406030204" pitchFamily="18" charset="0"/>
                          </a:rPr>
                          <m:t>+</m:t>
                        </m:r>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𝑵</m:t>
                            </m:r>
                          </m:e>
                          <m:sub>
                            <m:r>
                              <a:rPr lang="de-DE" sz="1300" b="1" i="1" dirty="0" smtClean="0">
                                <a:latin typeface="Cambria Math" panose="02040503050406030204" pitchFamily="18" charset="0"/>
                              </a:rPr>
                              <m:t>𝑨</m:t>
                            </m:r>
                            <m:r>
                              <a:rPr lang="de-DE" sz="1300" b="1" i="1" dirty="0" smtClean="0">
                                <a:latin typeface="Cambria Math" panose="02040503050406030204" pitchFamily="18" charset="0"/>
                              </a:rPr>
                              <m:t>𝟐</m:t>
                            </m:r>
                          </m:sub>
                        </m:sSub>
                        <m:sSub>
                          <m:sSubPr>
                            <m:ctrlPr>
                              <a:rPr lang="de-DE" sz="1300" b="1" i="1" dirty="0">
                                <a:latin typeface="Cambria Math" panose="02040503050406030204" pitchFamily="18" charset="0"/>
                              </a:rPr>
                            </m:ctrlPr>
                          </m:sSubPr>
                          <m:e>
                            <m:r>
                              <a:rPr lang="de-DE" sz="1300" b="1" i="1" dirty="0">
                                <a:latin typeface="Cambria Math" panose="02040503050406030204" pitchFamily="18" charset="0"/>
                              </a:rPr>
                              <m:t>𝑮</m:t>
                            </m:r>
                          </m:e>
                          <m:sub>
                            <m:r>
                              <a:rPr lang="de-DE" sz="1300" b="1" i="1" dirty="0">
                                <a:latin typeface="Cambria Math" panose="02040503050406030204" pitchFamily="18" charset="0"/>
                              </a:rPr>
                              <m:t>𝟑</m:t>
                            </m:r>
                            <m:r>
                              <a:rPr lang="de-DE" sz="1300" b="1" i="1" dirty="0" smtClean="0">
                                <a:latin typeface="Cambria Math" panose="02040503050406030204" pitchFamily="18" charset="0"/>
                              </a:rPr>
                              <m:t> </m:t>
                            </m:r>
                          </m:sub>
                        </m:sSub>
                        <m:r>
                          <a:rPr lang="de-DE" sz="1300" b="1" i="1" dirty="0" smtClean="0">
                            <a:latin typeface="Cambria Math" panose="02040503050406030204" pitchFamily="18" charset="0"/>
                          </a:rPr>
                          <m:t>+</m:t>
                        </m:r>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𝑵</m:t>
                            </m:r>
                          </m:e>
                          <m:sub>
                            <m:r>
                              <a:rPr lang="de-DE" sz="1300" b="1" i="1" dirty="0" smtClean="0">
                                <a:latin typeface="Cambria Math" panose="02040503050406030204" pitchFamily="18" charset="0"/>
                              </a:rPr>
                              <m:t>𝑨</m:t>
                            </m:r>
                            <m:r>
                              <a:rPr lang="de-DE" sz="1300" b="1" i="1" dirty="0" smtClean="0">
                                <a:latin typeface="Cambria Math" panose="02040503050406030204" pitchFamily="18" charset="0"/>
                              </a:rPr>
                              <m:t>𝟑</m:t>
                            </m:r>
                          </m:sub>
                        </m:sSub>
                      </m:den>
                    </m:f>
                  </m:oMath>
                </a14:m>
                <a:endParaRPr lang="de-DE" sz="1300" dirty="0" smtClean="0"/>
              </a:p>
              <a:p>
                <a:pPr marL="716432" lvl="1" indent="-259232" algn="just">
                  <a:lnSpc>
                    <a:spcPct val="150000"/>
                  </a:lnSpc>
                  <a:buFont typeface="Arial" panose="020B0604020202020204" pitchFamily="34" charset="0"/>
                  <a:buChar char="•"/>
                </a:pPr>
                <a14:m>
                  <m:oMath xmlns:m="http://schemas.openxmlformats.org/officeDocument/2006/math">
                    <m:r>
                      <a:rPr lang="de-DE" sz="1300" b="1" i="1" dirty="0">
                        <a:latin typeface="Cambria Math" panose="02040503050406030204" pitchFamily="18" charset="0"/>
                      </a:rPr>
                      <m:t>𝑺𝑵</m:t>
                    </m:r>
                    <m:sSub>
                      <m:sSubPr>
                        <m:ctrlPr>
                          <a:rPr lang="de-DE" sz="1300" b="1" i="1" dirty="0">
                            <a:latin typeface="Cambria Math" panose="02040503050406030204" pitchFamily="18" charset="0"/>
                          </a:rPr>
                        </m:ctrlPr>
                      </m:sSubPr>
                      <m:e>
                        <m:r>
                          <a:rPr lang="de-DE" sz="1300" b="1" i="1" dirty="0">
                            <a:latin typeface="Cambria Math" panose="02040503050406030204" pitchFamily="18" charset="0"/>
                          </a:rPr>
                          <m:t>𝑹</m:t>
                        </m:r>
                      </m:e>
                      <m:sub>
                        <m:r>
                          <a:rPr lang="de-DE" sz="1300" b="1" i="1" dirty="0">
                            <a:latin typeface="Cambria Math" panose="02040503050406030204" pitchFamily="18" charset="0"/>
                          </a:rPr>
                          <m:t>𝒐</m:t>
                        </m:r>
                      </m:sub>
                    </m:sSub>
                    <m:r>
                      <a:rPr lang="de-DE" sz="1300" b="1" i="1" dirty="0">
                        <a:latin typeface="Cambria Math" panose="02040503050406030204" pitchFamily="18" charset="0"/>
                      </a:rPr>
                      <m:t>=</m:t>
                    </m:r>
                    <m:r>
                      <a:rPr lang="de-DE" sz="1300" b="1" i="1" dirty="0" smtClean="0">
                        <a:latin typeface="Cambria Math" panose="02040503050406030204" pitchFamily="18" charset="0"/>
                      </a:rPr>
                      <m:t>𝑵</m:t>
                    </m:r>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𝑭</m:t>
                        </m:r>
                      </m:e>
                      <m:sub>
                        <m:r>
                          <a:rPr lang="de-DE" sz="1300" b="1" i="1" dirty="0" smtClean="0">
                            <a:latin typeface="Cambria Math" panose="02040503050406030204" pitchFamily="18" charset="0"/>
                          </a:rPr>
                          <m:t>𝟏</m:t>
                        </m:r>
                      </m:sub>
                    </m:sSub>
                    <m:r>
                      <a:rPr lang="de-DE" sz="1300" b="1" i="1" dirty="0" smtClean="0">
                        <a:latin typeface="Cambria Math" panose="02040503050406030204" pitchFamily="18" charset="0"/>
                      </a:rPr>
                      <m:t>+ </m:t>
                    </m:r>
                    <m:f>
                      <m:fPr>
                        <m:ctrlPr>
                          <a:rPr lang="de-DE" sz="1300" b="1" i="1" dirty="0">
                            <a:latin typeface="Cambria Math" panose="02040503050406030204" pitchFamily="18" charset="0"/>
                          </a:rPr>
                        </m:ctrlPr>
                      </m:fPr>
                      <m:num>
                        <m:r>
                          <a:rPr lang="de-DE" sz="1300" b="1" i="1" dirty="0">
                            <a:latin typeface="Cambria Math" panose="02040503050406030204" pitchFamily="18" charset="0"/>
                          </a:rPr>
                          <m:t>𝑵</m:t>
                        </m:r>
                        <m:sSub>
                          <m:sSubPr>
                            <m:ctrlPr>
                              <a:rPr lang="de-DE" sz="1300" b="1" i="1" dirty="0">
                                <a:latin typeface="Cambria Math" panose="02040503050406030204" pitchFamily="18" charset="0"/>
                              </a:rPr>
                            </m:ctrlPr>
                          </m:sSubPr>
                          <m:e>
                            <m:r>
                              <a:rPr lang="de-DE" sz="1300" b="1" i="1" dirty="0">
                                <a:latin typeface="Cambria Math" panose="02040503050406030204" pitchFamily="18" charset="0"/>
                              </a:rPr>
                              <m:t>𝑭</m:t>
                            </m:r>
                          </m:e>
                          <m:sub>
                            <m:r>
                              <a:rPr lang="de-DE" sz="1300" b="1" i="1" dirty="0">
                                <a:latin typeface="Cambria Math" panose="02040503050406030204" pitchFamily="18" charset="0"/>
                              </a:rPr>
                              <m:t>𝟐</m:t>
                            </m:r>
                          </m:sub>
                        </m:sSub>
                        <m:r>
                          <a:rPr lang="de-DE" sz="1300" b="1" i="1" dirty="0">
                            <a:latin typeface="Cambria Math" panose="02040503050406030204" pitchFamily="18" charset="0"/>
                          </a:rPr>
                          <m:t>−</m:t>
                        </m:r>
                        <m:r>
                          <a:rPr lang="de-DE" sz="1300" b="1" i="1" dirty="0">
                            <a:latin typeface="Cambria Math" panose="02040503050406030204" pitchFamily="18" charset="0"/>
                          </a:rPr>
                          <m:t>𝟏</m:t>
                        </m:r>
                      </m:num>
                      <m:den>
                        <m:sSub>
                          <m:sSubPr>
                            <m:ctrlPr>
                              <a:rPr lang="de-DE" sz="1300" b="1" i="1" dirty="0">
                                <a:latin typeface="Cambria Math" panose="02040503050406030204" pitchFamily="18" charset="0"/>
                              </a:rPr>
                            </m:ctrlPr>
                          </m:sSubPr>
                          <m:e>
                            <m:r>
                              <a:rPr lang="de-DE" sz="1300" b="1" i="1" dirty="0">
                                <a:latin typeface="Cambria Math" panose="02040503050406030204" pitchFamily="18" charset="0"/>
                              </a:rPr>
                              <m:t>𝑮</m:t>
                            </m:r>
                          </m:e>
                          <m:sub>
                            <m:r>
                              <a:rPr lang="de-DE" sz="1300" b="1" i="1" dirty="0">
                                <a:latin typeface="Cambria Math" panose="02040503050406030204" pitchFamily="18" charset="0"/>
                              </a:rPr>
                              <m:t>𝟏</m:t>
                            </m:r>
                          </m:sub>
                        </m:sSub>
                      </m:den>
                    </m:f>
                    <m:r>
                      <a:rPr lang="de-DE" sz="1300" b="1" i="1" dirty="0" smtClean="0">
                        <a:latin typeface="Cambria Math" panose="02040503050406030204" pitchFamily="18" charset="0"/>
                      </a:rPr>
                      <m:t>+</m:t>
                    </m:r>
                    <m:f>
                      <m:fPr>
                        <m:ctrlPr>
                          <a:rPr lang="de-DE" sz="1300" b="1" i="1" dirty="0">
                            <a:latin typeface="Cambria Math" panose="02040503050406030204" pitchFamily="18" charset="0"/>
                          </a:rPr>
                        </m:ctrlPr>
                      </m:fPr>
                      <m:num>
                        <m:r>
                          <a:rPr lang="de-DE" sz="1300" b="1" i="1" dirty="0">
                            <a:latin typeface="Cambria Math" panose="02040503050406030204" pitchFamily="18" charset="0"/>
                          </a:rPr>
                          <m:t>𝑵</m:t>
                        </m:r>
                        <m:sSub>
                          <m:sSubPr>
                            <m:ctrlPr>
                              <a:rPr lang="de-DE" sz="1300" b="1" i="1" dirty="0">
                                <a:latin typeface="Cambria Math" panose="02040503050406030204" pitchFamily="18" charset="0"/>
                              </a:rPr>
                            </m:ctrlPr>
                          </m:sSubPr>
                          <m:e>
                            <m:r>
                              <a:rPr lang="de-DE" sz="1300" b="1" i="1" dirty="0">
                                <a:latin typeface="Cambria Math" panose="02040503050406030204" pitchFamily="18" charset="0"/>
                              </a:rPr>
                              <m:t>𝑭</m:t>
                            </m:r>
                          </m:e>
                          <m:sub>
                            <m:r>
                              <a:rPr lang="de-DE" sz="1300" b="1" i="1" dirty="0" smtClean="0">
                                <a:latin typeface="Cambria Math" panose="02040503050406030204" pitchFamily="18" charset="0"/>
                              </a:rPr>
                              <m:t>𝟑</m:t>
                            </m:r>
                          </m:sub>
                        </m:sSub>
                        <m:r>
                          <a:rPr lang="de-DE" sz="1300" b="1" i="1" dirty="0">
                            <a:latin typeface="Cambria Math" panose="02040503050406030204" pitchFamily="18" charset="0"/>
                          </a:rPr>
                          <m:t>−</m:t>
                        </m:r>
                        <m:r>
                          <a:rPr lang="de-DE" sz="1300" b="1" i="1" dirty="0">
                            <a:latin typeface="Cambria Math" panose="02040503050406030204" pitchFamily="18" charset="0"/>
                          </a:rPr>
                          <m:t>𝟏</m:t>
                        </m:r>
                      </m:num>
                      <m:den>
                        <m:sSub>
                          <m:sSubPr>
                            <m:ctrlPr>
                              <a:rPr lang="de-DE" sz="1300" b="1" i="1" dirty="0">
                                <a:latin typeface="Cambria Math" panose="02040503050406030204" pitchFamily="18" charset="0"/>
                              </a:rPr>
                            </m:ctrlPr>
                          </m:sSubPr>
                          <m:e>
                            <m:r>
                              <a:rPr lang="de-DE" sz="1300" b="1" i="1" dirty="0">
                                <a:latin typeface="Cambria Math" panose="02040503050406030204" pitchFamily="18" charset="0"/>
                              </a:rPr>
                              <m:t>𝑮</m:t>
                            </m:r>
                          </m:e>
                          <m:sub>
                            <m:r>
                              <a:rPr lang="de-DE" sz="1300" b="1" i="1" dirty="0">
                                <a:latin typeface="Cambria Math" panose="02040503050406030204" pitchFamily="18" charset="0"/>
                              </a:rPr>
                              <m:t>𝟏</m:t>
                            </m:r>
                          </m:sub>
                        </m:sSub>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𝑮</m:t>
                            </m:r>
                          </m:e>
                          <m:sub>
                            <m:r>
                              <a:rPr lang="de-DE" sz="1300" b="1" i="1" dirty="0" smtClean="0">
                                <a:latin typeface="Cambria Math" panose="02040503050406030204" pitchFamily="18" charset="0"/>
                              </a:rPr>
                              <m:t>𝟐</m:t>
                            </m:r>
                          </m:sub>
                        </m:sSub>
                      </m:den>
                    </m:f>
                  </m:oMath>
                </a14:m>
                <a:endParaRPr lang="de-DE" sz="1300" dirty="0"/>
              </a:p>
              <a:p>
                <a:pPr marL="716432" lvl="1" indent="-259232" algn="just">
                  <a:lnSpc>
                    <a:spcPct val="150000"/>
                  </a:lnSpc>
                  <a:buFont typeface="Arial" panose="020B0604020202020204" pitchFamily="34" charset="0"/>
                  <a:buChar char="•"/>
                </a:pPr>
                <a:endParaRPr lang="de-DE" sz="1300" dirty="0"/>
              </a:p>
              <a:p>
                <a:pPr marL="716432" lvl="1" indent="-259232" algn="just">
                  <a:lnSpc>
                    <a:spcPct val="150000"/>
                  </a:lnSpc>
                  <a:buFont typeface="Arial" panose="020B0604020202020204" pitchFamily="34" charset="0"/>
                  <a:buChar char="•"/>
                </a:pPr>
                <a:endParaRPr lang="de-DE" sz="1300" dirty="0"/>
              </a:p>
              <a:p>
                <a:pPr marL="631576" lvl="1" indent="-259232" algn="just">
                  <a:lnSpc>
                    <a:spcPct val="150000"/>
                  </a:lnSpc>
                  <a:buFont typeface="Arial" panose="020B0604020202020204" pitchFamily="34" charset="0"/>
                  <a:buChar char="•"/>
                </a:pPr>
                <a:endParaRPr lang="de-DE" sz="700" dirty="0">
                  <a:latin typeface="Arial" panose="020B0604020202020204" pitchFamily="34" charset="0"/>
                  <a:cs typeface="Arial" panose="020B0604020202020204" pitchFamily="34" charset="0"/>
                </a:endParaRPr>
              </a:p>
            </p:txBody>
          </p:sp>
        </mc:Choice>
        <mc:Fallback xmlns="">
          <p:sp>
            <p:nvSpPr>
              <p:cNvPr id="5" name="Textfeld 4"/>
              <p:cNvSpPr txBox="1">
                <a:spLocks noRot="1" noChangeAspect="1" noMove="1" noResize="1" noEditPoints="1" noAdjustHandles="1" noChangeArrowheads="1" noChangeShapeType="1" noTextEdit="1"/>
              </p:cNvSpPr>
              <p:nvPr/>
            </p:nvSpPr>
            <p:spPr>
              <a:xfrm>
                <a:off x="767408" y="1112803"/>
                <a:ext cx="10657184" cy="5854680"/>
              </a:xfrm>
              <a:prstGeom prst="rect">
                <a:avLst/>
              </a:prstGeom>
              <a:blipFill rotWithShape="0">
                <a:blip r:embed="rId2"/>
                <a:stretch>
                  <a:fillRect l="-229"/>
                </a:stretch>
              </a:blipFill>
            </p:spPr>
            <p:txBody>
              <a:bodyPr/>
              <a:lstStyle/>
              <a:p>
                <a:r>
                  <a:rPr lang="en-GB">
                    <a:noFill/>
                  </a:rPr>
                  <a:t> </a:t>
                </a:r>
              </a:p>
            </p:txBody>
          </p:sp>
        </mc:Fallback>
      </mc:AlternateContent>
      <p:pic>
        <p:nvPicPr>
          <p:cNvPr id="6" name="Grafik 5"/>
          <p:cNvPicPr>
            <a:picLocks noChangeAspect="1"/>
          </p:cNvPicPr>
          <p:nvPr/>
        </p:nvPicPr>
        <p:blipFill>
          <a:blip r:embed="rId3"/>
          <a:stretch>
            <a:fillRect/>
          </a:stretch>
        </p:blipFill>
        <p:spPr>
          <a:xfrm>
            <a:off x="1559496" y="3140968"/>
            <a:ext cx="1776684" cy="528775"/>
          </a:xfrm>
          <a:prstGeom prst="rect">
            <a:avLst/>
          </a:prstGeom>
          <a:ln>
            <a:solidFill>
              <a:srgbClr val="00B050"/>
            </a:solidFill>
          </a:ln>
        </p:spPr>
      </p:pic>
      <p:sp>
        <p:nvSpPr>
          <p:cNvPr id="10" name="Rechteck 9"/>
          <p:cNvSpPr/>
          <p:nvPr/>
        </p:nvSpPr>
        <p:spPr>
          <a:xfrm>
            <a:off x="5213350" y="5020196"/>
            <a:ext cx="6096000" cy="892552"/>
          </a:xfrm>
          <a:prstGeom prst="rect">
            <a:avLst/>
          </a:prstGeom>
        </p:spPr>
        <p:txBody>
          <a:bodyPr>
            <a:spAutoFit/>
          </a:bodyPr>
          <a:lstStyle/>
          <a:p>
            <a:r>
              <a:rPr lang="en-GB" sz="1300" dirty="0" smtClean="0">
                <a:solidFill>
                  <a:srgbClr val="202122"/>
                </a:solidFill>
                <a:latin typeface="Arial" panose="020B0604020202020204" pitchFamily="34" charset="0"/>
              </a:rPr>
              <a:t>The </a:t>
            </a:r>
            <a:r>
              <a:rPr lang="en-GB" sz="1300" dirty="0">
                <a:solidFill>
                  <a:srgbClr val="202122"/>
                </a:solidFill>
                <a:latin typeface="Arial" panose="020B0604020202020204" pitchFamily="34" charset="0"/>
              </a:rPr>
              <a:t>first amplifier </a:t>
            </a:r>
            <a:r>
              <a:rPr lang="en-GB" sz="1300" dirty="0" smtClean="0">
                <a:solidFill>
                  <a:srgbClr val="202122"/>
                </a:solidFill>
                <a:latin typeface="Arial" panose="020B0604020202020204" pitchFamily="34" charset="0"/>
              </a:rPr>
              <a:t>has </a:t>
            </a:r>
            <a:r>
              <a:rPr lang="en-GB" sz="1300" dirty="0">
                <a:solidFill>
                  <a:srgbClr val="202122"/>
                </a:solidFill>
                <a:latin typeface="Arial" panose="020B0604020202020204" pitchFamily="34" charset="0"/>
              </a:rPr>
              <a:t>the most significant effect </a:t>
            </a:r>
            <a:r>
              <a:rPr lang="en-GB" sz="1300" dirty="0" smtClean="0">
                <a:solidFill>
                  <a:srgbClr val="202122"/>
                </a:solidFill>
                <a:latin typeface="Arial" panose="020B0604020202020204" pitchFamily="34" charset="0"/>
              </a:rPr>
              <a:t>given </a:t>
            </a:r>
            <a:r>
              <a:rPr lang="en-GB" sz="1300" dirty="0">
                <a:solidFill>
                  <a:srgbClr val="202122"/>
                </a:solidFill>
                <a:latin typeface="Arial" panose="020B0604020202020204" pitchFamily="34" charset="0"/>
              </a:rPr>
              <a:t>the noise figures of the following stages are reduced by stage gains. </a:t>
            </a:r>
            <a:endParaRPr lang="en-GB" sz="1300" dirty="0" smtClean="0">
              <a:solidFill>
                <a:srgbClr val="202122"/>
              </a:solidFill>
              <a:latin typeface="Arial" panose="020B0604020202020204" pitchFamily="34" charset="0"/>
            </a:endParaRPr>
          </a:p>
          <a:p>
            <a:r>
              <a:rPr lang="en-GB" sz="1300" dirty="0">
                <a:solidFill>
                  <a:srgbClr val="202122"/>
                </a:solidFill>
                <a:latin typeface="Arial" panose="020B0604020202020204" pitchFamily="34" charset="0"/>
              </a:rPr>
              <a:t>T</a:t>
            </a:r>
            <a:r>
              <a:rPr lang="en-GB" sz="1300" dirty="0" smtClean="0">
                <a:solidFill>
                  <a:srgbClr val="202122"/>
                </a:solidFill>
                <a:latin typeface="Arial" panose="020B0604020202020204" pitchFamily="34" charset="0"/>
              </a:rPr>
              <a:t>he </a:t>
            </a:r>
            <a:r>
              <a:rPr lang="en-GB" sz="1300" dirty="0">
                <a:solidFill>
                  <a:srgbClr val="202122"/>
                </a:solidFill>
                <a:latin typeface="Arial" panose="020B0604020202020204" pitchFamily="34" charset="0"/>
              </a:rPr>
              <a:t>first amplifier </a:t>
            </a:r>
            <a:r>
              <a:rPr lang="en-GB" sz="1300" dirty="0" smtClean="0">
                <a:solidFill>
                  <a:srgbClr val="202122"/>
                </a:solidFill>
                <a:latin typeface="Arial" panose="020B0604020202020204" pitchFamily="34" charset="0"/>
              </a:rPr>
              <a:t>should have a </a:t>
            </a:r>
            <a:r>
              <a:rPr lang="en-GB" sz="1300" dirty="0">
                <a:solidFill>
                  <a:srgbClr val="202122"/>
                </a:solidFill>
                <a:latin typeface="Arial" panose="020B0604020202020204" pitchFamily="34" charset="0"/>
              </a:rPr>
              <a:t>low noise figure, and the noise figure requirements of subsequent stages </a:t>
            </a:r>
            <a:r>
              <a:rPr lang="en-GB" sz="1300" dirty="0" smtClean="0">
                <a:solidFill>
                  <a:srgbClr val="202122"/>
                </a:solidFill>
                <a:latin typeface="Arial" panose="020B0604020202020204" pitchFamily="34" charset="0"/>
              </a:rPr>
              <a:t>can be more </a:t>
            </a:r>
            <a:r>
              <a:rPr lang="en-GB" sz="1300" dirty="0">
                <a:solidFill>
                  <a:srgbClr val="202122"/>
                </a:solidFill>
                <a:latin typeface="Arial" panose="020B0604020202020204" pitchFamily="34" charset="0"/>
              </a:rPr>
              <a:t>relaxed.</a:t>
            </a:r>
            <a:endParaRPr lang="en-GB" sz="1300" dirty="0"/>
          </a:p>
        </p:txBody>
      </p:sp>
      <p:sp>
        <p:nvSpPr>
          <p:cNvPr id="12" name="AutoShape 2" descr="{\displaystyle N_{i}\cdot G_{1}G_{2}G_{3}}"/>
          <p:cNvSpPr>
            <a:spLocks noChangeAspect="1" noChangeArrowheads="1"/>
          </p:cNvSpPr>
          <p:nvPr/>
        </p:nvSpPr>
        <p:spPr bwMode="auto">
          <a:xfrm>
            <a:off x="2016125" y="-447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 name="AutoShape 3" descr="{\displaystyle N_{a1}}"/>
          <p:cNvSpPr>
            <a:spLocks noChangeAspect="1" noChangeArrowheads="1"/>
          </p:cNvSpPr>
          <p:nvPr/>
        </p:nvSpPr>
        <p:spPr bwMode="auto">
          <a:xfrm>
            <a:off x="2633663" y="-158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 name="AutoShape 4" descr="{\displaystyle N_{a1}\cdot G_{2}G_{3}}"/>
          <p:cNvSpPr>
            <a:spLocks noChangeAspect="1" noChangeArrowheads="1"/>
          </p:cNvSpPr>
          <p:nvPr/>
        </p:nvSpPr>
        <p:spPr bwMode="auto">
          <a:xfrm>
            <a:off x="5213350" y="-158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 name="AutoShape 5" descr="{\displaystyle N_{a2}}"/>
          <p:cNvSpPr>
            <a:spLocks noChangeAspect="1" noChangeArrowheads="1"/>
          </p:cNvSpPr>
          <p:nvPr/>
        </p:nvSpPr>
        <p:spPr bwMode="auto">
          <a:xfrm>
            <a:off x="2835275" y="1301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6" name="AutoShape 6" descr="{\displaystyle N_{a2}\cdot G_{3}}"/>
          <p:cNvSpPr>
            <a:spLocks noChangeAspect="1" noChangeArrowheads="1"/>
          </p:cNvSpPr>
          <p:nvPr/>
        </p:nvSpPr>
        <p:spPr bwMode="auto">
          <a:xfrm>
            <a:off x="4729163" y="1301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7" name="AutoShape 7" descr="{\displaystyle N_{a3}}"/>
          <p:cNvSpPr>
            <a:spLocks noChangeAspect="1" noChangeArrowheads="1"/>
          </p:cNvSpPr>
          <p:nvPr/>
        </p:nvSpPr>
        <p:spPr bwMode="auto">
          <a:xfrm>
            <a:off x="2674938" y="419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 name="Rechteck 1"/>
          <p:cNvSpPr/>
          <p:nvPr/>
        </p:nvSpPr>
        <p:spPr>
          <a:xfrm>
            <a:off x="6087070" y="1205029"/>
            <a:ext cx="5486400" cy="1892826"/>
          </a:xfrm>
          <a:prstGeom prst="rect">
            <a:avLst/>
          </a:prstGeom>
        </p:spPr>
        <p:txBody>
          <a:bodyPr wrap="square">
            <a:spAutoFit/>
          </a:bodyPr>
          <a:lstStyle/>
          <a:p>
            <a:pPr marL="259232" indent="-259232" algn="just">
              <a:lnSpc>
                <a:spcPct val="150000"/>
              </a:lnSpc>
              <a:buFont typeface="Arial" panose="020B0604020202020204" pitchFamily="34" charset="0"/>
              <a:buChar char="•"/>
            </a:pPr>
            <a:r>
              <a:rPr lang="de-DE" sz="1300" i="1" dirty="0">
                <a:solidFill>
                  <a:srgbClr val="00B050"/>
                </a:solidFill>
              </a:rPr>
              <a:t>Noise </a:t>
            </a:r>
            <a:r>
              <a:rPr lang="de-DE" sz="1300" i="1" dirty="0" err="1">
                <a:solidFill>
                  <a:srgbClr val="00B050"/>
                </a:solidFill>
              </a:rPr>
              <a:t>figure</a:t>
            </a:r>
            <a:r>
              <a:rPr lang="de-DE" sz="1300" i="1" dirty="0">
                <a:solidFill>
                  <a:srgbClr val="00B050"/>
                </a:solidFill>
              </a:rPr>
              <a:t> </a:t>
            </a:r>
            <a:r>
              <a:rPr lang="de-DE" sz="1300" i="1" dirty="0" err="1">
                <a:solidFill>
                  <a:srgbClr val="00B050"/>
                </a:solidFill>
              </a:rPr>
              <a:t>is</a:t>
            </a:r>
            <a:r>
              <a:rPr lang="de-DE" sz="1300" i="1" dirty="0">
                <a:solidFill>
                  <a:srgbClr val="00B050"/>
                </a:solidFill>
              </a:rPr>
              <a:t> </a:t>
            </a:r>
            <a:r>
              <a:rPr lang="de-DE" sz="1300" i="1" dirty="0" err="1">
                <a:solidFill>
                  <a:srgbClr val="00B050"/>
                </a:solidFill>
              </a:rPr>
              <a:t>determined</a:t>
            </a:r>
            <a:r>
              <a:rPr lang="de-DE" sz="1300" i="1" dirty="0">
                <a:solidFill>
                  <a:srgbClr val="00B050"/>
                </a:solidFill>
              </a:rPr>
              <a:t> </a:t>
            </a:r>
            <a:r>
              <a:rPr lang="de-DE" sz="1300" i="1" dirty="0" err="1">
                <a:solidFill>
                  <a:srgbClr val="00B050"/>
                </a:solidFill>
              </a:rPr>
              <a:t>primarly</a:t>
            </a:r>
            <a:r>
              <a:rPr lang="de-DE" sz="1300" i="1" dirty="0">
                <a:solidFill>
                  <a:srgbClr val="00B050"/>
                </a:solidFill>
              </a:rPr>
              <a:t> by </a:t>
            </a:r>
            <a:r>
              <a:rPr lang="de-DE" sz="1300" i="1" dirty="0" err="1">
                <a:solidFill>
                  <a:srgbClr val="00B050"/>
                </a:solidFill>
              </a:rPr>
              <a:t>the</a:t>
            </a:r>
            <a:r>
              <a:rPr lang="de-DE" sz="1300" i="1" dirty="0">
                <a:solidFill>
                  <a:srgbClr val="00B050"/>
                </a:solidFill>
              </a:rPr>
              <a:t> </a:t>
            </a:r>
            <a:r>
              <a:rPr lang="de-DE" sz="1300" i="1" dirty="0" err="1">
                <a:solidFill>
                  <a:srgbClr val="00B050"/>
                </a:solidFill>
              </a:rPr>
              <a:t>conditions</a:t>
            </a:r>
            <a:r>
              <a:rPr lang="de-DE" sz="1300" i="1" dirty="0">
                <a:solidFill>
                  <a:srgbClr val="00B050"/>
                </a:solidFill>
              </a:rPr>
              <a:t> at </a:t>
            </a:r>
            <a:r>
              <a:rPr lang="de-DE" sz="1300" i="1" dirty="0" err="1">
                <a:solidFill>
                  <a:srgbClr val="00B050"/>
                </a:solidFill>
              </a:rPr>
              <a:t>the</a:t>
            </a:r>
            <a:r>
              <a:rPr lang="de-DE" sz="1300" i="1" dirty="0">
                <a:solidFill>
                  <a:srgbClr val="00B050"/>
                </a:solidFill>
              </a:rPr>
              <a:t> </a:t>
            </a:r>
            <a:r>
              <a:rPr lang="de-DE" sz="1300" i="1" dirty="0" err="1">
                <a:solidFill>
                  <a:srgbClr val="00B050"/>
                </a:solidFill>
              </a:rPr>
              <a:t>input</a:t>
            </a:r>
            <a:r>
              <a:rPr lang="de-DE" sz="1300" i="1" dirty="0">
                <a:solidFill>
                  <a:srgbClr val="00B050"/>
                </a:solidFill>
              </a:rPr>
              <a:t> </a:t>
            </a:r>
            <a:r>
              <a:rPr lang="de-DE" sz="1300" i="1" dirty="0" err="1">
                <a:solidFill>
                  <a:srgbClr val="00B050"/>
                </a:solidFill>
              </a:rPr>
              <a:t>to</a:t>
            </a:r>
            <a:r>
              <a:rPr lang="de-DE" sz="1300" i="1" dirty="0">
                <a:solidFill>
                  <a:srgbClr val="00B050"/>
                </a:solidFill>
              </a:rPr>
              <a:t> </a:t>
            </a:r>
            <a:r>
              <a:rPr lang="de-DE" sz="1300" i="1" dirty="0" err="1">
                <a:solidFill>
                  <a:srgbClr val="00B050"/>
                </a:solidFill>
              </a:rPr>
              <a:t>the</a:t>
            </a:r>
            <a:r>
              <a:rPr lang="de-DE" sz="1300" i="1" dirty="0">
                <a:solidFill>
                  <a:srgbClr val="00B050"/>
                </a:solidFill>
              </a:rPr>
              <a:t> fiber </a:t>
            </a:r>
            <a:r>
              <a:rPr lang="de-DE" sz="1300" i="1" dirty="0" err="1">
                <a:solidFill>
                  <a:srgbClr val="00B050"/>
                </a:solidFill>
              </a:rPr>
              <a:t>where</a:t>
            </a:r>
            <a:r>
              <a:rPr lang="de-DE" sz="1300" i="1" dirty="0">
                <a:solidFill>
                  <a:srgbClr val="00B050"/>
                </a:solidFill>
              </a:rPr>
              <a:t> </a:t>
            </a:r>
            <a:r>
              <a:rPr lang="de-DE" sz="1300" i="1" dirty="0" err="1">
                <a:solidFill>
                  <a:srgbClr val="00B050"/>
                </a:solidFill>
              </a:rPr>
              <a:t>the</a:t>
            </a:r>
            <a:r>
              <a:rPr lang="de-DE" sz="1300" i="1" dirty="0">
                <a:solidFill>
                  <a:srgbClr val="00B050"/>
                </a:solidFill>
              </a:rPr>
              <a:t> </a:t>
            </a:r>
            <a:r>
              <a:rPr lang="de-DE" sz="1300" i="1" dirty="0" err="1">
                <a:solidFill>
                  <a:srgbClr val="00B050"/>
                </a:solidFill>
              </a:rPr>
              <a:t>inversion</a:t>
            </a:r>
            <a:r>
              <a:rPr lang="de-DE" sz="1300" i="1" dirty="0">
                <a:solidFill>
                  <a:srgbClr val="00B050"/>
                </a:solidFill>
              </a:rPr>
              <a:t> </a:t>
            </a:r>
            <a:r>
              <a:rPr lang="de-DE" sz="1300" i="1" dirty="0" err="1">
                <a:solidFill>
                  <a:srgbClr val="00B050"/>
                </a:solidFill>
              </a:rPr>
              <a:t>is</a:t>
            </a:r>
            <a:r>
              <a:rPr lang="de-DE" sz="1300" i="1" dirty="0">
                <a:solidFill>
                  <a:srgbClr val="00B050"/>
                </a:solidFill>
              </a:rPr>
              <a:t> in turn </a:t>
            </a:r>
            <a:r>
              <a:rPr lang="de-DE" sz="1300" i="1" dirty="0" err="1">
                <a:solidFill>
                  <a:srgbClr val="00B050"/>
                </a:solidFill>
              </a:rPr>
              <a:t>determined</a:t>
            </a:r>
            <a:r>
              <a:rPr lang="de-DE" sz="1300" i="1" dirty="0">
                <a:solidFill>
                  <a:srgbClr val="00B050"/>
                </a:solidFill>
              </a:rPr>
              <a:t> by </a:t>
            </a:r>
            <a:r>
              <a:rPr lang="de-DE" sz="1300" i="1" dirty="0" err="1">
                <a:solidFill>
                  <a:srgbClr val="00B050"/>
                </a:solidFill>
              </a:rPr>
              <a:t>the</a:t>
            </a:r>
            <a:r>
              <a:rPr lang="de-DE" sz="1300" i="1" dirty="0">
                <a:solidFill>
                  <a:srgbClr val="00B050"/>
                </a:solidFill>
              </a:rPr>
              <a:t> </a:t>
            </a:r>
            <a:r>
              <a:rPr lang="de-DE" sz="1300" i="1" dirty="0" err="1">
                <a:solidFill>
                  <a:srgbClr val="00B050"/>
                </a:solidFill>
              </a:rPr>
              <a:t>Backward</a:t>
            </a:r>
            <a:r>
              <a:rPr lang="de-DE" sz="1300" i="1" dirty="0">
                <a:solidFill>
                  <a:srgbClr val="00B050"/>
                </a:solidFill>
              </a:rPr>
              <a:t> ASE.  </a:t>
            </a:r>
            <a:r>
              <a:rPr lang="de-DE" sz="1300" i="1" dirty="0" err="1">
                <a:solidFill>
                  <a:srgbClr val="00B050"/>
                </a:solidFill>
              </a:rPr>
              <a:t>Increasing</a:t>
            </a:r>
            <a:r>
              <a:rPr lang="de-DE" sz="1300" i="1" dirty="0">
                <a:solidFill>
                  <a:srgbClr val="00B050"/>
                </a:solidFill>
              </a:rPr>
              <a:t> </a:t>
            </a:r>
            <a:r>
              <a:rPr lang="de-DE" sz="1300" i="1" dirty="0" err="1">
                <a:solidFill>
                  <a:srgbClr val="00B050"/>
                </a:solidFill>
              </a:rPr>
              <a:t>the</a:t>
            </a:r>
            <a:r>
              <a:rPr lang="de-DE" sz="1300" i="1" dirty="0">
                <a:solidFill>
                  <a:srgbClr val="00B050"/>
                </a:solidFill>
              </a:rPr>
              <a:t> </a:t>
            </a:r>
            <a:r>
              <a:rPr lang="de-DE" sz="1300" i="1" dirty="0" err="1">
                <a:solidFill>
                  <a:srgbClr val="00B050"/>
                </a:solidFill>
              </a:rPr>
              <a:t>length</a:t>
            </a:r>
            <a:r>
              <a:rPr lang="de-DE" sz="1300" i="1" dirty="0">
                <a:solidFill>
                  <a:srgbClr val="00B050"/>
                </a:solidFill>
              </a:rPr>
              <a:t> </a:t>
            </a:r>
            <a:r>
              <a:rPr lang="de-DE" sz="1300" i="1" dirty="0" err="1">
                <a:solidFill>
                  <a:srgbClr val="00B050"/>
                </a:solidFill>
              </a:rPr>
              <a:t>of</a:t>
            </a:r>
            <a:r>
              <a:rPr lang="de-DE" sz="1300" i="1" dirty="0">
                <a:solidFill>
                  <a:srgbClr val="00B050"/>
                </a:solidFill>
              </a:rPr>
              <a:t> a </a:t>
            </a:r>
            <a:r>
              <a:rPr lang="de-DE" sz="1300" i="1" dirty="0" err="1">
                <a:solidFill>
                  <a:srgbClr val="00B050"/>
                </a:solidFill>
              </a:rPr>
              <a:t>short</a:t>
            </a:r>
            <a:r>
              <a:rPr lang="de-DE" sz="1300" i="1" dirty="0">
                <a:solidFill>
                  <a:srgbClr val="00B050"/>
                </a:solidFill>
              </a:rPr>
              <a:t> fiber </a:t>
            </a:r>
            <a:r>
              <a:rPr lang="de-DE" sz="1300" i="1" dirty="0" err="1">
                <a:solidFill>
                  <a:srgbClr val="00B050"/>
                </a:solidFill>
              </a:rPr>
              <a:t>increases</a:t>
            </a:r>
            <a:r>
              <a:rPr lang="de-DE" sz="1300" i="1" dirty="0">
                <a:solidFill>
                  <a:srgbClr val="00B050"/>
                </a:solidFill>
              </a:rPr>
              <a:t> </a:t>
            </a:r>
            <a:r>
              <a:rPr lang="de-DE" sz="1300" i="1" dirty="0" err="1">
                <a:solidFill>
                  <a:srgbClr val="00B050"/>
                </a:solidFill>
              </a:rPr>
              <a:t>the</a:t>
            </a:r>
            <a:r>
              <a:rPr lang="de-DE" sz="1300" i="1" dirty="0">
                <a:solidFill>
                  <a:srgbClr val="00B050"/>
                </a:solidFill>
              </a:rPr>
              <a:t> </a:t>
            </a:r>
            <a:r>
              <a:rPr lang="de-DE" sz="1300" i="1" dirty="0" err="1">
                <a:solidFill>
                  <a:srgbClr val="00B050"/>
                </a:solidFill>
              </a:rPr>
              <a:t>backwards</a:t>
            </a:r>
            <a:r>
              <a:rPr lang="de-DE" sz="1300" i="1" dirty="0">
                <a:solidFill>
                  <a:srgbClr val="00B050"/>
                </a:solidFill>
              </a:rPr>
              <a:t> ASE </a:t>
            </a:r>
            <a:r>
              <a:rPr lang="de-DE" sz="1300" i="1" dirty="0" err="1">
                <a:solidFill>
                  <a:srgbClr val="00B050"/>
                </a:solidFill>
              </a:rPr>
              <a:t>significantly</a:t>
            </a:r>
            <a:r>
              <a:rPr lang="de-DE" sz="1300" i="1" dirty="0">
                <a:solidFill>
                  <a:srgbClr val="00B050"/>
                </a:solidFill>
              </a:rPr>
              <a:t>, </a:t>
            </a:r>
            <a:r>
              <a:rPr lang="de-DE" sz="1300" i="1" dirty="0" err="1">
                <a:solidFill>
                  <a:srgbClr val="00B050"/>
                </a:solidFill>
              </a:rPr>
              <a:t>reducing</a:t>
            </a:r>
            <a:r>
              <a:rPr lang="de-DE" sz="1300" i="1" dirty="0">
                <a:solidFill>
                  <a:srgbClr val="00B050"/>
                </a:solidFill>
              </a:rPr>
              <a:t> </a:t>
            </a:r>
            <a:r>
              <a:rPr lang="de-DE" sz="1300" i="1" dirty="0" err="1">
                <a:solidFill>
                  <a:srgbClr val="00B050"/>
                </a:solidFill>
              </a:rPr>
              <a:t>the</a:t>
            </a:r>
            <a:r>
              <a:rPr lang="de-DE" sz="1300" i="1" dirty="0">
                <a:solidFill>
                  <a:srgbClr val="00B050"/>
                </a:solidFill>
              </a:rPr>
              <a:t> </a:t>
            </a:r>
            <a:r>
              <a:rPr lang="de-DE" sz="1300" i="1" dirty="0" err="1">
                <a:solidFill>
                  <a:srgbClr val="00B050"/>
                </a:solidFill>
              </a:rPr>
              <a:t>inversion</a:t>
            </a:r>
            <a:r>
              <a:rPr lang="de-DE" sz="1300" i="1" dirty="0">
                <a:solidFill>
                  <a:srgbClr val="00B050"/>
                </a:solidFill>
              </a:rPr>
              <a:t> </a:t>
            </a:r>
            <a:r>
              <a:rPr lang="de-DE" sz="1300" i="1" dirty="0" err="1">
                <a:solidFill>
                  <a:srgbClr val="00B050"/>
                </a:solidFill>
              </a:rPr>
              <a:t>level</a:t>
            </a:r>
            <a:r>
              <a:rPr lang="de-DE" sz="1300" i="1" dirty="0">
                <a:solidFill>
                  <a:srgbClr val="00B050"/>
                </a:solidFill>
              </a:rPr>
              <a:t> </a:t>
            </a:r>
            <a:r>
              <a:rPr lang="de-DE" sz="1300" i="1" dirty="0">
                <a:solidFill>
                  <a:srgbClr val="00B050"/>
                </a:solidFill>
                <a:sym typeface="Wingdings" panose="05000000000000000000" pitchFamily="2" charset="2"/>
              </a:rPr>
              <a:t> Noise </a:t>
            </a:r>
            <a:r>
              <a:rPr lang="de-DE" sz="1300" i="1" dirty="0" err="1">
                <a:solidFill>
                  <a:srgbClr val="00B050"/>
                </a:solidFill>
                <a:sym typeface="Wingdings" panose="05000000000000000000" pitchFamily="2" charset="2"/>
              </a:rPr>
              <a:t>figure</a:t>
            </a:r>
            <a:r>
              <a:rPr lang="de-DE" sz="1300" i="1" dirty="0">
                <a:solidFill>
                  <a:srgbClr val="00B050"/>
                </a:solidFill>
                <a:sym typeface="Wingdings" panose="05000000000000000000" pitchFamily="2" charset="2"/>
              </a:rPr>
              <a:t> </a:t>
            </a:r>
            <a:r>
              <a:rPr lang="de-DE" sz="1300" i="1" dirty="0" err="1">
                <a:solidFill>
                  <a:srgbClr val="00B050"/>
                </a:solidFill>
                <a:sym typeface="Wingdings" panose="05000000000000000000" pitchFamily="2" charset="2"/>
              </a:rPr>
              <a:t>increases</a:t>
            </a:r>
            <a:r>
              <a:rPr lang="de-DE" sz="1300" i="1" dirty="0">
                <a:solidFill>
                  <a:srgbClr val="00B050"/>
                </a:solidFill>
                <a:sym typeface="Wingdings" panose="05000000000000000000" pitchFamily="2" charset="2"/>
              </a:rPr>
              <a:t>.</a:t>
            </a:r>
          </a:p>
          <a:p>
            <a:pPr marL="259232" indent="-259232" algn="just">
              <a:lnSpc>
                <a:spcPct val="150000"/>
              </a:lnSpc>
              <a:buFont typeface="Arial" panose="020B0604020202020204" pitchFamily="34" charset="0"/>
              <a:buChar char="•"/>
            </a:pPr>
            <a:endParaRPr lang="de-DE" sz="1300" dirty="0">
              <a:sym typeface="Wingdings" panose="05000000000000000000" pitchFamily="2" charset="2"/>
            </a:endParaRPr>
          </a:p>
        </p:txBody>
      </p:sp>
    </p:spTree>
    <p:extLst>
      <p:ext uri="{BB962C8B-B14F-4D97-AF65-F5344CB8AC3E}">
        <p14:creationId xmlns:p14="http://schemas.microsoft.com/office/powerpoint/2010/main" val="3365382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15. März 2022</a:t>
            </a:fld>
            <a:endParaRPr lang="en-US" dirty="0"/>
          </a:p>
        </p:txBody>
      </p:sp>
      <p:sp>
        <p:nvSpPr>
          <p:cNvPr id="5" name="Textfeld 4"/>
          <p:cNvSpPr txBox="1"/>
          <p:nvPr/>
        </p:nvSpPr>
        <p:spPr>
          <a:xfrm>
            <a:off x="767408" y="1112803"/>
            <a:ext cx="5760640" cy="1255600"/>
          </a:xfrm>
          <a:prstGeom prst="rect">
            <a:avLst/>
          </a:prstGeom>
          <a:noFill/>
        </p:spPr>
        <p:txBody>
          <a:bodyPr wrap="square" rtlCol="0">
            <a:spAutoFit/>
          </a:bodyPr>
          <a:lstStyle/>
          <a:p>
            <a:pPr marL="259232" indent="-259232" algn="just">
              <a:lnSpc>
                <a:spcPct val="150000"/>
              </a:lnSpc>
              <a:buFont typeface="Arial" panose="020B0604020202020204" pitchFamily="34" charset="0"/>
              <a:buChar char="•"/>
            </a:pPr>
            <a:r>
              <a:rPr lang="en-GB" sz="1300" b="1" dirty="0"/>
              <a:t>Why SNR increases with input power?</a:t>
            </a:r>
          </a:p>
          <a:p>
            <a:pPr marL="259232" indent="-259232" algn="just">
              <a:lnSpc>
                <a:spcPct val="150000"/>
              </a:lnSpc>
              <a:buFont typeface="Arial" panose="020B0604020202020204" pitchFamily="34" charset="0"/>
              <a:buChar char="•"/>
            </a:pPr>
            <a:r>
              <a:rPr lang="en-GB" sz="1300" dirty="0"/>
              <a:t>More power is taken by the input signal and does not leave so much inversion available for ASE generation</a:t>
            </a:r>
            <a:endParaRPr lang="de-DE" sz="1300" dirty="0"/>
          </a:p>
          <a:p>
            <a:pPr marL="259232" indent="-259232" algn="just">
              <a:lnSpc>
                <a:spcPct val="150000"/>
              </a:lnSpc>
              <a:buFont typeface="Arial" panose="020B0604020202020204" pitchFamily="34" charset="0"/>
              <a:buChar char="•"/>
            </a:pPr>
            <a:endParaRPr lang="de-DE" sz="1300" dirty="0"/>
          </a:p>
        </p:txBody>
      </p:sp>
      <p:pic>
        <p:nvPicPr>
          <p:cNvPr id="9" name="Grafik 8"/>
          <p:cNvPicPr>
            <a:picLocks noChangeAspect="1"/>
          </p:cNvPicPr>
          <p:nvPr/>
        </p:nvPicPr>
        <p:blipFill rotWithShape="1">
          <a:blip r:embed="rId3">
            <a:extLst>
              <a:ext uri="{28A0092B-C50C-407E-A947-70E740481C1C}">
                <a14:useLocalDpi xmlns:a14="http://schemas.microsoft.com/office/drawing/2010/main" val="0"/>
              </a:ext>
            </a:extLst>
          </a:blip>
          <a:srcRect t="5649"/>
          <a:stretch/>
        </p:blipFill>
        <p:spPr>
          <a:xfrm>
            <a:off x="7176120" y="1247039"/>
            <a:ext cx="3916667" cy="2957782"/>
          </a:xfrm>
          <a:prstGeom prst="rect">
            <a:avLst/>
          </a:prstGeom>
        </p:spPr>
      </p:pic>
      <p:pic>
        <p:nvPicPr>
          <p:cNvPr id="2" name="Grafik 1"/>
          <p:cNvPicPr>
            <a:picLocks noChangeAspect="1"/>
          </p:cNvPicPr>
          <p:nvPr/>
        </p:nvPicPr>
        <p:blipFill>
          <a:blip r:embed="rId4"/>
          <a:stretch>
            <a:fillRect/>
          </a:stretch>
        </p:blipFill>
        <p:spPr>
          <a:xfrm>
            <a:off x="1454150" y="2437340"/>
            <a:ext cx="4000500" cy="952500"/>
          </a:xfrm>
          <a:prstGeom prst="rect">
            <a:avLst/>
          </a:prstGeom>
        </p:spPr>
      </p:pic>
    </p:spTree>
    <p:extLst>
      <p:ext uri="{BB962C8B-B14F-4D97-AF65-F5344CB8AC3E}">
        <p14:creationId xmlns:p14="http://schemas.microsoft.com/office/powerpoint/2010/main" val="2354281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15. März 2022</a:t>
            </a:fld>
            <a:endParaRPr lang="en-US" dirty="0"/>
          </a:p>
        </p:txBody>
      </p:sp>
      <p:sp>
        <p:nvSpPr>
          <p:cNvPr id="5" name="Textfeld 4"/>
          <p:cNvSpPr txBox="1"/>
          <p:nvPr/>
        </p:nvSpPr>
        <p:spPr>
          <a:xfrm>
            <a:off x="767408" y="1112803"/>
            <a:ext cx="6624736" cy="4870564"/>
          </a:xfrm>
          <a:prstGeom prst="rect">
            <a:avLst/>
          </a:prstGeom>
          <a:noFill/>
        </p:spPr>
        <p:txBody>
          <a:bodyPr wrap="square" rtlCol="0">
            <a:spAutoFit/>
          </a:bodyPr>
          <a:lstStyle/>
          <a:p>
            <a:pPr marL="259232" indent="-259232" algn="just">
              <a:lnSpc>
                <a:spcPct val="150000"/>
              </a:lnSpc>
              <a:buFont typeface="Arial" panose="020B0604020202020204" pitchFamily="34" charset="0"/>
              <a:buChar char="•"/>
            </a:pPr>
            <a:r>
              <a:rPr lang="de-DE" sz="1300" b="1" dirty="0"/>
              <a:t>Saturation </a:t>
            </a:r>
            <a:r>
              <a:rPr lang="de-DE" sz="1300" b="1" dirty="0" err="1"/>
              <a:t>regime</a:t>
            </a:r>
            <a:r>
              <a:rPr lang="de-DE" sz="1300" b="1" dirty="0"/>
              <a:t>. </a:t>
            </a:r>
          </a:p>
          <a:p>
            <a:pPr algn="just">
              <a:lnSpc>
                <a:spcPct val="150000"/>
              </a:lnSpc>
            </a:pPr>
            <a:r>
              <a:rPr lang="de-DE" sz="1300" dirty="0"/>
              <a:t>As </a:t>
            </a:r>
            <a:r>
              <a:rPr lang="de-DE" sz="1300" dirty="0" err="1"/>
              <a:t>the</a:t>
            </a:r>
            <a:r>
              <a:rPr lang="de-DE" sz="1300" dirty="0"/>
              <a:t> </a:t>
            </a:r>
            <a:r>
              <a:rPr lang="de-DE" sz="1300" dirty="0" err="1"/>
              <a:t>signal</a:t>
            </a:r>
            <a:r>
              <a:rPr lang="de-DE" sz="1300" dirty="0"/>
              <a:t> </a:t>
            </a:r>
            <a:r>
              <a:rPr lang="de-DE" sz="1300" dirty="0" err="1"/>
              <a:t>increases</a:t>
            </a:r>
            <a:r>
              <a:rPr lang="de-DE" sz="1300" dirty="0"/>
              <a:t> in power </a:t>
            </a:r>
            <a:r>
              <a:rPr lang="de-DE" sz="1300" dirty="0" err="1" smtClean="0"/>
              <a:t>beyond</a:t>
            </a:r>
            <a:r>
              <a:rPr lang="de-DE" sz="1300" dirty="0" smtClean="0"/>
              <a:t> </a:t>
            </a:r>
            <a:r>
              <a:rPr lang="de-DE" sz="1300" dirty="0" err="1" smtClean="0"/>
              <a:t>the</a:t>
            </a:r>
            <a:r>
              <a:rPr lang="de-DE" sz="1300" dirty="0" smtClean="0"/>
              <a:t> </a:t>
            </a:r>
            <a:r>
              <a:rPr lang="de-DE" sz="1300" dirty="0" err="1"/>
              <a:t>small</a:t>
            </a:r>
            <a:r>
              <a:rPr lang="de-DE" sz="1300" dirty="0"/>
              <a:t> </a:t>
            </a:r>
            <a:r>
              <a:rPr lang="de-DE" sz="1300" dirty="0" err="1"/>
              <a:t>signal</a:t>
            </a:r>
            <a:r>
              <a:rPr lang="de-DE" sz="1300" dirty="0"/>
              <a:t> </a:t>
            </a:r>
            <a:r>
              <a:rPr lang="de-DE" sz="1300" dirty="0" err="1"/>
              <a:t>value</a:t>
            </a:r>
            <a:r>
              <a:rPr lang="de-DE" sz="1300" dirty="0"/>
              <a:t>, </a:t>
            </a:r>
            <a:r>
              <a:rPr lang="de-DE" sz="1300" dirty="0" err="1"/>
              <a:t>the</a:t>
            </a:r>
            <a:r>
              <a:rPr lang="de-DE" sz="1300" dirty="0"/>
              <a:t> </a:t>
            </a:r>
            <a:r>
              <a:rPr lang="de-DE" sz="1300" dirty="0" err="1"/>
              <a:t>gain</a:t>
            </a:r>
            <a:r>
              <a:rPr lang="de-DE" sz="1300" dirty="0"/>
              <a:t> </a:t>
            </a:r>
            <a:r>
              <a:rPr lang="de-DE" sz="1300" dirty="0" err="1"/>
              <a:t>decreases</a:t>
            </a:r>
            <a:r>
              <a:rPr lang="de-DE" sz="1300" dirty="0"/>
              <a:t> </a:t>
            </a:r>
            <a:r>
              <a:rPr lang="de-DE" sz="1300" dirty="0" err="1"/>
              <a:t>since</a:t>
            </a:r>
            <a:r>
              <a:rPr lang="de-DE" sz="1300" dirty="0"/>
              <a:t> </a:t>
            </a:r>
            <a:r>
              <a:rPr lang="de-DE" sz="1300" dirty="0" err="1"/>
              <a:t>the</a:t>
            </a:r>
            <a:r>
              <a:rPr lang="de-DE" sz="1300" dirty="0"/>
              <a:t> pump </a:t>
            </a:r>
            <a:r>
              <a:rPr lang="de-DE" sz="1300" dirty="0" err="1" smtClean="0"/>
              <a:t>cannot</a:t>
            </a:r>
            <a:r>
              <a:rPr lang="de-DE" sz="1300" dirty="0" smtClean="0"/>
              <a:t> </a:t>
            </a:r>
            <a:r>
              <a:rPr lang="de-DE" sz="1300" dirty="0" err="1" smtClean="0"/>
              <a:t>longer</a:t>
            </a:r>
            <a:r>
              <a:rPr lang="de-DE" sz="1300" dirty="0" smtClean="0"/>
              <a:t> </a:t>
            </a:r>
            <a:r>
              <a:rPr lang="de-DE" sz="1300" dirty="0" err="1"/>
              <a:t>replenish</a:t>
            </a:r>
            <a:r>
              <a:rPr lang="de-DE" sz="1300" dirty="0"/>
              <a:t> </a:t>
            </a:r>
            <a:r>
              <a:rPr lang="de-DE" sz="1300" dirty="0" err="1"/>
              <a:t>the</a:t>
            </a:r>
            <a:r>
              <a:rPr lang="de-DE" sz="1300" dirty="0"/>
              <a:t> </a:t>
            </a:r>
            <a:r>
              <a:rPr lang="de-DE" sz="1300" dirty="0" err="1"/>
              <a:t>inversion</a:t>
            </a:r>
            <a:r>
              <a:rPr lang="de-DE" sz="1300" dirty="0"/>
              <a:t> </a:t>
            </a:r>
            <a:r>
              <a:rPr lang="de-DE" sz="1300" dirty="0" err="1"/>
              <a:t>as</a:t>
            </a:r>
            <a:r>
              <a:rPr lang="de-DE" sz="1300" dirty="0"/>
              <a:t> fast </a:t>
            </a:r>
            <a:r>
              <a:rPr lang="de-DE" sz="1300" dirty="0" err="1"/>
              <a:t>as</a:t>
            </a:r>
            <a:r>
              <a:rPr lang="de-DE" sz="1300" dirty="0"/>
              <a:t> </a:t>
            </a:r>
            <a:r>
              <a:rPr lang="de-DE" sz="1300" dirty="0" err="1"/>
              <a:t>the</a:t>
            </a:r>
            <a:r>
              <a:rPr lang="de-DE" sz="1300" dirty="0"/>
              <a:t> </a:t>
            </a:r>
            <a:r>
              <a:rPr lang="de-DE" sz="1300" dirty="0" err="1"/>
              <a:t>signal</a:t>
            </a:r>
            <a:r>
              <a:rPr lang="de-DE" sz="1300" dirty="0"/>
              <a:t> </a:t>
            </a:r>
            <a:r>
              <a:rPr lang="de-DE" sz="1300" dirty="0" err="1"/>
              <a:t>depletes</a:t>
            </a:r>
            <a:r>
              <a:rPr lang="de-DE" sz="1300" dirty="0"/>
              <a:t> it. </a:t>
            </a:r>
          </a:p>
          <a:p>
            <a:pPr marL="259232" indent="-259232" algn="just">
              <a:lnSpc>
                <a:spcPct val="150000"/>
              </a:lnSpc>
              <a:buFont typeface="Arial" panose="020B0604020202020204" pitchFamily="34" charset="0"/>
              <a:buChar char="•"/>
            </a:pPr>
            <a:endParaRPr lang="de-DE" sz="1300" dirty="0"/>
          </a:p>
          <a:p>
            <a:pPr marL="259232" indent="-259232" algn="just">
              <a:lnSpc>
                <a:spcPct val="150000"/>
              </a:lnSpc>
              <a:buFont typeface="Arial" panose="020B0604020202020204" pitchFamily="34" charset="0"/>
              <a:buChar char="•"/>
            </a:pPr>
            <a:r>
              <a:rPr lang="de-DE" sz="1300" b="1" dirty="0" smtClean="0">
                <a:solidFill>
                  <a:srgbClr val="00B050"/>
                </a:solidFill>
              </a:rPr>
              <a:t>Operation at </a:t>
            </a:r>
            <a:r>
              <a:rPr lang="de-DE" sz="1300" b="1" dirty="0" err="1" smtClean="0">
                <a:solidFill>
                  <a:srgbClr val="00B050"/>
                </a:solidFill>
              </a:rPr>
              <a:t>small</a:t>
            </a:r>
            <a:r>
              <a:rPr lang="de-DE" sz="1300" b="1" dirty="0" smtClean="0">
                <a:solidFill>
                  <a:srgbClr val="00B050"/>
                </a:solidFill>
              </a:rPr>
              <a:t> </a:t>
            </a:r>
            <a:r>
              <a:rPr lang="de-DE" sz="1300" b="1" dirty="0" err="1">
                <a:solidFill>
                  <a:srgbClr val="00B050"/>
                </a:solidFill>
              </a:rPr>
              <a:t>signal</a:t>
            </a:r>
            <a:r>
              <a:rPr lang="de-DE" sz="1300" b="1" dirty="0">
                <a:solidFill>
                  <a:srgbClr val="00B050"/>
                </a:solidFill>
              </a:rPr>
              <a:t> </a:t>
            </a:r>
            <a:r>
              <a:rPr lang="de-DE" sz="1300" b="1" dirty="0" err="1" smtClean="0">
                <a:solidFill>
                  <a:srgbClr val="00B050"/>
                </a:solidFill>
              </a:rPr>
              <a:t>gain</a:t>
            </a:r>
            <a:r>
              <a:rPr lang="de-DE" sz="1300" b="1" dirty="0" smtClean="0">
                <a:solidFill>
                  <a:srgbClr val="00B050"/>
                </a:solidFill>
              </a:rPr>
              <a:t> </a:t>
            </a:r>
            <a:r>
              <a:rPr lang="de-DE" sz="1300" b="1" dirty="0" err="1" smtClean="0">
                <a:solidFill>
                  <a:srgbClr val="00B050"/>
                </a:solidFill>
              </a:rPr>
              <a:t>instead</a:t>
            </a:r>
            <a:r>
              <a:rPr lang="de-DE" sz="1300" b="1" dirty="0" smtClean="0">
                <a:solidFill>
                  <a:srgbClr val="00B050"/>
                </a:solidFill>
              </a:rPr>
              <a:t> </a:t>
            </a:r>
            <a:r>
              <a:rPr lang="de-DE" sz="1300" b="1" dirty="0" err="1" smtClean="0">
                <a:solidFill>
                  <a:srgbClr val="00B050"/>
                </a:solidFill>
              </a:rPr>
              <a:t>or</a:t>
            </a:r>
            <a:r>
              <a:rPr lang="de-DE" sz="1300" b="1" dirty="0" smtClean="0">
                <a:solidFill>
                  <a:srgbClr val="00B050"/>
                </a:solidFill>
              </a:rPr>
              <a:t> </a:t>
            </a:r>
            <a:r>
              <a:rPr lang="de-DE" sz="1300" b="1" dirty="0" err="1" smtClean="0">
                <a:solidFill>
                  <a:srgbClr val="00B050"/>
                </a:solidFill>
              </a:rPr>
              <a:t>saturation</a:t>
            </a:r>
            <a:r>
              <a:rPr lang="de-DE" sz="1300" b="1" dirty="0" smtClean="0">
                <a:solidFill>
                  <a:srgbClr val="00B050"/>
                </a:solidFill>
              </a:rPr>
              <a:t> </a:t>
            </a:r>
            <a:r>
              <a:rPr lang="de-DE" sz="1300" b="1" dirty="0" err="1" smtClean="0">
                <a:solidFill>
                  <a:srgbClr val="00B050"/>
                </a:solidFill>
              </a:rPr>
              <a:t>regime</a:t>
            </a:r>
            <a:r>
              <a:rPr lang="de-DE" sz="1300" b="1" dirty="0" smtClean="0">
                <a:solidFill>
                  <a:srgbClr val="00B050"/>
                </a:solidFill>
              </a:rPr>
              <a:t>?</a:t>
            </a:r>
          </a:p>
          <a:p>
            <a:pPr algn="just">
              <a:lnSpc>
                <a:spcPct val="150000"/>
              </a:lnSpc>
            </a:pPr>
            <a:r>
              <a:rPr lang="de-DE" sz="1300" dirty="0">
                <a:solidFill>
                  <a:srgbClr val="00B050"/>
                </a:solidFill>
                <a:sym typeface="Wingdings" panose="05000000000000000000" pitchFamily="2" charset="2"/>
              </a:rPr>
              <a:t>Operation in </a:t>
            </a:r>
            <a:r>
              <a:rPr lang="de-DE" sz="1300" dirty="0" err="1">
                <a:solidFill>
                  <a:srgbClr val="00B050"/>
                </a:solidFill>
                <a:sym typeface="Wingdings" panose="05000000000000000000" pitchFamily="2" charset="2"/>
              </a:rPr>
              <a:t>the</a:t>
            </a:r>
            <a:r>
              <a:rPr lang="de-DE" sz="1300" dirty="0">
                <a:solidFill>
                  <a:srgbClr val="00B050"/>
                </a:solidFill>
                <a:sym typeface="Wingdings" panose="05000000000000000000" pitchFamily="2" charset="2"/>
              </a:rPr>
              <a:t> </a:t>
            </a:r>
            <a:r>
              <a:rPr lang="de-DE" sz="1300" dirty="0" err="1">
                <a:solidFill>
                  <a:srgbClr val="00B050"/>
                </a:solidFill>
                <a:sym typeface="Wingdings" panose="05000000000000000000" pitchFamily="2" charset="2"/>
              </a:rPr>
              <a:t>saturation</a:t>
            </a:r>
            <a:r>
              <a:rPr lang="de-DE" sz="1300" dirty="0">
                <a:solidFill>
                  <a:srgbClr val="00B050"/>
                </a:solidFill>
                <a:sym typeface="Wingdings" panose="05000000000000000000" pitchFamily="2" charset="2"/>
              </a:rPr>
              <a:t> </a:t>
            </a:r>
            <a:r>
              <a:rPr lang="de-DE" sz="1300" dirty="0" err="1">
                <a:solidFill>
                  <a:srgbClr val="00B050"/>
                </a:solidFill>
                <a:sym typeface="Wingdings" panose="05000000000000000000" pitchFamily="2" charset="2"/>
              </a:rPr>
              <a:t>regime</a:t>
            </a:r>
            <a:r>
              <a:rPr lang="de-DE" sz="1300" dirty="0">
                <a:solidFill>
                  <a:srgbClr val="00B050"/>
                </a:solidFill>
                <a:sym typeface="Wingdings" panose="05000000000000000000" pitchFamily="2" charset="2"/>
              </a:rPr>
              <a:t>. </a:t>
            </a:r>
            <a:r>
              <a:rPr lang="de-DE" sz="1300" dirty="0" smtClean="0">
                <a:solidFill>
                  <a:srgbClr val="00B050"/>
                </a:solidFill>
                <a:sym typeface="Wingdings" panose="05000000000000000000" pitchFamily="2" charset="2"/>
              </a:rPr>
              <a:t>Independent </a:t>
            </a:r>
            <a:r>
              <a:rPr lang="de-DE" sz="1300" dirty="0" err="1">
                <a:solidFill>
                  <a:srgbClr val="00B050"/>
                </a:solidFill>
                <a:sym typeface="Wingdings" panose="05000000000000000000" pitchFamily="2" charset="2"/>
              </a:rPr>
              <a:t>from</a:t>
            </a:r>
            <a:r>
              <a:rPr lang="de-DE" sz="1300" dirty="0">
                <a:solidFill>
                  <a:srgbClr val="00B050"/>
                </a:solidFill>
                <a:sym typeface="Wingdings" panose="05000000000000000000" pitchFamily="2" charset="2"/>
              </a:rPr>
              <a:t> </a:t>
            </a:r>
            <a:r>
              <a:rPr lang="de-DE" sz="1300" dirty="0" smtClean="0">
                <a:solidFill>
                  <a:srgbClr val="00B050"/>
                </a:solidFill>
                <a:sym typeface="Wingdings" panose="05000000000000000000" pitchFamily="2" charset="2"/>
              </a:rPr>
              <a:t>pump </a:t>
            </a:r>
            <a:r>
              <a:rPr lang="de-DE" sz="1300" dirty="0">
                <a:solidFill>
                  <a:srgbClr val="00B050"/>
                </a:solidFill>
                <a:sym typeface="Wingdings" panose="05000000000000000000" pitchFamily="2" charset="2"/>
              </a:rPr>
              <a:t>power </a:t>
            </a:r>
            <a:r>
              <a:rPr lang="de-DE" sz="1300" dirty="0" err="1">
                <a:solidFill>
                  <a:srgbClr val="00B050"/>
                </a:solidFill>
                <a:sym typeface="Wingdings" panose="05000000000000000000" pitchFamily="2" charset="2"/>
              </a:rPr>
              <a:t>noise</a:t>
            </a:r>
            <a:r>
              <a:rPr lang="de-DE" sz="1300" dirty="0">
                <a:solidFill>
                  <a:srgbClr val="00B050"/>
                </a:solidFill>
                <a:sym typeface="Wingdings" panose="05000000000000000000" pitchFamily="2" charset="2"/>
              </a:rPr>
              <a:t>. High </a:t>
            </a:r>
            <a:r>
              <a:rPr lang="de-DE" sz="1300" dirty="0" err="1">
                <a:solidFill>
                  <a:srgbClr val="00B050"/>
                </a:solidFill>
                <a:sym typeface="Wingdings" panose="05000000000000000000" pitchFamily="2" charset="2"/>
              </a:rPr>
              <a:t>inversion</a:t>
            </a:r>
            <a:r>
              <a:rPr lang="de-DE" sz="1300" dirty="0">
                <a:solidFill>
                  <a:srgbClr val="00B050"/>
                </a:solidFill>
                <a:sym typeface="Wingdings" panose="05000000000000000000" pitchFamily="2" charset="2"/>
              </a:rPr>
              <a:t>. Low </a:t>
            </a:r>
            <a:r>
              <a:rPr lang="de-DE" sz="1300" dirty="0" err="1">
                <a:solidFill>
                  <a:srgbClr val="00B050"/>
                </a:solidFill>
                <a:sym typeface="Wingdings" panose="05000000000000000000" pitchFamily="2" charset="2"/>
              </a:rPr>
              <a:t>noise</a:t>
            </a:r>
            <a:r>
              <a:rPr lang="de-DE" sz="1300" dirty="0">
                <a:solidFill>
                  <a:srgbClr val="00B050"/>
                </a:solidFill>
                <a:sym typeface="Wingdings" panose="05000000000000000000" pitchFamily="2" charset="2"/>
              </a:rPr>
              <a:t>. </a:t>
            </a:r>
            <a:endParaRPr lang="de-DE" sz="1300" dirty="0" smtClean="0">
              <a:solidFill>
                <a:srgbClr val="00B050"/>
              </a:solidFill>
              <a:sym typeface="Wingdings" panose="05000000000000000000" pitchFamily="2" charset="2"/>
            </a:endParaRPr>
          </a:p>
          <a:p>
            <a:pPr marL="716432" lvl="1" indent="-259232" algn="just">
              <a:lnSpc>
                <a:spcPct val="150000"/>
              </a:lnSpc>
              <a:buFont typeface="Arial" panose="020B0604020202020204" pitchFamily="34" charset="0"/>
              <a:buChar char="•"/>
            </a:pPr>
            <a:endParaRPr lang="de-DE" sz="1200" dirty="0">
              <a:solidFill>
                <a:srgbClr val="00B050"/>
              </a:solidFill>
              <a:sym typeface="Wingdings" panose="05000000000000000000" pitchFamily="2" charset="2"/>
            </a:endParaRPr>
          </a:p>
          <a:p>
            <a:pPr marL="259232" indent="-259232" algn="just">
              <a:lnSpc>
                <a:spcPct val="150000"/>
              </a:lnSpc>
              <a:buFont typeface="Arial" panose="020B0604020202020204" pitchFamily="34" charset="0"/>
              <a:buChar char="•"/>
            </a:pPr>
            <a:r>
              <a:rPr lang="de-DE" sz="1300" b="1" dirty="0" err="1" smtClean="0">
                <a:solidFill>
                  <a:srgbClr val="00B050"/>
                </a:solidFill>
                <a:sym typeface="Wingdings" panose="05000000000000000000" pitchFamily="2" charset="2"/>
              </a:rPr>
              <a:t>Why</a:t>
            </a:r>
            <a:r>
              <a:rPr lang="de-DE" sz="1300" b="1" dirty="0" smtClean="0">
                <a:solidFill>
                  <a:srgbClr val="00B050"/>
                </a:solidFill>
                <a:sym typeface="Wingdings" panose="05000000000000000000" pitchFamily="2" charset="2"/>
              </a:rPr>
              <a:t> </a:t>
            </a:r>
            <a:r>
              <a:rPr lang="de-DE" sz="1300" b="1" dirty="0" err="1" smtClean="0">
                <a:solidFill>
                  <a:srgbClr val="00B050"/>
                </a:solidFill>
                <a:sym typeface="Wingdings" panose="05000000000000000000" pitchFamily="2" charset="2"/>
              </a:rPr>
              <a:t>saturation</a:t>
            </a:r>
            <a:r>
              <a:rPr lang="de-DE" sz="1300" b="1" dirty="0" smtClean="0">
                <a:solidFill>
                  <a:srgbClr val="00B050"/>
                </a:solidFill>
                <a:sym typeface="Wingdings" panose="05000000000000000000" pitchFamily="2" charset="2"/>
              </a:rPr>
              <a:t> </a:t>
            </a:r>
            <a:r>
              <a:rPr lang="de-DE" sz="1300" b="1" dirty="0" err="1" smtClean="0">
                <a:solidFill>
                  <a:srgbClr val="00B050"/>
                </a:solidFill>
                <a:sym typeface="Wingdings" panose="05000000000000000000" pitchFamily="2" charset="2"/>
              </a:rPr>
              <a:t>regime</a:t>
            </a:r>
            <a:r>
              <a:rPr lang="de-DE" sz="1300" b="1" dirty="0" smtClean="0">
                <a:solidFill>
                  <a:srgbClr val="00B050"/>
                </a:solidFill>
                <a:sym typeface="Wingdings" panose="05000000000000000000" pitchFamily="2" charset="2"/>
              </a:rPr>
              <a:t> </a:t>
            </a:r>
            <a:r>
              <a:rPr lang="de-DE" sz="1300" b="1" dirty="0" err="1" smtClean="0">
                <a:solidFill>
                  <a:srgbClr val="00B050"/>
                </a:solidFill>
                <a:sym typeface="Wingdings" panose="05000000000000000000" pitchFamily="2" charset="2"/>
              </a:rPr>
              <a:t>brings</a:t>
            </a:r>
            <a:r>
              <a:rPr lang="de-DE" sz="1300" b="1" dirty="0" smtClean="0">
                <a:solidFill>
                  <a:srgbClr val="00B050"/>
                </a:solidFill>
                <a:sym typeface="Wingdings" panose="05000000000000000000" pitchFamily="2" charset="2"/>
              </a:rPr>
              <a:t> down ASE</a:t>
            </a:r>
            <a:r>
              <a:rPr lang="de-DE" sz="1300" b="1" dirty="0" smtClean="0">
                <a:solidFill>
                  <a:srgbClr val="00B050"/>
                </a:solidFill>
                <a:sym typeface="Wingdings" panose="05000000000000000000" pitchFamily="2" charset="2"/>
              </a:rPr>
              <a:t>?</a:t>
            </a:r>
          </a:p>
          <a:p>
            <a:pPr marL="259232" indent="-259232" algn="just">
              <a:lnSpc>
                <a:spcPct val="150000"/>
              </a:lnSpc>
              <a:buFont typeface="Arial" panose="020B0604020202020204" pitchFamily="34" charset="0"/>
              <a:buChar char="•"/>
            </a:pPr>
            <a:r>
              <a:rPr lang="de-DE" sz="1300" dirty="0" err="1">
                <a:solidFill>
                  <a:srgbClr val="00B050"/>
                </a:solidFill>
              </a:rPr>
              <a:t>There</a:t>
            </a:r>
            <a:r>
              <a:rPr lang="de-DE" sz="1300" dirty="0">
                <a:solidFill>
                  <a:srgbClr val="00B050"/>
                </a:solidFill>
              </a:rPr>
              <a:t> </a:t>
            </a:r>
            <a:r>
              <a:rPr lang="de-DE" sz="1300" dirty="0" err="1">
                <a:solidFill>
                  <a:srgbClr val="00B050"/>
                </a:solidFill>
              </a:rPr>
              <a:t>is</a:t>
            </a:r>
            <a:r>
              <a:rPr lang="de-DE" sz="1300" dirty="0">
                <a:solidFill>
                  <a:srgbClr val="00B050"/>
                </a:solidFill>
              </a:rPr>
              <a:t> an </a:t>
            </a:r>
            <a:r>
              <a:rPr lang="de-DE" sz="1300" dirty="0" err="1">
                <a:solidFill>
                  <a:srgbClr val="00B050"/>
                </a:solidFill>
              </a:rPr>
              <a:t>interplace</a:t>
            </a:r>
            <a:r>
              <a:rPr lang="de-DE" sz="1300" dirty="0">
                <a:solidFill>
                  <a:srgbClr val="00B050"/>
                </a:solidFill>
              </a:rPr>
              <a:t>. </a:t>
            </a:r>
            <a:r>
              <a:rPr lang="de-DE" sz="1300" dirty="0" err="1">
                <a:solidFill>
                  <a:srgbClr val="00B050"/>
                </a:solidFill>
              </a:rPr>
              <a:t>If</a:t>
            </a:r>
            <a:r>
              <a:rPr lang="de-DE" sz="1300" dirty="0">
                <a:solidFill>
                  <a:srgbClr val="00B050"/>
                </a:solidFill>
              </a:rPr>
              <a:t> </a:t>
            </a:r>
            <a:r>
              <a:rPr lang="de-DE" sz="1300" dirty="0" err="1">
                <a:solidFill>
                  <a:srgbClr val="00B050"/>
                </a:solidFill>
              </a:rPr>
              <a:t>you</a:t>
            </a:r>
            <a:r>
              <a:rPr lang="de-DE" sz="1300" dirty="0">
                <a:solidFill>
                  <a:srgbClr val="00B050"/>
                </a:solidFill>
              </a:rPr>
              <a:t> </a:t>
            </a:r>
            <a:r>
              <a:rPr lang="de-DE" sz="1300" dirty="0" err="1">
                <a:solidFill>
                  <a:srgbClr val="00B050"/>
                </a:solidFill>
              </a:rPr>
              <a:t>are</a:t>
            </a:r>
            <a:r>
              <a:rPr lang="de-DE" sz="1300" dirty="0">
                <a:solidFill>
                  <a:srgbClr val="00B050"/>
                </a:solidFill>
              </a:rPr>
              <a:t> in </a:t>
            </a:r>
            <a:r>
              <a:rPr lang="de-DE" sz="1300" dirty="0" err="1">
                <a:solidFill>
                  <a:srgbClr val="00B050"/>
                </a:solidFill>
              </a:rPr>
              <a:t>this</a:t>
            </a:r>
            <a:r>
              <a:rPr lang="de-DE" sz="1300" dirty="0">
                <a:solidFill>
                  <a:srgbClr val="00B050"/>
                </a:solidFill>
              </a:rPr>
              <a:t> </a:t>
            </a:r>
            <a:r>
              <a:rPr lang="de-DE" sz="1300" dirty="0" err="1">
                <a:solidFill>
                  <a:srgbClr val="00B050"/>
                </a:solidFill>
              </a:rPr>
              <a:t>regime</a:t>
            </a:r>
            <a:r>
              <a:rPr lang="de-DE" sz="1300" dirty="0">
                <a:solidFill>
                  <a:srgbClr val="00B050"/>
                </a:solidFill>
              </a:rPr>
              <a:t>, </a:t>
            </a:r>
            <a:r>
              <a:rPr lang="de-DE" sz="1300" dirty="0" err="1" smtClean="0">
                <a:solidFill>
                  <a:srgbClr val="00B050"/>
                </a:solidFill>
              </a:rPr>
              <a:t>more</a:t>
            </a:r>
            <a:r>
              <a:rPr lang="de-DE" sz="1300" dirty="0" smtClean="0">
                <a:solidFill>
                  <a:srgbClr val="00B050"/>
                </a:solidFill>
              </a:rPr>
              <a:t> </a:t>
            </a:r>
            <a:r>
              <a:rPr lang="de-DE" sz="1300" dirty="0" err="1">
                <a:solidFill>
                  <a:srgbClr val="00B050"/>
                </a:solidFill>
              </a:rPr>
              <a:t>seed</a:t>
            </a:r>
            <a:r>
              <a:rPr lang="de-DE" sz="1300" dirty="0">
                <a:solidFill>
                  <a:srgbClr val="00B050"/>
                </a:solidFill>
              </a:rPr>
              <a:t> </a:t>
            </a:r>
            <a:r>
              <a:rPr lang="de-DE" sz="1300" dirty="0" smtClean="0">
                <a:solidFill>
                  <a:srgbClr val="00B050"/>
                </a:solidFill>
              </a:rPr>
              <a:t>will not </a:t>
            </a:r>
            <a:r>
              <a:rPr lang="de-DE" sz="1300" dirty="0" err="1" smtClean="0">
                <a:solidFill>
                  <a:srgbClr val="00B050"/>
                </a:solidFill>
              </a:rPr>
              <a:t>have</a:t>
            </a:r>
            <a:r>
              <a:rPr lang="de-DE" sz="1300" dirty="0" smtClean="0">
                <a:solidFill>
                  <a:srgbClr val="00B050"/>
                </a:solidFill>
              </a:rPr>
              <a:t> </a:t>
            </a:r>
            <a:r>
              <a:rPr lang="de-DE" sz="1300" dirty="0">
                <a:solidFill>
                  <a:srgbClr val="00B050"/>
                </a:solidFill>
              </a:rPr>
              <a:t>a </a:t>
            </a:r>
            <a:r>
              <a:rPr lang="de-DE" sz="1300" dirty="0" err="1">
                <a:solidFill>
                  <a:srgbClr val="00B050"/>
                </a:solidFill>
              </a:rPr>
              <a:t>higher</a:t>
            </a:r>
            <a:r>
              <a:rPr lang="de-DE" sz="1300" dirty="0">
                <a:solidFill>
                  <a:srgbClr val="00B050"/>
                </a:solidFill>
              </a:rPr>
              <a:t> </a:t>
            </a:r>
            <a:r>
              <a:rPr lang="de-DE" sz="1300" dirty="0" err="1">
                <a:solidFill>
                  <a:srgbClr val="00B050"/>
                </a:solidFill>
              </a:rPr>
              <a:t>amplification</a:t>
            </a:r>
            <a:r>
              <a:rPr lang="de-DE" sz="1300" dirty="0">
                <a:solidFill>
                  <a:srgbClr val="00B050"/>
                </a:solidFill>
              </a:rPr>
              <a:t> but </a:t>
            </a:r>
            <a:r>
              <a:rPr lang="de-DE" sz="1300" dirty="0" err="1" smtClean="0">
                <a:solidFill>
                  <a:srgbClr val="00B050"/>
                </a:solidFill>
              </a:rPr>
              <a:t>this</a:t>
            </a:r>
            <a:r>
              <a:rPr lang="de-DE" sz="1300" dirty="0" smtClean="0">
                <a:solidFill>
                  <a:srgbClr val="00B050"/>
                </a:solidFill>
              </a:rPr>
              <a:t> </a:t>
            </a:r>
            <a:r>
              <a:rPr lang="de-DE" sz="1300" dirty="0">
                <a:solidFill>
                  <a:srgbClr val="00B050"/>
                </a:solidFill>
              </a:rPr>
              <a:t>also </a:t>
            </a:r>
            <a:r>
              <a:rPr lang="de-DE" sz="1300" dirty="0" err="1">
                <a:solidFill>
                  <a:srgbClr val="00B050"/>
                </a:solidFill>
              </a:rPr>
              <a:t>means</a:t>
            </a:r>
            <a:r>
              <a:rPr lang="de-DE" sz="1300" dirty="0">
                <a:solidFill>
                  <a:srgbClr val="00B050"/>
                </a:solidFill>
              </a:rPr>
              <a:t> </a:t>
            </a:r>
            <a:r>
              <a:rPr lang="de-DE" sz="1300" dirty="0" err="1" smtClean="0">
                <a:solidFill>
                  <a:srgbClr val="00B050"/>
                </a:solidFill>
              </a:rPr>
              <a:t>there</a:t>
            </a:r>
            <a:r>
              <a:rPr lang="de-DE" sz="1300" dirty="0" smtClean="0">
                <a:solidFill>
                  <a:srgbClr val="00B050"/>
                </a:solidFill>
              </a:rPr>
              <a:t> </a:t>
            </a:r>
            <a:r>
              <a:rPr lang="de-DE" sz="1300" dirty="0" err="1">
                <a:solidFill>
                  <a:srgbClr val="00B050"/>
                </a:solidFill>
              </a:rPr>
              <a:t>is</a:t>
            </a:r>
            <a:r>
              <a:rPr lang="de-DE" sz="1300" dirty="0">
                <a:solidFill>
                  <a:srgbClr val="00B050"/>
                </a:solidFill>
              </a:rPr>
              <a:t> a </a:t>
            </a:r>
            <a:r>
              <a:rPr lang="de-DE" sz="1300" dirty="0" err="1">
                <a:solidFill>
                  <a:srgbClr val="00B050"/>
                </a:solidFill>
              </a:rPr>
              <a:t>very</a:t>
            </a:r>
            <a:r>
              <a:rPr lang="de-DE" sz="1300" dirty="0">
                <a:solidFill>
                  <a:srgbClr val="00B050"/>
                </a:solidFill>
              </a:rPr>
              <a:t> </a:t>
            </a:r>
            <a:r>
              <a:rPr lang="de-DE" sz="1300" dirty="0" err="1">
                <a:solidFill>
                  <a:srgbClr val="00B050"/>
                </a:solidFill>
              </a:rPr>
              <a:t>few</a:t>
            </a:r>
            <a:r>
              <a:rPr lang="de-DE" sz="1300" dirty="0">
                <a:solidFill>
                  <a:srgbClr val="00B050"/>
                </a:solidFill>
              </a:rPr>
              <a:t> </a:t>
            </a:r>
            <a:r>
              <a:rPr lang="de-DE" sz="1300" dirty="0" err="1">
                <a:solidFill>
                  <a:srgbClr val="00B050"/>
                </a:solidFill>
              </a:rPr>
              <a:t>amount</a:t>
            </a:r>
            <a:r>
              <a:rPr lang="de-DE" sz="1300" dirty="0">
                <a:solidFill>
                  <a:srgbClr val="00B050"/>
                </a:solidFill>
              </a:rPr>
              <a:t> </a:t>
            </a:r>
            <a:r>
              <a:rPr lang="de-DE" sz="1300" dirty="0" err="1">
                <a:solidFill>
                  <a:srgbClr val="00B050"/>
                </a:solidFill>
              </a:rPr>
              <a:t>of</a:t>
            </a:r>
            <a:r>
              <a:rPr lang="de-DE" sz="1300" dirty="0">
                <a:solidFill>
                  <a:srgbClr val="00B050"/>
                </a:solidFill>
              </a:rPr>
              <a:t> residual </a:t>
            </a:r>
            <a:r>
              <a:rPr lang="de-DE" sz="1300" dirty="0" err="1">
                <a:solidFill>
                  <a:srgbClr val="00B050"/>
                </a:solidFill>
              </a:rPr>
              <a:t>inversion</a:t>
            </a:r>
            <a:r>
              <a:rPr lang="de-DE" sz="1300" dirty="0">
                <a:solidFill>
                  <a:srgbClr val="00B050"/>
                </a:solidFill>
              </a:rPr>
              <a:t> </a:t>
            </a:r>
            <a:r>
              <a:rPr lang="de-DE" sz="1300" dirty="0" err="1" smtClean="0">
                <a:solidFill>
                  <a:srgbClr val="00B050"/>
                </a:solidFill>
              </a:rPr>
              <a:t>that</a:t>
            </a:r>
            <a:r>
              <a:rPr lang="de-DE" sz="1300" dirty="0" smtClean="0">
                <a:solidFill>
                  <a:srgbClr val="00B050"/>
                </a:solidFill>
              </a:rPr>
              <a:t> </a:t>
            </a:r>
            <a:r>
              <a:rPr lang="de-DE" sz="1300" dirty="0">
                <a:solidFill>
                  <a:srgbClr val="00B050"/>
                </a:solidFill>
              </a:rPr>
              <a:t>ASE </a:t>
            </a:r>
            <a:r>
              <a:rPr lang="de-DE" sz="1300" dirty="0" err="1">
                <a:solidFill>
                  <a:srgbClr val="00B050"/>
                </a:solidFill>
              </a:rPr>
              <a:t>can</a:t>
            </a:r>
            <a:r>
              <a:rPr lang="de-DE" sz="1300" dirty="0">
                <a:solidFill>
                  <a:srgbClr val="00B050"/>
                </a:solidFill>
              </a:rPr>
              <a:t> catch </a:t>
            </a:r>
            <a:r>
              <a:rPr lang="de-DE" sz="1300" dirty="0" err="1">
                <a:solidFill>
                  <a:srgbClr val="00B050"/>
                </a:solidFill>
              </a:rPr>
              <a:t>up</a:t>
            </a:r>
            <a:r>
              <a:rPr lang="de-DE" sz="1300" dirty="0">
                <a:solidFill>
                  <a:srgbClr val="00B050"/>
                </a:solidFill>
              </a:rPr>
              <a:t>. </a:t>
            </a:r>
            <a:endParaRPr lang="de-DE" sz="1300" dirty="0" smtClean="0">
              <a:solidFill>
                <a:srgbClr val="00B050"/>
              </a:solidFill>
            </a:endParaRPr>
          </a:p>
          <a:p>
            <a:pPr marL="259232" indent="-259232" algn="just">
              <a:lnSpc>
                <a:spcPct val="150000"/>
              </a:lnSpc>
              <a:buFont typeface="Arial" panose="020B0604020202020204" pitchFamily="34" charset="0"/>
              <a:buChar char="•"/>
            </a:pPr>
            <a:r>
              <a:rPr lang="de-DE" sz="1300" dirty="0" err="1" smtClean="0">
                <a:solidFill>
                  <a:srgbClr val="00B050"/>
                </a:solidFill>
              </a:rPr>
              <a:t>If</a:t>
            </a:r>
            <a:r>
              <a:rPr lang="de-DE" sz="1300" dirty="0" smtClean="0">
                <a:solidFill>
                  <a:srgbClr val="00B050"/>
                </a:solidFill>
              </a:rPr>
              <a:t> </a:t>
            </a:r>
            <a:r>
              <a:rPr lang="de-DE" sz="1300" dirty="0" err="1" smtClean="0">
                <a:solidFill>
                  <a:srgbClr val="00B050"/>
                </a:solidFill>
              </a:rPr>
              <a:t>the</a:t>
            </a:r>
            <a:r>
              <a:rPr lang="de-DE" sz="1300" dirty="0" smtClean="0">
                <a:solidFill>
                  <a:srgbClr val="00B050"/>
                </a:solidFill>
              </a:rPr>
              <a:t> </a:t>
            </a:r>
            <a:r>
              <a:rPr lang="de-DE" sz="1300" dirty="0" err="1" smtClean="0">
                <a:solidFill>
                  <a:srgbClr val="00B050"/>
                </a:solidFill>
              </a:rPr>
              <a:t>seed</a:t>
            </a:r>
            <a:r>
              <a:rPr lang="de-DE" sz="1300" dirty="0" smtClean="0">
                <a:solidFill>
                  <a:srgbClr val="00B050"/>
                </a:solidFill>
              </a:rPr>
              <a:t> </a:t>
            </a:r>
            <a:r>
              <a:rPr lang="de-DE" sz="1300" dirty="0" err="1">
                <a:solidFill>
                  <a:srgbClr val="00B050"/>
                </a:solidFill>
              </a:rPr>
              <a:t>is</a:t>
            </a:r>
            <a:r>
              <a:rPr lang="de-DE" sz="1300" dirty="0">
                <a:solidFill>
                  <a:srgbClr val="00B050"/>
                </a:solidFill>
              </a:rPr>
              <a:t> </a:t>
            </a:r>
            <a:r>
              <a:rPr lang="de-DE" sz="1300" dirty="0" err="1">
                <a:solidFill>
                  <a:srgbClr val="00B050"/>
                </a:solidFill>
              </a:rPr>
              <a:t>very</a:t>
            </a:r>
            <a:r>
              <a:rPr lang="de-DE" sz="1300" dirty="0">
                <a:solidFill>
                  <a:srgbClr val="00B050"/>
                </a:solidFill>
              </a:rPr>
              <a:t> </a:t>
            </a:r>
            <a:r>
              <a:rPr lang="de-DE" sz="1300" dirty="0" err="1">
                <a:solidFill>
                  <a:srgbClr val="00B050"/>
                </a:solidFill>
              </a:rPr>
              <a:t>weak</a:t>
            </a:r>
            <a:r>
              <a:rPr lang="de-DE" sz="1300" dirty="0">
                <a:solidFill>
                  <a:srgbClr val="00B050"/>
                </a:solidFill>
              </a:rPr>
              <a:t>, </a:t>
            </a:r>
            <a:r>
              <a:rPr lang="de-DE" sz="1300" dirty="0" err="1">
                <a:solidFill>
                  <a:srgbClr val="00B050"/>
                </a:solidFill>
              </a:rPr>
              <a:t>then</a:t>
            </a:r>
            <a:r>
              <a:rPr lang="de-DE" sz="1300" dirty="0">
                <a:solidFill>
                  <a:srgbClr val="00B050"/>
                </a:solidFill>
              </a:rPr>
              <a:t> </a:t>
            </a:r>
            <a:r>
              <a:rPr lang="de-DE" sz="1300" dirty="0" smtClean="0">
                <a:solidFill>
                  <a:srgbClr val="00B050"/>
                </a:solidFill>
              </a:rPr>
              <a:t>ASE </a:t>
            </a:r>
            <a:r>
              <a:rPr lang="de-DE" sz="1300" dirty="0" err="1">
                <a:solidFill>
                  <a:srgbClr val="00B050"/>
                </a:solidFill>
              </a:rPr>
              <a:t>can</a:t>
            </a:r>
            <a:r>
              <a:rPr lang="de-DE" sz="1300" dirty="0">
                <a:solidFill>
                  <a:srgbClr val="00B050"/>
                </a:solidFill>
              </a:rPr>
              <a:t> </a:t>
            </a:r>
            <a:r>
              <a:rPr lang="de-DE" sz="1300" dirty="0" err="1">
                <a:solidFill>
                  <a:srgbClr val="00B050"/>
                </a:solidFill>
              </a:rPr>
              <a:t>collect</a:t>
            </a:r>
            <a:r>
              <a:rPr lang="de-DE" sz="1300" dirty="0">
                <a:solidFill>
                  <a:srgbClr val="00B050"/>
                </a:solidFill>
              </a:rPr>
              <a:t> a large </a:t>
            </a:r>
            <a:r>
              <a:rPr lang="de-DE" sz="1300" dirty="0" err="1">
                <a:solidFill>
                  <a:srgbClr val="00B050"/>
                </a:solidFill>
              </a:rPr>
              <a:t>amount</a:t>
            </a:r>
            <a:r>
              <a:rPr lang="de-DE" sz="1300" dirty="0">
                <a:solidFill>
                  <a:srgbClr val="00B050"/>
                </a:solidFill>
              </a:rPr>
              <a:t> </a:t>
            </a:r>
            <a:r>
              <a:rPr lang="de-DE" sz="1300" dirty="0" err="1">
                <a:solidFill>
                  <a:srgbClr val="00B050"/>
                </a:solidFill>
              </a:rPr>
              <a:t>of</a:t>
            </a:r>
            <a:r>
              <a:rPr lang="de-DE" sz="1300" dirty="0">
                <a:solidFill>
                  <a:srgbClr val="00B050"/>
                </a:solidFill>
              </a:rPr>
              <a:t> </a:t>
            </a:r>
            <a:r>
              <a:rPr lang="de-DE" sz="1300" dirty="0" err="1" smtClean="0">
                <a:solidFill>
                  <a:srgbClr val="00B050"/>
                </a:solidFill>
              </a:rPr>
              <a:t>the</a:t>
            </a:r>
            <a:r>
              <a:rPr lang="de-DE" sz="1300" dirty="0" smtClean="0">
                <a:solidFill>
                  <a:srgbClr val="00B050"/>
                </a:solidFill>
              </a:rPr>
              <a:t> </a:t>
            </a:r>
            <a:r>
              <a:rPr lang="de-DE" sz="1300" dirty="0" err="1">
                <a:solidFill>
                  <a:srgbClr val="00B050"/>
                </a:solidFill>
              </a:rPr>
              <a:t>inversion</a:t>
            </a:r>
            <a:r>
              <a:rPr lang="de-DE" sz="1300" dirty="0">
                <a:solidFill>
                  <a:srgbClr val="00B050"/>
                </a:solidFill>
              </a:rPr>
              <a:t> </a:t>
            </a:r>
            <a:r>
              <a:rPr lang="de-DE" sz="1300" dirty="0" err="1">
                <a:solidFill>
                  <a:srgbClr val="00B050"/>
                </a:solidFill>
              </a:rPr>
              <a:t>and</a:t>
            </a:r>
            <a:r>
              <a:rPr lang="de-DE" sz="1300" dirty="0">
                <a:solidFill>
                  <a:srgbClr val="00B050"/>
                </a:solidFill>
              </a:rPr>
              <a:t> </a:t>
            </a:r>
            <a:r>
              <a:rPr lang="de-DE" sz="1300" dirty="0" err="1">
                <a:solidFill>
                  <a:srgbClr val="00B050"/>
                </a:solidFill>
              </a:rPr>
              <a:t>therefore</a:t>
            </a:r>
            <a:r>
              <a:rPr lang="de-DE" sz="1300" dirty="0">
                <a:solidFill>
                  <a:srgbClr val="00B050"/>
                </a:solidFill>
              </a:rPr>
              <a:t> </a:t>
            </a:r>
            <a:r>
              <a:rPr lang="de-DE" sz="1300" dirty="0" err="1">
                <a:solidFill>
                  <a:srgbClr val="00B050"/>
                </a:solidFill>
              </a:rPr>
              <a:t>be</a:t>
            </a:r>
            <a:r>
              <a:rPr lang="de-DE" sz="1300" dirty="0">
                <a:solidFill>
                  <a:srgbClr val="00B050"/>
                </a:solidFill>
              </a:rPr>
              <a:t> </a:t>
            </a:r>
            <a:r>
              <a:rPr lang="de-DE" sz="1300" dirty="0" err="1">
                <a:solidFill>
                  <a:srgbClr val="00B050"/>
                </a:solidFill>
              </a:rPr>
              <a:t>amplified</a:t>
            </a:r>
            <a:r>
              <a:rPr lang="de-DE" sz="1300" dirty="0">
                <a:solidFill>
                  <a:srgbClr val="00B050"/>
                </a:solidFill>
              </a:rPr>
              <a:t>.</a:t>
            </a:r>
          </a:p>
          <a:p>
            <a:pPr marL="259232" indent="-259232" algn="just">
              <a:lnSpc>
                <a:spcPct val="150000"/>
              </a:lnSpc>
              <a:buFont typeface="Arial" panose="020B0604020202020204" pitchFamily="34" charset="0"/>
              <a:buChar char="•"/>
            </a:pPr>
            <a:endParaRPr lang="de-DE" sz="1300" b="1" dirty="0">
              <a:solidFill>
                <a:srgbClr val="00B050"/>
              </a:solidFill>
            </a:endParaRPr>
          </a:p>
          <a:p>
            <a:pPr marL="631576" lvl="1" indent="-259232" algn="just">
              <a:lnSpc>
                <a:spcPct val="150000"/>
              </a:lnSpc>
              <a:buFont typeface="Arial" panose="020B0604020202020204" pitchFamily="34" charset="0"/>
              <a:buChar char="•"/>
            </a:pPr>
            <a:endParaRPr lang="de-DE" sz="1300" dirty="0">
              <a:solidFill>
                <a:srgbClr val="00B050"/>
              </a:solidFill>
              <a:latin typeface="Arial" panose="020B0604020202020204" pitchFamily="34" charset="0"/>
              <a:cs typeface="Arial" panose="020B0604020202020204" pitchFamily="34" charset="0"/>
            </a:endParaRPr>
          </a:p>
        </p:txBody>
      </p:sp>
      <p:pic>
        <p:nvPicPr>
          <p:cNvPr id="7" name="Inhaltsplatzhalt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08168" y="1112803"/>
            <a:ext cx="3764869" cy="2978398"/>
          </a:xfrm>
        </p:spPr>
      </p:pic>
    </p:spTree>
    <p:extLst>
      <p:ext uri="{BB962C8B-B14F-4D97-AF65-F5344CB8AC3E}">
        <p14:creationId xmlns:p14="http://schemas.microsoft.com/office/powerpoint/2010/main" val="1065505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15. März 2022</a:t>
            </a:fld>
            <a:endParaRPr lang="en-US" dirty="0"/>
          </a:p>
        </p:txBody>
      </p:sp>
      <p:sp>
        <p:nvSpPr>
          <p:cNvPr id="5" name="Textfeld 4"/>
          <p:cNvSpPr txBox="1"/>
          <p:nvPr/>
        </p:nvSpPr>
        <p:spPr>
          <a:xfrm>
            <a:off x="767408" y="1112803"/>
            <a:ext cx="10657184" cy="5328638"/>
          </a:xfrm>
          <a:prstGeom prst="rect">
            <a:avLst/>
          </a:prstGeom>
          <a:noFill/>
        </p:spPr>
        <p:txBody>
          <a:bodyPr wrap="square" rtlCol="0">
            <a:spAutoFit/>
          </a:bodyPr>
          <a:lstStyle/>
          <a:p>
            <a:pPr marL="259232" indent="-259232" algn="just">
              <a:lnSpc>
                <a:spcPct val="150000"/>
              </a:lnSpc>
              <a:buFont typeface="Arial" panose="020B0604020202020204" pitchFamily="34" charset="0"/>
              <a:buChar char="•"/>
            </a:pPr>
            <a:r>
              <a:rPr lang="de-DE" sz="1542" b="1" dirty="0" err="1" smtClean="0"/>
              <a:t>Why</a:t>
            </a:r>
            <a:r>
              <a:rPr lang="de-DE" sz="1542" b="1" dirty="0" smtClean="0"/>
              <a:t> not </a:t>
            </a:r>
            <a:r>
              <a:rPr lang="de-DE" sz="1542" b="1" dirty="0" err="1" smtClean="0"/>
              <a:t>operate</a:t>
            </a:r>
            <a:r>
              <a:rPr lang="de-DE" sz="1542" b="1" dirty="0" smtClean="0"/>
              <a:t> </a:t>
            </a:r>
            <a:r>
              <a:rPr lang="de-DE" sz="1542" b="1" dirty="0" err="1" smtClean="0"/>
              <a:t>with</a:t>
            </a:r>
            <a:r>
              <a:rPr lang="de-DE" sz="1542" b="1" dirty="0" smtClean="0"/>
              <a:t> 5 dB/m </a:t>
            </a:r>
            <a:r>
              <a:rPr lang="de-DE" sz="1542" b="1" dirty="0" err="1" smtClean="0"/>
              <a:t>gain</a:t>
            </a:r>
            <a:r>
              <a:rPr lang="de-DE" sz="1542" b="1" dirty="0" smtClean="0"/>
              <a:t> fiber?</a:t>
            </a:r>
          </a:p>
          <a:p>
            <a:pPr marL="259232" indent="-259232" algn="just">
              <a:lnSpc>
                <a:spcPct val="150000"/>
              </a:lnSpc>
              <a:buFont typeface="Arial" panose="020B0604020202020204" pitchFamily="34" charset="0"/>
              <a:buChar char="•"/>
            </a:pPr>
            <a:r>
              <a:rPr lang="de-DE" sz="1300" dirty="0" smtClean="0"/>
              <a:t>Case 1:</a:t>
            </a:r>
          </a:p>
          <a:p>
            <a:pPr marL="716432" lvl="1" indent="-259232" algn="just">
              <a:lnSpc>
                <a:spcPct val="150000"/>
              </a:lnSpc>
              <a:buFont typeface="Arial" panose="020B0604020202020204" pitchFamily="34" charset="0"/>
              <a:buChar char="•"/>
            </a:pPr>
            <a:r>
              <a:rPr lang="de-DE" sz="1300" dirty="0" err="1" smtClean="0"/>
              <a:t>We</a:t>
            </a:r>
            <a:r>
              <a:rPr lang="de-DE" sz="1300" dirty="0" smtClean="0"/>
              <a:t> </a:t>
            </a:r>
            <a:r>
              <a:rPr lang="de-DE" sz="1300" dirty="0" err="1" smtClean="0"/>
              <a:t>want</a:t>
            </a:r>
            <a:r>
              <a:rPr lang="de-DE" sz="1300" dirty="0" smtClean="0"/>
              <a:t> </a:t>
            </a:r>
            <a:r>
              <a:rPr lang="de-DE" sz="1300" dirty="0" err="1" smtClean="0"/>
              <a:t>to</a:t>
            </a:r>
            <a:r>
              <a:rPr lang="de-DE" sz="1300" dirty="0" smtClean="0"/>
              <a:t> </a:t>
            </a:r>
            <a:r>
              <a:rPr lang="de-DE" sz="1300" dirty="0" err="1" smtClean="0"/>
              <a:t>get</a:t>
            </a:r>
            <a:r>
              <a:rPr lang="de-DE" sz="1300" dirty="0" smtClean="0"/>
              <a:t> a </a:t>
            </a:r>
            <a:r>
              <a:rPr lang="de-DE" sz="1300" dirty="0" err="1" smtClean="0"/>
              <a:t>gain</a:t>
            </a:r>
            <a:r>
              <a:rPr lang="de-DE" sz="1300" dirty="0" smtClean="0"/>
              <a:t> </a:t>
            </a:r>
            <a:r>
              <a:rPr lang="de-DE" sz="1300" dirty="0" err="1" smtClean="0"/>
              <a:t>of</a:t>
            </a:r>
            <a:r>
              <a:rPr lang="de-DE" sz="1300" dirty="0" smtClean="0"/>
              <a:t> 5 dB </a:t>
            </a:r>
            <a:r>
              <a:rPr lang="de-DE" sz="1300" dirty="0" smtClean="0">
                <a:sym typeface="Wingdings" panose="05000000000000000000" pitchFamily="2" charset="2"/>
              </a:rPr>
              <a:t> </a:t>
            </a:r>
            <a:r>
              <a:rPr lang="de-DE" sz="1300" dirty="0" err="1" smtClean="0">
                <a:sym typeface="Wingdings" panose="05000000000000000000" pitchFamily="2" charset="2"/>
              </a:rPr>
              <a:t>We</a:t>
            </a:r>
            <a:r>
              <a:rPr lang="de-DE" sz="1300" dirty="0" smtClean="0">
                <a:sym typeface="Wingdings" panose="05000000000000000000" pitchFamily="2" charset="2"/>
              </a:rPr>
              <a:t> </a:t>
            </a:r>
            <a:r>
              <a:rPr lang="de-DE" sz="1300" dirty="0" err="1" smtClean="0">
                <a:sym typeface="Wingdings" panose="05000000000000000000" pitchFamily="2" charset="2"/>
              </a:rPr>
              <a:t>need</a:t>
            </a:r>
            <a:r>
              <a:rPr lang="de-DE" sz="1300" dirty="0" smtClean="0">
                <a:sym typeface="Wingdings" panose="05000000000000000000" pitchFamily="2" charset="2"/>
              </a:rPr>
              <a:t> </a:t>
            </a:r>
            <a:r>
              <a:rPr lang="de-DE" sz="1300" dirty="0" err="1" smtClean="0">
                <a:sym typeface="Wingdings" panose="05000000000000000000" pitchFamily="2" charset="2"/>
              </a:rPr>
              <a:t>therefore</a:t>
            </a:r>
            <a:r>
              <a:rPr lang="de-DE" sz="1300" dirty="0" smtClean="0">
                <a:sym typeface="Wingdings" panose="05000000000000000000" pitchFamily="2" charset="2"/>
              </a:rPr>
              <a:t> </a:t>
            </a:r>
            <a:r>
              <a:rPr lang="de-DE" sz="1300" dirty="0" err="1" smtClean="0">
                <a:sym typeface="Wingdings" panose="05000000000000000000" pitchFamily="2" charset="2"/>
              </a:rPr>
              <a:t>more</a:t>
            </a:r>
            <a:r>
              <a:rPr lang="de-DE" sz="1300" dirty="0" smtClean="0">
                <a:sym typeface="Wingdings" panose="05000000000000000000" pitchFamily="2" charset="2"/>
              </a:rPr>
              <a:t> </a:t>
            </a:r>
            <a:r>
              <a:rPr lang="de-DE" sz="1300" dirty="0" err="1" smtClean="0">
                <a:sym typeface="Wingdings" panose="05000000000000000000" pitchFamily="2" charset="2"/>
              </a:rPr>
              <a:t>than</a:t>
            </a:r>
            <a:r>
              <a:rPr lang="de-DE" sz="1300" dirty="0" smtClean="0">
                <a:sym typeface="Wingdings" panose="05000000000000000000" pitchFamily="2" charset="2"/>
              </a:rPr>
              <a:t> 3 m </a:t>
            </a:r>
            <a:r>
              <a:rPr lang="de-DE" sz="1300" dirty="0" err="1" smtClean="0">
                <a:sym typeface="Wingdings" panose="05000000000000000000" pitchFamily="2" charset="2"/>
              </a:rPr>
              <a:t>of</a:t>
            </a:r>
            <a:r>
              <a:rPr lang="de-DE" sz="1300" dirty="0" smtClean="0">
                <a:sym typeface="Wingdings" panose="05000000000000000000" pitchFamily="2" charset="2"/>
              </a:rPr>
              <a:t> fiber (</a:t>
            </a:r>
            <a:r>
              <a:rPr lang="de-DE" sz="1300" dirty="0" err="1" smtClean="0">
                <a:sym typeface="Wingdings" panose="05000000000000000000" pitchFamily="2" charset="2"/>
              </a:rPr>
              <a:t>with</a:t>
            </a:r>
            <a:r>
              <a:rPr lang="de-DE" sz="1300" dirty="0" smtClean="0">
                <a:sym typeface="Wingdings" panose="05000000000000000000" pitchFamily="2" charset="2"/>
              </a:rPr>
              <a:t> 22 dB ~ 0.5 m) </a:t>
            </a:r>
            <a:endParaRPr lang="de-DE" sz="1300" dirty="0" smtClean="0"/>
          </a:p>
          <a:p>
            <a:pPr marL="1173632" lvl="2" indent="-259232" algn="just">
              <a:lnSpc>
                <a:spcPct val="150000"/>
              </a:lnSpc>
              <a:buFont typeface="Arial" panose="020B0604020202020204" pitchFamily="34" charset="0"/>
              <a:buChar char="•"/>
            </a:pPr>
            <a:r>
              <a:rPr lang="de-DE" sz="1300" dirty="0" smtClean="0"/>
              <a:t>Higher </a:t>
            </a:r>
            <a:r>
              <a:rPr lang="de-DE" sz="1300" dirty="0"/>
              <a:t>pump </a:t>
            </a:r>
            <a:r>
              <a:rPr lang="de-DE" sz="1300" dirty="0" err="1"/>
              <a:t>powers</a:t>
            </a:r>
            <a:r>
              <a:rPr lang="de-DE" sz="1300" dirty="0"/>
              <a:t> </a:t>
            </a:r>
            <a:r>
              <a:rPr lang="de-DE" sz="1300" dirty="0" err="1"/>
              <a:t>are</a:t>
            </a:r>
            <a:r>
              <a:rPr lang="de-DE" sz="1300" dirty="0"/>
              <a:t> </a:t>
            </a:r>
            <a:r>
              <a:rPr lang="de-DE" sz="1300" dirty="0" smtClean="0"/>
              <a:t>also </a:t>
            </a:r>
            <a:r>
              <a:rPr lang="de-DE" sz="1300" dirty="0" err="1" smtClean="0"/>
              <a:t>now</a:t>
            </a:r>
            <a:r>
              <a:rPr lang="de-DE" sz="1300" dirty="0" smtClean="0"/>
              <a:t> </a:t>
            </a:r>
            <a:r>
              <a:rPr lang="de-DE" sz="1300" dirty="0" err="1"/>
              <a:t>required</a:t>
            </a:r>
            <a:r>
              <a:rPr lang="de-DE" sz="1300" dirty="0"/>
              <a:t> at </a:t>
            </a:r>
            <a:r>
              <a:rPr lang="de-DE" sz="1300" dirty="0" err="1"/>
              <a:t>the</a:t>
            </a:r>
            <a:r>
              <a:rPr lang="de-DE" sz="1300" dirty="0"/>
              <a:t> </a:t>
            </a:r>
            <a:r>
              <a:rPr lang="de-DE" sz="1300" dirty="0" err="1"/>
              <a:t>input</a:t>
            </a:r>
            <a:r>
              <a:rPr lang="de-DE" sz="1300" dirty="0"/>
              <a:t> </a:t>
            </a:r>
            <a:r>
              <a:rPr lang="de-DE" sz="1300" dirty="0" err="1"/>
              <a:t>to</a:t>
            </a:r>
            <a:r>
              <a:rPr lang="de-DE" sz="1300" dirty="0"/>
              <a:t> </a:t>
            </a:r>
            <a:r>
              <a:rPr lang="de-DE" sz="1300" dirty="0" err="1"/>
              <a:t>invert</a:t>
            </a:r>
            <a:r>
              <a:rPr lang="de-DE" sz="1300" dirty="0"/>
              <a:t> </a:t>
            </a:r>
            <a:r>
              <a:rPr lang="de-DE" sz="1300" dirty="0" err="1"/>
              <a:t>the</a:t>
            </a:r>
            <a:r>
              <a:rPr lang="de-DE" sz="1300" dirty="0"/>
              <a:t> </a:t>
            </a:r>
            <a:r>
              <a:rPr lang="de-DE" sz="1300" dirty="0" err="1"/>
              <a:t>entire</a:t>
            </a:r>
            <a:r>
              <a:rPr lang="de-DE" sz="1300" dirty="0"/>
              <a:t> fiber, </a:t>
            </a:r>
            <a:r>
              <a:rPr lang="de-DE" sz="1300" dirty="0" err="1" smtClean="0"/>
              <a:t>especially</a:t>
            </a:r>
            <a:r>
              <a:rPr lang="de-DE" sz="1300" dirty="0" smtClean="0"/>
              <a:t> </a:t>
            </a:r>
            <a:r>
              <a:rPr lang="de-DE" sz="1300" dirty="0" err="1"/>
              <a:t>toward</a:t>
            </a:r>
            <a:r>
              <a:rPr lang="de-DE" sz="1300" dirty="0"/>
              <a:t> </a:t>
            </a:r>
            <a:r>
              <a:rPr lang="de-DE" sz="1300" dirty="0" err="1"/>
              <a:t>the</a:t>
            </a:r>
            <a:r>
              <a:rPr lang="de-DE" sz="1300" dirty="0"/>
              <a:t> end </a:t>
            </a:r>
            <a:r>
              <a:rPr lang="de-DE" sz="1300" dirty="0" err="1"/>
              <a:t>of</a:t>
            </a:r>
            <a:r>
              <a:rPr lang="de-DE" sz="1300" dirty="0"/>
              <a:t> </a:t>
            </a:r>
            <a:r>
              <a:rPr lang="de-DE" sz="1300" dirty="0" err="1"/>
              <a:t>the</a:t>
            </a:r>
            <a:r>
              <a:rPr lang="de-DE" sz="1300" dirty="0"/>
              <a:t> fiber. </a:t>
            </a:r>
            <a:endParaRPr lang="de-DE" sz="1300" dirty="0" smtClean="0"/>
          </a:p>
          <a:p>
            <a:pPr marL="1173632" lvl="2" indent="-259232" algn="just">
              <a:lnSpc>
                <a:spcPct val="150000"/>
              </a:lnSpc>
              <a:buFont typeface="Arial" panose="020B0604020202020204" pitchFamily="34" charset="0"/>
              <a:buChar char="•"/>
            </a:pPr>
            <a:r>
              <a:rPr lang="de-DE" sz="1300" dirty="0" smtClean="0"/>
              <a:t>Such </a:t>
            </a:r>
            <a:r>
              <a:rPr lang="de-DE" sz="1300" dirty="0" err="1"/>
              <a:t>amount</a:t>
            </a:r>
            <a:r>
              <a:rPr lang="de-DE" sz="1300" dirty="0"/>
              <a:t> </a:t>
            </a:r>
            <a:r>
              <a:rPr lang="de-DE" sz="1300" dirty="0" err="1"/>
              <a:t>of</a:t>
            </a:r>
            <a:r>
              <a:rPr lang="de-DE" sz="1300" dirty="0"/>
              <a:t> high power </a:t>
            </a:r>
            <a:r>
              <a:rPr lang="de-DE" sz="1300" dirty="0" smtClean="0"/>
              <a:t>plus </a:t>
            </a:r>
            <a:r>
              <a:rPr lang="de-DE" sz="1300" dirty="0" err="1" smtClean="0"/>
              <a:t>longer</a:t>
            </a:r>
            <a:r>
              <a:rPr lang="de-DE" sz="1300" dirty="0" smtClean="0"/>
              <a:t> fiber </a:t>
            </a:r>
            <a:r>
              <a:rPr lang="de-DE" sz="1300" dirty="0" err="1" smtClean="0"/>
              <a:t>generates</a:t>
            </a:r>
            <a:r>
              <a:rPr lang="de-DE" sz="1300" dirty="0" smtClean="0"/>
              <a:t> </a:t>
            </a:r>
            <a:r>
              <a:rPr lang="de-DE" sz="1300" dirty="0"/>
              <a:t>a </a:t>
            </a:r>
            <a:r>
              <a:rPr lang="de-DE" sz="1300" dirty="0" smtClean="0"/>
              <a:t>larger </a:t>
            </a:r>
            <a:r>
              <a:rPr lang="de-DE" sz="1300" dirty="0" err="1"/>
              <a:t>amount</a:t>
            </a:r>
            <a:r>
              <a:rPr lang="de-DE" sz="1300" dirty="0"/>
              <a:t> </a:t>
            </a:r>
            <a:r>
              <a:rPr lang="de-DE" sz="1300" dirty="0" err="1"/>
              <a:t>of</a:t>
            </a:r>
            <a:r>
              <a:rPr lang="de-DE" sz="1300" dirty="0"/>
              <a:t> ASE </a:t>
            </a:r>
            <a:r>
              <a:rPr lang="de-DE" sz="1300" dirty="0" smtClean="0"/>
              <a:t>  </a:t>
            </a:r>
          </a:p>
          <a:p>
            <a:pPr marL="1173632" lvl="2" indent="-259232" algn="just">
              <a:lnSpc>
                <a:spcPct val="150000"/>
              </a:lnSpc>
              <a:buFont typeface="Arial" panose="020B0604020202020204" pitchFamily="34" charset="0"/>
              <a:buChar char="•"/>
            </a:pPr>
            <a:endParaRPr lang="de-DE" sz="1300" dirty="0"/>
          </a:p>
          <a:p>
            <a:pPr lvl="2" algn="just">
              <a:lnSpc>
                <a:spcPct val="150000"/>
              </a:lnSpc>
            </a:pPr>
            <a:endParaRPr lang="de-DE" sz="1300" dirty="0"/>
          </a:p>
          <a:p>
            <a:pPr marL="1173632" lvl="2" indent="-259232" algn="just">
              <a:lnSpc>
                <a:spcPct val="150000"/>
              </a:lnSpc>
              <a:buFont typeface="Arial" panose="020B0604020202020204" pitchFamily="34" charset="0"/>
              <a:buChar char="•"/>
            </a:pPr>
            <a:r>
              <a:rPr lang="de-DE" sz="1300" dirty="0" err="1" smtClean="0"/>
              <a:t>Considering</a:t>
            </a:r>
            <a:r>
              <a:rPr lang="de-DE" sz="1300" dirty="0" smtClean="0"/>
              <a:t> an </a:t>
            </a:r>
            <a:r>
              <a:rPr lang="de-DE" sz="1300" dirty="0" err="1" smtClean="0"/>
              <a:t>inversion</a:t>
            </a:r>
            <a:r>
              <a:rPr lang="de-DE" sz="1300" dirty="0" smtClean="0"/>
              <a:t> </a:t>
            </a:r>
            <a:r>
              <a:rPr lang="de-DE" sz="1300" dirty="0" err="1" smtClean="0"/>
              <a:t>that</a:t>
            </a:r>
            <a:r>
              <a:rPr lang="de-DE" sz="1300" dirty="0" smtClean="0"/>
              <a:t> </a:t>
            </a:r>
            <a:r>
              <a:rPr lang="de-DE" sz="1300" dirty="0" err="1" smtClean="0"/>
              <a:t>remains</a:t>
            </a:r>
            <a:r>
              <a:rPr lang="de-DE" sz="1300" dirty="0" smtClean="0"/>
              <a:t> </a:t>
            </a:r>
            <a:r>
              <a:rPr lang="de-DE" sz="1300" dirty="0" err="1" smtClean="0"/>
              <a:t>constant</a:t>
            </a:r>
            <a:r>
              <a:rPr lang="de-DE" sz="1300" dirty="0" smtClean="0"/>
              <a:t> </a:t>
            </a:r>
            <a:r>
              <a:rPr lang="de-DE" sz="1300" dirty="0" err="1" smtClean="0"/>
              <a:t>throughout</a:t>
            </a:r>
            <a:r>
              <a:rPr lang="de-DE" sz="1300" dirty="0" smtClean="0"/>
              <a:t> all fiber, </a:t>
            </a:r>
            <a:r>
              <a:rPr lang="de-DE" sz="1300" dirty="0" err="1" smtClean="0"/>
              <a:t>the</a:t>
            </a:r>
            <a:r>
              <a:rPr lang="de-DE" sz="1300" dirty="0" smtClean="0"/>
              <a:t> ASE </a:t>
            </a:r>
            <a:r>
              <a:rPr lang="de-DE" sz="1300" dirty="0" err="1" smtClean="0"/>
              <a:t>increases</a:t>
            </a:r>
            <a:r>
              <a:rPr lang="de-DE" sz="1300" dirty="0" smtClean="0"/>
              <a:t> </a:t>
            </a:r>
            <a:r>
              <a:rPr lang="de-DE" sz="1300" dirty="0" err="1" smtClean="0"/>
              <a:t>exponentially</a:t>
            </a:r>
            <a:r>
              <a:rPr lang="de-DE" sz="1300" dirty="0" smtClean="0"/>
              <a:t> </a:t>
            </a:r>
            <a:r>
              <a:rPr lang="de-DE" sz="1300" dirty="0" err="1" smtClean="0"/>
              <a:t>with</a:t>
            </a:r>
            <a:r>
              <a:rPr lang="de-DE" sz="1300" dirty="0" smtClean="0"/>
              <a:t> </a:t>
            </a:r>
            <a:r>
              <a:rPr lang="de-DE" sz="1300" dirty="0" err="1" smtClean="0"/>
              <a:t>length</a:t>
            </a:r>
            <a:r>
              <a:rPr lang="de-DE" sz="1300" dirty="0" smtClean="0"/>
              <a:t>.</a:t>
            </a:r>
          </a:p>
          <a:p>
            <a:pPr marL="1173632" lvl="2" indent="-259232" algn="just">
              <a:lnSpc>
                <a:spcPct val="150000"/>
              </a:lnSpc>
              <a:buFont typeface="Arial" panose="020B0604020202020204" pitchFamily="34" charset="0"/>
              <a:buChar char="•"/>
            </a:pPr>
            <a:r>
              <a:rPr lang="en-GB" sz="1300" dirty="0" smtClean="0"/>
              <a:t>With </a:t>
            </a:r>
            <a:r>
              <a:rPr lang="en-GB" sz="1300" dirty="0"/>
              <a:t>increasing ﬁber length, the values of generated noise will be increased due to the accumulation of previous </a:t>
            </a:r>
            <a:r>
              <a:rPr lang="en-GB" sz="1300" dirty="0" smtClean="0"/>
              <a:t>noise</a:t>
            </a:r>
            <a:endParaRPr lang="de-DE" sz="1300" dirty="0" smtClean="0"/>
          </a:p>
          <a:p>
            <a:pPr marL="259232" indent="-259232" algn="just">
              <a:lnSpc>
                <a:spcPct val="150000"/>
              </a:lnSpc>
              <a:buFont typeface="Arial" panose="020B0604020202020204" pitchFamily="34" charset="0"/>
              <a:buChar char="•"/>
            </a:pPr>
            <a:endParaRPr lang="de-DE" sz="1300" dirty="0" smtClean="0"/>
          </a:p>
          <a:p>
            <a:pPr marL="259232" indent="-259232" algn="just">
              <a:lnSpc>
                <a:spcPct val="150000"/>
              </a:lnSpc>
              <a:buFont typeface="Arial" panose="020B0604020202020204" pitchFamily="34" charset="0"/>
              <a:buChar char="•"/>
            </a:pPr>
            <a:r>
              <a:rPr lang="de-DE" sz="1300" dirty="0" smtClean="0"/>
              <a:t>Case 2:</a:t>
            </a:r>
          </a:p>
          <a:p>
            <a:pPr marL="716432" lvl="1" indent="-259232" algn="just">
              <a:lnSpc>
                <a:spcPct val="150000"/>
              </a:lnSpc>
              <a:buFont typeface="Arial" panose="020B0604020202020204" pitchFamily="34" charset="0"/>
              <a:buChar char="•"/>
            </a:pPr>
            <a:r>
              <a:rPr lang="de-DE" sz="1300" dirty="0" smtClean="0"/>
              <a:t>Short </a:t>
            </a:r>
            <a:r>
              <a:rPr lang="de-DE" sz="1300" dirty="0" smtClean="0"/>
              <a:t>fiber (0.5 m) </a:t>
            </a:r>
            <a:r>
              <a:rPr lang="de-DE" sz="1300" dirty="0" err="1" smtClean="0"/>
              <a:t>of</a:t>
            </a:r>
            <a:r>
              <a:rPr lang="de-DE" sz="1300" dirty="0" smtClean="0"/>
              <a:t> 5 dB/m </a:t>
            </a:r>
            <a:r>
              <a:rPr lang="de-DE" sz="1300" dirty="0" err="1" smtClean="0"/>
              <a:t>gain</a:t>
            </a:r>
            <a:r>
              <a:rPr lang="de-DE" sz="1300" dirty="0" smtClean="0"/>
              <a:t>. The </a:t>
            </a:r>
            <a:r>
              <a:rPr lang="de-DE" sz="1300" dirty="0" err="1" smtClean="0"/>
              <a:t>output</a:t>
            </a:r>
            <a:r>
              <a:rPr lang="de-DE" sz="1300" dirty="0" smtClean="0"/>
              <a:t> </a:t>
            </a:r>
            <a:r>
              <a:rPr lang="de-DE" sz="1300" dirty="0" err="1" smtClean="0"/>
              <a:t>gain</a:t>
            </a:r>
            <a:r>
              <a:rPr lang="de-DE" sz="1300" dirty="0" smtClean="0"/>
              <a:t> </a:t>
            </a:r>
            <a:r>
              <a:rPr lang="de-DE" sz="1300" dirty="0" err="1" smtClean="0"/>
              <a:t>is</a:t>
            </a:r>
            <a:r>
              <a:rPr lang="de-DE" sz="1300" dirty="0" smtClean="0"/>
              <a:t> </a:t>
            </a:r>
            <a:r>
              <a:rPr lang="de-DE" sz="1300" dirty="0" err="1" smtClean="0"/>
              <a:t>less</a:t>
            </a:r>
            <a:r>
              <a:rPr lang="de-DE" sz="1300" dirty="0" smtClean="0"/>
              <a:t> </a:t>
            </a:r>
            <a:r>
              <a:rPr lang="de-DE" sz="1300" dirty="0" err="1" smtClean="0"/>
              <a:t>than</a:t>
            </a:r>
            <a:r>
              <a:rPr lang="de-DE" sz="1300" dirty="0" smtClean="0"/>
              <a:t> 1 dB. </a:t>
            </a:r>
            <a:r>
              <a:rPr lang="de-DE" sz="1300" dirty="0" err="1" smtClean="0"/>
              <a:t>Forcing</a:t>
            </a:r>
            <a:r>
              <a:rPr lang="de-DE" sz="1300" dirty="0" smtClean="0"/>
              <a:t> </a:t>
            </a:r>
            <a:r>
              <a:rPr lang="de-DE" sz="1300" dirty="0" err="1" smtClean="0"/>
              <a:t>the</a:t>
            </a:r>
            <a:r>
              <a:rPr lang="de-DE" sz="1300" dirty="0" smtClean="0"/>
              <a:t> </a:t>
            </a:r>
            <a:r>
              <a:rPr lang="de-DE" sz="1300" dirty="0" err="1" smtClean="0"/>
              <a:t>second</a:t>
            </a:r>
            <a:r>
              <a:rPr lang="de-DE" sz="1300" dirty="0" smtClean="0"/>
              <a:t> </a:t>
            </a:r>
            <a:r>
              <a:rPr lang="de-DE" sz="1300" dirty="0" err="1" smtClean="0"/>
              <a:t>amplifier</a:t>
            </a:r>
            <a:r>
              <a:rPr lang="de-DE" sz="1300" dirty="0" smtClean="0"/>
              <a:t> </a:t>
            </a:r>
            <a:r>
              <a:rPr lang="de-DE" sz="1300" dirty="0" err="1" smtClean="0"/>
              <a:t>to</a:t>
            </a:r>
            <a:r>
              <a:rPr lang="de-DE" sz="1300" dirty="0" smtClean="0"/>
              <a:t> </a:t>
            </a:r>
            <a:r>
              <a:rPr lang="de-DE" sz="1300" dirty="0" err="1" smtClean="0"/>
              <a:t>provide</a:t>
            </a:r>
            <a:r>
              <a:rPr lang="de-DE" sz="1300" dirty="0" smtClean="0"/>
              <a:t> </a:t>
            </a:r>
            <a:r>
              <a:rPr lang="de-DE" sz="1300" dirty="0" err="1" smtClean="0"/>
              <a:t>the</a:t>
            </a:r>
            <a:r>
              <a:rPr lang="de-DE" sz="1300" dirty="0" smtClean="0"/>
              <a:t> </a:t>
            </a:r>
            <a:r>
              <a:rPr lang="de-DE" sz="1300" dirty="0" err="1" smtClean="0"/>
              <a:t>entire</a:t>
            </a:r>
            <a:r>
              <a:rPr lang="de-DE" sz="1300" dirty="0" smtClean="0"/>
              <a:t> </a:t>
            </a:r>
            <a:r>
              <a:rPr lang="de-DE" sz="1300" dirty="0" err="1" smtClean="0"/>
              <a:t>needed</a:t>
            </a:r>
            <a:r>
              <a:rPr lang="de-DE" sz="1300" dirty="0" smtClean="0"/>
              <a:t> </a:t>
            </a:r>
            <a:r>
              <a:rPr lang="de-DE" sz="1300" dirty="0" err="1" smtClean="0"/>
              <a:t>gain</a:t>
            </a:r>
            <a:r>
              <a:rPr lang="de-DE" sz="1300" dirty="0" smtClean="0"/>
              <a:t>.  </a:t>
            </a:r>
          </a:p>
          <a:p>
            <a:pPr marL="716432" lvl="1" indent="-259232" algn="just">
              <a:lnSpc>
                <a:spcPct val="150000"/>
              </a:lnSpc>
              <a:buFont typeface="Arial" panose="020B0604020202020204" pitchFamily="34" charset="0"/>
              <a:buChar char="•"/>
            </a:pPr>
            <a:endParaRPr lang="de-DE" sz="1300" dirty="0"/>
          </a:p>
          <a:p>
            <a:pPr marL="259232" indent="-259232" algn="just">
              <a:lnSpc>
                <a:spcPct val="150000"/>
              </a:lnSpc>
              <a:buFont typeface="Arial" panose="020B0604020202020204" pitchFamily="34" charset="0"/>
              <a:buChar char="•"/>
            </a:pPr>
            <a:r>
              <a:rPr lang="de-DE" sz="1542" b="1" dirty="0" err="1"/>
              <a:t>Why</a:t>
            </a:r>
            <a:r>
              <a:rPr lang="de-DE" sz="1542" b="1" dirty="0"/>
              <a:t> not </a:t>
            </a:r>
            <a:r>
              <a:rPr lang="de-DE" sz="1542" b="1" dirty="0" err="1"/>
              <a:t>operate</a:t>
            </a:r>
            <a:r>
              <a:rPr lang="de-DE" sz="1542" b="1" dirty="0"/>
              <a:t> </a:t>
            </a:r>
            <a:r>
              <a:rPr lang="de-DE" sz="1542" b="1" dirty="0" err="1"/>
              <a:t>with</a:t>
            </a:r>
            <a:r>
              <a:rPr lang="de-DE" sz="1542" b="1" dirty="0"/>
              <a:t> </a:t>
            </a:r>
            <a:r>
              <a:rPr lang="de-DE" sz="1542" b="1" dirty="0" smtClean="0"/>
              <a:t>80 </a:t>
            </a:r>
            <a:r>
              <a:rPr lang="de-DE" sz="1542" b="1" dirty="0"/>
              <a:t>dB/m </a:t>
            </a:r>
            <a:r>
              <a:rPr lang="de-DE" sz="1542" b="1" dirty="0" err="1"/>
              <a:t>gain</a:t>
            </a:r>
            <a:r>
              <a:rPr lang="de-DE" sz="1542" b="1" dirty="0"/>
              <a:t> fiber?</a:t>
            </a:r>
          </a:p>
          <a:p>
            <a:pPr marL="259232" indent="-259232" algn="just">
              <a:lnSpc>
                <a:spcPct val="150000"/>
              </a:lnSpc>
              <a:buFont typeface="Arial" panose="020B0604020202020204" pitchFamily="34" charset="0"/>
              <a:buChar char="•"/>
            </a:pPr>
            <a:r>
              <a:rPr lang="en-GB" sz="1300" dirty="0" smtClean="0"/>
              <a:t>Too </a:t>
            </a:r>
            <a:r>
              <a:rPr lang="en-GB" sz="1300" dirty="0"/>
              <a:t>much erbium can be too much of a good thing because of clustering and cooperative up-conversion quenching of the excited state</a:t>
            </a:r>
            <a:r>
              <a:rPr lang="en-GB" sz="1300" dirty="0" smtClean="0"/>
              <a:t>. C</a:t>
            </a:r>
            <a:r>
              <a:rPr lang="de-DE" sz="1300" dirty="0" err="1" smtClean="0"/>
              <a:t>lusters</a:t>
            </a:r>
            <a:r>
              <a:rPr lang="de-DE" sz="1300" dirty="0" smtClean="0"/>
              <a:t>: </a:t>
            </a:r>
            <a:r>
              <a:rPr lang="de-DE" sz="1300" dirty="0" err="1" smtClean="0"/>
              <a:t>two</a:t>
            </a:r>
            <a:r>
              <a:rPr lang="de-DE" sz="1300" dirty="0" smtClean="0"/>
              <a:t> </a:t>
            </a:r>
            <a:r>
              <a:rPr lang="de-DE" sz="1300" dirty="0" err="1"/>
              <a:t>ions</a:t>
            </a:r>
            <a:r>
              <a:rPr lang="de-DE" sz="1300" dirty="0"/>
              <a:t> </a:t>
            </a:r>
            <a:r>
              <a:rPr lang="de-DE" sz="1300" dirty="0" err="1"/>
              <a:t>close</a:t>
            </a:r>
            <a:r>
              <a:rPr lang="de-DE" sz="1300" dirty="0"/>
              <a:t> </a:t>
            </a:r>
            <a:r>
              <a:rPr lang="de-DE" sz="1300" dirty="0" err="1"/>
              <a:t>together</a:t>
            </a:r>
            <a:r>
              <a:rPr lang="de-DE" sz="1300" dirty="0"/>
              <a:t> </a:t>
            </a:r>
            <a:r>
              <a:rPr lang="de-DE" sz="1300" dirty="0" err="1"/>
              <a:t>that</a:t>
            </a:r>
            <a:r>
              <a:rPr lang="de-DE" sz="1300" dirty="0"/>
              <a:t> </a:t>
            </a:r>
            <a:r>
              <a:rPr lang="de-DE" sz="1300" dirty="0" err="1"/>
              <a:t>only</a:t>
            </a:r>
            <a:r>
              <a:rPr lang="de-DE" sz="1300" dirty="0"/>
              <a:t> </a:t>
            </a:r>
            <a:r>
              <a:rPr lang="de-DE" sz="1300" dirty="0" err="1"/>
              <a:t>absorb</a:t>
            </a:r>
            <a:r>
              <a:rPr lang="de-DE" sz="1300" dirty="0"/>
              <a:t> </a:t>
            </a:r>
            <a:r>
              <a:rPr lang="de-DE" sz="1300" dirty="0" err="1"/>
              <a:t>and</a:t>
            </a:r>
            <a:r>
              <a:rPr lang="de-DE" sz="1300" dirty="0"/>
              <a:t> </a:t>
            </a:r>
            <a:r>
              <a:rPr lang="de-DE" sz="1300" dirty="0" err="1"/>
              <a:t>no</a:t>
            </a:r>
            <a:r>
              <a:rPr lang="de-DE" sz="1300" dirty="0"/>
              <a:t> </a:t>
            </a:r>
            <a:r>
              <a:rPr lang="de-DE" sz="1300" dirty="0" err="1" smtClean="0"/>
              <a:t>emission</a:t>
            </a:r>
            <a:r>
              <a:rPr lang="de-DE" sz="1300" dirty="0"/>
              <a:t> </a:t>
            </a:r>
            <a:r>
              <a:rPr lang="de-DE" sz="1300" dirty="0" smtClean="0">
                <a:sym typeface="Wingdings" panose="05000000000000000000" pitchFamily="2" charset="2"/>
              </a:rPr>
              <a:t></a:t>
            </a:r>
            <a:r>
              <a:rPr lang="de-DE" sz="1300" dirty="0" smtClean="0"/>
              <a:t> </a:t>
            </a:r>
            <a:r>
              <a:rPr lang="de-DE" sz="1300" dirty="0" err="1"/>
              <a:t>If</a:t>
            </a:r>
            <a:r>
              <a:rPr lang="de-DE" sz="1300" dirty="0"/>
              <a:t> </a:t>
            </a:r>
            <a:r>
              <a:rPr lang="de-DE" sz="1300" dirty="0" err="1"/>
              <a:t>one</a:t>
            </a:r>
            <a:r>
              <a:rPr lang="de-DE" sz="1300" dirty="0"/>
              <a:t> </a:t>
            </a:r>
            <a:r>
              <a:rPr lang="de-DE" sz="1300" dirty="0" err="1"/>
              <a:t>ion</a:t>
            </a:r>
            <a:r>
              <a:rPr lang="de-DE" sz="1300" dirty="0"/>
              <a:t> </a:t>
            </a:r>
            <a:r>
              <a:rPr lang="de-DE" sz="1300" dirty="0" err="1"/>
              <a:t>absorbs</a:t>
            </a:r>
            <a:r>
              <a:rPr lang="de-DE" sz="1300" dirty="0"/>
              <a:t>, </a:t>
            </a:r>
            <a:r>
              <a:rPr lang="de-DE" sz="1300" dirty="0" err="1"/>
              <a:t>it</a:t>
            </a:r>
            <a:r>
              <a:rPr lang="de-DE" sz="1300" dirty="0"/>
              <a:t> </a:t>
            </a:r>
            <a:r>
              <a:rPr lang="de-DE" sz="1300" dirty="0" err="1"/>
              <a:t>is</a:t>
            </a:r>
            <a:r>
              <a:rPr lang="de-DE" sz="1300" dirty="0"/>
              <a:t> </a:t>
            </a:r>
            <a:r>
              <a:rPr lang="de-DE" sz="1300" dirty="0" err="1"/>
              <a:t>excited</a:t>
            </a:r>
            <a:r>
              <a:rPr lang="de-DE" sz="1300" dirty="0"/>
              <a:t>, </a:t>
            </a:r>
            <a:r>
              <a:rPr lang="de-DE" sz="1300" dirty="0" err="1"/>
              <a:t>if</a:t>
            </a:r>
            <a:r>
              <a:rPr lang="de-DE" sz="1300" dirty="0"/>
              <a:t> </a:t>
            </a:r>
            <a:r>
              <a:rPr lang="de-DE" sz="1300" dirty="0" err="1"/>
              <a:t>the</a:t>
            </a:r>
            <a:r>
              <a:rPr lang="de-DE" sz="1300" dirty="0"/>
              <a:t> </a:t>
            </a:r>
            <a:r>
              <a:rPr lang="de-DE" sz="1300" dirty="0" err="1"/>
              <a:t>second</a:t>
            </a:r>
            <a:r>
              <a:rPr lang="de-DE" sz="1300" dirty="0"/>
              <a:t> </a:t>
            </a:r>
            <a:r>
              <a:rPr lang="de-DE" sz="1300" dirty="0" err="1"/>
              <a:t>is</a:t>
            </a:r>
            <a:r>
              <a:rPr lang="de-DE" sz="1300" dirty="0"/>
              <a:t> also </a:t>
            </a:r>
            <a:r>
              <a:rPr lang="de-DE" sz="1300" dirty="0" err="1"/>
              <a:t>excited</a:t>
            </a:r>
            <a:r>
              <a:rPr lang="de-DE" sz="1300" dirty="0"/>
              <a:t> </a:t>
            </a:r>
            <a:r>
              <a:rPr lang="de-DE" sz="1300" dirty="0" err="1"/>
              <a:t>they</a:t>
            </a:r>
            <a:r>
              <a:rPr lang="de-DE" sz="1300" dirty="0"/>
              <a:t> </a:t>
            </a:r>
            <a:r>
              <a:rPr lang="de-DE" sz="1300" dirty="0" err="1"/>
              <a:t>exchange</a:t>
            </a:r>
            <a:r>
              <a:rPr lang="de-DE" sz="1300" dirty="0"/>
              <a:t> </a:t>
            </a:r>
            <a:r>
              <a:rPr lang="de-DE" sz="1300" dirty="0" err="1"/>
              <a:t>energy</a:t>
            </a:r>
            <a:r>
              <a:rPr lang="de-DE" sz="1300" dirty="0"/>
              <a:t> </a:t>
            </a:r>
            <a:r>
              <a:rPr lang="de-DE" sz="1300" dirty="0" err="1"/>
              <a:t>and</a:t>
            </a:r>
            <a:r>
              <a:rPr lang="de-DE" sz="1300" dirty="0"/>
              <a:t> </a:t>
            </a:r>
            <a:r>
              <a:rPr lang="de-DE" sz="1300" dirty="0" err="1"/>
              <a:t>one</a:t>
            </a:r>
            <a:r>
              <a:rPr lang="de-DE" sz="1300" dirty="0"/>
              <a:t> </a:t>
            </a:r>
            <a:r>
              <a:rPr lang="de-DE" sz="1300" dirty="0" err="1"/>
              <a:t>of</a:t>
            </a:r>
            <a:r>
              <a:rPr lang="de-DE" sz="1300" dirty="0"/>
              <a:t> </a:t>
            </a:r>
            <a:r>
              <a:rPr lang="de-DE" sz="1300" dirty="0" err="1"/>
              <a:t>the</a:t>
            </a:r>
            <a:r>
              <a:rPr lang="de-DE" sz="1300" dirty="0"/>
              <a:t> </a:t>
            </a:r>
            <a:r>
              <a:rPr lang="de-DE" sz="1300" dirty="0" err="1"/>
              <a:t>ions</a:t>
            </a:r>
            <a:r>
              <a:rPr lang="de-DE" sz="1300" dirty="0"/>
              <a:t> </a:t>
            </a:r>
            <a:r>
              <a:rPr lang="de-DE" sz="1300" dirty="0" err="1" smtClean="0"/>
              <a:t>is</a:t>
            </a:r>
            <a:r>
              <a:rPr lang="de-DE" sz="1300" dirty="0" smtClean="0"/>
              <a:t> </a:t>
            </a:r>
            <a:r>
              <a:rPr lang="de-DE" sz="1300" dirty="0" err="1"/>
              <a:t>excited</a:t>
            </a:r>
            <a:r>
              <a:rPr lang="de-DE" sz="1300" dirty="0"/>
              <a:t> </a:t>
            </a:r>
            <a:r>
              <a:rPr lang="de-DE" sz="1300" dirty="0" err="1"/>
              <a:t>to</a:t>
            </a:r>
            <a:r>
              <a:rPr lang="de-DE" sz="1300" dirty="0"/>
              <a:t> a </a:t>
            </a:r>
            <a:r>
              <a:rPr lang="de-DE" sz="1300" dirty="0" err="1"/>
              <a:t>higher</a:t>
            </a:r>
            <a:r>
              <a:rPr lang="de-DE" sz="1300" dirty="0"/>
              <a:t> </a:t>
            </a:r>
            <a:r>
              <a:rPr lang="de-DE" sz="1300" dirty="0" err="1"/>
              <a:t>stage</a:t>
            </a:r>
            <a:r>
              <a:rPr lang="de-DE" sz="1300" dirty="0"/>
              <a:t> </a:t>
            </a:r>
            <a:r>
              <a:rPr lang="de-DE" sz="1300" dirty="0" err="1"/>
              <a:t>and</a:t>
            </a:r>
            <a:r>
              <a:rPr lang="de-DE" sz="1300" dirty="0"/>
              <a:t> </a:t>
            </a:r>
            <a:r>
              <a:rPr lang="de-DE" sz="1300" dirty="0" err="1"/>
              <a:t>the</a:t>
            </a:r>
            <a:r>
              <a:rPr lang="de-DE" sz="1300" dirty="0"/>
              <a:t> </a:t>
            </a:r>
            <a:r>
              <a:rPr lang="de-DE" sz="1300" dirty="0" err="1"/>
              <a:t>other</a:t>
            </a:r>
            <a:r>
              <a:rPr lang="de-DE" sz="1300" dirty="0"/>
              <a:t> </a:t>
            </a:r>
            <a:r>
              <a:rPr lang="de-DE" sz="1300" dirty="0" err="1"/>
              <a:t>one</a:t>
            </a:r>
            <a:r>
              <a:rPr lang="de-DE" sz="1300" dirty="0"/>
              <a:t> falls. </a:t>
            </a:r>
            <a:endParaRPr lang="de-DE" sz="1300" b="1" dirty="0" smtClean="0"/>
          </a:p>
        </p:txBody>
      </p:sp>
      <p:pic>
        <p:nvPicPr>
          <p:cNvPr id="6" name="Grafik 5"/>
          <p:cNvPicPr>
            <a:picLocks noChangeAspect="1"/>
          </p:cNvPicPr>
          <p:nvPr/>
        </p:nvPicPr>
        <p:blipFill>
          <a:blip r:embed="rId3"/>
          <a:stretch>
            <a:fillRect/>
          </a:stretch>
        </p:blipFill>
        <p:spPr>
          <a:xfrm>
            <a:off x="3287688" y="2708920"/>
            <a:ext cx="5400600" cy="630629"/>
          </a:xfrm>
          <a:prstGeom prst="rect">
            <a:avLst/>
          </a:prstGeom>
        </p:spPr>
      </p:pic>
    </p:spTree>
    <p:extLst>
      <p:ext uri="{BB962C8B-B14F-4D97-AF65-F5344CB8AC3E}">
        <p14:creationId xmlns:p14="http://schemas.microsoft.com/office/powerpoint/2010/main" val="967410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15. März 2022</a:t>
            </a:fld>
            <a:endParaRPr lang="en-US" dirty="0"/>
          </a:p>
        </p:txBody>
      </p:sp>
      <p:sp>
        <p:nvSpPr>
          <p:cNvPr id="5" name="Textfeld 4"/>
          <p:cNvSpPr txBox="1"/>
          <p:nvPr/>
        </p:nvSpPr>
        <p:spPr>
          <a:xfrm>
            <a:off x="767408" y="1112803"/>
            <a:ext cx="10657184" cy="1094659"/>
          </a:xfrm>
          <a:prstGeom prst="rect">
            <a:avLst/>
          </a:prstGeom>
          <a:noFill/>
        </p:spPr>
        <p:txBody>
          <a:bodyPr wrap="square" rtlCol="0">
            <a:spAutoFit/>
          </a:bodyPr>
          <a:lstStyle/>
          <a:p>
            <a:pPr marL="259232" indent="-259232" algn="just">
              <a:lnSpc>
                <a:spcPct val="150000"/>
              </a:lnSpc>
              <a:buFont typeface="Arial" panose="020B0604020202020204" pitchFamily="34" charset="0"/>
              <a:buChar char="•"/>
            </a:pPr>
            <a:r>
              <a:rPr lang="de-DE" sz="1542" b="1" dirty="0" err="1" smtClean="0"/>
              <a:t>Length</a:t>
            </a:r>
            <a:r>
              <a:rPr lang="de-DE" sz="1542" b="1" dirty="0" smtClean="0"/>
              <a:t> </a:t>
            </a:r>
            <a:r>
              <a:rPr lang="de-DE" sz="1542" b="1" dirty="0" err="1" smtClean="0"/>
              <a:t>and</a:t>
            </a:r>
            <a:r>
              <a:rPr lang="de-DE" sz="1542" b="1" dirty="0" smtClean="0"/>
              <a:t> </a:t>
            </a:r>
            <a:r>
              <a:rPr lang="de-DE" sz="1542" b="1" dirty="0" err="1" smtClean="0"/>
              <a:t>gain</a:t>
            </a:r>
            <a:r>
              <a:rPr lang="de-DE" sz="1542" b="1" dirty="0" smtClean="0"/>
              <a:t>. </a:t>
            </a:r>
          </a:p>
          <a:p>
            <a:pPr marL="716432" lvl="1" indent="-259232" algn="just">
              <a:lnSpc>
                <a:spcPct val="150000"/>
              </a:lnSpc>
              <a:buFont typeface="Arial" panose="020B0604020202020204" pitchFamily="34" charset="0"/>
              <a:buChar char="•"/>
            </a:pPr>
            <a:r>
              <a:rPr lang="de-DE" sz="1400" dirty="0" smtClean="0">
                <a:sym typeface="Wingdings" panose="05000000000000000000" pitchFamily="2" charset="2"/>
              </a:rPr>
              <a:t>Low </a:t>
            </a:r>
            <a:r>
              <a:rPr lang="de-DE" sz="1400" dirty="0" err="1">
                <a:sym typeface="Wingdings" panose="05000000000000000000" pitchFamily="2" charset="2"/>
              </a:rPr>
              <a:t>noise</a:t>
            </a:r>
            <a:r>
              <a:rPr lang="de-DE" sz="1400" dirty="0">
                <a:sym typeface="Wingdings" panose="05000000000000000000" pitchFamily="2" charset="2"/>
              </a:rPr>
              <a:t> </a:t>
            </a:r>
            <a:r>
              <a:rPr lang="de-DE" sz="1400" dirty="0" err="1">
                <a:sym typeface="Wingdings" panose="05000000000000000000" pitchFamily="2" charset="2"/>
              </a:rPr>
              <a:t>figures</a:t>
            </a:r>
            <a:r>
              <a:rPr lang="de-DE" sz="1400" dirty="0">
                <a:sym typeface="Wingdings" panose="05000000000000000000" pitchFamily="2" charset="2"/>
              </a:rPr>
              <a:t> </a:t>
            </a:r>
            <a:r>
              <a:rPr lang="de-DE" sz="1400" dirty="0" err="1">
                <a:sym typeface="Wingdings" panose="05000000000000000000" pitchFamily="2" charset="2"/>
              </a:rPr>
              <a:t>tipically</a:t>
            </a:r>
            <a:r>
              <a:rPr lang="de-DE" sz="1400" dirty="0">
                <a:sym typeface="Wingdings" panose="05000000000000000000" pitchFamily="2" charset="2"/>
              </a:rPr>
              <a:t> </a:t>
            </a:r>
            <a:r>
              <a:rPr lang="de-DE" sz="1400" dirty="0" err="1">
                <a:sym typeface="Wingdings" panose="05000000000000000000" pitchFamily="2" charset="2"/>
              </a:rPr>
              <a:t>require</a:t>
            </a:r>
            <a:r>
              <a:rPr lang="de-DE" sz="1400" dirty="0">
                <a:sym typeface="Wingdings" panose="05000000000000000000" pitchFamily="2" charset="2"/>
              </a:rPr>
              <a:t> </a:t>
            </a:r>
            <a:r>
              <a:rPr lang="de-DE" sz="1400" dirty="0" err="1">
                <a:sym typeface="Wingdings" panose="05000000000000000000" pitchFamily="2" charset="2"/>
              </a:rPr>
              <a:t>shorter</a:t>
            </a:r>
            <a:r>
              <a:rPr lang="de-DE" sz="1400" dirty="0">
                <a:sym typeface="Wingdings" panose="05000000000000000000" pitchFamily="2" charset="2"/>
              </a:rPr>
              <a:t> </a:t>
            </a:r>
            <a:r>
              <a:rPr lang="de-DE" sz="1400" dirty="0" err="1">
                <a:sym typeface="Wingdings" panose="05000000000000000000" pitchFamily="2" charset="2"/>
              </a:rPr>
              <a:t>lengths</a:t>
            </a:r>
            <a:r>
              <a:rPr lang="de-DE" sz="1400" dirty="0">
                <a:sym typeface="Wingdings" panose="05000000000000000000" pitchFamily="2" charset="2"/>
              </a:rPr>
              <a:t> </a:t>
            </a:r>
            <a:r>
              <a:rPr lang="de-DE" sz="1400" dirty="0" err="1">
                <a:sym typeface="Wingdings" panose="05000000000000000000" pitchFamily="2" charset="2"/>
              </a:rPr>
              <a:t>of</a:t>
            </a:r>
            <a:r>
              <a:rPr lang="de-DE" sz="1400" dirty="0">
                <a:sym typeface="Wingdings" panose="05000000000000000000" pitchFamily="2" charset="2"/>
              </a:rPr>
              <a:t> fiber (</a:t>
            </a:r>
            <a:r>
              <a:rPr lang="de-DE" sz="1400" dirty="0" err="1">
                <a:sym typeface="Wingdings" panose="05000000000000000000" pitchFamily="2" charset="2"/>
              </a:rPr>
              <a:t>to</a:t>
            </a:r>
            <a:r>
              <a:rPr lang="de-DE" sz="1400" dirty="0">
                <a:sym typeface="Wingdings" panose="05000000000000000000" pitchFamily="2" charset="2"/>
              </a:rPr>
              <a:t> </a:t>
            </a:r>
            <a:r>
              <a:rPr lang="de-DE" sz="1400" dirty="0" err="1">
                <a:sym typeface="Wingdings" panose="05000000000000000000" pitchFamily="2" charset="2"/>
              </a:rPr>
              <a:t>reduce</a:t>
            </a:r>
            <a:r>
              <a:rPr lang="de-DE" sz="1400" dirty="0">
                <a:sym typeface="Wingdings" panose="05000000000000000000" pitchFamily="2" charset="2"/>
              </a:rPr>
              <a:t> </a:t>
            </a:r>
            <a:r>
              <a:rPr lang="de-DE" sz="1400" dirty="0" err="1">
                <a:sym typeface="Wingdings" panose="05000000000000000000" pitchFamily="2" charset="2"/>
              </a:rPr>
              <a:t>the</a:t>
            </a:r>
            <a:r>
              <a:rPr lang="de-DE" sz="1400" dirty="0">
                <a:sym typeface="Wingdings" panose="05000000000000000000" pitchFamily="2" charset="2"/>
              </a:rPr>
              <a:t> </a:t>
            </a:r>
            <a:r>
              <a:rPr lang="de-DE" sz="1400" dirty="0" smtClean="0">
                <a:sym typeface="Wingdings" panose="05000000000000000000" pitchFamily="2" charset="2"/>
              </a:rPr>
              <a:t>ASE</a:t>
            </a:r>
            <a:r>
              <a:rPr lang="de-DE" sz="1400" dirty="0">
                <a:sym typeface="Wingdings" panose="05000000000000000000" pitchFamily="2" charset="2"/>
              </a:rPr>
              <a:t>) </a:t>
            </a:r>
            <a:r>
              <a:rPr lang="de-DE" sz="1400" dirty="0" err="1">
                <a:sym typeface="Wingdings" panose="05000000000000000000" pitchFamily="2" charset="2"/>
              </a:rPr>
              <a:t>and</a:t>
            </a:r>
            <a:r>
              <a:rPr lang="de-DE" sz="1400" dirty="0">
                <a:sym typeface="Wingdings" panose="05000000000000000000" pitchFamily="2" charset="2"/>
              </a:rPr>
              <a:t> </a:t>
            </a:r>
            <a:r>
              <a:rPr lang="de-DE" sz="1400" dirty="0" smtClean="0">
                <a:sym typeface="Wingdings" panose="05000000000000000000" pitchFamily="2" charset="2"/>
              </a:rPr>
              <a:t>high </a:t>
            </a:r>
            <a:r>
              <a:rPr lang="de-DE" sz="1400" dirty="0">
                <a:sym typeface="Wingdings" panose="05000000000000000000" pitchFamily="2" charset="2"/>
              </a:rPr>
              <a:t>pump power, </a:t>
            </a:r>
            <a:r>
              <a:rPr lang="de-DE" sz="1400" dirty="0" err="1">
                <a:sym typeface="Wingdings" panose="05000000000000000000" pitchFamily="2" charset="2"/>
              </a:rPr>
              <a:t>to</a:t>
            </a:r>
            <a:r>
              <a:rPr lang="de-DE" sz="1400" dirty="0">
                <a:sym typeface="Wingdings" panose="05000000000000000000" pitchFamily="2" charset="2"/>
              </a:rPr>
              <a:t> </a:t>
            </a:r>
            <a:r>
              <a:rPr lang="de-DE" sz="1400" dirty="0" err="1">
                <a:sym typeface="Wingdings" panose="05000000000000000000" pitchFamily="2" charset="2"/>
              </a:rPr>
              <a:t>achieve</a:t>
            </a:r>
            <a:r>
              <a:rPr lang="de-DE" sz="1400" dirty="0">
                <a:sym typeface="Wingdings" panose="05000000000000000000" pitchFamily="2" charset="2"/>
              </a:rPr>
              <a:t> </a:t>
            </a:r>
            <a:r>
              <a:rPr lang="de-DE" sz="1400" dirty="0" err="1">
                <a:sym typeface="Wingdings" panose="05000000000000000000" pitchFamily="2" charset="2"/>
              </a:rPr>
              <a:t>the</a:t>
            </a:r>
            <a:r>
              <a:rPr lang="de-DE" sz="1400" dirty="0">
                <a:sym typeface="Wingdings" panose="05000000000000000000" pitchFamily="2" charset="2"/>
              </a:rPr>
              <a:t> same </a:t>
            </a:r>
            <a:r>
              <a:rPr lang="de-DE" sz="1400" dirty="0" err="1" smtClean="0">
                <a:sym typeface="Wingdings" panose="05000000000000000000" pitchFamily="2" charset="2"/>
              </a:rPr>
              <a:t>gain</a:t>
            </a:r>
            <a:r>
              <a:rPr lang="de-DE" sz="1400" dirty="0" smtClean="0">
                <a:sym typeface="Wingdings" panose="05000000000000000000" pitchFamily="2" charset="2"/>
              </a:rPr>
              <a:t> </a:t>
            </a:r>
            <a:r>
              <a:rPr lang="de-DE" sz="1400" dirty="0" err="1" smtClean="0">
                <a:sym typeface="Wingdings" panose="05000000000000000000" pitchFamily="2" charset="2"/>
              </a:rPr>
              <a:t>and</a:t>
            </a:r>
            <a:r>
              <a:rPr lang="de-DE" sz="1400" dirty="0" smtClean="0">
                <a:sym typeface="Wingdings" panose="05000000000000000000" pitchFamily="2" charset="2"/>
              </a:rPr>
              <a:t> </a:t>
            </a:r>
            <a:r>
              <a:rPr lang="de-DE" sz="1400" dirty="0" err="1" smtClean="0">
                <a:sym typeface="Wingdings" panose="05000000000000000000" pitchFamily="2" charset="2"/>
              </a:rPr>
              <a:t>maximize</a:t>
            </a:r>
            <a:r>
              <a:rPr lang="de-DE" sz="1400" dirty="0" smtClean="0">
                <a:sym typeface="Wingdings" panose="05000000000000000000" pitchFamily="2" charset="2"/>
              </a:rPr>
              <a:t> </a:t>
            </a:r>
            <a:r>
              <a:rPr lang="de-DE" sz="1400" dirty="0" err="1" smtClean="0">
                <a:sym typeface="Wingdings" panose="05000000000000000000" pitchFamily="2" charset="2"/>
              </a:rPr>
              <a:t>the</a:t>
            </a:r>
            <a:r>
              <a:rPr lang="de-DE" sz="1400" dirty="0" smtClean="0">
                <a:sym typeface="Wingdings" panose="05000000000000000000" pitchFamily="2" charset="2"/>
              </a:rPr>
              <a:t> </a:t>
            </a:r>
            <a:r>
              <a:rPr lang="de-DE" sz="1400" dirty="0" err="1" smtClean="0">
                <a:sym typeface="Wingdings" panose="05000000000000000000" pitchFamily="2" charset="2"/>
              </a:rPr>
              <a:t>inversion</a:t>
            </a:r>
            <a:r>
              <a:rPr lang="de-DE" sz="1400" dirty="0" smtClean="0">
                <a:sym typeface="Wingdings" panose="05000000000000000000" pitchFamily="2" charset="2"/>
              </a:rPr>
              <a:t>. </a:t>
            </a:r>
          </a:p>
        </p:txBody>
      </p:sp>
      <p:grpSp>
        <p:nvGrpSpPr>
          <p:cNvPr id="15" name="Gruppieren 14"/>
          <p:cNvGrpSpPr/>
          <p:nvPr/>
        </p:nvGrpSpPr>
        <p:grpSpPr>
          <a:xfrm>
            <a:off x="982216" y="2509550"/>
            <a:ext cx="4944368" cy="3304031"/>
            <a:chOff x="5648400" y="2221672"/>
            <a:chExt cx="5958102" cy="3981450"/>
          </a:xfrm>
        </p:grpSpPr>
        <p:grpSp>
          <p:nvGrpSpPr>
            <p:cNvPr id="16" name="Gruppieren 15"/>
            <p:cNvGrpSpPr/>
            <p:nvPr/>
          </p:nvGrpSpPr>
          <p:grpSpPr>
            <a:xfrm>
              <a:off x="5663952" y="2221672"/>
              <a:ext cx="5942550" cy="3981450"/>
              <a:chOff x="3132000" y="1438275"/>
              <a:chExt cx="5942550" cy="3981450"/>
            </a:xfrm>
          </p:grpSpPr>
          <p:pic>
            <p:nvPicPr>
              <p:cNvPr id="21" name="Grafik 20"/>
              <p:cNvPicPr>
                <a:picLocks noChangeAspect="1"/>
              </p:cNvPicPr>
              <p:nvPr/>
            </p:nvPicPr>
            <p:blipFill>
              <a:blip r:embed="rId2"/>
              <a:stretch>
                <a:fillRect/>
              </a:stretch>
            </p:blipFill>
            <p:spPr>
              <a:xfrm>
                <a:off x="3132000" y="1438275"/>
                <a:ext cx="5905500" cy="3981450"/>
              </a:xfrm>
              <a:prstGeom prst="rect">
                <a:avLst/>
              </a:prstGeom>
            </p:spPr>
          </p:pic>
          <p:pic>
            <p:nvPicPr>
              <p:cNvPr id="22" name="Grafik 21"/>
              <p:cNvPicPr>
                <a:picLocks noChangeAspect="1"/>
              </p:cNvPicPr>
              <p:nvPr/>
            </p:nvPicPr>
            <p:blipFill rotWithShape="1">
              <a:blip r:embed="rId3"/>
              <a:srcRect t="57269"/>
              <a:stretch/>
            </p:blipFill>
            <p:spPr>
              <a:xfrm>
                <a:off x="3150000" y="3717032"/>
                <a:ext cx="5924550" cy="1693168"/>
              </a:xfrm>
              <a:prstGeom prst="rect">
                <a:avLst/>
              </a:prstGeom>
            </p:spPr>
          </p:pic>
        </p:grpSp>
        <p:sp>
          <p:nvSpPr>
            <p:cNvPr id="17" name="Textfeld 16"/>
            <p:cNvSpPr txBox="1"/>
            <p:nvPr/>
          </p:nvSpPr>
          <p:spPr>
            <a:xfrm>
              <a:off x="6744072" y="3119206"/>
              <a:ext cx="880626" cy="292388"/>
            </a:xfrm>
            <a:prstGeom prst="rect">
              <a:avLst/>
            </a:prstGeom>
            <a:noFill/>
          </p:spPr>
          <p:txBody>
            <a:bodyPr wrap="none" rtlCol="0">
              <a:spAutoFit/>
            </a:bodyPr>
            <a:lstStyle/>
            <a:p>
              <a:r>
                <a:rPr lang="en-GB" sz="1300" dirty="0" smtClean="0"/>
                <a:t>L = 2.5 m</a:t>
              </a:r>
              <a:endParaRPr lang="en-GB" sz="1300" dirty="0"/>
            </a:p>
          </p:txBody>
        </p:sp>
        <p:sp>
          <p:nvSpPr>
            <p:cNvPr id="18" name="Textfeld 17"/>
            <p:cNvSpPr txBox="1"/>
            <p:nvPr/>
          </p:nvSpPr>
          <p:spPr>
            <a:xfrm>
              <a:off x="6744072" y="5097710"/>
              <a:ext cx="880626" cy="292388"/>
            </a:xfrm>
            <a:prstGeom prst="rect">
              <a:avLst/>
            </a:prstGeom>
            <a:noFill/>
          </p:spPr>
          <p:txBody>
            <a:bodyPr wrap="none" rtlCol="0">
              <a:spAutoFit/>
            </a:bodyPr>
            <a:lstStyle/>
            <a:p>
              <a:r>
                <a:rPr lang="en-GB" sz="1300" dirty="0" smtClean="0"/>
                <a:t>L = 0.5 m</a:t>
              </a:r>
              <a:endParaRPr lang="en-GB" sz="1300" dirty="0"/>
            </a:p>
          </p:txBody>
        </p:sp>
        <p:pic>
          <p:nvPicPr>
            <p:cNvPr id="19" name="Grafik 18"/>
            <p:cNvPicPr>
              <a:picLocks noChangeAspect="1"/>
            </p:cNvPicPr>
            <p:nvPr/>
          </p:nvPicPr>
          <p:blipFill rotWithShape="1">
            <a:blip r:embed="rId4"/>
            <a:srcRect t="42984" b="28078"/>
            <a:stretch/>
          </p:blipFill>
          <p:spPr>
            <a:xfrm>
              <a:off x="5648400" y="3933736"/>
              <a:ext cx="5921052" cy="1151448"/>
            </a:xfrm>
            <a:prstGeom prst="rect">
              <a:avLst/>
            </a:prstGeom>
          </p:spPr>
        </p:pic>
        <p:sp>
          <p:nvSpPr>
            <p:cNvPr id="20" name="Textfeld 19"/>
            <p:cNvSpPr txBox="1"/>
            <p:nvPr/>
          </p:nvSpPr>
          <p:spPr>
            <a:xfrm>
              <a:off x="6744072" y="4203237"/>
              <a:ext cx="880626" cy="292388"/>
            </a:xfrm>
            <a:prstGeom prst="rect">
              <a:avLst/>
            </a:prstGeom>
            <a:noFill/>
          </p:spPr>
          <p:txBody>
            <a:bodyPr wrap="none" rtlCol="0">
              <a:spAutoFit/>
            </a:bodyPr>
            <a:lstStyle/>
            <a:p>
              <a:r>
                <a:rPr lang="en-GB" sz="1300" dirty="0" smtClean="0"/>
                <a:t>L = 1.5 m</a:t>
              </a:r>
              <a:endParaRPr lang="en-GB" sz="1300" dirty="0"/>
            </a:p>
          </p:txBody>
        </p:sp>
      </p:grpSp>
      <p:pic>
        <p:nvPicPr>
          <p:cNvPr id="23" name="Grafik 22"/>
          <p:cNvPicPr>
            <a:picLocks noChangeAspect="1"/>
          </p:cNvPicPr>
          <p:nvPr/>
        </p:nvPicPr>
        <p:blipFill>
          <a:blip r:embed="rId5"/>
          <a:stretch>
            <a:fillRect/>
          </a:stretch>
        </p:blipFill>
        <p:spPr>
          <a:xfrm>
            <a:off x="7246462" y="4423096"/>
            <a:ext cx="2876550" cy="333375"/>
          </a:xfrm>
          <a:prstGeom prst="rect">
            <a:avLst/>
          </a:prstGeom>
        </p:spPr>
      </p:pic>
      <p:sp>
        <p:nvSpPr>
          <p:cNvPr id="8" name="Textfeld 7"/>
          <p:cNvSpPr txBox="1"/>
          <p:nvPr/>
        </p:nvSpPr>
        <p:spPr>
          <a:xfrm>
            <a:off x="6672064" y="4944769"/>
            <a:ext cx="4461478" cy="1377300"/>
          </a:xfrm>
          <a:prstGeom prst="rect">
            <a:avLst/>
          </a:prstGeom>
          <a:noFill/>
        </p:spPr>
        <p:txBody>
          <a:bodyPr wrap="none" rtlCol="0">
            <a:spAutoFit/>
          </a:bodyPr>
          <a:lstStyle/>
          <a:p>
            <a:r>
              <a:rPr lang="en-GB" sz="1300" dirty="0"/>
              <a:t>H</a:t>
            </a:r>
            <a:r>
              <a:rPr lang="en-GB" sz="1300" dirty="0" smtClean="0"/>
              <a:t>igher pump power needed to get fully inversion</a:t>
            </a:r>
          </a:p>
          <a:p>
            <a:r>
              <a:rPr lang="en-GB" sz="1300" dirty="0" smtClean="0"/>
              <a:t>Higher gain</a:t>
            </a:r>
          </a:p>
          <a:p>
            <a:r>
              <a:rPr lang="en-GB" sz="1300" dirty="0" smtClean="0"/>
              <a:t>Higher ASE </a:t>
            </a:r>
          </a:p>
          <a:p>
            <a:pPr algn="just">
              <a:lnSpc>
                <a:spcPct val="150000"/>
              </a:lnSpc>
            </a:pPr>
            <a:r>
              <a:rPr lang="en-GB" sz="700" dirty="0" smtClean="0">
                <a:solidFill>
                  <a:srgbClr val="FF0000"/>
                </a:solidFill>
              </a:rPr>
              <a:t>Why </a:t>
            </a:r>
            <a:r>
              <a:rPr lang="en-GB" sz="700" dirty="0">
                <a:solidFill>
                  <a:srgbClr val="FF0000"/>
                </a:solidFill>
              </a:rPr>
              <a:t>high gain in short fiber reduces ASE </a:t>
            </a:r>
            <a:r>
              <a:rPr lang="en-GB" sz="700" dirty="0">
                <a:solidFill>
                  <a:srgbClr val="FF0000"/>
                </a:solidFill>
                <a:sym typeface="Wingdings" panose="05000000000000000000" pitchFamily="2" charset="2"/>
              </a:rPr>
              <a:t> because saturation </a:t>
            </a:r>
            <a:r>
              <a:rPr lang="en-GB" sz="700" dirty="0" smtClean="0">
                <a:solidFill>
                  <a:srgbClr val="FF0000"/>
                </a:solidFill>
                <a:sym typeface="Wingdings" panose="05000000000000000000" pitchFamily="2" charset="2"/>
              </a:rPr>
              <a:t>regime?</a:t>
            </a:r>
          </a:p>
          <a:p>
            <a:pPr algn="just">
              <a:lnSpc>
                <a:spcPct val="150000"/>
              </a:lnSpc>
            </a:pPr>
            <a:r>
              <a:rPr lang="en-GB" sz="700" dirty="0" smtClean="0">
                <a:solidFill>
                  <a:srgbClr val="FF0000"/>
                </a:solidFill>
              </a:rPr>
              <a:t>but </a:t>
            </a:r>
            <a:r>
              <a:rPr lang="en-GB" sz="700" dirty="0">
                <a:solidFill>
                  <a:srgbClr val="FF0000"/>
                </a:solidFill>
              </a:rPr>
              <a:t>high gain for long fiber increases ASE? </a:t>
            </a:r>
            <a:r>
              <a:rPr lang="en-GB" sz="700" dirty="0">
                <a:solidFill>
                  <a:srgbClr val="FF0000"/>
                </a:solidFill>
                <a:sym typeface="Wingdings" panose="05000000000000000000" pitchFamily="2" charset="2"/>
              </a:rPr>
              <a:t> outside saturation regime? No, higher power needed to keep </a:t>
            </a:r>
            <a:endParaRPr lang="en-GB" sz="700" dirty="0" smtClean="0">
              <a:solidFill>
                <a:srgbClr val="FF0000"/>
              </a:solidFill>
              <a:sym typeface="Wingdings" panose="05000000000000000000" pitchFamily="2" charset="2"/>
            </a:endParaRPr>
          </a:p>
          <a:p>
            <a:pPr algn="just">
              <a:lnSpc>
                <a:spcPct val="150000"/>
              </a:lnSpc>
            </a:pPr>
            <a:r>
              <a:rPr lang="en-GB" sz="700" dirty="0" smtClean="0">
                <a:solidFill>
                  <a:srgbClr val="FF0000"/>
                </a:solidFill>
                <a:sym typeface="Wingdings" panose="05000000000000000000" pitchFamily="2" charset="2"/>
              </a:rPr>
              <a:t>the </a:t>
            </a:r>
            <a:r>
              <a:rPr lang="en-GB" sz="700" dirty="0">
                <a:solidFill>
                  <a:srgbClr val="FF0000"/>
                </a:solidFill>
                <a:sym typeface="Wingdings" panose="05000000000000000000" pitchFamily="2" charset="2"/>
              </a:rPr>
              <a:t>inversion </a:t>
            </a:r>
            <a:r>
              <a:rPr lang="en-GB" sz="700" dirty="0" smtClean="0">
                <a:solidFill>
                  <a:srgbClr val="FF0000"/>
                </a:solidFill>
                <a:sym typeface="Wingdings" panose="05000000000000000000" pitchFamily="2" charset="2"/>
              </a:rPr>
              <a:t>high and </a:t>
            </a:r>
            <a:r>
              <a:rPr lang="en-GB" sz="700" dirty="0">
                <a:solidFill>
                  <a:srgbClr val="FF0000"/>
                </a:solidFill>
                <a:sym typeface="Wingdings" panose="05000000000000000000" pitchFamily="2" charset="2"/>
              </a:rPr>
              <a:t>therefore, higher gain which increases the ASE power as well. </a:t>
            </a:r>
            <a:endParaRPr lang="de-DE" sz="700" dirty="0">
              <a:solidFill>
                <a:srgbClr val="FF0000"/>
              </a:solidFill>
            </a:endParaRPr>
          </a:p>
          <a:p>
            <a:endParaRPr lang="en-GB" sz="1300" dirty="0"/>
          </a:p>
        </p:txBody>
      </p:sp>
      <p:sp>
        <p:nvSpPr>
          <p:cNvPr id="27" name="Rechteck 26"/>
          <p:cNvSpPr/>
          <p:nvPr/>
        </p:nvSpPr>
        <p:spPr>
          <a:xfrm>
            <a:off x="6312024" y="2251475"/>
            <a:ext cx="5040560" cy="1892826"/>
          </a:xfrm>
          <a:prstGeom prst="rect">
            <a:avLst/>
          </a:prstGeom>
        </p:spPr>
        <p:txBody>
          <a:bodyPr wrap="square">
            <a:spAutoFit/>
          </a:bodyPr>
          <a:lstStyle/>
          <a:p>
            <a:pPr marL="259232" indent="-259232" algn="just">
              <a:lnSpc>
                <a:spcPct val="150000"/>
              </a:lnSpc>
              <a:buFont typeface="Arial" panose="020B0604020202020204" pitchFamily="34" charset="0"/>
              <a:buChar char="•"/>
            </a:pPr>
            <a:r>
              <a:rPr lang="en-GB" sz="1300" b="1" dirty="0"/>
              <a:t>Why do we want a short fiber?</a:t>
            </a:r>
          </a:p>
          <a:p>
            <a:pPr marL="259232" indent="-259232" algn="just">
              <a:lnSpc>
                <a:spcPct val="150000"/>
              </a:lnSpc>
              <a:buFont typeface="Arial" panose="020B0604020202020204" pitchFamily="34" charset="0"/>
              <a:buChar char="•"/>
            </a:pPr>
            <a:endParaRPr lang="en-GB" sz="1300" dirty="0"/>
          </a:p>
          <a:p>
            <a:pPr marL="259232" indent="-259232" algn="just">
              <a:lnSpc>
                <a:spcPct val="150000"/>
              </a:lnSpc>
              <a:buFont typeface="Arial" panose="020B0604020202020204" pitchFamily="34" charset="0"/>
              <a:buChar char="•"/>
            </a:pPr>
            <a:r>
              <a:rPr lang="de-DE" sz="1300" dirty="0"/>
              <a:t>A </a:t>
            </a:r>
            <a:r>
              <a:rPr lang="de-DE" sz="1300" dirty="0" err="1"/>
              <a:t>shorter</a:t>
            </a:r>
            <a:r>
              <a:rPr lang="de-DE" sz="1300" dirty="0"/>
              <a:t> fiber </a:t>
            </a:r>
            <a:r>
              <a:rPr lang="de-DE" sz="1300" dirty="0" err="1"/>
              <a:t>the</a:t>
            </a:r>
            <a:r>
              <a:rPr lang="de-DE" sz="1300" dirty="0"/>
              <a:t> fiber </a:t>
            </a:r>
            <a:r>
              <a:rPr lang="de-DE" sz="1300" dirty="0" err="1"/>
              <a:t>to</a:t>
            </a:r>
            <a:r>
              <a:rPr lang="de-DE" sz="1300" dirty="0"/>
              <a:t> </a:t>
            </a:r>
            <a:r>
              <a:rPr lang="de-DE" sz="1300" dirty="0" err="1"/>
              <a:t>be</a:t>
            </a:r>
            <a:r>
              <a:rPr lang="de-DE" sz="1300" dirty="0"/>
              <a:t> </a:t>
            </a:r>
            <a:r>
              <a:rPr lang="de-DE" sz="1300" dirty="0" err="1"/>
              <a:t>well</a:t>
            </a:r>
            <a:r>
              <a:rPr lang="de-DE" sz="1300" dirty="0"/>
              <a:t> </a:t>
            </a:r>
            <a:r>
              <a:rPr lang="de-DE" sz="1300" dirty="0" err="1"/>
              <a:t>inverted</a:t>
            </a:r>
            <a:r>
              <a:rPr lang="de-DE" sz="1300" dirty="0"/>
              <a:t> </a:t>
            </a:r>
            <a:r>
              <a:rPr lang="de-DE" sz="1300" dirty="0" err="1"/>
              <a:t>across</a:t>
            </a:r>
            <a:r>
              <a:rPr lang="de-DE" sz="1300" dirty="0"/>
              <a:t> ist </a:t>
            </a:r>
            <a:r>
              <a:rPr lang="de-DE" sz="1300" dirty="0" err="1"/>
              <a:t>entire</a:t>
            </a:r>
            <a:r>
              <a:rPr lang="de-DE" sz="1300" dirty="0"/>
              <a:t> </a:t>
            </a:r>
            <a:r>
              <a:rPr lang="de-DE" sz="1300" dirty="0" err="1"/>
              <a:t>length</a:t>
            </a:r>
            <a:r>
              <a:rPr lang="de-DE" sz="1300" dirty="0"/>
              <a:t>, </a:t>
            </a:r>
            <a:r>
              <a:rPr lang="de-DE" sz="1300" dirty="0" err="1"/>
              <a:t>thus</a:t>
            </a:r>
            <a:r>
              <a:rPr lang="de-DE" sz="1300" dirty="0"/>
              <a:t> </a:t>
            </a:r>
            <a:r>
              <a:rPr lang="de-DE" sz="1300" dirty="0" err="1"/>
              <a:t>offering</a:t>
            </a:r>
            <a:r>
              <a:rPr lang="de-DE" sz="1300" dirty="0"/>
              <a:t> a </a:t>
            </a:r>
            <a:r>
              <a:rPr lang="de-DE" sz="1300" dirty="0" err="1"/>
              <a:t>good</a:t>
            </a:r>
            <a:r>
              <a:rPr lang="de-DE" sz="1300" dirty="0"/>
              <a:t> </a:t>
            </a:r>
            <a:r>
              <a:rPr lang="de-DE" sz="1300" dirty="0" err="1"/>
              <a:t>noise</a:t>
            </a:r>
            <a:r>
              <a:rPr lang="de-DE" sz="1300" dirty="0"/>
              <a:t> </a:t>
            </a:r>
            <a:r>
              <a:rPr lang="de-DE" sz="1300" dirty="0" err="1"/>
              <a:t>figure</a:t>
            </a:r>
            <a:r>
              <a:rPr lang="de-DE" sz="1300" dirty="0"/>
              <a:t>.</a:t>
            </a:r>
          </a:p>
          <a:p>
            <a:pPr marL="259232" indent="-259232" algn="just">
              <a:lnSpc>
                <a:spcPct val="150000"/>
              </a:lnSpc>
              <a:buFont typeface="Arial" panose="020B0604020202020204" pitchFamily="34" charset="0"/>
              <a:buChar char="•"/>
            </a:pPr>
            <a:r>
              <a:rPr lang="de-DE" sz="1300" i="1" dirty="0" err="1">
                <a:solidFill>
                  <a:srgbClr val="FF0000"/>
                </a:solidFill>
              </a:rPr>
              <a:t>It</a:t>
            </a:r>
            <a:r>
              <a:rPr lang="de-DE" sz="1300" i="1" dirty="0">
                <a:solidFill>
                  <a:srgbClr val="FF0000"/>
                </a:solidFill>
              </a:rPr>
              <a:t> </a:t>
            </a:r>
            <a:r>
              <a:rPr lang="de-DE" sz="1300" i="1" dirty="0" err="1">
                <a:solidFill>
                  <a:srgbClr val="FF0000"/>
                </a:solidFill>
              </a:rPr>
              <a:t>keeps</a:t>
            </a:r>
            <a:r>
              <a:rPr lang="de-DE" sz="1300" i="1" dirty="0">
                <a:solidFill>
                  <a:srgbClr val="FF0000"/>
                </a:solidFill>
              </a:rPr>
              <a:t> </a:t>
            </a:r>
            <a:r>
              <a:rPr lang="de-DE" sz="1300" i="1" dirty="0" err="1">
                <a:solidFill>
                  <a:srgbClr val="FF0000"/>
                </a:solidFill>
              </a:rPr>
              <a:t>the</a:t>
            </a:r>
            <a:r>
              <a:rPr lang="de-DE" sz="1300" i="1" dirty="0">
                <a:solidFill>
                  <a:srgbClr val="FF0000"/>
                </a:solidFill>
              </a:rPr>
              <a:t> </a:t>
            </a:r>
            <a:r>
              <a:rPr lang="de-DE" sz="1300" i="1" dirty="0" err="1">
                <a:solidFill>
                  <a:srgbClr val="FF0000"/>
                </a:solidFill>
              </a:rPr>
              <a:t>backward</a:t>
            </a:r>
            <a:r>
              <a:rPr lang="de-DE" sz="1300" i="1" dirty="0">
                <a:solidFill>
                  <a:srgbClr val="FF0000"/>
                </a:solidFill>
              </a:rPr>
              <a:t> ASE </a:t>
            </a:r>
            <a:r>
              <a:rPr lang="de-DE" sz="1300" i="1" dirty="0" err="1">
                <a:solidFill>
                  <a:srgbClr val="FF0000"/>
                </a:solidFill>
              </a:rPr>
              <a:t>to</a:t>
            </a:r>
            <a:r>
              <a:rPr lang="de-DE" sz="1300" i="1" dirty="0">
                <a:solidFill>
                  <a:srgbClr val="FF0000"/>
                </a:solidFill>
              </a:rPr>
              <a:t> </a:t>
            </a:r>
            <a:r>
              <a:rPr lang="de-DE" sz="1300" i="1" dirty="0" err="1">
                <a:solidFill>
                  <a:srgbClr val="FF0000"/>
                </a:solidFill>
              </a:rPr>
              <a:t>the</a:t>
            </a:r>
            <a:r>
              <a:rPr lang="de-DE" sz="1300" i="1" dirty="0">
                <a:solidFill>
                  <a:srgbClr val="FF0000"/>
                </a:solidFill>
              </a:rPr>
              <a:t> </a:t>
            </a:r>
            <a:r>
              <a:rPr lang="de-DE" sz="1300" i="1" dirty="0" err="1">
                <a:solidFill>
                  <a:srgbClr val="FF0000"/>
                </a:solidFill>
              </a:rPr>
              <a:t>minimum</a:t>
            </a:r>
            <a:endParaRPr lang="de-DE" sz="1300" i="1" dirty="0">
              <a:solidFill>
                <a:srgbClr val="FF0000"/>
              </a:solidFill>
            </a:endParaRPr>
          </a:p>
          <a:p>
            <a:pPr marL="259232" indent="-259232" algn="just">
              <a:lnSpc>
                <a:spcPct val="150000"/>
              </a:lnSpc>
              <a:buFont typeface="Arial" panose="020B0604020202020204" pitchFamily="34" charset="0"/>
              <a:buChar char="•"/>
            </a:pPr>
            <a:r>
              <a:rPr lang="de-DE" sz="1300" dirty="0" err="1"/>
              <a:t>However</a:t>
            </a:r>
            <a:r>
              <a:rPr lang="de-DE" sz="1300" dirty="0"/>
              <a:t>, a </a:t>
            </a:r>
            <a:r>
              <a:rPr lang="de-DE" sz="1300" dirty="0" err="1"/>
              <a:t>significant</a:t>
            </a:r>
            <a:r>
              <a:rPr lang="de-DE" sz="1300" dirty="0"/>
              <a:t> </a:t>
            </a:r>
            <a:r>
              <a:rPr lang="de-DE" sz="1300" dirty="0" err="1"/>
              <a:t>amount</a:t>
            </a:r>
            <a:r>
              <a:rPr lang="de-DE" sz="1300" dirty="0"/>
              <a:t> </a:t>
            </a:r>
            <a:r>
              <a:rPr lang="de-DE" sz="1300" dirty="0" err="1"/>
              <a:t>of</a:t>
            </a:r>
            <a:r>
              <a:rPr lang="de-DE" sz="1300" dirty="0"/>
              <a:t> pump light </a:t>
            </a:r>
            <a:r>
              <a:rPr lang="de-DE" sz="1300" dirty="0" err="1"/>
              <a:t>exits</a:t>
            </a:r>
            <a:r>
              <a:rPr lang="de-DE" sz="1300" dirty="0"/>
              <a:t> </a:t>
            </a:r>
            <a:r>
              <a:rPr lang="de-DE" sz="1300" dirty="0" err="1"/>
              <a:t>the</a:t>
            </a:r>
            <a:r>
              <a:rPr lang="de-DE" sz="1300" dirty="0"/>
              <a:t> fiber.</a:t>
            </a:r>
          </a:p>
        </p:txBody>
      </p:sp>
    </p:spTree>
    <p:extLst>
      <p:ext uri="{BB962C8B-B14F-4D97-AF65-F5344CB8AC3E}">
        <p14:creationId xmlns:p14="http://schemas.microsoft.com/office/powerpoint/2010/main" val="1383348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15. März 2022</a:t>
            </a:fld>
            <a:endParaRPr lang="en-US" dirty="0"/>
          </a:p>
        </p:txBody>
      </p:sp>
      <p:sp>
        <p:nvSpPr>
          <p:cNvPr id="5" name="Textfeld 4"/>
          <p:cNvSpPr txBox="1"/>
          <p:nvPr/>
        </p:nvSpPr>
        <p:spPr>
          <a:xfrm>
            <a:off x="767408" y="1112803"/>
            <a:ext cx="10657184" cy="5397888"/>
          </a:xfrm>
          <a:prstGeom prst="rect">
            <a:avLst/>
          </a:prstGeom>
          <a:noFill/>
        </p:spPr>
        <p:txBody>
          <a:bodyPr wrap="square" rtlCol="0">
            <a:spAutoFit/>
          </a:bodyPr>
          <a:lstStyle/>
          <a:p>
            <a:pPr marL="259232" indent="-259232" algn="just">
              <a:lnSpc>
                <a:spcPct val="150000"/>
              </a:lnSpc>
              <a:buFont typeface="Arial" panose="020B0604020202020204" pitchFamily="34" charset="0"/>
              <a:buChar char="•"/>
            </a:pPr>
            <a:r>
              <a:rPr lang="de-DE" sz="1542" b="1" dirty="0" err="1" smtClean="0"/>
              <a:t>Copropagating</a:t>
            </a:r>
            <a:r>
              <a:rPr lang="de-DE" sz="1542" b="1" dirty="0" smtClean="0"/>
              <a:t> </a:t>
            </a:r>
            <a:r>
              <a:rPr lang="de-DE" sz="1542" b="1" dirty="0" err="1" smtClean="0"/>
              <a:t>and</a:t>
            </a:r>
            <a:r>
              <a:rPr lang="de-DE" sz="1542" b="1" dirty="0" smtClean="0"/>
              <a:t> </a:t>
            </a:r>
            <a:r>
              <a:rPr lang="de-DE" sz="1542" b="1" dirty="0" err="1" smtClean="0"/>
              <a:t>counterpropagating</a:t>
            </a:r>
            <a:r>
              <a:rPr lang="de-DE" sz="1542" b="1" dirty="0" smtClean="0"/>
              <a:t> </a:t>
            </a:r>
            <a:r>
              <a:rPr lang="de-DE" sz="1542" b="1" dirty="0" err="1" smtClean="0"/>
              <a:t>pumping</a:t>
            </a:r>
            <a:endParaRPr lang="de-DE" sz="1542" b="1" dirty="0" smtClean="0"/>
          </a:p>
          <a:p>
            <a:endParaRPr lang="en-GB" sz="1200" dirty="0" smtClean="0"/>
          </a:p>
          <a:p>
            <a:pPr marL="171450" indent="-171450">
              <a:buFont typeface="Arial" panose="020B0604020202020204" pitchFamily="34" charset="0"/>
              <a:buChar char="•"/>
            </a:pPr>
            <a:r>
              <a:rPr lang="en-GB" sz="1200" dirty="0" err="1" smtClean="0"/>
              <a:t>Counterpropagating</a:t>
            </a:r>
            <a:r>
              <a:rPr lang="en-GB" sz="1200" dirty="0" smtClean="0"/>
              <a:t> </a:t>
            </a:r>
            <a:r>
              <a:rPr lang="en-GB" sz="1200" dirty="0"/>
              <a:t>pump is more efficient </a:t>
            </a:r>
            <a:r>
              <a:rPr lang="en-GB" sz="1200" dirty="0" smtClean="0"/>
              <a:t>because the </a:t>
            </a:r>
            <a:r>
              <a:rPr lang="en-GB" sz="1200" dirty="0"/>
              <a:t>pump is strongest in the region where the signal is </a:t>
            </a:r>
            <a:r>
              <a:rPr lang="en-GB" sz="1200" dirty="0" smtClean="0"/>
              <a:t>strongest. </a:t>
            </a:r>
          </a:p>
          <a:p>
            <a:pPr marL="171450" indent="-171450">
              <a:buFont typeface="Arial" panose="020B0604020202020204" pitchFamily="34" charset="0"/>
              <a:buChar char="•"/>
            </a:pPr>
            <a:r>
              <a:rPr lang="en-GB" sz="1200" dirty="0" smtClean="0"/>
              <a:t>Thus </a:t>
            </a:r>
            <a:r>
              <a:rPr lang="en-GB" sz="1200" dirty="0"/>
              <a:t>the signal can most efficiently deplete the inversion, as opposed to allowing the ASE to deplete the inversion</a:t>
            </a:r>
          </a:p>
          <a:p>
            <a:pPr marL="171450" indent="-171450">
              <a:buFont typeface="Arial" panose="020B0604020202020204" pitchFamily="34" charset="0"/>
              <a:buChar char="•"/>
            </a:pPr>
            <a:endParaRPr lang="en-GB" sz="1200" dirty="0"/>
          </a:p>
          <a:p>
            <a:pPr marL="171450" indent="-171450">
              <a:buFont typeface="Arial" panose="020B0604020202020204" pitchFamily="34" charset="0"/>
              <a:buChar char="•"/>
            </a:pPr>
            <a:r>
              <a:rPr lang="en-GB" sz="1200" dirty="0"/>
              <a:t>In the </a:t>
            </a:r>
            <a:r>
              <a:rPr lang="en-GB" sz="1200" dirty="0" err="1"/>
              <a:t>copropagating</a:t>
            </a:r>
            <a:r>
              <a:rPr lang="en-GB" sz="1200" dirty="0"/>
              <a:t> case, the backward ASE has benefited from the high pump powers at the input of the fiber, depleting the inversion and resulting in a backward ASE output that is higher than the signal output</a:t>
            </a:r>
          </a:p>
          <a:p>
            <a:pPr marL="171450" indent="-171450">
              <a:buFont typeface="Arial" panose="020B0604020202020204" pitchFamily="34" charset="0"/>
              <a:buChar char="•"/>
            </a:pPr>
            <a:endParaRPr lang="en-GB" sz="1200" dirty="0"/>
          </a:p>
          <a:p>
            <a:pPr algn="just">
              <a:lnSpc>
                <a:spcPct val="150000"/>
              </a:lnSpc>
            </a:pPr>
            <a:r>
              <a:rPr lang="de-DE" sz="1542" b="1" dirty="0" err="1" smtClean="0"/>
              <a:t>Lowest</a:t>
            </a:r>
            <a:r>
              <a:rPr lang="de-DE" sz="1542" b="1" dirty="0" smtClean="0"/>
              <a:t> </a:t>
            </a:r>
            <a:r>
              <a:rPr lang="de-DE" sz="1542" b="1" dirty="0" err="1"/>
              <a:t>noise</a:t>
            </a:r>
            <a:r>
              <a:rPr lang="de-DE" sz="1542" b="1" dirty="0"/>
              <a:t> in </a:t>
            </a:r>
            <a:r>
              <a:rPr lang="de-DE" sz="1542" b="1" dirty="0" err="1"/>
              <a:t>copropagating</a:t>
            </a:r>
            <a:r>
              <a:rPr lang="de-DE" sz="1542" b="1" dirty="0"/>
              <a:t> pump </a:t>
            </a:r>
            <a:r>
              <a:rPr lang="de-DE" sz="1542" b="1" dirty="0" err="1"/>
              <a:t>configuration</a:t>
            </a:r>
            <a:endParaRPr lang="de-DE" sz="1542" b="1" dirty="0"/>
          </a:p>
          <a:p>
            <a:pPr marL="259232" indent="-259232" algn="just">
              <a:lnSpc>
                <a:spcPct val="150000"/>
              </a:lnSpc>
              <a:buFont typeface="Arial" panose="020B0604020202020204" pitchFamily="34" charset="0"/>
              <a:buChar char="•"/>
            </a:pPr>
            <a:r>
              <a:rPr lang="de-DE" sz="1300" dirty="0"/>
              <a:t>In </a:t>
            </a:r>
            <a:r>
              <a:rPr lang="de-DE" sz="1300" dirty="0" err="1"/>
              <a:t>this</a:t>
            </a:r>
            <a:r>
              <a:rPr lang="de-DE" sz="1300" dirty="0"/>
              <a:t> </a:t>
            </a:r>
            <a:r>
              <a:rPr lang="de-DE" sz="1300" dirty="0" err="1"/>
              <a:t>configuration</a:t>
            </a:r>
            <a:r>
              <a:rPr lang="de-DE" sz="1300" dirty="0"/>
              <a:t>, </a:t>
            </a:r>
            <a:r>
              <a:rPr lang="de-DE" sz="1300" dirty="0" err="1"/>
              <a:t>the</a:t>
            </a:r>
            <a:r>
              <a:rPr lang="de-DE" sz="1300" dirty="0"/>
              <a:t> </a:t>
            </a:r>
            <a:r>
              <a:rPr lang="de-DE" sz="1300" dirty="0" err="1"/>
              <a:t>portion</a:t>
            </a:r>
            <a:r>
              <a:rPr lang="de-DE" sz="1300" dirty="0"/>
              <a:t> </a:t>
            </a:r>
            <a:r>
              <a:rPr lang="de-DE" sz="1300" dirty="0" err="1"/>
              <a:t>of</a:t>
            </a:r>
            <a:r>
              <a:rPr lang="de-DE" sz="1300" dirty="0"/>
              <a:t> </a:t>
            </a:r>
            <a:r>
              <a:rPr lang="de-DE" sz="1300" dirty="0" err="1"/>
              <a:t>the</a:t>
            </a:r>
            <a:r>
              <a:rPr lang="de-DE" sz="1300" dirty="0"/>
              <a:t> fiber </a:t>
            </a:r>
            <a:r>
              <a:rPr lang="de-DE" sz="1300" dirty="0" err="1"/>
              <a:t>that</a:t>
            </a:r>
            <a:r>
              <a:rPr lang="de-DE" sz="1300" dirty="0"/>
              <a:t> </a:t>
            </a:r>
            <a:r>
              <a:rPr lang="de-DE" sz="1300" dirty="0" err="1"/>
              <a:t>the</a:t>
            </a:r>
            <a:r>
              <a:rPr lang="de-DE" sz="1300" dirty="0"/>
              <a:t> </a:t>
            </a:r>
            <a:r>
              <a:rPr lang="de-DE" sz="1300" dirty="0" err="1"/>
              <a:t>signal</a:t>
            </a:r>
            <a:r>
              <a:rPr lang="de-DE" sz="1300" dirty="0"/>
              <a:t> </a:t>
            </a:r>
            <a:r>
              <a:rPr lang="de-DE" sz="1300" dirty="0" err="1"/>
              <a:t>enteres</a:t>
            </a:r>
            <a:r>
              <a:rPr lang="de-DE" sz="1300" dirty="0"/>
              <a:t> </a:t>
            </a:r>
            <a:r>
              <a:rPr lang="de-DE" sz="1300" dirty="0" err="1"/>
              <a:t>tends</a:t>
            </a:r>
            <a:r>
              <a:rPr lang="de-DE" sz="1300" dirty="0"/>
              <a:t> </a:t>
            </a:r>
            <a:r>
              <a:rPr lang="de-DE" sz="1300" dirty="0" err="1"/>
              <a:t>to</a:t>
            </a:r>
            <a:r>
              <a:rPr lang="de-DE" sz="1300" dirty="0"/>
              <a:t> </a:t>
            </a:r>
            <a:r>
              <a:rPr lang="de-DE" sz="1300" dirty="0" err="1"/>
              <a:t>be</a:t>
            </a:r>
            <a:r>
              <a:rPr lang="de-DE" sz="1300" dirty="0"/>
              <a:t> </a:t>
            </a:r>
            <a:r>
              <a:rPr lang="de-DE" sz="1300" dirty="0" err="1"/>
              <a:t>more</a:t>
            </a:r>
            <a:r>
              <a:rPr lang="de-DE" sz="1300" dirty="0"/>
              <a:t> </a:t>
            </a:r>
            <a:r>
              <a:rPr lang="de-DE" sz="1300" dirty="0" err="1"/>
              <a:t>inverted</a:t>
            </a:r>
            <a:r>
              <a:rPr lang="de-DE" sz="1300" dirty="0"/>
              <a:t> </a:t>
            </a:r>
            <a:r>
              <a:rPr lang="de-DE" sz="1300" dirty="0" err="1"/>
              <a:t>than</a:t>
            </a:r>
            <a:r>
              <a:rPr lang="de-DE" sz="1300" dirty="0"/>
              <a:t> </a:t>
            </a:r>
            <a:r>
              <a:rPr lang="de-DE" sz="1300" dirty="0" err="1"/>
              <a:t>the</a:t>
            </a:r>
            <a:r>
              <a:rPr lang="de-DE" sz="1300" dirty="0"/>
              <a:t> </a:t>
            </a:r>
            <a:r>
              <a:rPr lang="de-DE" sz="1300" dirty="0" err="1"/>
              <a:t>section</a:t>
            </a:r>
            <a:r>
              <a:rPr lang="de-DE" sz="1300" dirty="0"/>
              <a:t> by </a:t>
            </a:r>
            <a:r>
              <a:rPr lang="de-DE" sz="1300" dirty="0" err="1"/>
              <a:t>which</a:t>
            </a:r>
            <a:r>
              <a:rPr lang="de-DE" sz="1300" dirty="0"/>
              <a:t> </a:t>
            </a:r>
            <a:r>
              <a:rPr lang="de-DE" sz="1300" dirty="0" err="1"/>
              <a:t>the</a:t>
            </a:r>
            <a:r>
              <a:rPr lang="de-DE" sz="1300" dirty="0"/>
              <a:t> </a:t>
            </a:r>
            <a:r>
              <a:rPr lang="de-DE" sz="1300" dirty="0" err="1"/>
              <a:t>signal</a:t>
            </a:r>
            <a:r>
              <a:rPr lang="de-DE" sz="1300" dirty="0"/>
              <a:t> </a:t>
            </a:r>
            <a:r>
              <a:rPr lang="de-DE" sz="1300" dirty="0" err="1"/>
              <a:t>exits</a:t>
            </a:r>
            <a:r>
              <a:rPr lang="de-DE" sz="1300" dirty="0"/>
              <a:t>. Thus, </a:t>
            </a:r>
            <a:r>
              <a:rPr lang="de-DE" sz="1300" dirty="0" err="1"/>
              <a:t>the</a:t>
            </a:r>
            <a:r>
              <a:rPr lang="de-DE" sz="1300" dirty="0"/>
              <a:t> </a:t>
            </a:r>
            <a:r>
              <a:rPr lang="de-DE" sz="1300" dirty="0" err="1"/>
              <a:t>signal</a:t>
            </a:r>
            <a:r>
              <a:rPr lang="de-DE" sz="1300" dirty="0"/>
              <a:t> </a:t>
            </a:r>
            <a:r>
              <a:rPr lang="de-DE" sz="1300" dirty="0" err="1"/>
              <a:t>undergoes</a:t>
            </a:r>
            <a:r>
              <a:rPr lang="de-DE" sz="1300" dirty="0"/>
              <a:t> </a:t>
            </a:r>
            <a:r>
              <a:rPr lang="de-DE" sz="1300" dirty="0" err="1"/>
              <a:t>more</a:t>
            </a:r>
            <a:r>
              <a:rPr lang="de-DE" sz="1300" dirty="0"/>
              <a:t> </a:t>
            </a:r>
            <a:r>
              <a:rPr lang="de-DE" sz="1300" dirty="0" err="1"/>
              <a:t>gain</a:t>
            </a:r>
            <a:r>
              <a:rPr lang="de-DE" sz="1300" dirty="0"/>
              <a:t> per </a:t>
            </a:r>
            <a:r>
              <a:rPr lang="de-DE" sz="1300" dirty="0" err="1"/>
              <a:t>unit</a:t>
            </a:r>
            <a:r>
              <a:rPr lang="de-DE" sz="1300" dirty="0"/>
              <a:t> </a:t>
            </a:r>
            <a:r>
              <a:rPr lang="de-DE" sz="1300" dirty="0" err="1"/>
              <a:t>length</a:t>
            </a:r>
            <a:r>
              <a:rPr lang="de-DE" sz="1300" dirty="0"/>
              <a:t> at </a:t>
            </a:r>
            <a:r>
              <a:rPr lang="de-DE" sz="1300" dirty="0" err="1"/>
              <a:t>the</a:t>
            </a:r>
            <a:r>
              <a:rPr lang="de-DE" sz="1300" dirty="0"/>
              <a:t> </a:t>
            </a:r>
            <a:r>
              <a:rPr lang="de-DE" sz="1300" dirty="0" err="1"/>
              <a:t>beginning</a:t>
            </a:r>
            <a:r>
              <a:rPr lang="de-DE" sz="1300" dirty="0"/>
              <a:t> </a:t>
            </a:r>
            <a:r>
              <a:rPr lang="de-DE" sz="1300" dirty="0" err="1"/>
              <a:t>of</a:t>
            </a:r>
            <a:r>
              <a:rPr lang="de-DE" sz="1300" dirty="0"/>
              <a:t> </a:t>
            </a:r>
            <a:r>
              <a:rPr lang="de-DE" sz="1300" dirty="0" err="1"/>
              <a:t>the</a:t>
            </a:r>
            <a:r>
              <a:rPr lang="de-DE" sz="1300" dirty="0"/>
              <a:t> fiber </a:t>
            </a:r>
            <a:r>
              <a:rPr lang="de-DE" sz="1300" dirty="0" err="1"/>
              <a:t>than</a:t>
            </a:r>
            <a:r>
              <a:rPr lang="de-DE" sz="1300" dirty="0"/>
              <a:t> at </a:t>
            </a:r>
            <a:r>
              <a:rPr lang="de-DE" sz="1300" dirty="0" err="1"/>
              <a:t>the</a:t>
            </a:r>
            <a:r>
              <a:rPr lang="de-DE" sz="1300" dirty="0"/>
              <a:t> </a:t>
            </a:r>
            <a:r>
              <a:rPr lang="de-DE" sz="1300" dirty="0" err="1"/>
              <a:t>exit</a:t>
            </a:r>
            <a:r>
              <a:rPr lang="de-DE" sz="1300" dirty="0"/>
              <a:t>. </a:t>
            </a:r>
          </a:p>
          <a:p>
            <a:pPr marL="259232" indent="-259232" algn="just">
              <a:lnSpc>
                <a:spcPct val="150000"/>
              </a:lnSpc>
              <a:buFont typeface="Arial" panose="020B0604020202020204" pitchFamily="34" charset="0"/>
              <a:buChar char="•"/>
            </a:pPr>
            <a:r>
              <a:rPr lang="de-DE" sz="1300" dirty="0"/>
              <a:t>In </a:t>
            </a:r>
            <a:r>
              <a:rPr lang="de-DE" sz="1300" dirty="0" err="1"/>
              <a:t>the</a:t>
            </a:r>
            <a:r>
              <a:rPr lang="de-DE" sz="1300" dirty="0"/>
              <a:t> </a:t>
            </a:r>
            <a:r>
              <a:rPr lang="de-DE" sz="1300" dirty="0" err="1"/>
              <a:t>counterpropagating</a:t>
            </a:r>
            <a:r>
              <a:rPr lang="de-DE" sz="1300" dirty="0"/>
              <a:t> </a:t>
            </a:r>
            <a:r>
              <a:rPr lang="de-DE" sz="1300" dirty="0" err="1"/>
              <a:t>configuration</a:t>
            </a:r>
            <a:r>
              <a:rPr lang="de-DE" sz="1300" dirty="0"/>
              <a:t>, </a:t>
            </a:r>
            <a:r>
              <a:rPr lang="de-DE" sz="1300" dirty="0" err="1"/>
              <a:t>the</a:t>
            </a:r>
            <a:r>
              <a:rPr lang="de-DE" sz="1300" dirty="0"/>
              <a:t> inverse </a:t>
            </a:r>
            <a:r>
              <a:rPr lang="de-DE" sz="1300" dirty="0" err="1"/>
              <a:t>situation</a:t>
            </a:r>
            <a:r>
              <a:rPr lang="de-DE" sz="1300" dirty="0"/>
              <a:t> </a:t>
            </a:r>
            <a:r>
              <a:rPr lang="de-DE" sz="1300" dirty="0" err="1"/>
              <a:t>is</a:t>
            </a:r>
            <a:r>
              <a:rPr lang="de-DE" sz="1300" dirty="0"/>
              <a:t> </a:t>
            </a:r>
            <a:r>
              <a:rPr lang="de-DE" sz="1300" dirty="0" err="1"/>
              <a:t>present</a:t>
            </a:r>
            <a:r>
              <a:rPr lang="de-DE" sz="1300" dirty="0"/>
              <a:t> </a:t>
            </a:r>
            <a:r>
              <a:rPr lang="de-DE" sz="1300" dirty="0" err="1"/>
              <a:t>and</a:t>
            </a:r>
            <a:r>
              <a:rPr lang="de-DE" sz="1300" dirty="0"/>
              <a:t> </a:t>
            </a:r>
            <a:r>
              <a:rPr lang="de-DE" sz="1300" dirty="0" err="1"/>
              <a:t>the</a:t>
            </a:r>
            <a:r>
              <a:rPr lang="de-DE" sz="1300" dirty="0"/>
              <a:t> </a:t>
            </a:r>
            <a:r>
              <a:rPr lang="de-DE" sz="1300" dirty="0" err="1"/>
              <a:t>lower</a:t>
            </a:r>
            <a:r>
              <a:rPr lang="de-DE" sz="1300" dirty="0"/>
              <a:t> </a:t>
            </a:r>
            <a:r>
              <a:rPr lang="de-DE" sz="1300" dirty="0" err="1"/>
              <a:t>gain</a:t>
            </a:r>
            <a:r>
              <a:rPr lang="de-DE" sz="1300" dirty="0"/>
              <a:t> per </a:t>
            </a:r>
            <a:r>
              <a:rPr lang="de-DE" sz="1300" dirty="0" err="1"/>
              <a:t>unit</a:t>
            </a:r>
            <a:r>
              <a:rPr lang="de-DE" sz="1300" dirty="0"/>
              <a:t> </a:t>
            </a:r>
            <a:r>
              <a:rPr lang="de-DE" sz="1300" dirty="0" err="1"/>
              <a:t>length</a:t>
            </a:r>
            <a:r>
              <a:rPr lang="de-DE" sz="1300" dirty="0"/>
              <a:t> at </a:t>
            </a:r>
            <a:r>
              <a:rPr lang="de-DE" sz="1300" dirty="0" err="1"/>
              <a:t>the</a:t>
            </a:r>
            <a:r>
              <a:rPr lang="de-DE" sz="1300" dirty="0"/>
              <a:t> </a:t>
            </a:r>
            <a:r>
              <a:rPr lang="de-DE" sz="1300" dirty="0" err="1"/>
              <a:t>beginning</a:t>
            </a:r>
            <a:r>
              <a:rPr lang="de-DE" sz="1300" dirty="0"/>
              <a:t> </a:t>
            </a:r>
            <a:r>
              <a:rPr lang="de-DE" sz="1300" dirty="0" err="1"/>
              <a:t>of</a:t>
            </a:r>
            <a:r>
              <a:rPr lang="de-DE" sz="1300" dirty="0"/>
              <a:t> </a:t>
            </a:r>
            <a:r>
              <a:rPr lang="de-DE" sz="1300" dirty="0" err="1"/>
              <a:t>the</a:t>
            </a:r>
            <a:r>
              <a:rPr lang="de-DE" sz="1300" dirty="0"/>
              <a:t> fiber </a:t>
            </a:r>
            <a:r>
              <a:rPr lang="de-DE" sz="1300" dirty="0" err="1"/>
              <a:t>is</a:t>
            </a:r>
            <a:r>
              <a:rPr lang="de-DE" sz="1300" dirty="0"/>
              <a:t> </a:t>
            </a:r>
            <a:r>
              <a:rPr lang="de-DE" sz="1300" dirty="0" err="1"/>
              <a:t>equivalent</a:t>
            </a:r>
            <a:r>
              <a:rPr lang="de-DE" sz="1300" dirty="0"/>
              <a:t> </a:t>
            </a:r>
            <a:r>
              <a:rPr lang="de-DE" sz="1300" dirty="0" err="1"/>
              <a:t>to</a:t>
            </a:r>
            <a:r>
              <a:rPr lang="de-DE" sz="1300" dirty="0"/>
              <a:t> </a:t>
            </a:r>
            <a:r>
              <a:rPr lang="de-DE" sz="1300" dirty="0" err="1"/>
              <a:t>having</a:t>
            </a:r>
            <a:r>
              <a:rPr lang="de-DE" sz="1300" dirty="0"/>
              <a:t> </a:t>
            </a:r>
            <a:r>
              <a:rPr lang="de-DE" sz="1300" dirty="0" err="1"/>
              <a:t>some</a:t>
            </a:r>
            <a:r>
              <a:rPr lang="de-DE" sz="1300" dirty="0"/>
              <a:t> </a:t>
            </a:r>
            <a:r>
              <a:rPr lang="de-DE" sz="1300" dirty="0" err="1"/>
              <a:t>amount</a:t>
            </a:r>
            <a:r>
              <a:rPr lang="de-DE" sz="1300" dirty="0"/>
              <a:t> </a:t>
            </a:r>
            <a:r>
              <a:rPr lang="de-DE" sz="1300" dirty="0" err="1"/>
              <a:t>of</a:t>
            </a:r>
            <a:r>
              <a:rPr lang="de-DE" sz="1300" dirty="0"/>
              <a:t> </a:t>
            </a:r>
            <a:r>
              <a:rPr lang="de-DE" sz="1300" dirty="0" err="1"/>
              <a:t>loss</a:t>
            </a:r>
            <a:r>
              <a:rPr lang="de-DE" sz="1300" dirty="0"/>
              <a:t> </a:t>
            </a:r>
            <a:r>
              <a:rPr lang="de-DE" sz="1300" dirty="0" err="1"/>
              <a:t>for</a:t>
            </a:r>
            <a:r>
              <a:rPr lang="de-DE" sz="1300" dirty="0"/>
              <a:t> </a:t>
            </a:r>
            <a:r>
              <a:rPr lang="de-DE" sz="1300" dirty="0" err="1"/>
              <a:t>the</a:t>
            </a:r>
            <a:r>
              <a:rPr lang="de-DE" sz="1300" dirty="0"/>
              <a:t> </a:t>
            </a:r>
            <a:r>
              <a:rPr lang="de-DE" sz="1300" dirty="0" err="1"/>
              <a:t>signal</a:t>
            </a:r>
            <a:r>
              <a:rPr lang="de-DE" sz="1300" dirty="0"/>
              <a:t> </a:t>
            </a:r>
            <a:r>
              <a:rPr lang="de-DE" sz="1300" dirty="0" err="1"/>
              <a:t>before</a:t>
            </a:r>
            <a:r>
              <a:rPr lang="de-DE" sz="1300" dirty="0"/>
              <a:t> </a:t>
            </a:r>
            <a:r>
              <a:rPr lang="de-DE" sz="1300" dirty="0" err="1"/>
              <a:t>it</a:t>
            </a:r>
            <a:r>
              <a:rPr lang="de-DE" sz="1300" dirty="0"/>
              <a:t> </a:t>
            </a:r>
            <a:r>
              <a:rPr lang="de-DE" sz="1300" dirty="0" err="1"/>
              <a:t>enters</a:t>
            </a:r>
            <a:r>
              <a:rPr lang="de-DE" sz="1300" dirty="0"/>
              <a:t> </a:t>
            </a:r>
            <a:r>
              <a:rPr lang="de-DE" sz="1300" dirty="0" err="1"/>
              <a:t>the</a:t>
            </a:r>
            <a:r>
              <a:rPr lang="de-DE" sz="1300" dirty="0"/>
              <a:t> </a:t>
            </a:r>
            <a:r>
              <a:rPr lang="de-DE" sz="1300" dirty="0" err="1"/>
              <a:t>amplifier</a:t>
            </a:r>
            <a:r>
              <a:rPr lang="de-DE" sz="1300" dirty="0"/>
              <a:t>. </a:t>
            </a:r>
          </a:p>
          <a:p>
            <a:pPr marL="716432" lvl="1" indent="-259232" algn="just">
              <a:lnSpc>
                <a:spcPct val="150000"/>
              </a:lnSpc>
              <a:buFont typeface="Arial" panose="020B0604020202020204" pitchFamily="34" charset="0"/>
              <a:buChar char="•"/>
            </a:pPr>
            <a:r>
              <a:rPr lang="de-DE" sz="1300" dirty="0" err="1"/>
              <a:t>Any</a:t>
            </a:r>
            <a:r>
              <a:rPr lang="de-DE" sz="1300" dirty="0"/>
              <a:t> </a:t>
            </a:r>
            <a:r>
              <a:rPr lang="de-DE" sz="1300" dirty="0" err="1"/>
              <a:t>loss</a:t>
            </a:r>
            <a:r>
              <a:rPr lang="de-DE" sz="1300" dirty="0"/>
              <a:t> </a:t>
            </a:r>
            <a:r>
              <a:rPr lang="de-DE" sz="1300" dirty="0" err="1"/>
              <a:t>that</a:t>
            </a:r>
            <a:r>
              <a:rPr lang="de-DE" sz="1300" dirty="0"/>
              <a:t> </a:t>
            </a:r>
            <a:r>
              <a:rPr lang="de-DE" sz="1300" dirty="0" err="1"/>
              <a:t>the</a:t>
            </a:r>
            <a:r>
              <a:rPr lang="de-DE" sz="1300" dirty="0"/>
              <a:t> </a:t>
            </a:r>
            <a:r>
              <a:rPr lang="de-DE" sz="1300" dirty="0" err="1"/>
              <a:t>signal</a:t>
            </a:r>
            <a:r>
              <a:rPr lang="de-DE" sz="1300" dirty="0"/>
              <a:t> </a:t>
            </a:r>
            <a:r>
              <a:rPr lang="de-DE" sz="1300" dirty="0" err="1"/>
              <a:t>experiences</a:t>
            </a:r>
            <a:r>
              <a:rPr lang="de-DE" sz="1300" dirty="0"/>
              <a:t> at </a:t>
            </a:r>
            <a:r>
              <a:rPr lang="de-DE" sz="1300" dirty="0" err="1"/>
              <a:t>the</a:t>
            </a:r>
            <a:r>
              <a:rPr lang="de-DE" sz="1300" dirty="0"/>
              <a:t> </a:t>
            </a:r>
            <a:r>
              <a:rPr lang="de-DE" sz="1300" dirty="0" err="1"/>
              <a:t>beginning</a:t>
            </a:r>
            <a:r>
              <a:rPr lang="de-DE" sz="1300" dirty="0"/>
              <a:t> </a:t>
            </a:r>
            <a:r>
              <a:rPr lang="de-DE" sz="1300" dirty="0" err="1"/>
              <a:t>of</a:t>
            </a:r>
            <a:r>
              <a:rPr lang="de-DE" sz="1300" dirty="0"/>
              <a:t> </a:t>
            </a:r>
            <a:r>
              <a:rPr lang="de-DE" sz="1300" dirty="0" err="1"/>
              <a:t>the</a:t>
            </a:r>
            <a:r>
              <a:rPr lang="de-DE" sz="1300" dirty="0"/>
              <a:t> fiber will </a:t>
            </a:r>
            <a:r>
              <a:rPr lang="de-DE" sz="1300" dirty="0" err="1"/>
              <a:t>degrade</a:t>
            </a:r>
            <a:r>
              <a:rPr lang="de-DE" sz="1300" dirty="0"/>
              <a:t> </a:t>
            </a:r>
            <a:r>
              <a:rPr lang="de-DE" sz="1300" dirty="0" err="1"/>
              <a:t>the</a:t>
            </a:r>
            <a:r>
              <a:rPr lang="de-DE" sz="1300" dirty="0"/>
              <a:t> </a:t>
            </a:r>
            <a:r>
              <a:rPr lang="de-DE" sz="1300" dirty="0" err="1"/>
              <a:t>noise</a:t>
            </a:r>
            <a:r>
              <a:rPr lang="de-DE" sz="1300" dirty="0"/>
              <a:t> </a:t>
            </a:r>
            <a:r>
              <a:rPr lang="de-DE" sz="1300" dirty="0" err="1"/>
              <a:t>figure</a:t>
            </a:r>
            <a:r>
              <a:rPr lang="de-DE" sz="1300" dirty="0"/>
              <a:t>. </a:t>
            </a:r>
            <a:endParaRPr lang="de-DE" sz="1300" dirty="0" smtClean="0"/>
          </a:p>
          <a:p>
            <a:pPr marL="716432" lvl="1" indent="-259232" algn="just">
              <a:lnSpc>
                <a:spcPct val="150000"/>
              </a:lnSpc>
              <a:buFont typeface="Arial" panose="020B0604020202020204" pitchFamily="34" charset="0"/>
              <a:buChar char="•"/>
            </a:pPr>
            <a:r>
              <a:rPr lang="en-GB" sz="1300" b="1" i="1" dirty="0">
                <a:solidFill>
                  <a:srgbClr val="00B050"/>
                </a:solidFill>
              </a:rPr>
              <a:t>For the optimization of the signal-to-noise ratio, </a:t>
            </a:r>
            <a:r>
              <a:rPr lang="en-GB" sz="1300" b="1" i="1" dirty="0" smtClean="0">
                <a:solidFill>
                  <a:srgbClr val="00B050"/>
                </a:solidFill>
              </a:rPr>
              <a:t>the </a:t>
            </a:r>
            <a:r>
              <a:rPr lang="en-GB" sz="1300" b="1" i="1" dirty="0">
                <a:solidFill>
                  <a:srgbClr val="00B050"/>
                </a:solidFill>
              </a:rPr>
              <a:t>essential point is to keep the excitation density near the signal input as high as possible. That is actually achieved with forward (</a:t>
            </a:r>
            <a:r>
              <a:rPr lang="en-GB" sz="1300" b="1" i="1" dirty="0" err="1">
                <a:solidFill>
                  <a:srgbClr val="00B050"/>
                </a:solidFill>
              </a:rPr>
              <a:t>copropagating</a:t>
            </a:r>
            <a:r>
              <a:rPr lang="en-GB" sz="1300" b="1" i="1" dirty="0">
                <a:solidFill>
                  <a:srgbClr val="00B050"/>
                </a:solidFill>
              </a:rPr>
              <a:t>) pumping, where at the signal input we obtain a high pump power</a:t>
            </a:r>
            <a:r>
              <a:rPr lang="en-GB" sz="1300" b="1" i="1" dirty="0" smtClean="0">
                <a:solidFill>
                  <a:srgbClr val="00B050"/>
                </a:solidFill>
              </a:rPr>
              <a:t>.</a:t>
            </a:r>
            <a:endParaRPr lang="de-DE" sz="1300" b="1" i="1" dirty="0">
              <a:solidFill>
                <a:srgbClr val="00B050"/>
              </a:solidFill>
            </a:endParaRPr>
          </a:p>
          <a:p>
            <a:pPr marL="259232" indent="-259232" algn="just">
              <a:lnSpc>
                <a:spcPct val="150000"/>
              </a:lnSpc>
              <a:buFont typeface="Arial" panose="020B0604020202020204" pitchFamily="34" charset="0"/>
              <a:buChar char="•"/>
            </a:pPr>
            <a:endParaRPr lang="de-DE" sz="1300" dirty="0"/>
          </a:p>
          <a:p>
            <a:pPr marL="259232" indent="-259232" algn="just">
              <a:lnSpc>
                <a:spcPct val="150000"/>
              </a:lnSpc>
              <a:buFont typeface="Arial" panose="020B0604020202020204" pitchFamily="34" charset="0"/>
              <a:buChar char="•"/>
            </a:pPr>
            <a:r>
              <a:rPr lang="en-GB" sz="1300" b="1" dirty="0"/>
              <a:t>This argument is not as valid if the fiber is short enough; in that case, assuming that pump power is not limited, a strong enough pump will strongly invert the entire fiber and it will not matter whether the pump is </a:t>
            </a:r>
            <a:r>
              <a:rPr lang="en-GB" sz="1300" b="1" dirty="0" err="1"/>
              <a:t>copropagating</a:t>
            </a:r>
            <a:r>
              <a:rPr lang="en-GB" sz="1300" b="1" dirty="0"/>
              <a:t> or </a:t>
            </a:r>
            <a:r>
              <a:rPr lang="en-GB" sz="1300" b="1" dirty="0" err="1"/>
              <a:t>counterpropagating</a:t>
            </a:r>
            <a:r>
              <a:rPr lang="en-GB" sz="1300" b="1" dirty="0" smtClean="0"/>
              <a:t>.</a:t>
            </a:r>
            <a:endParaRPr lang="en-GB" sz="1300" b="1" dirty="0"/>
          </a:p>
        </p:txBody>
      </p:sp>
    </p:spTree>
    <p:extLst>
      <p:ext uri="{BB962C8B-B14F-4D97-AF65-F5344CB8AC3E}">
        <p14:creationId xmlns:p14="http://schemas.microsoft.com/office/powerpoint/2010/main" val="2808507002"/>
      </p:ext>
    </p:extLst>
  </p:cSld>
  <p:clrMapOvr>
    <a:masterClrMapping/>
  </p:clrMapOvr>
</p:sld>
</file>

<file path=ppt/theme/theme1.xml><?xml version="1.0" encoding="utf-8"?>
<a:theme xmlns:a="http://schemas.openxmlformats.org/drawingml/2006/main" name="1_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2365</Words>
  <Application>Microsoft Office PowerPoint</Application>
  <PresentationFormat>Breitbild</PresentationFormat>
  <Paragraphs>203</Paragraphs>
  <Slides>18</Slides>
  <Notes>9</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18</vt:i4>
      </vt:variant>
    </vt:vector>
  </HeadingPairs>
  <TitlesOfParts>
    <vt:vector size="23" baseType="lpstr">
      <vt:lpstr>Arial</vt:lpstr>
      <vt:lpstr>Calibri</vt:lpstr>
      <vt:lpstr>Cambria Math</vt:lpstr>
      <vt:lpstr>Wingdings</vt:lpstr>
      <vt:lpstr>1_Larissa-Design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1st amplifier</vt:lpstr>
      <vt:lpstr>2nd amplifier</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Überschrift</dc:title>
  <dc:creator>Ihr Benutzername</dc:creator>
  <cp:lastModifiedBy>Ignacio Baldoni</cp:lastModifiedBy>
  <cp:revision>939</cp:revision>
  <dcterms:created xsi:type="dcterms:W3CDTF">2010-10-22T07:33:06Z</dcterms:created>
  <dcterms:modified xsi:type="dcterms:W3CDTF">2022-03-15T15:06:51Z</dcterms:modified>
</cp:coreProperties>
</file>