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6"/>
  </p:notesMasterIdLst>
  <p:sldIdLst>
    <p:sldId id="737" r:id="rId2"/>
    <p:sldId id="725" r:id="rId3"/>
    <p:sldId id="726" r:id="rId4"/>
    <p:sldId id="738" r:id="rId5"/>
    <p:sldId id="723" r:id="rId6"/>
    <p:sldId id="727" r:id="rId7"/>
    <p:sldId id="733" r:id="rId8"/>
    <p:sldId id="729" r:id="rId9"/>
    <p:sldId id="730" r:id="rId10"/>
    <p:sldId id="739" r:id="rId11"/>
    <p:sldId id="740" r:id="rId12"/>
    <p:sldId id="735" r:id="rId13"/>
    <p:sldId id="734" r:id="rId14"/>
    <p:sldId id="731" r:id="rId15"/>
  </p:sldIdLst>
  <p:sldSz cx="12192000" cy="6858000"/>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lzwarth" initials="H" lastIdx="1" clrIdx="0">
    <p:extLst>
      <p:ext uri="{19B8F6BF-5375-455C-9EA6-DF929625EA0E}">
        <p15:presenceInfo xmlns:p15="http://schemas.microsoft.com/office/powerpoint/2012/main" userId="Holzwart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AC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28" autoAdjust="0"/>
    <p:restoredTop sz="92405" autoAdjust="0"/>
  </p:normalViewPr>
  <p:slideViewPr>
    <p:cSldViewPr>
      <p:cViewPr varScale="1">
        <p:scale>
          <a:sx n="107" d="100"/>
          <a:sy n="107" d="100"/>
        </p:scale>
        <p:origin x="1218" y="11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52F0429F-DF7F-47C3-8B74-963D2B6F79ED}" type="datetimeFigureOut">
              <a:rPr lang="de-DE"/>
              <a:pPr>
                <a:defRPr/>
              </a:pPr>
              <a:t>18.03.2022</a:t>
            </a:fld>
            <a:endParaRPr lang="de-DE"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de-DE" noProof="0"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894498CF-817B-4DCA-8EC8-6B5548D01D29}" type="slidenum">
              <a:rPr lang="de-DE"/>
              <a:pPr>
                <a:defRPr/>
              </a:pPr>
              <a:t>‹Nr.›</a:t>
            </a:fld>
            <a:endParaRPr lang="de-DE" dirty="0"/>
          </a:p>
        </p:txBody>
      </p:sp>
    </p:spTree>
    <p:extLst>
      <p:ext uri="{BB962C8B-B14F-4D97-AF65-F5344CB8AC3E}">
        <p14:creationId xmlns:p14="http://schemas.microsoft.com/office/powerpoint/2010/main" val="38641567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59232" indent="-259232" algn="just">
              <a:lnSpc>
                <a:spcPct val="150000"/>
              </a:lnSpc>
              <a:buFont typeface="Arial" panose="020B0604020202020204" pitchFamily="34" charset="0"/>
              <a:buChar char="•"/>
            </a:pPr>
            <a:r>
              <a:rPr lang="de-DE" sz="1200" dirty="0" smtClean="0"/>
              <a:t>ASE </a:t>
            </a:r>
            <a:r>
              <a:rPr lang="de-DE" sz="1200" dirty="0" err="1" smtClean="0"/>
              <a:t>starts</a:t>
            </a:r>
            <a:r>
              <a:rPr lang="de-DE" sz="1200" dirty="0" smtClean="0"/>
              <a:t> </a:t>
            </a:r>
            <a:r>
              <a:rPr lang="de-DE" sz="1200" dirty="0" err="1" smtClean="0"/>
              <a:t>with</a:t>
            </a:r>
            <a:r>
              <a:rPr lang="de-DE" sz="1200" dirty="0" smtClean="0"/>
              <a:t> </a:t>
            </a:r>
            <a:r>
              <a:rPr lang="de-DE" sz="1200" dirty="0" err="1" smtClean="0"/>
              <a:t>low</a:t>
            </a:r>
            <a:r>
              <a:rPr lang="de-DE" sz="1200" dirty="0" smtClean="0"/>
              <a:t> power so </a:t>
            </a:r>
            <a:r>
              <a:rPr lang="de-DE" sz="1200" dirty="0" err="1" smtClean="0"/>
              <a:t>it</a:t>
            </a:r>
            <a:r>
              <a:rPr lang="de-DE" sz="1200" dirty="0" smtClean="0"/>
              <a:t> will not </a:t>
            </a:r>
            <a:r>
              <a:rPr lang="de-DE" sz="1200" dirty="0" err="1" smtClean="0"/>
              <a:t>to</a:t>
            </a:r>
            <a:r>
              <a:rPr lang="de-DE" sz="1200" dirty="0" smtClean="0"/>
              <a:t> </a:t>
            </a:r>
            <a:r>
              <a:rPr lang="de-DE" sz="1200" dirty="0" err="1" smtClean="0"/>
              <a:t>go</a:t>
            </a:r>
            <a:r>
              <a:rPr lang="de-DE" sz="1200" dirty="0" smtClean="0"/>
              <a:t> so high power </a:t>
            </a:r>
            <a:r>
              <a:rPr lang="de-DE" sz="1200" dirty="0" err="1" smtClean="0"/>
              <a:t>levels</a:t>
            </a:r>
            <a:r>
              <a:rPr lang="de-DE" sz="1200" dirty="0" smtClean="0"/>
              <a:t>. </a:t>
            </a:r>
            <a:r>
              <a:rPr lang="de-DE" sz="1200" dirty="0" err="1" smtClean="0"/>
              <a:t>Your</a:t>
            </a:r>
            <a:r>
              <a:rPr lang="de-DE" sz="1200" dirty="0" smtClean="0"/>
              <a:t> </a:t>
            </a:r>
            <a:r>
              <a:rPr lang="de-DE" sz="1200" dirty="0" err="1" smtClean="0"/>
              <a:t>seed</a:t>
            </a:r>
            <a:r>
              <a:rPr lang="de-DE" sz="1200" dirty="0" smtClean="0"/>
              <a:t> </a:t>
            </a:r>
            <a:r>
              <a:rPr lang="de-DE" sz="1200" dirty="0" err="1" smtClean="0"/>
              <a:t>is</a:t>
            </a:r>
            <a:r>
              <a:rPr lang="de-DE" sz="1200" dirty="0" smtClean="0"/>
              <a:t> </a:t>
            </a:r>
            <a:r>
              <a:rPr lang="de-DE" sz="1200" dirty="0" err="1" smtClean="0"/>
              <a:t>rather</a:t>
            </a:r>
            <a:r>
              <a:rPr lang="de-DE" sz="1200" dirty="0" smtClean="0"/>
              <a:t> high power </a:t>
            </a:r>
            <a:r>
              <a:rPr lang="de-DE" sz="1200" dirty="0" err="1" smtClean="0"/>
              <a:t>level</a:t>
            </a:r>
            <a:r>
              <a:rPr lang="de-DE" sz="1200" dirty="0" smtClean="0"/>
              <a:t> </a:t>
            </a:r>
            <a:r>
              <a:rPr lang="de-DE" sz="1200" dirty="0" err="1" smtClean="0"/>
              <a:t>and</a:t>
            </a:r>
            <a:r>
              <a:rPr lang="de-DE" sz="1200" dirty="0" smtClean="0"/>
              <a:t> </a:t>
            </a:r>
            <a:r>
              <a:rPr lang="de-DE" sz="1200" dirty="0" err="1" smtClean="0"/>
              <a:t>it</a:t>
            </a:r>
            <a:r>
              <a:rPr lang="de-DE" sz="1200" dirty="0" smtClean="0"/>
              <a:t> </a:t>
            </a:r>
            <a:r>
              <a:rPr lang="de-DE" sz="1200" dirty="0" err="1" smtClean="0"/>
              <a:t>is</a:t>
            </a:r>
            <a:r>
              <a:rPr lang="de-DE" sz="1200" dirty="0" smtClean="0"/>
              <a:t> </a:t>
            </a:r>
            <a:r>
              <a:rPr lang="de-DE" sz="1200" dirty="0" err="1" smtClean="0"/>
              <a:t>already</a:t>
            </a:r>
            <a:r>
              <a:rPr lang="de-DE" sz="1200" dirty="0" smtClean="0"/>
              <a:t> at </a:t>
            </a:r>
            <a:r>
              <a:rPr lang="de-DE" sz="1200" dirty="0" err="1" smtClean="0"/>
              <a:t>the</a:t>
            </a:r>
            <a:r>
              <a:rPr lang="de-DE" sz="1200" dirty="0" smtClean="0"/>
              <a:t> </a:t>
            </a:r>
            <a:r>
              <a:rPr lang="de-DE" sz="1200" dirty="0" err="1" smtClean="0"/>
              <a:t>saturation</a:t>
            </a:r>
            <a:r>
              <a:rPr lang="de-DE" sz="1200" dirty="0" smtClean="0"/>
              <a:t>. The </a:t>
            </a:r>
            <a:r>
              <a:rPr lang="de-DE" sz="1200" dirty="0" err="1" smtClean="0"/>
              <a:t>seed</a:t>
            </a:r>
            <a:r>
              <a:rPr lang="de-DE" sz="1200" dirty="0" smtClean="0"/>
              <a:t> </a:t>
            </a:r>
            <a:r>
              <a:rPr lang="de-DE" sz="1200" dirty="0" err="1" smtClean="0"/>
              <a:t>collects</a:t>
            </a:r>
            <a:r>
              <a:rPr lang="de-DE" sz="1200" dirty="0" smtClean="0"/>
              <a:t> </a:t>
            </a:r>
            <a:r>
              <a:rPr lang="de-DE" sz="1200" dirty="0" err="1" smtClean="0"/>
              <a:t>most</a:t>
            </a:r>
            <a:r>
              <a:rPr lang="de-DE" sz="1200" dirty="0" smtClean="0"/>
              <a:t> </a:t>
            </a:r>
            <a:r>
              <a:rPr lang="de-DE" sz="1200" dirty="0" err="1" smtClean="0"/>
              <a:t>of</a:t>
            </a:r>
            <a:r>
              <a:rPr lang="de-DE" sz="1200" dirty="0" smtClean="0"/>
              <a:t> </a:t>
            </a:r>
            <a:r>
              <a:rPr lang="de-DE" sz="1200" dirty="0" err="1" smtClean="0"/>
              <a:t>the</a:t>
            </a:r>
            <a:r>
              <a:rPr lang="de-DE" sz="1200" dirty="0" smtClean="0"/>
              <a:t> </a:t>
            </a:r>
            <a:r>
              <a:rPr lang="de-DE" sz="1200" dirty="0" err="1" smtClean="0"/>
              <a:t>inversion</a:t>
            </a:r>
            <a:r>
              <a:rPr lang="de-DE" sz="1200" dirty="0" smtClean="0"/>
              <a:t> such </a:t>
            </a:r>
            <a:r>
              <a:rPr lang="de-DE" sz="1200" dirty="0" err="1" smtClean="0"/>
              <a:t>as</a:t>
            </a:r>
            <a:r>
              <a:rPr lang="de-DE" sz="1200" dirty="0" smtClean="0"/>
              <a:t> </a:t>
            </a:r>
            <a:r>
              <a:rPr lang="de-DE" sz="1200" dirty="0" err="1" smtClean="0"/>
              <a:t>there</a:t>
            </a:r>
            <a:r>
              <a:rPr lang="de-DE" sz="1200" dirty="0" smtClean="0"/>
              <a:t> </a:t>
            </a:r>
            <a:r>
              <a:rPr lang="de-DE" sz="1200" dirty="0" err="1" smtClean="0"/>
              <a:t>is</a:t>
            </a:r>
            <a:r>
              <a:rPr lang="de-DE" sz="1200" dirty="0" smtClean="0"/>
              <a:t> </a:t>
            </a:r>
            <a:r>
              <a:rPr lang="de-DE" sz="1200" dirty="0" err="1" smtClean="0"/>
              <a:t>nothing</a:t>
            </a:r>
            <a:r>
              <a:rPr lang="de-DE" sz="1200" dirty="0" smtClean="0"/>
              <a:t> </a:t>
            </a:r>
            <a:r>
              <a:rPr lang="de-DE" sz="1200" dirty="0" err="1" smtClean="0"/>
              <a:t>really</a:t>
            </a:r>
            <a:r>
              <a:rPr lang="de-DE" sz="1200" dirty="0" smtClean="0"/>
              <a:t> </a:t>
            </a:r>
            <a:r>
              <a:rPr lang="de-DE" sz="1200" dirty="0" err="1" smtClean="0"/>
              <a:t>left</a:t>
            </a:r>
            <a:r>
              <a:rPr lang="de-DE" sz="1200" dirty="0" smtClean="0"/>
              <a:t> </a:t>
            </a:r>
            <a:r>
              <a:rPr lang="de-DE" sz="1200" dirty="0" err="1" smtClean="0"/>
              <a:t>for</a:t>
            </a:r>
            <a:r>
              <a:rPr lang="de-DE" sz="1200" dirty="0" smtClean="0"/>
              <a:t> </a:t>
            </a:r>
            <a:r>
              <a:rPr lang="de-DE" sz="1200" dirty="0" err="1" smtClean="0"/>
              <a:t>the</a:t>
            </a:r>
            <a:r>
              <a:rPr lang="de-DE" sz="1200" dirty="0" smtClean="0"/>
              <a:t> ASE </a:t>
            </a:r>
            <a:r>
              <a:rPr lang="de-DE" sz="1200" dirty="0" err="1" smtClean="0"/>
              <a:t>to</a:t>
            </a:r>
            <a:r>
              <a:rPr lang="de-DE" sz="1200" dirty="0" smtClean="0"/>
              <a:t> </a:t>
            </a:r>
            <a:r>
              <a:rPr lang="de-DE" sz="1200" dirty="0" err="1" smtClean="0"/>
              <a:t>be</a:t>
            </a:r>
            <a:r>
              <a:rPr lang="de-DE" sz="1200" dirty="0" smtClean="0"/>
              <a:t> </a:t>
            </a:r>
            <a:r>
              <a:rPr lang="de-DE" sz="1200" dirty="0" err="1" smtClean="0"/>
              <a:t>built</a:t>
            </a:r>
            <a:r>
              <a:rPr lang="de-DE" sz="1200" dirty="0" smtClean="0"/>
              <a:t> </a:t>
            </a:r>
            <a:r>
              <a:rPr lang="de-DE" sz="1200" dirty="0" err="1" smtClean="0"/>
              <a:t>up</a:t>
            </a:r>
            <a:r>
              <a:rPr lang="de-DE" sz="1200" dirty="0" smtClean="0"/>
              <a:t> in an </a:t>
            </a:r>
            <a:r>
              <a:rPr lang="de-DE" sz="1200" dirty="0" err="1" smtClean="0"/>
              <a:t>efficient</a:t>
            </a:r>
            <a:r>
              <a:rPr lang="de-DE" sz="1200" dirty="0" smtClean="0"/>
              <a:t> </a:t>
            </a:r>
            <a:r>
              <a:rPr lang="de-DE" sz="1200" dirty="0" err="1" smtClean="0"/>
              <a:t>way</a:t>
            </a:r>
            <a:r>
              <a:rPr lang="de-DE" sz="1200" dirty="0" smtClean="0"/>
              <a:t>. </a:t>
            </a:r>
            <a:r>
              <a:rPr lang="de-DE" sz="1200" dirty="0" err="1" smtClean="0"/>
              <a:t>Because</a:t>
            </a:r>
            <a:r>
              <a:rPr lang="de-DE" sz="1200" dirty="0" smtClean="0"/>
              <a:t> </a:t>
            </a:r>
            <a:r>
              <a:rPr lang="de-DE" sz="1200" dirty="0" err="1" smtClean="0"/>
              <a:t>it</a:t>
            </a:r>
            <a:r>
              <a:rPr lang="de-DE" sz="1200" dirty="0" smtClean="0"/>
              <a:t> </a:t>
            </a:r>
            <a:r>
              <a:rPr lang="de-DE" sz="1200" dirty="0" err="1" smtClean="0"/>
              <a:t>is</a:t>
            </a:r>
            <a:r>
              <a:rPr lang="de-DE" sz="1200" dirty="0" smtClean="0"/>
              <a:t> </a:t>
            </a:r>
            <a:r>
              <a:rPr lang="de-DE" sz="1200" dirty="0" err="1" smtClean="0"/>
              <a:t>more</a:t>
            </a:r>
            <a:r>
              <a:rPr lang="de-DE" sz="1200" dirty="0" smtClean="0"/>
              <a:t> powerful</a:t>
            </a:r>
          </a:p>
          <a:p>
            <a:endParaRPr lang="en-GB" dirty="0"/>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1</a:t>
            </a:fld>
            <a:endParaRPr lang="de-DE" dirty="0"/>
          </a:p>
        </p:txBody>
      </p:sp>
    </p:spTree>
    <p:extLst>
      <p:ext uri="{BB962C8B-B14F-4D97-AF65-F5344CB8AC3E}">
        <p14:creationId xmlns:p14="http://schemas.microsoft.com/office/powerpoint/2010/main" val="4072775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sz="1200" dirty="0" smtClean="0"/>
              <a:t>To summarize, the most advantageous situation is to have the signal strong where the inversion is strong, so that the signal, not the ASE, will deplete the gain. The pump configuration that yields the highest conversion efficiency is bidirectional pumping. The resulting flattening of the upper-state population distribution results in an optimum situation with respect to the competition between signal and ASE. Bidirectional pumping yields a few dB more in gain (as compared to the </a:t>
            </a:r>
            <a:r>
              <a:rPr lang="en-GB" sz="1200" dirty="0" err="1" smtClean="0"/>
              <a:t>counterpropagating</a:t>
            </a:r>
            <a:r>
              <a:rPr lang="en-GB" sz="1200" dirty="0" smtClean="0"/>
              <a:t> pump) for moderate input powers in the —20 </a:t>
            </a:r>
            <a:r>
              <a:rPr lang="en-GB" sz="1200" dirty="0" err="1" smtClean="0"/>
              <a:t>dBm</a:t>
            </a:r>
            <a:r>
              <a:rPr lang="en-GB" sz="1200" dirty="0" smtClean="0"/>
              <a:t> range</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sz="1200"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de-DE" sz="1200" dirty="0" smtClean="0"/>
              <a:t>As </a:t>
            </a:r>
            <a:r>
              <a:rPr lang="de-DE" sz="1200" dirty="0" err="1" smtClean="0"/>
              <a:t>far</a:t>
            </a:r>
            <a:r>
              <a:rPr lang="de-DE" sz="1200" dirty="0" smtClean="0"/>
              <a:t> </a:t>
            </a:r>
            <a:r>
              <a:rPr lang="de-DE" sz="1200" dirty="0" err="1" smtClean="0"/>
              <a:t>as</a:t>
            </a:r>
            <a:r>
              <a:rPr lang="de-DE" sz="1200" dirty="0" smtClean="0"/>
              <a:t> </a:t>
            </a:r>
            <a:r>
              <a:rPr lang="de-DE" sz="1200" b="1" dirty="0" err="1" smtClean="0"/>
              <a:t>small</a:t>
            </a:r>
            <a:r>
              <a:rPr lang="de-DE" sz="1200" b="1" dirty="0" smtClean="0"/>
              <a:t> </a:t>
            </a:r>
            <a:r>
              <a:rPr lang="de-DE" sz="1200" b="1" dirty="0" err="1" smtClean="0"/>
              <a:t>signal</a:t>
            </a:r>
            <a:r>
              <a:rPr lang="de-DE" sz="1200" b="1" dirty="0" smtClean="0"/>
              <a:t> </a:t>
            </a:r>
            <a:r>
              <a:rPr lang="de-DE" sz="1200" b="1" dirty="0" err="1" smtClean="0"/>
              <a:t>gain</a:t>
            </a:r>
            <a:r>
              <a:rPr lang="de-DE" sz="1200" b="1" dirty="0" smtClean="0"/>
              <a:t> </a:t>
            </a:r>
            <a:r>
              <a:rPr lang="de-DE" sz="1200" dirty="0" err="1" smtClean="0"/>
              <a:t>is</a:t>
            </a:r>
            <a:r>
              <a:rPr lang="de-DE" sz="1200" dirty="0" smtClean="0"/>
              <a:t> </a:t>
            </a:r>
            <a:r>
              <a:rPr lang="de-DE" sz="1200" dirty="0" err="1" smtClean="0"/>
              <a:t>concerned</a:t>
            </a:r>
            <a:r>
              <a:rPr lang="de-DE" sz="1200" dirty="0" smtClean="0"/>
              <a:t>, </a:t>
            </a:r>
            <a:r>
              <a:rPr lang="de-DE" sz="1200" dirty="0" err="1" smtClean="0"/>
              <a:t>copropagating</a:t>
            </a:r>
            <a:r>
              <a:rPr lang="de-DE" sz="1200" dirty="0" smtClean="0"/>
              <a:t> </a:t>
            </a:r>
            <a:r>
              <a:rPr lang="de-DE" sz="1200" dirty="0" err="1" smtClean="0"/>
              <a:t>and</a:t>
            </a:r>
            <a:r>
              <a:rPr lang="de-DE" sz="1200" dirty="0" smtClean="0"/>
              <a:t> </a:t>
            </a:r>
            <a:r>
              <a:rPr lang="de-DE" sz="1200" dirty="0" err="1" smtClean="0"/>
              <a:t>counterpropagating</a:t>
            </a:r>
            <a:r>
              <a:rPr lang="de-DE" sz="1200" dirty="0" smtClean="0"/>
              <a:t> </a:t>
            </a:r>
            <a:r>
              <a:rPr lang="de-DE" sz="1200" dirty="0" err="1" smtClean="0"/>
              <a:t>pumps</a:t>
            </a:r>
            <a:r>
              <a:rPr lang="de-DE" sz="1200" dirty="0" smtClean="0"/>
              <a:t> </a:t>
            </a:r>
            <a:r>
              <a:rPr lang="de-DE" sz="1200" dirty="0" err="1" smtClean="0"/>
              <a:t>yeild</a:t>
            </a:r>
            <a:r>
              <a:rPr lang="de-DE" sz="1200" dirty="0" smtClean="0"/>
              <a:t> </a:t>
            </a:r>
            <a:r>
              <a:rPr lang="de-DE" sz="1200" dirty="0" err="1" smtClean="0"/>
              <a:t>the</a:t>
            </a:r>
            <a:r>
              <a:rPr lang="de-DE" sz="1200" dirty="0" smtClean="0"/>
              <a:t> same </a:t>
            </a:r>
            <a:r>
              <a:rPr lang="de-DE" sz="1200" dirty="0" err="1" smtClean="0"/>
              <a:t>gain</a:t>
            </a:r>
            <a:r>
              <a:rPr lang="de-DE" sz="1200" dirty="0" smtClean="0"/>
              <a:t> </a:t>
            </a:r>
            <a:r>
              <a:rPr lang="de-DE" sz="1200" dirty="0" err="1" smtClean="0"/>
              <a:t>and</a:t>
            </a:r>
            <a:r>
              <a:rPr lang="de-DE" sz="1200" dirty="0" smtClean="0"/>
              <a:t> </a:t>
            </a:r>
            <a:r>
              <a:rPr lang="de-DE" sz="1200" dirty="0" err="1" smtClean="0"/>
              <a:t>only</a:t>
            </a:r>
            <a:r>
              <a:rPr lang="de-DE" sz="1200" dirty="0" smtClean="0"/>
              <a:t> </a:t>
            </a:r>
            <a:r>
              <a:rPr lang="de-DE" sz="1200" dirty="0" err="1" smtClean="0"/>
              <a:t>the</a:t>
            </a:r>
            <a:r>
              <a:rPr lang="de-DE" sz="1200" dirty="0" smtClean="0"/>
              <a:t> total </a:t>
            </a:r>
            <a:r>
              <a:rPr lang="de-DE" sz="1200" dirty="0" err="1" smtClean="0"/>
              <a:t>amount</a:t>
            </a:r>
            <a:r>
              <a:rPr lang="de-DE" sz="1200" dirty="0" smtClean="0"/>
              <a:t> </a:t>
            </a:r>
            <a:r>
              <a:rPr lang="de-DE" sz="1200" dirty="0" err="1" smtClean="0"/>
              <a:t>of</a:t>
            </a:r>
            <a:r>
              <a:rPr lang="de-DE" sz="1200" dirty="0" smtClean="0"/>
              <a:t> power </a:t>
            </a:r>
            <a:r>
              <a:rPr lang="de-DE" sz="1200" dirty="0" err="1" smtClean="0"/>
              <a:t>matters</a:t>
            </a:r>
            <a:r>
              <a:rPr lang="de-DE" sz="1200" dirty="0" smtClean="0"/>
              <a:t>. This </a:t>
            </a:r>
            <a:r>
              <a:rPr lang="de-DE" sz="1200" dirty="0" err="1" smtClean="0"/>
              <a:t>is</a:t>
            </a:r>
            <a:r>
              <a:rPr lang="de-DE" sz="1200" dirty="0" smtClean="0"/>
              <a:t> </a:t>
            </a:r>
            <a:r>
              <a:rPr lang="de-DE" sz="1200" dirty="0" err="1" smtClean="0"/>
              <a:t>because</a:t>
            </a:r>
            <a:r>
              <a:rPr lang="de-DE" sz="1200" dirty="0" smtClean="0"/>
              <a:t> </a:t>
            </a:r>
            <a:r>
              <a:rPr lang="de-DE" sz="1200" dirty="0" err="1" smtClean="0"/>
              <a:t>the</a:t>
            </a:r>
            <a:r>
              <a:rPr lang="de-DE" sz="1200" dirty="0" smtClean="0"/>
              <a:t> ASE </a:t>
            </a:r>
            <a:r>
              <a:rPr lang="de-DE" sz="1200" dirty="0" err="1" smtClean="0"/>
              <a:t>patterns</a:t>
            </a:r>
            <a:r>
              <a:rPr lang="de-DE" sz="1200" dirty="0" smtClean="0"/>
              <a:t> </a:t>
            </a:r>
            <a:r>
              <a:rPr lang="de-DE" sz="1200" dirty="0" err="1" smtClean="0"/>
              <a:t>generated</a:t>
            </a:r>
            <a:r>
              <a:rPr lang="de-DE" sz="1200" dirty="0" smtClean="0"/>
              <a:t> by </a:t>
            </a:r>
            <a:r>
              <a:rPr lang="de-DE" sz="1200" dirty="0" err="1" smtClean="0"/>
              <a:t>the</a:t>
            </a:r>
            <a:r>
              <a:rPr lang="de-DE" sz="1200" dirty="0" smtClean="0"/>
              <a:t> </a:t>
            </a:r>
            <a:r>
              <a:rPr lang="de-DE" sz="1200" dirty="0" err="1" smtClean="0"/>
              <a:t>two</a:t>
            </a:r>
            <a:r>
              <a:rPr lang="de-DE" sz="1200" dirty="0" smtClean="0"/>
              <a:t> pump </a:t>
            </a:r>
            <a:r>
              <a:rPr lang="de-DE" sz="1200" dirty="0" err="1" smtClean="0"/>
              <a:t>patterns</a:t>
            </a:r>
            <a:r>
              <a:rPr lang="de-DE" sz="1200" dirty="0" smtClean="0"/>
              <a:t> </a:t>
            </a:r>
            <a:r>
              <a:rPr lang="de-DE" sz="1200" dirty="0" err="1" smtClean="0"/>
              <a:t>are</a:t>
            </a:r>
            <a:r>
              <a:rPr lang="de-DE" sz="1200" dirty="0" smtClean="0"/>
              <a:t> </a:t>
            </a:r>
            <a:r>
              <a:rPr lang="de-DE" sz="1200" dirty="0" err="1" smtClean="0"/>
              <a:t>mirror</a:t>
            </a:r>
            <a:r>
              <a:rPr lang="de-DE" sz="1200" dirty="0" smtClean="0"/>
              <a:t> </a:t>
            </a:r>
            <a:r>
              <a:rPr lang="de-DE" sz="1200" dirty="0" err="1" smtClean="0"/>
              <a:t>images</a:t>
            </a:r>
            <a:r>
              <a:rPr lang="de-DE" sz="1200" dirty="0" smtClean="0"/>
              <a:t> </a:t>
            </a:r>
            <a:r>
              <a:rPr lang="de-DE" sz="1200" dirty="0" err="1" smtClean="0"/>
              <a:t>of</a:t>
            </a:r>
            <a:r>
              <a:rPr lang="de-DE" sz="1200" dirty="0" smtClean="0"/>
              <a:t> </a:t>
            </a:r>
            <a:r>
              <a:rPr lang="de-DE" sz="1200" dirty="0" err="1" smtClean="0"/>
              <a:t>each</a:t>
            </a:r>
            <a:r>
              <a:rPr lang="de-DE" sz="1200" dirty="0" smtClean="0"/>
              <a:t> </a:t>
            </a:r>
            <a:r>
              <a:rPr lang="de-DE" sz="1200" dirty="0" err="1" smtClean="0"/>
              <a:t>other</a:t>
            </a:r>
            <a:r>
              <a:rPr lang="de-DE" sz="1200" dirty="0" smtClean="0"/>
              <a:t> </a:t>
            </a:r>
            <a:r>
              <a:rPr lang="de-DE" sz="1200" dirty="0" err="1" smtClean="0"/>
              <a:t>and</a:t>
            </a:r>
            <a:r>
              <a:rPr lang="de-DE" sz="1200" dirty="0" smtClean="0"/>
              <a:t> so </a:t>
            </a:r>
            <a:r>
              <a:rPr lang="de-DE" sz="1200" dirty="0" err="1" smtClean="0"/>
              <a:t>the</a:t>
            </a:r>
            <a:r>
              <a:rPr lang="de-DE" sz="1200" dirty="0" smtClean="0"/>
              <a:t> </a:t>
            </a:r>
            <a:r>
              <a:rPr lang="de-DE" sz="1200" dirty="0" err="1" smtClean="0"/>
              <a:t>average</a:t>
            </a:r>
            <a:r>
              <a:rPr lang="de-DE" sz="1200" dirty="0" smtClean="0"/>
              <a:t> </a:t>
            </a:r>
            <a:r>
              <a:rPr lang="de-DE" sz="1200" dirty="0" err="1" smtClean="0"/>
              <a:t>upper</a:t>
            </a:r>
            <a:r>
              <a:rPr lang="de-DE" sz="1200" dirty="0" smtClean="0"/>
              <a:t> </a:t>
            </a:r>
            <a:r>
              <a:rPr lang="de-DE" sz="1200" dirty="0" err="1" smtClean="0"/>
              <a:t>state</a:t>
            </a:r>
            <a:r>
              <a:rPr lang="de-DE" sz="1200" dirty="0" smtClean="0"/>
              <a:t> </a:t>
            </a:r>
            <a:r>
              <a:rPr lang="de-DE" sz="1200" dirty="0" err="1" smtClean="0"/>
              <a:t>population</a:t>
            </a:r>
            <a:r>
              <a:rPr lang="de-DE" sz="1200" dirty="0" smtClean="0"/>
              <a:t> </a:t>
            </a:r>
            <a:r>
              <a:rPr lang="de-DE" sz="1200" dirty="0" err="1" smtClean="0"/>
              <a:t>is</a:t>
            </a:r>
            <a:r>
              <a:rPr lang="de-DE" sz="1200" dirty="0" smtClean="0"/>
              <a:t> </a:t>
            </a:r>
            <a:r>
              <a:rPr lang="de-DE" sz="1200" dirty="0" err="1" smtClean="0"/>
              <a:t>the</a:t>
            </a:r>
            <a:r>
              <a:rPr lang="de-DE" sz="1200" dirty="0" smtClean="0"/>
              <a:t> same in </a:t>
            </a:r>
            <a:r>
              <a:rPr lang="de-DE" sz="1200" dirty="0" err="1" smtClean="0"/>
              <a:t>both</a:t>
            </a:r>
            <a:r>
              <a:rPr lang="de-DE" sz="1200" dirty="0" smtClean="0"/>
              <a:t> </a:t>
            </a:r>
            <a:r>
              <a:rPr lang="de-DE" sz="1200" dirty="0" err="1" smtClean="0"/>
              <a:t>cases</a:t>
            </a:r>
            <a:r>
              <a:rPr lang="de-DE" sz="1200" dirty="0" smtClean="0"/>
              <a:t>.</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sz="1200" dirty="0" smtClean="0"/>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14</a:t>
            </a:fld>
            <a:endParaRPr lang="de-DE" dirty="0"/>
          </a:p>
        </p:txBody>
      </p:sp>
    </p:spTree>
    <p:extLst>
      <p:ext uri="{BB962C8B-B14F-4D97-AF65-F5344CB8AC3E}">
        <p14:creationId xmlns:p14="http://schemas.microsoft.com/office/powerpoint/2010/main" val="2606458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59232" indent="-259232" algn="just">
              <a:lnSpc>
                <a:spcPct val="150000"/>
              </a:lnSpc>
              <a:buFont typeface="Arial" panose="020B0604020202020204" pitchFamily="34" charset="0"/>
              <a:buChar char="•"/>
            </a:pPr>
            <a:r>
              <a:rPr lang="de-DE" sz="1200" i="1" dirty="0" smtClean="0">
                <a:solidFill>
                  <a:srgbClr val="00B050"/>
                </a:solidFill>
              </a:rPr>
              <a:t>Noise </a:t>
            </a:r>
            <a:r>
              <a:rPr lang="de-DE" sz="1200" i="1" dirty="0" err="1" smtClean="0">
                <a:solidFill>
                  <a:srgbClr val="00B050"/>
                </a:solidFill>
              </a:rPr>
              <a:t>figure</a:t>
            </a:r>
            <a:r>
              <a:rPr lang="de-DE" sz="1200" i="1" dirty="0" smtClean="0">
                <a:solidFill>
                  <a:srgbClr val="00B050"/>
                </a:solidFill>
              </a:rPr>
              <a:t> </a:t>
            </a:r>
            <a:r>
              <a:rPr lang="de-DE" sz="1200" i="1" dirty="0" err="1" smtClean="0">
                <a:solidFill>
                  <a:srgbClr val="00B050"/>
                </a:solidFill>
              </a:rPr>
              <a:t>is</a:t>
            </a:r>
            <a:r>
              <a:rPr lang="de-DE" sz="1200" i="1" dirty="0" smtClean="0">
                <a:solidFill>
                  <a:srgbClr val="00B050"/>
                </a:solidFill>
              </a:rPr>
              <a:t> </a:t>
            </a:r>
            <a:r>
              <a:rPr lang="de-DE" sz="1200" i="1" dirty="0" err="1" smtClean="0">
                <a:solidFill>
                  <a:srgbClr val="00B050"/>
                </a:solidFill>
              </a:rPr>
              <a:t>determined</a:t>
            </a:r>
            <a:r>
              <a:rPr lang="de-DE" sz="1200" i="1" dirty="0" smtClean="0">
                <a:solidFill>
                  <a:srgbClr val="00B050"/>
                </a:solidFill>
              </a:rPr>
              <a:t> </a:t>
            </a:r>
            <a:r>
              <a:rPr lang="de-DE" sz="1200" i="1" dirty="0" err="1" smtClean="0">
                <a:solidFill>
                  <a:srgbClr val="00B050"/>
                </a:solidFill>
              </a:rPr>
              <a:t>primarly</a:t>
            </a:r>
            <a:r>
              <a:rPr lang="de-DE" sz="1200" i="1" dirty="0" smtClean="0">
                <a:solidFill>
                  <a:srgbClr val="00B050"/>
                </a:solidFill>
              </a:rPr>
              <a:t> by </a:t>
            </a:r>
            <a:r>
              <a:rPr lang="de-DE" sz="1200" i="1" dirty="0" err="1" smtClean="0">
                <a:solidFill>
                  <a:srgbClr val="00B050"/>
                </a:solidFill>
              </a:rPr>
              <a:t>the</a:t>
            </a:r>
            <a:r>
              <a:rPr lang="de-DE" sz="1200" i="1" dirty="0" smtClean="0">
                <a:solidFill>
                  <a:srgbClr val="00B050"/>
                </a:solidFill>
              </a:rPr>
              <a:t> </a:t>
            </a:r>
            <a:r>
              <a:rPr lang="de-DE" sz="1200" i="1" dirty="0" err="1" smtClean="0">
                <a:solidFill>
                  <a:srgbClr val="00B050"/>
                </a:solidFill>
              </a:rPr>
              <a:t>conditions</a:t>
            </a:r>
            <a:r>
              <a:rPr lang="de-DE" sz="1200" i="1" dirty="0" smtClean="0">
                <a:solidFill>
                  <a:srgbClr val="00B050"/>
                </a:solidFill>
              </a:rPr>
              <a:t> at </a:t>
            </a:r>
            <a:r>
              <a:rPr lang="de-DE" sz="1200" i="1" dirty="0" err="1" smtClean="0">
                <a:solidFill>
                  <a:srgbClr val="00B050"/>
                </a:solidFill>
              </a:rPr>
              <a:t>the</a:t>
            </a:r>
            <a:r>
              <a:rPr lang="de-DE" sz="1200" i="1" dirty="0" smtClean="0">
                <a:solidFill>
                  <a:srgbClr val="00B050"/>
                </a:solidFill>
              </a:rPr>
              <a:t> </a:t>
            </a:r>
            <a:r>
              <a:rPr lang="de-DE" sz="1200" i="1" dirty="0" err="1" smtClean="0">
                <a:solidFill>
                  <a:srgbClr val="00B050"/>
                </a:solidFill>
              </a:rPr>
              <a:t>input</a:t>
            </a:r>
            <a:r>
              <a:rPr lang="de-DE" sz="1200" i="1" dirty="0" smtClean="0">
                <a:solidFill>
                  <a:srgbClr val="00B050"/>
                </a:solidFill>
              </a:rPr>
              <a:t> </a:t>
            </a:r>
            <a:r>
              <a:rPr lang="de-DE" sz="1200" i="1" dirty="0" err="1" smtClean="0">
                <a:solidFill>
                  <a:srgbClr val="00B050"/>
                </a:solidFill>
              </a:rPr>
              <a:t>to</a:t>
            </a:r>
            <a:r>
              <a:rPr lang="de-DE" sz="1200" i="1" dirty="0" smtClean="0">
                <a:solidFill>
                  <a:srgbClr val="00B050"/>
                </a:solidFill>
              </a:rPr>
              <a:t> </a:t>
            </a:r>
            <a:r>
              <a:rPr lang="de-DE" sz="1200" i="1" dirty="0" err="1" smtClean="0">
                <a:solidFill>
                  <a:srgbClr val="00B050"/>
                </a:solidFill>
              </a:rPr>
              <a:t>the</a:t>
            </a:r>
            <a:r>
              <a:rPr lang="de-DE" sz="1200" i="1" dirty="0" smtClean="0">
                <a:solidFill>
                  <a:srgbClr val="00B050"/>
                </a:solidFill>
              </a:rPr>
              <a:t> fiber.</a:t>
            </a:r>
          </a:p>
          <a:p>
            <a:pPr marL="259232" indent="-259232" algn="just">
              <a:lnSpc>
                <a:spcPct val="150000"/>
              </a:lnSpc>
              <a:buFont typeface="Arial" panose="020B0604020202020204" pitchFamily="34" charset="0"/>
              <a:buChar char="•"/>
            </a:pPr>
            <a:r>
              <a:rPr lang="de-DE" sz="1200" i="1" dirty="0" err="1" smtClean="0">
                <a:solidFill>
                  <a:srgbClr val="00B050"/>
                </a:solidFill>
              </a:rPr>
              <a:t>Increasing</a:t>
            </a:r>
            <a:r>
              <a:rPr lang="de-DE" sz="1200" i="1" dirty="0" smtClean="0">
                <a:solidFill>
                  <a:srgbClr val="00B050"/>
                </a:solidFill>
              </a:rPr>
              <a:t> </a:t>
            </a:r>
            <a:r>
              <a:rPr lang="de-DE" sz="1200" i="1" dirty="0" err="1" smtClean="0">
                <a:solidFill>
                  <a:srgbClr val="00B050"/>
                </a:solidFill>
              </a:rPr>
              <a:t>the</a:t>
            </a:r>
            <a:r>
              <a:rPr lang="de-DE" sz="1200" i="1" dirty="0" smtClean="0">
                <a:solidFill>
                  <a:srgbClr val="00B050"/>
                </a:solidFill>
              </a:rPr>
              <a:t> </a:t>
            </a:r>
            <a:r>
              <a:rPr lang="de-DE" sz="1200" i="1" dirty="0" err="1" smtClean="0">
                <a:solidFill>
                  <a:srgbClr val="00B050"/>
                </a:solidFill>
              </a:rPr>
              <a:t>length</a:t>
            </a:r>
            <a:r>
              <a:rPr lang="de-DE" sz="1200" i="1" dirty="0" smtClean="0">
                <a:solidFill>
                  <a:srgbClr val="00B050"/>
                </a:solidFill>
              </a:rPr>
              <a:t> </a:t>
            </a:r>
            <a:r>
              <a:rPr lang="de-DE" sz="1200" i="1" dirty="0" err="1" smtClean="0">
                <a:solidFill>
                  <a:srgbClr val="00B050"/>
                </a:solidFill>
              </a:rPr>
              <a:t>of</a:t>
            </a:r>
            <a:r>
              <a:rPr lang="de-DE" sz="1200" i="1" dirty="0" smtClean="0">
                <a:solidFill>
                  <a:srgbClr val="00B050"/>
                </a:solidFill>
              </a:rPr>
              <a:t> a </a:t>
            </a:r>
            <a:r>
              <a:rPr lang="de-DE" sz="1200" i="1" dirty="0" err="1" smtClean="0">
                <a:solidFill>
                  <a:srgbClr val="00B050"/>
                </a:solidFill>
              </a:rPr>
              <a:t>short</a:t>
            </a:r>
            <a:r>
              <a:rPr lang="de-DE" sz="1200" i="1" dirty="0" smtClean="0">
                <a:solidFill>
                  <a:srgbClr val="00B050"/>
                </a:solidFill>
              </a:rPr>
              <a:t> fiber </a:t>
            </a:r>
            <a:r>
              <a:rPr lang="de-DE" sz="1200" i="1" dirty="0" err="1" smtClean="0">
                <a:solidFill>
                  <a:srgbClr val="00B050"/>
                </a:solidFill>
              </a:rPr>
              <a:t>increases</a:t>
            </a:r>
            <a:r>
              <a:rPr lang="de-DE" sz="1200" i="1" dirty="0" smtClean="0">
                <a:solidFill>
                  <a:srgbClr val="00B050"/>
                </a:solidFill>
              </a:rPr>
              <a:t> </a:t>
            </a:r>
            <a:r>
              <a:rPr lang="de-DE" sz="1200" i="1" dirty="0" err="1" smtClean="0">
                <a:solidFill>
                  <a:srgbClr val="00B050"/>
                </a:solidFill>
              </a:rPr>
              <a:t>the</a:t>
            </a:r>
            <a:r>
              <a:rPr lang="de-DE" sz="1200" i="1" dirty="0" smtClean="0">
                <a:solidFill>
                  <a:srgbClr val="00B050"/>
                </a:solidFill>
              </a:rPr>
              <a:t> </a:t>
            </a:r>
            <a:r>
              <a:rPr lang="de-DE" sz="1200" i="1" dirty="0" err="1" smtClean="0">
                <a:solidFill>
                  <a:srgbClr val="00B050"/>
                </a:solidFill>
              </a:rPr>
              <a:t>backwards</a:t>
            </a:r>
            <a:r>
              <a:rPr lang="de-DE" sz="1200" i="1" dirty="0" smtClean="0">
                <a:solidFill>
                  <a:srgbClr val="00B050"/>
                </a:solidFill>
              </a:rPr>
              <a:t> ASE </a:t>
            </a:r>
            <a:r>
              <a:rPr lang="de-DE" sz="1200" i="1" dirty="0" err="1" smtClean="0">
                <a:solidFill>
                  <a:srgbClr val="00B050"/>
                </a:solidFill>
              </a:rPr>
              <a:t>significantly</a:t>
            </a:r>
            <a:r>
              <a:rPr lang="de-DE" sz="1200" i="1" dirty="0" smtClean="0">
                <a:solidFill>
                  <a:srgbClr val="00B050"/>
                </a:solidFill>
              </a:rPr>
              <a:t>, </a:t>
            </a:r>
            <a:r>
              <a:rPr lang="de-DE" sz="1200" i="1" dirty="0" err="1" smtClean="0">
                <a:solidFill>
                  <a:srgbClr val="00B050"/>
                </a:solidFill>
              </a:rPr>
              <a:t>reducing</a:t>
            </a:r>
            <a:r>
              <a:rPr lang="de-DE" sz="1200" i="1" dirty="0" smtClean="0">
                <a:solidFill>
                  <a:srgbClr val="00B050"/>
                </a:solidFill>
              </a:rPr>
              <a:t> </a:t>
            </a:r>
            <a:r>
              <a:rPr lang="de-DE" sz="1200" i="1" dirty="0" err="1" smtClean="0">
                <a:solidFill>
                  <a:srgbClr val="00B050"/>
                </a:solidFill>
              </a:rPr>
              <a:t>the</a:t>
            </a:r>
            <a:r>
              <a:rPr lang="de-DE" sz="1200" i="1" dirty="0" smtClean="0">
                <a:solidFill>
                  <a:srgbClr val="00B050"/>
                </a:solidFill>
              </a:rPr>
              <a:t> </a:t>
            </a:r>
            <a:r>
              <a:rPr lang="de-DE" sz="1200" i="1" dirty="0" err="1" smtClean="0">
                <a:solidFill>
                  <a:srgbClr val="00B050"/>
                </a:solidFill>
              </a:rPr>
              <a:t>inversion</a:t>
            </a:r>
            <a:r>
              <a:rPr lang="de-DE" sz="1200" i="1" dirty="0" smtClean="0">
                <a:solidFill>
                  <a:srgbClr val="00B050"/>
                </a:solidFill>
              </a:rPr>
              <a:t> </a:t>
            </a:r>
            <a:r>
              <a:rPr lang="de-DE" sz="1200" i="1" dirty="0" err="1" smtClean="0">
                <a:solidFill>
                  <a:srgbClr val="00B050"/>
                </a:solidFill>
              </a:rPr>
              <a:t>level</a:t>
            </a:r>
            <a:r>
              <a:rPr lang="de-DE" sz="1200" i="1" dirty="0" smtClean="0">
                <a:solidFill>
                  <a:srgbClr val="00B050"/>
                </a:solidFill>
              </a:rPr>
              <a:t> </a:t>
            </a:r>
            <a:r>
              <a:rPr lang="de-DE" sz="1200" i="1" dirty="0" smtClean="0">
                <a:solidFill>
                  <a:srgbClr val="00B050"/>
                </a:solidFill>
                <a:sym typeface="Wingdings" panose="05000000000000000000" pitchFamily="2" charset="2"/>
              </a:rPr>
              <a:t> Noise </a:t>
            </a:r>
            <a:r>
              <a:rPr lang="de-DE" sz="1200" i="1" dirty="0" err="1" smtClean="0">
                <a:solidFill>
                  <a:srgbClr val="00B050"/>
                </a:solidFill>
                <a:sym typeface="Wingdings" panose="05000000000000000000" pitchFamily="2" charset="2"/>
              </a:rPr>
              <a:t>figure</a:t>
            </a:r>
            <a:r>
              <a:rPr lang="de-DE" sz="1200" i="1" dirty="0" smtClean="0">
                <a:solidFill>
                  <a:srgbClr val="00B050"/>
                </a:solidFill>
                <a:sym typeface="Wingdings" panose="05000000000000000000" pitchFamily="2" charset="2"/>
              </a:rPr>
              <a:t> </a:t>
            </a:r>
            <a:r>
              <a:rPr lang="de-DE" sz="1200" i="1" dirty="0" err="1" smtClean="0">
                <a:solidFill>
                  <a:srgbClr val="00B050"/>
                </a:solidFill>
                <a:sym typeface="Wingdings" panose="05000000000000000000" pitchFamily="2" charset="2"/>
              </a:rPr>
              <a:t>increases</a:t>
            </a:r>
            <a:r>
              <a:rPr lang="de-DE" sz="1200" i="1" dirty="0" smtClean="0">
                <a:solidFill>
                  <a:srgbClr val="00B050"/>
                </a:solidFill>
                <a:sym typeface="Wingdings" panose="05000000000000000000" pitchFamily="2" charset="2"/>
              </a:rPr>
              <a:t>.</a:t>
            </a:r>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2</a:t>
            </a:fld>
            <a:endParaRPr lang="de-DE" dirty="0"/>
          </a:p>
        </p:txBody>
      </p:sp>
    </p:spTree>
    <p:extLst>
      <p:ext uri="{BB962C8B-B14F-4D97-AF65-F5344CB8AC3E}">
        <p14:creationId xmlns:p14="http://schemas.microsoft.com/office/powerpoint/2010/main" val="1922198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3</a:t>
            </a:fld>
            <a:endParaRPr lang="de-DE" dirty="0"/>
          </a:p>
        </p:txBody>
      </p:sp>
    </p:spTree>
    <p:extLst>
      <p:ext uri="{BB962C8B-B14F-4D97-AF65-F5344CB8AC3E}">
        <p14:creationId xmlns:p14="http://schemas.microsoft.com/office/powerpoint/2010/main" val="777015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4</a:t>
            </a:fld>
            <a:endParaRPr lang="de-DE" dirty="0"/>
          </a:p>
        </p:txBody>
      </p:sp>
    </p:spTree>
    <p:extLst>
      <p:ext uri="{BB962C8B-B14F-4D97-AF65-F5344CB8AC3E}">
        <p14:creationId xmlns:p14="http://schemas.microsoft.com/office/powerpoint/2010/main" val="4037454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de-DE" sz="1200" dirty="0" smtClean="0">
                <a:sym typeface="Wingdings" panose="05000000000000000000" pitchFamily="2" charset="2"/>
              </a:rPr>
              <a:t>Low </a:t>
            </a:r>
            <a:r>
              <a:rPr lang="de-DE" sz="1200" dirty="0" err="1" smtClean="0">
                <a:sym typeface="Wingdings" panose="05000000000000000000" pitchFamily="2" charset="2"/>
              </a:rPr>
              <a:t>noise</a:t>
            </a:r>
            <a:r>
              <a:rPr lang="de-DE" sz="1200" dirty="0" smtClean="0">
                <a:sym typeface="Wingdings" panose="05000000000000000000" pitchFamily="2" charset="2"/>
              </a:rPr>
              <a:t> </a:t>
            </a:r>
            <a:r>
              <a:rPr lang="de-DE" sz="1200" dirty="0" err="1" smtClean="0">
                <a:sym typeface="Wingdings" panose="05000000000000000000" pitchFamily="2" charset="2"/>
              </a:rPr>
              <a:t>figures</a:t>
            </a:r>
            <a:r>
              <a:rPr lang="de-DE" sz="1200" dirty="0" smtClean="0">
                <a:sym typeface="Wingdings" panose="05000000000000000000" pitchFamily="2" charset="2"/>
              </a:rPr>
              <a:t> </a:t>
            </a:r>
            <a:r>
              <a:rPr lang="de-DE" sz="1200" dirty="0" err="1" smtClean="0">
                <a:sym typeface="Wingdings" panose="05000000000000000000" pitchFamily="2" charset="2"/>
              </a:rPr>
              <a:t>tipically</a:t>
            </a:r>
            <a:r>
              <a:rPr lang="de-DE" sz="1200" dirty="0" smtClean="0">
                <a:sym typeface="Wingdings" panose="05000000000000000000" pitchFamily="2" charset="2"/>
              </a:rPr>
              <a:t> </a:t>
            </a:r>
            <a:r>
              <a:rPr lang="de-DE" sz="1200" dirty="0" err="1" smtClean="0">
                <a:sym typeface="Wingdings" panose="05000000000000000000" pitchFamily="2" charset="2"/>
              </a:rPr>
              <a:t>require</a:t>
            </a:r>
            <a:r>
              <a:rPr lang="de-DE" sz="1200" dirty="0" smtClean="0">
                <a:sym typeface="Wingdings" panose="05000000000000000000" pitchFamily="2" charset="2"/>
              </a:rPr>
              <a:t> </a:t>
            </a:r>
            <a:r>
              <a:rPr lang="de-DE" sz="1200" dirty="0" err="1" smtClean="0">
                <a:sym typeface="Wingdings" panose="05000000000000000000" pitchFamily="2" charset="2"/>
              </a:rPr>
              <a:t>shorter</a:t>
            </a:r>
            <a:r>
              <a:rPr lang="de-DE" sz="1200" dirty="0" smtClean="0">
                <a:sym typeface="Wingdings" panose="05000000000000000000" pitchFamily="2" charset="2"/>
              </a:rPr>
              <a:t> </a:t>
            </a:r>
            <a:r>
              <a:rPr lang="de-DE" sz="1200" dirty="0" err="1" smtClean="0">
                <a:sym typeface="Wingdings" panose="05000000000000000000" pitchFamily="2" charset="2"/>
              </a:rPr>
              <a:t>lengths</a:t>
            </a:r>
            <a:r>
              <a:rPr lang="de-DE" sz="1200" dirty="0" smtClean="0">
                <a:sym typeface="Wingdings" panose="05000000000000000000" pitchFamily="2" charset="2"/>
              </a:rPr>
              <a:t> </a:t>
            </a:r>
            <a:r>
              <a:rPr lang="de-DE" sz="1200" dirty="0" err="1" smtClean="0">
                <a:sym typeface="Wingdings" panose="05000000000000000000" pitchFamily="2" charset="2"/>
              </a:rPr>
              <a:t>of</a:t>
            </a:r>
            <a:r>
              <a:rPr lang="de-DE" sz="1200" dirty="0" smtClean="0">
                <a:sym typeface="Wingdings" panose="05000000000000000000" pitchFamily="2" charset="2"/>
              </a:rPr>
              <a:t> fiber (</a:t>
            </a:r>
            <a:r>
              <a:rPr lang="de-DE" sz="1200" dirty="0" err="1" smtClean="0">
                <a:sym typeface="Wingdings" panose="05000000000000000000" pitchFamily="2" charset="2"/>
              </a:rPr>
              <a:t>to</a:t>
            </a:r>
            <a:r>
              <a:rPr lang="de-DE" sz="1200" dirty="0" smtClean="0">
                <a:sym typeface="Wingdings" panose="05000000000000000000" pitchFamily="2" charset="2"/>
              </a:rPr>
              <a:t> </a:t>
            </a:r>
            <a:r>
              <a:rPr lang="de-DE" sz="1200" dirty="0" err="1" smtClean="0">
                <a:sym typeface="Wingdings" panose="05000000000000000000" pitchFamily="2" charset="2"/>
              </a:rPr>
              <a:t>reduce</a:t>
            </a:r>
            <a:r>
              <a:rPr lang="de-DE" sz="1200" dirty="0" smtClean="0">
                <a:sym typeface="Wingdings" panose="05000000000000000000" pitchFamily="2" charset="2"/>
              </a:rPr>
              <a:t> </a:t>
            </a:r>
            <a:r>
              <a:rPr lang="de-DE" sz="1200" dirty="0" err="1" smtClean="0">
                <a:sym typeface="Wingdings" panose="05000000000000000000" pitchFamily="2" charset="2"/>
              </a:rPr>
              <a:t>the</a:t>
            </a:r>
            <a:r>
              <a:rPr lang="de-DE" sz="1200" dirty="0" smtClean="0">
                <a:sym typeface="Wingdings" panose="05000000000000000000" pitchFamily="2" charset="2"/>
              </a:rPr>
              <a:t> ASE) </a:t>
            </a:r>
            <a:r>
              <a:rPr lang="de-DE" sz="1200" dirty="0" err="1" smtClean="0">
                <a:sym typeface="Wingdings" panose="05000000000000000000" pitchFamily="2" charset="2"/>
              </a:rPr>
              <a:t>and</a:t>
            </a:r>
            <a:r>
              <a:rPr lang="de-DE" sz="1200" dirty="0" smtClean="0">
                <a:sym typeface="Wingdings" panose="05000000000000000000" pitchFamily="2" charset="2"/>
              </a:rPr>
              <a:t> high pump power, </a:t>
            </a:r>
            <a:r>
              <a:rPr lang="de-DE" sz="1200" dirty="0" err="1" smtClean="0">
                <a:sym typeface="Wingdings" panose="05000000000000000000" pitchFamily="2" charset="2"/>
              </a:rPr>
              <a:t>to</a:t>
            </a:r>
            <a:r>
              <a:rPr lang="de-DE" sz="1200" dirty="0" smtClean="0">
                <a:sym typeface="Wingdings" panose="05000000000000000000" pitchFamily="2" charset="2"/>
              </a:rPr>
              <a:t> </a:t>
            </a:r>
            <a:r>
              <a:rPr lang="de-DE" sz="1200" dirty="0" err="1" smtClean="0">
                <a:sym typeface="Wingdings" panose="05000000000000000000" pitchFamily="2" charset="2"/>
              </a:rPr>
              <a:t>achieve</a:t>
            </a:r>
            <a:r>
              <a:rPr lang="de-DE" sz="1200" dirty="0" smtClean="0">
                <a:sym typeface="Wingdings" panose="05000000000000000000" pitchFamily="2" charset="2"/>
              </a:rPr>
              <a:t> </a:t>
            </a:r>
            <a:r>
              <a:rPr lang="de-DE" sz="1200" dirty="0" err="1" smtClean="0">
                <a:sym typeface="Wingdings" panose="05000000000000000000" pitchFamily="2" charset="2"/>
              </a:rPr>
              <a:t>the</a:t>
            </a:r>
            <a:r>
              <a:rPr lang="de-DE" sz="1200" dirty="0" smtClean="0">
                <a:sym typeface="Wingdings" panose="05000000000000000000" pitchFamily="2" charset="2"/>
              </a:rPr>
              <a:t> same </a:t>
            </a:r>
            <a:r>
              <a:rPr lang="de-DE" sz="1200" dirty="0" err="1" smtClean="0">
                <a:sym typeface="Wingdings" panose="05000000000000000000" pitchFamily="2" charset="2"/>
              </a:rPr>
              <a:t>gain</a:t>
            </a:r>
            <a:r>
              <a:rPr lang="de-DE" sz="1200" dirty="0" smtClean="0">
                <a:sym typeface="Wingdings" panose="05000000000000000000" pitchFamily="2" charset="2"/>
              </a:rPr>
              <a:t> </a:t>
            </a:r>
            <a:r>
              <a:rPr lang="de-DE" sz="1200" dirty="0" err="1" smtClean="0">
                <a:sym typeface="Wingdings" panose="05000000000000000000" pitchFamily="2" charset="2"/>
              </a:rPr>
              <a:t>and</a:t>
            </a:r>
            <a:r>
              <a:rPr lang="de-DE" sz="1200" dirty="0" smtClean="0">
                <a:sym typeface="Wingdings" panose="05000000000000000000" pitchFamily="2" charset="2"/>
              </a:rPr>
              <a:t> </a:t>
            </a:r>
            <a:r>
              <a:rPr lang="de-DE" sz="1200" dirty="0" err="1" smtClean="0">
                <a:sym typeface="Wingdings" panose="05000000000000000000" pitchFamily="2" charset="2"/>
              </a:rPr>
              <a:t>maximize</a:t>
            </a:r>
            <a:r>
              <a:rPr lang="de-DE" sz="1200" dirty="0" smtClean="0">
                <a:sym typeface="Wingdings" panose="05000000000000000000" pitchFamily="2" charset="2"/>
              </a:rPr>
              <a:t> </a:t>
            </a:r>
            <a:r>
              <a:rPr lang="de-DE" sz="1200" dirty="0" err="1" smtClean="0">
                <a:sym typeface="Wingdings" panose="05000000000000000000" pitchFamily="2" charset="2"/>
              </a:rPr>
              <a:t>the</a:t>
            </a:r>
            <a:r>
              <a:rPr lang="de-DE" sz="1200" dirty="0" smtClean="0">
                <a:sym typeface="Wingdings" panose="05000000000000000000" pitchFamily="2" charset="2"/>
              </a:rPr>
              <a:t> </a:t>
            </a:r>
            <a:r>
              <a:rPr lang="de-DE" sz="1200" dirty="0" err="1" smtClean="0">
                <a:sym typeface="Wingdings" panose="05000000000000000000" pitchFamily="2" charset="2"/>
              </a:rPr>
              <a:t>inversion</a:t>
            </a:r>
            <a:r>
              <a:rPr lang="de-DE" sz="1200" dirty="0" smtClean="0">
                <a:sym typeface="Wingdings" panose="05000000000000000000" pitchFamily="2" charset="2"/>
              </a:rPr>
              <a:t>. </a:t>
            </a:r>
          </a:p>
          <a:p>
            <a:endParaRPr lang="en-GB" dirty="0"/>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5</a:t>
            </a:fld>
            <a:endParaRPr lang="de-DE" dirty="0"/>
          </a:p>
        </p:txBody>
      </p:sp>
    </p:spTree>
    <p:extLst>
      <p:ext uri="{BB962C8B-B14F-4D97-AF65-F5344CB8AC3E}">
        <p14:creationId xmlns:p14="http://schemas.microsoft.com/office/powerpoint/2010/main" val="2515310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7</a:t>
            </a:fld>
            <a:endParaRPr lang="de-DE" dirty="0"/>
          </a:p>
        </p:txBody>
      </p:sp>
    </p:spTree>
    <p:extLst>
      <p:ext uri="{BB962C8B-B14F-4D97-AF65-F5344CB8AC3E}">
        <p14:creationId xmlns:p14="http://schemas.microsoft.com/office/powerpoint/2010/main" val="1886850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8</a:t>
            </a:fld>
            <a:endParaRPr lang="de-DE" dirty="0"/>
          </a:p>
        </p:txBody>
      </p:sp>
    </p:spTree>
    <p:extLst>
      <p:ext uri="{BB962C8B-B14F-4D97-AF65-F5344CB8AC3E}">
        <p14:creationId xmlns:p14="http://schemas.microsoft.com/office/powerpoint/2010/main" val="1028074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12</a:t>
            </a:fld>
            <a:endParaRPr lang="de-DE" dirty="0"/>
          </a:p>
        </p:txBody>
      </p:sp>
    </p:spTree>
    <p:extLst>
      <p:ext uri="{BB962C8B-B14F-4D97-AF65-F5344CB8AC3E}">
        <p14:creationId xmlns:p14="http://schemas.microsoft.com/office/powerpoint/2010/main" val="3216861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sz="1200" dirty="0" smtClean="0"/>
              <a:t>Amplifiers operating on four-level transitions are generally assumed to provide quantum-limited noise performance because the negligible population of the terminal level prevents reabsorption of the signal.</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GB" sz="1200" dirty="0" smtClean="0">
                <a:solidFill>
                  <a:srgbClr val="00B050"/>
                </a:solidFill>
                <a:latin typeface="Arial" panose="020B0604020202020204" pitchFamily="34" charset="0"/>
                <a:cs typeface="Arial" panose="020B0604020202020204" pitchFamily="34" charset="0"/>
              </a:rPr>
              <a:t>Stimulated emission takes place only when the gain medium is pumped strongly enough and population inversion is created, while spontaneous emission takes place no matter population inversion exists or not.</a:t>
            </a:r>
          </a:p>
          <a:p>
            <a:endParaRPr lang="en-GB" dirty="0"/>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13</a:t>
            </a:fld>
            <a:endParaRPr lang="de-DE" dirty="0"/>
          </a:p>
        </p:txBody>
      </p:sp>
    </p:spTree>
    <p:extLst>
      <p:ext uri="{BB962C8B-B14F-4D97-AF65-F5344CB8AC3E}">
        <p14:creationId xmlns:p14="http://schemas.microsoft.com/office/powerpoint/2010/main" val="1126388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32"/>
            <a:ext cx="10363200" cy="1470025"/>
          </a:xfrm>
        </p:spPr>
        <p:txBody>
          <a:bodyPr/>
          <a:lstStyle/>
          <a:p>
            <a:r>
              <a:rPr lang="de-DE"/>
              <a:t>Titelmasterformat durch Klicken bearbeiten</a:t>
            </a:r>
            <a:endParaRPr lang="en-US"/>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en-US"/>
          </a:p>
        </p:txBody>
      </p:sp>
      <p:sp>
        <p:nvSpPr>
          <p:cNvPr id="4" name="Datumsplatzhalter 3"/>
          <p:cNvSpPr>
            <a:spLocks noGrp="1"/>
          </p:cNvSpPr>
          <p:nvPr>
            <p:ph type="dt" sz="half" idx="10"/>
          </p:nvPr>
        </p:nvSpPr>
        <p:spPr/>
        <p:txBody>
          <a:bodyPr/>
          <a:lstStyle>
            <a:lvl1pPr>
              <a:defRPr dirty="0"/>
            </a:lvl1pPr>
          </a:lstStyle>
          <a:p>
            <a:pPr>
              <a:defRPr/>
            </a:pPr>
            <a:fld id="{9A2876D1-1AE5-40C5-BF8B-FB7902F257CD}" type="datetime4">
              <a:rPr lang="de-DE" smtClean="0"/>
              <a:t>18. März 2022</a:t>
            </a:fld>
            <a:endParaRPr lang="en-US" dirty="0"/>
          </a:p>
        </p:txBody>
      </p:sp>
      <p:sp>
        <p:nvSpPr>
          <p:cNvPr id="5" name="Fußzeilenplatzhalter 4"/>
          <p:cNvSpPr>
            <a:spLocks noGrp="1"/>
          </p:cNvSpPr>
          <p:nvPr>
            <p:ph type="ftr" sz="quarter" idx="11"/>
          </p:nvPr>
        </p:nvSpPr>
        <p:spPr>
          <a:xfrm>
            <a:off x="4165600" y="6356357"/>
            <a:ext cx="3860800" cy="365125"/>
          </a:xfrm>
          <a:prstGeom prst="rect">
            <a:avLst/>
          </a:prstGeom>
        </p:spPr>
        <p:txBody>
          <a:bodyPr/>
          <a:lstStyle>
            <a:lvl1pPr fontAlgn="auto">
              <a:spcBef>
                <a:spcPts val="0"/>
              </a:spcBef>
              <a:spcAft>
                <a:spcPts val="0"/>
              </a:spcAft>
              <a:defRPr dirty="0">
                <a:latin typeface="+mn-lt"/>
              </a:defRPr>
            </a:lvl1pPr>
          </a:lstStyle>
          <a:p>
            <a:pPr>
              <a:defRPr/>
            </a:pPr>
            <a:endParaRPr lang="en-US" dirty="0"/>
          </a:p>
        </p:txBody>
      </p:sp>
      <p:sp>
        <p:nvSpPr>
          <p:cNvPr id="6" name="Foliennummernplatzhalter 5"/>
          <p:cNvSpPr>
            <a:spLocks noGrp="1"/>
          </p:cNvSpPr>
          <p:nvPr>
            <p:ph type="sldNum" sz="quarter" idx="12"/>
          </p:nvPr>
        </p:nvSpPr>
        <p:spPr>
          <a:xfrm>
            <a:off x="8737600" y="6356357"/>
            <a:ext cx="2844800" cy="365125"/>
          </a:xfrm>
          <a:prstGeom prst="rect">
            <a:avLst/>
          </a:prstGeom>
        </p:spPr>
        <p:txBody>
          <a:bodyPr/>
          <a:lstStyle>
            <a:lvl1pPr fontAlgn="auto">
              <a:spcBef>
                <a:spcPts val="0"/>
              </a:spcBef>
              <a:spcAft>
                <a:spcPts val="0"/>
              </a:spcAft>
              <a:defRPr>
                <a:latin typeface="+mn-lt"/>
              </a:defRPr>
            </a:lvl1pPr>
          </a:lstStyle>
          <a:p>
            <a:pPr>
              <a:defRPr/>
            </a:pPr>
            <a:fld id="{0E6AFCC2-7503-4E55-A811-8540A63332FA}" type="slidenum">
              <a:rPr lang="en-US"/>
              <a:pPr>
                <a:defRPr/>
              </a:pPr>
              <a:t>‹Nr.›</a:t>
            </a:fld>
            <a:endParaRPr lang="en-US" dirty="0"/>
          </a:p>
        </p:txBody>
      </p:sp>
    </p:spTree>
    <p:extLst>
      <p:ext uri="{BB962C8B-B14F-4D97-AF65-F5344CB8AC3E}">
        <p14:creationId xmlns:p14="http://schemas.microsoft.com/office/powerpoint/2010/main" val="145566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endParaRPr lang="en-US" dirty="0"/>
          </a:p>
        </p:txBody>
      </p:sp>
      <p:sp>
        <p:nvSpPr>
          <p:cNvPr id="3" name="Inhaltsplatzhalter 2"/>
          <p:cNvSpPr>
            <a:spLocks noGrp="1"/>
          </p:cNvSpPr>
          <p:nvPr>
            <p:ph idx="1"/>
          </p:nvPr>
        </p:nvSpPr>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umsplatzhalter 3"/>
          <p:cNvSpPr>
            <a:spLocks noGrp="1"/>
          </p:cNvSpPr>
          <p:nvPr>
            <p:ph type="dt" sz="half" idx="10"/>
          </p:nvPr>
        </p:nvSpPr>
        <p:spPr/>
        <p:txBody>
          <a:bodyPr/>
          <a:lstStyle>
            <a:lvl1pPr>
              <a:defRPr dirty="0"/>
            </a:lvl1pPr>
          </a:lstStyle>
          <a:p>
            <a:pPr>
              <a:defRPr/>
            </a:pPr>
            <a:fld id="{AC836B60-1EFD-48B1-902F-41DFE571A4D2}" type="datetime4">
              <a:rPr lang="de-DE" smtClean="0"/>
              <a:t>18. März 2022</a:t>
            </a:fld>
            <a:endParaRPr lang="en-US" dirty="0"/>
          </a:p>
        </p:txBody>
      </p:sp>
      <p:sp>
        <p:nvSpPr>
          <p:cNvPr id="5" name="Fußzeilenplatzhalter 4"/>
          <p:cNvSpPr>
            <a:spLocks noGrp="1"/>
          </p:cNvSpPr>
          <p:nvPr>
            <p:ph type="ftr" sz="quarter" idx="11"/>
          </p:nvPr>
        </p:nvSpPr>
        <p:spPr>
          <a:xfrm>
            <a:off x="4165600" y="6356357"/>
            <a:ext cx="3860800" cy="365125"/>
          </a:xfrm>
          <a:prstGeom prst="rect">
            <a:avLst/>
          </a:prstGeom>
        </p:spPr>
        <p:txBody>
          <a:bodyPr/>
          <a:lstStyle>
            <a:lvl1pPr fontAlgn="auto">
              <a:spcBef>
                <a:spcPts val="0"/>
              </a:spcBef>
              <a:spcAft>
                <a:spcPts val="0"/>
              </a:spcAft>
              <a:defRPr dirty="0">
                <a:latin typeface="+mn-lt"/>
              </a:defRPr>
            </a:lvl1pPr>
          </a:lstStyle>
          <a:p>
            <a:pPr>
              <a:defRPr/>
            </a:pPr>
            <a:endParaRPr lang="en-US" dirty="0"/>
          </a:p>
        </p:txBody>
      </p:sp>
      <p:sp>
        <p:nvSpPr>
          <p:cNvPr id="6" name="Foliennummernplatzhalter 5"/>
          <p:cNvSpPr>
            <a:spLocks noGrp="1"/>
          </p:cNvSpPr>
          <p:nvPr>
            <p:ph type="sldNum" sz="quarter" idx="12"/>
          </p:nvPr>
        </p:nvSpPr>
        <p:spPr>
          <a:xfrm>
            <a:off x="8737600" y="6356357"/>
            <a:ext cx="2844800" cy="365125"/>
          </a:xfrm>
          <a:prstGeom prst="rect">
            <a:avLst/>
          </a:prstGeom>
        </p:spPr>
        <p:txBody>
          <a:bodyPr/>
          <a:lstStyle>
            <a:lvl1pPr fontAlgn="auto">
              <a:spcBef>
                <a:spcPts val="0"/>
              </a:spcBef>
              <a:spcAft>
                <a:spcPts val="0"/>
              </a:spcAft>
              <a:defRPr>
                <a:latin typeface="+mn-lt"/>
              </a:defRPr>
            </a:lvl1pPr>
          </a:lstStyle>
          <a:p>
            <a:pPr>
              <a:defRPr/>
            </a:pPr>
            <a:fld id="{1A8D689E-2602-48D3-85F3-5D6B65C0F19B}" type="slidenum">
              <a:rPr lang="en-US"/>
              <a:pPr>
                <a:defRPr/>
              </a:pPr>
              <a:t>‹Nr.›</a:t>
            </a:fld>
            <a:endParaRPr lang="en-US" dirty="0"/>
          </a:p>
        </p:txBody>
      </p:sp>
    </p:spTree>
    <p:extLst>
      <p:ext uri="{BB962C8B-B14F-4D97-AF65-F5344CB8AC3E}">
        <p14:creationId xmlns:p14="http://schemas.microsoft.com/office/powerpoint/2010/main" val="17336286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609600" y="274638"/>
            <a:ext cx="109728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en-US"/>
              <a:t>Titelmasterformat durch Klicken bearbeiten</a:t>
            </a:r>
            <a:endParaRPr lang="en-US" altLang="en-US"/>
          </a:p>
        </p:txBody>
      </p:sp>
      <p:sp>
        <p:nvSpPr>
          <p:cNvPr id="1027" name="Textplatzhalter 2"/>
          <p:cNvSpPr>
            <a:spLocks noGrp="1"/>
          </p:cNvSpPr>
          <p:nvPr>
            <p:ph type="body" idx="1"/>
          </p:nvPr>
        </p:nvSpPr>
        <p:spPr bwMode="auto">
          <a:xfrm>
            <a:off x="609600" y="144938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en-US" dirty="0"/>
              <a:t>Textmasterformate durch Klicken bearbeiten</a:t>
            </a:r>
          </a:p>
          <a:p>
            <a:pPr lvl="1"/>
            <a:r>
              <a:rPr lang="de-DE" altLang="en-US" dirty="0"/>
              <a:t>Zweite Ebene</a:t>
            </a:r>
          </a:p>
          <a:p>
            <a:pPr lvl="2"/>
            <a:r>
              <a:rPr lang="de-DE" altLang="en-US" dirty="0"/>
              <a:t>Dritte Ebene</a:t>
            </a:r>
          </a:p>
          <a:p>
            <a:pPr lvl="3"/>
            <a:r>
              <a:rPr lang="de-DE" altLang="en-US" dirty="0"/>
              <a:t>Vierte Ebene</a:t>
            </a:r>
          </a:p>
          <a:p>
            <a:pPr lvl="4"/>
            <a:r>
              <a:rPr lang="de-DE" altLang="en-US" dirty="0"/>
              <a:t>Fünfte Ebene</a:t>
            </a:r>
            <a:endParaRPr lang="en-US" altLang="en-US" dirty="0"/>
          </a:p>
        </p:txBody>
      </p:sp>
      <p:sp>
        <p:nvSpPr>
          <p:cNvPr id="4" name="Datumsplatzhalt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fontAlgn="auto">
              <a:spcBef>
                <a:spcPts val="0"/>
              </a:spcBef>
              <a:spcAft>
                <a:spcPts val="0"/>
              </a:spcAft>
              <a:defRPr sz="1200" dirty="0">
                <a:solidFill>
                  <a:schemeClr val="tx1">
                    <a:tint val="75000"/>
                  </a:schemeClr>
                </a:solidFill>
                <a:latin typeface="+mn-lt"/>
              </a:defRPr>
            </a:lvl1pPr>
          </a:lstStyle>
          <a:p>
            <a:pPr>
              <a:defRPr/>
            </a:pPr>
            <a:fld id="{EF36A000-DBCB-48E7-A771-AE9BDF7A63A3}" type="datetime4">
              <a:rPr lang="de-DE" smtClean="0"/>
              <a:t>18. März 2022</a:t>
            </a:fld>
            <a:endParaRPr lang="en-US" dirty="0"/>
          </a:p>
        </p:txBody>
      </p:sp>
      <p:cxnSp>
        <p:nvCxnSpPr>
          <p:cNvPr id="9" name="Gerade Verbindung 8"/>
          <p:cNvCxnSpPr/>
          <p:nvPr userDrawn="1"/>
        </p:nvCxnSpPr>
        <p:spPr>
          <a:xfrm>
            <a:off x="-2117" y="6635750"/>
            <a:ext cx="9550401"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Gerade Verbindung 7"/>
          <p:cNvCxnSpPr/>
          <p:nvPr userDrawn="1"/>
        </p:nvCxnSpPr>
        <p:spPr>
          <a:xfrm>
            <a:off x="762000" y="928688"/>
            <a:ext cx="10668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72099" y="6400013"/>
            <a:ext cx="13652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Gerade Verbindung 11"/>
          <p:cNvCxnSpPr/>
          <p:nvPr userDrawn="1"/>
        </p:nvCxnSpPr>
        <p:spPr>
          <a:xfrm>
            <a:off x="10160001" y="6635757"/>
            <a:ext cx="202565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90" r:id="rId1"/>
    <p:sldLayoutId id="2147483691" r:id="rId2"/>
  </p:sldLayoutIdLst>
  <p:hf sldNum="0" hdr="0" ftr="0"/>
  <p:txStyles>
    <p:titleStyle>
      <a:lvl1pPr algn="ctr" rtl="0" eaLnBrk="0" fontAlgn="base" hangingPunct="0">
        <a:spcBef>
          <a:spcPct val="0"/>
        </a:spcBef>
        <a:spcAft>
          <a:spcPct val="0"/>
        </a:spcAft>
        <a:defRPr sz="3400" kern="1200">
          <a:solidFill>
            <a:schemeClr val="tx1"/>
          </a:solidFill>
          <a:latin typeface="+mj-lt"/>
          <a:ea typeface="+mj-ea"/>
          <a:cs typeface="+mj-cs"/>
        </a:defRPr>
      </a:lvl1pPr>
      <a:lvl2pPr algn="ctr" rtl="0" eaLnBrk="0" fontAlgn="base" hangingPunct="0">
        <a:spcBef>
          <a:spcPct val="0"/>
        </a:spcBef>
        <a:spcAft>
          <a:spcPct val="0"/>
        </a:spcAft>
        <a:defRPr sz="3400">
          <a:solidFill>
            <a:schemeClr val="tx1"/>
          </a:solidFill>
          <a:latin typeface="Calibri" pitchFamily="34" charset="0"/>
        </a:defRPr>
      </a:lvl2pPr>
      <a:lvl3pPr algn="ctr" rtl="0" eaLnBrk="0" fontAlgn="base" hangingPunct="0">
        <a:spcBef>
          <a:spcPct val="0"/>
        </a:spcBef>
        <a:spcAft>
          <a:spcPct val="0"/>
        </a:spcAft>
        <a:defRPr sz="3400">
          <a:solidFill>
            <a:schemeClr val="tx1"/>
          </a:solidFill>
          <a:latin typeface="Calibri" pitchFamily="34" charset="0"/>
        </a:defRPr>
      </a:lvl3pPr>
      <a:lvl4pPr algn="ctr" rtl="0" eaLnBrk="0" fontAlgn="base" hangingPunct="0">
        <a:spcBef>
          <a:spcPct val="0"/>
        </a:spcBef>
        <a:spcAft>
          <a:spcPct val="0"/>
        </a:spcAft>
        <a:defRPr sz="3400">
          <a:solidFill>
            <a:schemeClr val="tx1"/>
          </a:solidFill>
          <a:latin typeface="Calibri" pitchFamily="34" charset="0"/>
        </a:defRPr>
      </a:lvl4pPr>
      <a:lvl5pPr algn="ctr" rtl="0" eaLnBrk="0" fontAlgn="base" hangingPunct="0">
        <a:spcBef>
          <a:spcPct val="0"/>
        </a:spcBef>
        <a:spcAft>
          <a:spcPct val="0"/>
        </a:spcAft>
        <a:defRPr sz="3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rp-photonics.com/gain.html" TargetMode="External"/><Relationship Id="rId5" Type="http://schemas.openxmlformats.org/officeDocument/2006/relationships/hyperlink" Target="https://www.rp-photonics.com/population_inversion.html"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6.png"/><Relationship Id="rId7"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100.png"/><Relationship Id="rId5" Type="http://schemas.openxmlformats.org/officeDocument/2006/relationships/image" Target="../media/image10.png"/><Relationship Id="rId10" Type="http://schemas.openxmlformats.org/officeDocument/2006/relationships/image" Target="../media/image90.png"/><Relationship Id="rId4" Type="http://schemas.openxmlformats.org/officeDocument/2006/relationships/image" Target="../media/image8.png"/><Relationship Id="rId9" Type="http://schemas.openxmlformats.org/officeDocument/2006/relationships/image" Target="../media/image8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18. März 2022</a:t>
            </a:fld>
            <a:endParaRPr lang="en-US" dirty="0"/>
          </a:p>
        </p:txBody>
      </p:sp>
      <p:sp>
        <p:nvSpPr>
          <p:cNvPr id="5" name="Textfeld 4"/>
          <p:cNvSpPr txBox="1"/>
          <p:nvPr/>
        </p:nvSpPr>
        <p:spPr>
          <a:xfrm>
            <a:off x="767408" y="1112803"/>
            <a:ext cx="6624736" cy="3716402"/>
          </a:xfrm>
          <a:prstGeom prst="rect">
            <a:avLst/>
          </a:prstGeom>
          <a:noFill/>
        </p:spPr>
        <p:txBody>
          <a:bodyPr wrap="square" rtlCol="0">
            <a:spAutoFit/>
          </a:bodyPr>
          <a:lstStyle/>
          <a:p>
            <a:pPr marL="259232" indent="-259232" algn="just">
              <a:lnSpc>
                <a:spcPct val="150000"/>
              </a:lnSpc>
              <a:buFont typeface="Arial" panose="020B0604020202020204" pitchFamily="34" charset="0"/>
              <a:buChar char="•"/>
            </a:pPr>
            <a:r>
              <a:rPr lang="de-DE" sz="1300" b="1" dirty="0"/>
              <a:t>Saturation </a:t>
            </a:r>
            <a:r>
              <a:rPr lang="de-DE" sz="1300" b="1" dirty="0" err="1"/>
              <a:t>regime</a:t>
            </a:r>
            <a:r>
              <a:rPr lang="de-DE" sz="1300" b="1" dirty="0"/>
              <a:t>. </a:t>
            </a:r>
          </a:p>
          <a:p>
            <a:pPr marL="285750" indent="-285750" algn="just">
              <a:lnSpc>
                <a:spcPct val="150000"/>
              </a:lnSpc>
              <a:buFont typeface="Arial" panose="020B0604020202020204" pitchFamily="34" charset="0"/>
              <a:buChar char="•"/>
            </a:pPr>
            <a:r>
              <a:rPr lang="de-DE" sz="1300" dirty="0"/>
              <a:t>As </a:t>
            </a:r>
            <a:r>
              <a:rPr lang="de-DE" sz="1300" dirty="0" err="1"/>
              <a:t>the</a:t>
            </a:r>
            <a:r>
              <a:rPr lang="de-DE" sz="1300" dirty="0"/>
              <a:t> </a:t>
            </a:r>
            <a:r>
              <a:rPr lang="de-DE" sz="1300" dirty="0" err="1"/>
              <a:t>signal</a:t>
            </a:r>
            <a:r>
              <a:rPr lang="de-DE" sz="1300" dirty="0"/>
              <a:t> </a:t>
            </a:r>
            <a:r>
              <a:rPr lang="de-DE" sz="1300" dirty="0" err="1"/>
              <a:t>increases</a:t>
            </a:r>
            <a:r>
              <a:rPr lang="de-DE" sz="1300" dirty="0"/>
              <a:t> in </a:t>
            </a:r>
            <a:r>
              <a:rPr lang="de-DE" sz="1300" dirty="0" smtClean="0"/>
              <a:t>power, </a:t>
            </a:r>
            <a:r>
              <a:rPr lang="de-DE" sz="1300" dirty="0" err="1"/>
              <a:t>the</a:t>
            </a:r>
            <a:r>
              <a:rPr lang="de-DE" sz="1300" dirty="0"/>
              <a:t> </a:t>
            </a:r>
            <a:r>
              <a:rPr lang="de-DE" sz="1300" dirty="0" err="1"/>
              <a:t>gain</a:t>
            </a:r>
            <a:r>
              <a:rPr lang="de-DE" sz="1300" dirty="0"/>
              <a:t> </a:t>
            </a:r>
            <a:r>
              <a:rPr lang="de-DE" sz="1300" dirty="0" err="1"/>
              <a:t>decreases</a:t>
            </a:r>
            <a:r>
              <a:rPr lang="de-DE" sz="1300" dirty="0"/>
              <a:t> </a:t>
            </a:r>
            <a:r>
              <a:rPr lang="de-DE" sz="1300" dirty="0" err="1"/>
              <a:t>since</a:t>
            </a:r>
            <a:r>
              <a:rPr lang="de-DE" sz="1300" dirty="0"/>
              <a:t> </a:t>
            </a:r>
            <a:r>
              <a:rPr lang="de-DE" sz="1300" dirty="0" err="1"/>
              <a:t>the</a:t>
            </a:r>
            <a:r>
              <a:rPr lang="de-DE" sz="1300" dirty="0"/>
              <a:t> pump </a:t>
            </a:r>
            <a:r>
              <a:rPr lang="de-DE" sz="1300" dirty="0" err="1" smtClean="0"/>
              <a:t>cannot</a:t>
            </a:r>
            <a:r>
              <a:rPr lang="de-DE" sz="1300" dirty="0" smtClean="0"/>
              <a:t> </a:t>
            </a:r>
            <a:r>
              <a:rPr lang="de-DE" sz="1300" dirty="0" err="1" smtClean="0"/>
              <a:t>longer</a:t>
            </a:r>
            <a:r>
              <a:rPr lang="de-DE" sz="1300" dirty="0" smtClean="0"/>
              <a:t> </a:t>
            </a:r>
            <a:r>
              <a:rPr lang="de-DE" sz="1300" dirty="0" err="1"/>
              <a:t>replenish</a:t>
            </a:r>
            <a:r>
              <a:rPr lang="de-DE" sz="1300" dirty="0"/>
              <a:t> </a:t>
            </a:r>
            <a:r>
              <a:rPr lang="de-DE" sz="1300" dirty="0" err="1"/>
              <a:t>the</a:t>
            </a:r>
            <a:r>
              <a:rPr lang="de-DE" sz="1300" dirty="0"/>
              <a:t> </a:t>
            </a:r>
            <a:r>
              <a:rPr lang="de-DE" sz="1300" dirty="0" err="1"/>
              <a:t>inversion</a:t>
            </a:r>
            <a:r>
              <a:rPr lang="de-DE" sz="1300" dirty="0"/>
              <a:t> </a:t>
            </a:r>
            <a:r>
              <a:rPr lang="de-DE" sz="1300" dirty="0" err="1"/>
              <a:t>as</a:t>
            </a:r>
            <a:r>
              <a:rPr lang="de-DE" sz="1300" dirty="0"/>
              <a:t> fast </a:t>
            </a:r>
            <a:r>
              <a:rPr lang="de-DE" sz="1300" dirty="0" err="1"/>
              <a:t>as</a:t>
            </a:r>
            <a:r>
              <a:rPr lang="de-DE" sz="1300" dirty="0"/>
              <a:t> </a:t>
            </a:r>
            <a:r>
              <a:rPr lang="de-DE" sz="1300" dirty="0" err="1"/>
              <a:t>the</a:t>
            </a:r>
            <a:r>
              <a:rPr lang="de-DE" sz="1300" dirty="0"/>
              <a:t> </a:t>
            </a:r>
            <a:r>
              <a:rPr lang="de-DE" sz="1300" dirty="0" err="1"/>
              <a:t>signal</a:t>
            </a:r>
            <a:r>
              <a:rPr lang="de-DE" sz="1300" dirty="0"/>
              <a:t> </a:t>
            </a:r>
            <a:r>
              <a:rPr lang="de-DE" sz="1300" dirty="0" err="1"/>
              <a:t>depletes</a:t>
            </a:r>
            <a:r>
              <a:rPr lang="de-DE" sz="1300" dirty="0"/>
              <a:t> it</a:t>
            </a:r>
            <a:r>
              <a:rPr lang="de-DE" sz="1300" dirty="0" smtClean="0"/>
              <a:t>.</a:t>
            </a:r>
            <a:r>
              <a:rPr lang="en-GB" sz="1300" dirty="0"/>
              <a:t> </a:t>
            </a:r>
            <a:r>
              <a:rPr lang="en-GB" sz="1300" dirty="0" smtClean="0"/>
              <a:t>(Depopulation </a:t>
            </a:r>
            <a:r>
              <a:rPr lang="en-GB" sz="1300" dirty="0"/>
              <a:t>of </a:t>
            </a:r>
            <a:r>
              <a:rPr lang="en-GB" sz="1300" dirty="0" smtClean="0"/>
              <a:t>excited state </a:t>
            </a:r>
            <a:r>
              <a:rPr lang="en-GB" sz="1300" dirty="0"/>
              <a:t>due to an increasing number of signal </a:t>
            </a:r>
            <a:r>
              <a:rPr lang="en-GB" sz="1300" dirty="0" smtClean="0"/>
              <a:t>photons)</a:t>
            </a:r>
          </a:p>
          <a:p>
            <a:pPr algn="just">
              <a:lnSpc>
                <a:spcPct val="150000"/>
              </a:lnSpc>
            </a:pPr>
            <a:r>
              <a:rPr lang="en-GB" sz="1400" b="1" dirty="0" smtClean="0">
                <a:solidFill>
                  <a:srgbClr val="00B050"/>
                </a:solidFill>
              </a:rPr>
              <a:t> </a:t>
            </a:r>
            <a:endParaRPr lang="de-DE" sz="1200" dirty="0">
              <a:sym typeface="Wingdings" panose="05000000000000000000" pitchFamily="2" charset="2"/>
            </a:endParaRPr>
          </a:p>
          <a:p>
            <a:pPr marL="259232" indent="-259232" algn="just">
              <a:lnSpc>
                <a:spcPct val="150000"/>
              </a:lnSpc>
              <a:buFont typeface="Arial" panose="020B0604020202020204" pitchFamily="34" charset="0"/>
              <a:buChar char="•"/>
            </a:pPr>
            <a:r>
              <a:rPr lang="de-DE" sz="1300" b="1" dirty="0" err="1" smtClean="0">
                <a:sym typeface="Wingdings" panose="05000000000000000000" pitchFamily="2" charset="2"/>
              </a:rPr>
              <a:t>Why</a:t>
            </a:r>
            <a:r>
              <a:rPr lang="de-DE" sz="1300" b="1" dirty="0" smtClean="0">
                <a:sym typeface="Wingdings" panose="05000000000000000000" pitchFamily="2" charset="2"/>
              </a:rPr>
              <a:t> </a:t>
            </a:r>
            <a:r>
              <a:rPr lang="de-DE" sz="1300" b="1" dirty="0" err="1" smtClean="0">
                <a:sym typeface="Wingdings" panose="05000000000000000000" pitchFamily="2" charset="2"/>
              </a:rPr>
              <a:t>saturation</a:t>
            </a:r>
            <a:r>
              <a:rPr lang="de-DE" sz="1300" b="1" dirty="0" smtClean="0">
                <a:sym typeface="Wingdings" panose="05000000000000000000" pitchFamily="2" charset="2"/>
              </a:rPr>
              <a:t> </a:t>
            </a:r>
            <a:r>
              <a:rPr lang="de-DE" sz="1300" b="1" dirty="0" err="1" smtClean="0">
                <a:sym typeface="Wingdings" panose="05000000000000000000" pitchFamily="2" charset="2"/>
              </a:rPr>
              <a:t>regime</a:t>
            </a:r>
            <a:r>
              <a:rPr lang="de-DE" sz="1300" b="1" dirty="0" smtClean="0">
                <a:sym typeface="Wingdings" panose="05000000000000000000" pitchFamily="2" charset="2"/>
              </a:rPr>
              <a:t> </a:t>
            </a:r>
            <a:r>
              <a:rPr lang="de-DE" sz="1300" b="1" dirty="0" err="1" smtClean="0">
                <a:sym typeface="Wingdings" panose="05000000000000000000" pitchFamily="2" charset="2"/>
              </a:rPr>
              <a:t>brings</a:t>
            </a:r>
            <a:r>
              <a:rPr lang="de-DE" sz="1300" b="1" dirty="0" smtClean="0">
                <a:sym typeface="Wingdings" panose="05000000000000000000" pitchFamily="2" charset="2"/>
              </a:rPr>
              <a:t> down ASE?</a:t>
            </a:r>
          </a:p>
          <a:p>
            <a:pPr marL="259232" indent="-259232" algn="just">
              <a:lnSpc>
                <a:spcPct val="150000"/>
              </a:lnSpc>
              <a:buFont typeface="Arial" panose="020B0604020202020204" pitchFamily="34" charset="0"/>
              <a:buChar char="•"/>
            </a:pPr>
            <a:r>
              <a:rPr lang="de-DE" sz="1300" dirty="0" err="1"/>
              <a:t>There</a:t>
            </a:r>
            <a:r>
              <a:rPr lang="de-DE" sz="1300" dirty="0"/>
              <a:t> </a:t>
            </a:r>
            <a:r>
              <a:rPr lang="de-DE" sz="1300" dirty="0" err="1"/>
              <a:t>is</a:t>
            </a:r>
            <a:r>
              <a:rPr lang="de-DE" sz="1300" dirty="0"/>
              <a:t> an </a:t>
            </a:r>
            <a:r>
              <a:rPr lang="de-DE" sz="1300" dirty="0" err="1"/>
              <a:t>interplace</a:t>
            </a:r>
            <a:r>
              <a:rPr lang="de-DE" sz="1300" dirty="0"/>
              <a:t>. </a:t>
            </a:r>
            <a:r>
              <a:rPr lang="de-DE" sz="1300" dirty="0" smtClean="0"/>
              <a:t>In </a:t>
            </a:r>
            <a:r>
              <a:rPr lang="de-DE" sz="1300" dirty="0" err="1"/>
              <a:t>this</a:t>
            </a:r>
            <a:r>
              <a:rPr lang="de-DE" sz="1300" dirty="0"/>
              <a:t> </a:t>
            </a:r>
            <a:r>
              <a:rPr lang="de-DE" sz="1300" dirty="0" err="1"/>
              <a:t>regime</a:t>
            </a:r>
            <a:r>
              <a:rPr lang="de-DE" sz="1300" dirty="0"/>
              <a:t>, </a:t>
            </a:r>
            <a:r>
              <a:rPr lang="de-DE" sz="1300" dirty="0" err="1" smtClean="0"/>
              <a:t>more</a:t>
            </a:r>
            <a:r>
              <a:rPr lang="de-DE" sz="1300" dirty="0" smtClean="0"/>
              <a:t> </a:t>
            </a:r>
            <a:r>
              <a:rPr lang="de-DE" sz="1300" dirty="0" err="1"/>
              <a:t>seed</a:t>
            </a:r>
            <a:r>
              <a:rPr lang="de-DE" sz="1300" dirty="0"/>
              <a:t> </a:t>
            </a:r>
            <a:r>
              <a:rPr lang="de-DE" sz="1300" dirty="0" err="1" smtClean="0"/>
              <a:t>does</a:t>
            </a:r>
            <a:r>
              <a:rPr lang="de-DE" sz="1300" dirty="0" smtClean="0"/>
              <a:t> not </a:t>
            </a:r>
            <a:r>
              <a:rPr lang="de-DE" sz="1300" dirty="0" err="1" smtClean="0"/>
              <a:t>have</a:t>
            </a:r>
            <a:r>
              <a:rPr lang="de-DE" sz="1300" dirty="0" smtClean="0"/>
              <a:t> </a:t>
            </a:r>
            <a:r>
              <a:rPr lang="de-DE" sz="1300" dirty="0" err="1" smtClean="0"/>
              <a:t>higher</a:t>
            </a:r>
            <a:r>
              <a:rPr lang="de-DE" sz="1300" dirty="0" smtClean="0"/>
              <a:t> </a:t>
            </a:r>
            <a:r>
              <a:rPr lang="de-DE" sz="1300" dirty="0" err="1"/>
              <a:t>amplification</a:t>
            </a:r>
            <a:r>
              <a:rPr lang="de-DE" sz="1300" dirty="0"/>
              <a:t> </a:t>
            </a:r>
            <a:r>
              <a:rPr lang="de-DE" sz="1300" dirty="0" smtClean="0"/>
              <a:t>but, also, </a:t>
            </a:r>
            <a:r>
              <a:rPr lang="de-DE" sz="1300" dirty="0" err="1" smtClean="0"/>
              <a:t>there</a:t>
            </a:r>
            <a:r>
              <a:rPr lang="de-DE" sz="1300" dirty="0" smtClean="0"/>
              <a:t> </a:t>
            </a:r>
            <a:r>
              <a:rPr lang="de-DE" sz="1300" dirty="0" err="1"/>
              <a:t>is</a:t>
            </a:r>
            <a:r>
              <a:rPr lang="de-DE" sz="1300" dirty="0"/>
              <a:t> a </a:t>
            </a:r>
            <a:r>
              <a:rPr lang="de-DE" sz="1300" dirty="0" err="1"/>
              <a:t>very</a:t>
            </a:r>
            <a:r>
              <a:rPr lang="de-DE" sz="1300" dirty="0"/>
              <a:t> </a:t>
            </a:r>
            <a:r>
              <a:rPr lang="de-DE" sz="1300" dirty="0" err="1"/>
              <a:t>few</a:t>
            </a:r>
            <a:r>
              <a:rPr lang="de-DE" sz="1300" dirty="0"/>
              <a:t> </a:t>
            </a:r>
            <a:r>
              <a:rPr lang="de-DE" sz="1300" dirty="0" err="1"/>
              <a:t>amount</a:t>
            </a:r>
            <a:r>
              <a:rPr lang="de-DE" sz="1300" dirty="0"/>
              <a:t> </a:t>
            </a:r>
            <a:r>
              <a:rPr lang="de-DE" sz="1300" dirty="0" err="1"/>
              <a:t>of</a:t>
            </a:r>
            <a:r>
              <a:rPr lang="de-DE" sz="1300" dirty="0"/>
              <a:t> residual </a:t>
            </a:r>
            <a:r>
              <a:rPr lang="de-DE" sz="1300" dirty="0" err="1"/>
              <a:t>inversion</a:t>
            </a:r>
            <a:r>
              <a:rPr lang="de-DE" sz="1300" dirty="0"/>
              <a:t> </a:t>
            </a:r>
            <a:r>
              <a:rPr lang="de-DE" sz="1300" dirty="0" err="1" smtClean="0"/>
              <a:t>that</a:t>
            </a:r>
            <a:r>
              <a:rPr lang="de-DE" sz="1300" dirty="0" smtClean="0"/>
              <a:t> </a:t>
            </a:r>
            <a:r>
              <a:rPr lang="de-DE" sz="1300" dirty="0"/>
              <a:t>ASE </a:t>
            </a:r>
            <a:r>
              <a:rPr lang="de-DE" sz="1300" dirty="0" err="1"/>
              <a:t>can</a:t>
            </a:r>
            <a:r>
              <a:rPr lang="de-DE" sz="1300" dirty="0"/>
              <a:t> catch </a:t>
            </a:r>
            <a:r>
              <a:rPr lang="de-DE" sz="1300" dirty="0" err="1"/>
              <a:t>up</a:t>
            </a:r>
            <a:r>
              <a:rPr lang="de-DE" sz="1300" dirty="0"/>
              <a:t>. </a:t>
            </a:r>
            <a:endParaRPr lang="de-DE" sz="1300" dirty="0" smtClean="0"/>
          </a:p>
          <a:p>
            <a:pPr marL="259232" indent="-259232" algn="just">
              <a:lnSpc>
                <a:spcPct val="150000"/>
              </a:lnSpc>
              <a:buFont typeface="Arial" panose="020B0604020202020204" pitchFamily="34" charset="0"/>
              <a:buChar char="•"/>
            </a:pPr>
            <a:r>
              <a:rPr lang="de-DE" sz="1300" dirty="0" err="1" smtClean="0"/>
              <a:t>If</a:t>
            </a:r>
            <a:r>
              <a:rPr lang="de-DE" sz="1300" dirty="0" smtClean="0"/>
              <a:t> </a:t>
            </a:r>
            <a:r>
              <a:rPr lang="de-DE" sz="1300" dirty="0" err="1" smtClean="0"/>
              <a:t>the</a:t>
            </a:r>
            <a:r>
              <a:rPr lang="de-DE" sz="1300" dirty="0" smtClean="0"/>
              <a:t> </a:t>
            </a:r>
            <a:r>
              <a:rPr lang="de-DE" sz="1300" dirty="0" err="1" smtClean="0"/>
              <a:t>seed</a:t>
            </a:r>
            <a:r>
              <a:rPr lang="de-DE" sz="1300" dirty="0" smtClean="0"/>
              <a:t> </a:t>
            </a:r>
            <a:r>
              <a:rPr lang="de-DE" sz="1300" dirty="0" err="1"/>
              <a:t>is</a:t>
            </a:r>
            <a:r>
              <a:rPr lang="de-DE" sz="1300" dirty="0"/>
              <a:t> </a:t>
            </a:r>
            <a:r>
              <a:rPr lang="de-DE" sz="1300" dirty="0" err="1" smtClean="0"/>
              <a:t>weak</a:t>
            </a:r>
            <a:r>
              <a:rPr lang="de-DE" sz="1300" dirty="0"/>
              <a:t>, </a:t>
            </a:r>
            <a:r>
              <a:rPr lang="de-DE" sz="1300" dirty="0" err="1" smtClean="0"/>
              <a:t>the</a:t>
            </a:r>
            <a:r>
              <a:rPr lang="de-DE" sz="1300" dirty="0" smtClean="0"/>
              <a:t> ASE </a:t>
            </a:r>
            <a:r>
              <a:rPr lang="de-DE" sz="1300" dirty="0" err="1"/>
              <a:t>can</a:t>
            </a:r>
            <a:r>
              <a:rPr lang="de-DE" sz="1300" dirty="0"/>
              <a:t> </a:t>
            </a:r>
            <a:r>
              <a:rPr lang="de-DE" sz="1300" dirty="0" err="1"/>
              <a:t>collect</a:t>
            </a:r>
            <a:r>
              <a:rPr lang="de-DE" sz="1300" dirty="0"/>
              <a:t> a large </a:t>
            </a:r>
            <a:r>
              <a:rPr lang="de-DE" sz="1300" dirty="0" err="1"/>
              <a:t>amount</a:t>
            </a:r>
            <a:r>
              <a:rPr lang="de-DE" sz="1300" dirty="0"/>
              <a:t> </a:t>
            </a:r>
            <a:r>
              <a:rPr lang="de-DE" sz="1300" dirty="0" err="1"/>
              <a:t>of</a:t>
            </a:r>
            <a:r>
              <a:rPr lang="de-DE" sz="1300" dirty="0"/>
              <a:t> </a:t>
            </a:r>
            <a:r>
              <a:rPr lang="de-DE" sz="1300" dirty="0" err="1" smtClean="0"/>
              <a:t>the</a:t>
            </a:r>
            <a:r>
              <a:rPr lang="de-DE" sz="1300" dirty="0" smtClean="0"/>
              <a:t> </a:t>
            </a:r>
            <a:r>
              <a:rPr lang="de-DE" sz="1300" dirty="0" err="1" smtClean="0"/>
              <a:t>inversion</a:t>
            </a:r>
            <a:endParaRPr lang="de-DE" sz="1300" dirty="0"/>
          </a:p>
          <a:p>
            <a:pPr marL="259232" indent="-259232" algn="just">
              <a:lnSpc>
                <a:spcPct val="150000"/>
              </a:lnSpc>
              <a:buFont typeface="Arial" panose="020B0604020202020204" pitchFamily="34" charset="0"/>
              <a:buChar char="•"/>
            </a:pPr>
            <a:endParaRPr lang="de-DE" sz="1300" b="1" dirty="0">
              <a:solidFill>
                <a:srgbClr val="00B050"/>
              </a:solidFill>
            </a:endParaRPr>
          </a:p>
          <a:p>
            <a:pPr marL="259232" indent="-259232" algn="just">
              <a:lnSpc>
                <a:spcPct val="150000"/>
              </a:lnSpc>
              <a:buFont typeface="Arial" panose="020B0604020202020204" pitchFamily="34" charset="0"/>
              <a:buChar char="•"/>
            </a:pPr>
            <a:r>
              <a:rPr lang="de-DE" sz="1300" dirty="0"/>
              <a:t>Operation </a:t>
            </a:r>
            <a:r>
              <a:rPr lang="de-DE" sz="1300" dirty="0" smtClean="0"/>
              <a:t>outside </a:t>
            </a:r>
            <a:r>
              <a:rPr lang="de-DE" sz="1300" dirty="0" err="1"/>
              <a:t>saturation</a:t>
            </a:r>
            <a:r>
              <a:rPr lang="de-DE" sz="1300" dirty="0"/>
              <a:t> </a:t>
            </a:r>
            <a:r>
              <a:rPr lang="de-DE" sz="1300" dirty="0" err="1" smtClean="0"/>
              <a:t>allows</a:t>
            </a:r>
            <a:r>
              <a:rPr lang="de-DE" sz="1300" dirty="0" smtClean="0"/>
              <a:t> </a:t>
            </a:r>
            <a:r>
              <a:rPr lang="de-DE" sz="1300" dirty="0" err="1" smtClean="0"/>
              <a:t>more</a:t>
            </a:r>
            <a:r>
              <a:rPr lang="de-DE" sz="1300" dirty="0" smtClean="0"/>
              <a:t> </a:t>
            </a:r>
            <a:r>
              <a:rPr lang="de-DE" sz="1300" dirty="0" err="1" smtClean="0"/>
              <a:t>ions</a:t>
            </a:r>
            <a:r>
              <a:rPr lang="de-DE" sz="1300" dirty="0" smtClean="0"/>
              <a:t> </a:t>
            </a:r>
            <a:r>
              <a:rPr lang="de-DE" sz="1300" dirty="0" err="1" smtClean="0"/>
              <a:t>to</a:t>
            </a:r>
            <a:r>
              <a:rPr lang="de-DE" sz="1300" dirty="0" smtClean="0"/>
              <a:t> </a:t>
            </a:r>
            <a:r>
              <a:rPr lang="de-DE" sz="1300" dirty="0" err="1" smtClean="0"/>
              <a:t>be</a:t>
            </a:r>
            <a:r>
              <a:rPr lang="de-DE" sz="1300" dirty="0" smtClean="0"/>
              <a:t> </a:t>
            </a:r>
            <a:r>
              <a:rPr lang="de-DE" sz="1300" dirty="0" err="1" smtClean="0"/>
              <a:t>used</a:t>
            </a:r>
            <a:r>
              <a:rPr lang="de-DE" sz="1300" dirty="0" smtClean="0"/>
              <a:t> </a:t>
            </a:r>
            <a:r>
              <a:rPr lang="de-DE" sz="1300" dirty="0" err="1" smtClean="0"/>
              <a:t>for</a:t>
            </a:r>
            <a:r>
              <a:rPr lang="de-DE" sz="1300" dirty="0" smtClean="0"/>
              <a:t> </a:t>
            </a:r>
            <a:r>
              <a:rPr lang="de-DE" sz="1300" dirty="0" err="1" smtClean="0"/>
              <a:t>amplification</a:t>
            </a:r>
            <a:r>
              <a:rPr lang="de-DE" sz="1300" dirty="0" smtClean="0"/>
              <a:t> (</a:t>
            </a:r>
            <a:r>
              <a:rPr lang="de-DE" sz="1300" dirty="0" err="1" smtClean="0"/>
              <a:t>higher</a:t>
            </a:r>
            <a:r>
              <a:rPr lang="de-DE" sz="1300" dirty="0" smtClean="0"/>
              <a:t> </a:t>
            </a:r>
            <a:r>
              <a:rPr lang="de-DE" sz="1300" dirty="0" err="1" smtClean="0"/>
              <a:t>efficiency</a:t>
            </a:r>
            <a:r>
              <a:rPr lang="de-DE" sz="1300" dirty="0" smtClean="0"/>
              <a:t>) but also, </a:t>
            </a:r>
            <a:r>
              <a:rPr lang="de-DE" sz="1300" dirty="0" err="1" smtClean="0"/>
              <a:t>more</a:t>
            </a:r>
            <a:r>
              <a:rPr lang="de-DE" sz="1300" dirty="0" smtClean="0"/>
              <a:t> </a:t>
            </a:r>
            <a:r>
              <a:rPr lang="de-DE" sz="1300" dirty="0" err="1" smtClean="0"/>
              <a:t>ions</a:t>
            </a:r>
            <a:r>
              <a:rPr lang="de-DE" sz="1300" dirty="0" smtClean="0"/>
              <a:t> </a:t>
            </a:r>
            <a:r>
              <a:rPr lang="de-DE" sz="1300" dirty="0" err="1" smtClean="0"/>
              <a:t>are</a:t>
            </a:r>
            <a:r>
              <a:rPr lang="de-DE" sz="1300" dirty="0" smtClean="0"/>
              <a:t> </a:t>
            </a:r>
            <a:r>
              <a:rPr lang="de-DE" sz="1300" dirty="0" err="1" smtClean="0"/>
              <a:t>available</a:t>
            </a:r>
            <a:r>
              <a:rPr lang="de-DE" sz="1300" dirty="0" smtClean="0"/>
              <a:t> </a:t>
            </a:r>
            <a:r>
              <a:rPr lang="de-DE" sz="1300" dirty="0" err="1" smtClean="0"/>
              <a:t>for</a:t>
            </a:r>
            <a:r>
              <a:rPr lang="de-DE" sz="1300" dirty="0" smtClean="0"/>
              <a:t> </a:t>
            </a:r>
            <a:r>
              <a:rPr lang="de-DE" sz="1300" dirty="0" err="1" smtClean="0"/>
              <a:t>be</a:t>
            </a:r>
            <a:r>
              <a:rPr lang="de-DE" sz="1300" dirty="0" smtClean="0"/>
              <a:t> </a:t>
            </a:r>
            <a:r>
              <a:rPr lang="de-DE" sz="1300" dirty="0" err="1" smtClean="0"/>
              <a:t>taken</a:t>
            </a:r>
            <a:r>
              <a:rPr lang="de-DE" sz="1300" dirty="0" smtClean="0"/>
              <a:t> by ASE (Higher </a:t>
            </a:r>
            <a:r>
              <a:rPr lang="de-DE" sz="1300" dirty="0" err="1" smtClean="0"/>
              <a:t>noise</a:t>
            </a:r>
            <a:r>
              <a:rPr lang="de-DE" sz="1300" dirty="0" smtClean="0"/>
              <a:t>)</a:t>
            </a:r>
            <a:endParaRPr lang="de-DE" sz="1300" dirty="0"/>
          </a:p>
        </p:txBody>
      </p:sp>
      <p:sp>
        <p:nvSpPr>
          <p:cNvPr id="6" name="Textfeld 5"/>
          <p:cNvSpPr txBox="1"/>
          <p:nvPr/>
        </p:nvSpPr>
        <p:spPr>
          <a:xfrm>
            <a:off x="767408" y="5301208"/>
            <a:ext cx="8496944" cy="692497"/>
          </a:xfrm>
          <a:prstGeom prst="rect">
            <a:avLst/>
          </a:prstGeom>
          <a:noFill/>
        </p:spPr>
        <p:txBody>
          <a:bodyPr wrap="square" rtlCol="0">
            <a:spAutoFit/>
          </a:bodyPr>
          <a:lstStyle/>
          <a:p>
            <a:pPr marL="259232" indent="-259232" algn="just">
              <a:lnSpc>
                <a:spcPct val="150000"/>
              </a:lnSpc>
              <a:buFont typeface="Arial" panose="020B0604020202020204" pitchFamily="34" charset="0"/>
              <a:buChar char="•"/>
            </a:pPr>
            <a:r>
              <a:rPr lang="en-GB" sz="1300" b="1" dirty="0"/>
              <a:t>Why SNR increases with input power?</a:t>
            </a:r>
          </a:p>
          <a:p>
            <a:pPr algn="just">
              <a:lnSpc>
                <a:spcPct val="150000"/>
              </a:lnSpc>
            </a:pPr>
            <a:r>
              <a:rPr lang="en-GB" sz="1300" dirty="0">
                <a:solidFill>
                  <a:srgbClr val="FF0000"/>
                </a:solidFill>
              </a:rPr>
              <a:t>More power is taken by the input signal and does not leave so much inversion available for ASE </a:t>
            </a:r>
            <a:r>
              <a:rPr lang="en-GB" sz="1300" dirty="0" smtClean="0">
                <a:solidFill>
                  <a:srgbClr val="FF0000"/>
                </a:solidFill>
              </a:rPr>
              <a:t>generation</a:t>
            </a:r>
            <a:endParaRPr lang="de-DE" sz="1300" dirty="0">
              <a:solidFill>
                <a:srgbClr val="FF0000"/>
              </a:solidFill>
            </a:endParaRPr>
          </a:p>
        </p:txBody>
      </p:sp>
      <p:pic>
        <p:nvPicPr>
          <p:cNvPr id="8" name="Grafik 7"/>
          <p:cNvPicPr>
            <a:picLocks noChangeAspect="1"/>
          </p:cNvPicPr>
          <p:nvPr/>
        </p:nvPicPr>
        <p:blipFill>
          <a:blip r:embed="rId3"/>
          <a:stretch>
            <a:fillRect/>
          </a:stretch>
        </p:blipFill>
        <p:spPr>
          <a:xfrm>
            <a:off x="8912460" y="5409305"/>
            <a:ext cx="3260813" cy="776384"/>
          </a:xfrm>
          <a:prstGeom prst="rect">
            <a:avLst/>
          </a:prstGeom>
        </p:spPr>
      </p:pic>
      <p:pic>
        <p:nvPicPr>
          <p:cNvPr id="3" name="Grafik 2"/>
          <p:cNvPicPr>
            <a:picLocks noChangeAspect="1"/>
          </p:cNvPicPr>
          <p:nvPr/>
        </p:nvPicPr>
        <p:blipFill rotWithShape="1">
          <a:blip r:embed="rId4">
            <a:extLst>
              <a:ext uri="{28A0092B-C50C-407E-A947-70E740481C1C}">
                <a14:useLocalDpi xmlns:a14="http://schemas.microsoft.com/office/drawing/2010/main" val="0"/>
              </a:ext>
            </a:extLst>
          </a:blip>
          <a:srcRect t="5649"/>
          <a:stretch/>
        </p:blipFill>
        <p:spPr>
          <a:xfrm>
            <a:off x="7896200" y="1628800"/>
            <a:ext cx="3616281" cy="2730937"/>
          </a:xfrm>
          <a:prstGeom prst="rect">
            <a:avLst/>
          </a:prstGeom>
        </p:spPr>
      </p:pic>
      <p:sp>
        <p:nvSpPr>
          <p:cNvPr id="7" name="Rechteck 6"/>
          <p:cNvSpPr/>
          <p:nvPr/>
        </p:nvSpPr>
        <p:spPr>
          <a:xfrm>
            <a:off x="4999856" y="122680"/>
            <a:ext cx="6096000" cy="3970318"/>
          </a:xfrm>
          <a:prstGeom prst="rect">
            <a:avLst/>
          </a:prstGeom>
        </p:spPr>
        <p:txBody>
          <a:bodyPr>
            <a:spAutoFit/>
          </a:bodyPr>
          <a:lstStyle/>
          <a:p>
            <a:r>
              <a:rPr lang="en-GB" dirty="0">
                <a:solidFill>
                  <a:srgbClr val="222222"/>
                </a:solidFill>
                <a:latin typeface="Open Sans"/>
              </a:rPr>
              <a:t> </a:t>
            </a:r>
            <a:r>
              <a:rPr lang="en-GB" b="1" dirty="0">
                <a:solidFill>
                  <a:srgbClr val="222222"/>
                </a:solidFill>
                <a:latin typeface="Open Sans"/>
              </a:rPr>
              <a:t>An important aspect is that the atoms cannot be pushed back to the ground state by stimulated emission with pump radiation, since their excitation energy is too low for that – they cannot “see” the pump light any more. Therefore, with sufficiently intense pumping it is possible to reach a population of the upper laser level which is well above 50%, and thus higher than that of the lower laser level (the ground state); a </a:t>
            </a:r>
            <a:r>
              <a:rPr lang="en-GB" b="1" dirty="0">
                <a:solidFill>
                  <a:srgbClr val="4444CC"/>
                </a:solidFill>
                <a:latin typeface="Open Sans"/>
                <a:hlinkClick r:id="rId5" tooltip="a state of a medium where a higher-lying electronic level has a higher population than a lower-lying level"/>
              </a:rPr>
              <a:t>population inversion</a:t>
            </a:r>
            <a:r>
              <a:rPr lang="en-GB" b="1" dirty="0">
                <a:solidFill>
                  <a:srgbClr val="222222"/>
                </a:solidFill>
                <a:latin typeface="Open Sans"/>
              </a:rPr>
              <a:t> is reached. In that situation, stimulated emission at the laser wavelength dominates over re-absorption on that laser transition, so that a positive net </a:t>
            </a:r>
            <a:r>
              <a:rPr lang="en-GB" b="1" dirty="0">
                <a:solidFill>
                  <a:srgbClr val="4444CC"/>
                </a:solidFill>
                <a:latin typeface="Open Sans"/>
                <a:hlinkClick r:id="rId6" tooltip="a measure of the strength of optical amplification"/>
              </a:rPr>
              <a:t>gain</a:t>
            </a:r>
            <a:r>
              <a:rPr lang="en-GB" b="1" dirty="0">
                <a:solidFill>
                  <a:srgbClr val="222222"/>
                </a:solidFill>
                <a:latin typeface="Open Sans"/>
              </a:rPr>
              <a:t> results, which can be used for amplification or laser operation.</a:t>
            </a:r>
            <a:endParaRPr lang="en-GB" b="1" dirty="0"/>
          </a:p>
        </p:txBody>
      </p:sp>
    </p:spTree>
    <p:extLst>
      <p:ext uri="{BB962C8B-B14F-4D97-AF65-F5344CB8AC3E}">
        <p14:creationId xmlns:p14="http://schemas.microsoft.com/office/powerpoint/2010/main" val="1065505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18. März 2022</a:t>
            </a:fld>
            <a:endParaRPr lang="en-US" dirty="0"/>
          </a:p>
        </p:txBody>
      </p:sp>
      <p:sp>
        <p:nvSpPr>
          <p:cNvPr id="6" name="Textfeld 5"/>
          <p:cNvSpPr txBox="1"/>
          <p:nvPr/>
        </p:nvSpPr>
        <p:spPr>
          <a:xfrm>
            <a:off x="7068348" y="5234033"/>
            <a:ext cx="1048685" cy="923330"/>
          </a:xfrm>
          <a:prstGeom prst="rect">
            <a:avLst/>
          </a:prstGeom>
          <a:noFill/>
        </p:spPr>
        <p:txBody>
          <a:bodyPr wrap="none" rtlCol="0">
            <a:spAutoFit/>
          </a:bodyPr>
          <a:lstStyle/>
          <a:p>
            <a:r>
              <a:rPr lang="en-GB" dirty="0" smtClean="0"/>
              <a:t>120 mW</a:t>
            </a:r>
          </a:p>
          <a:p>
            <a:r>
              <a:rPr lang="de-DE" dirty="0" smtClean="0"/>
              <a:t>300 µW</a:t>
            </a:r>
          </a:p>
          <a:p>
            <a:r>
              <a:rPr lang="de-DE" dirty="0" smtClean="0"/>
              <a:t>2.8 </a:t>
            </a:r>
            <a:r>
              <a:rPr lang="de-DE" dirty="0"/>
              <a:t>µ</a:t>
            </a:r>
            <a:r>
              <a:rPr lang="de-DE" dirty="0" smtClean="0"/>
              <a:t>W</a:t>
            </a:r>
            <a:endParaRPr lang="en-GB" dirty="0"/>
          </a:p>
        </p:txBody>
      </p:sp>
      <p:sp>
        <p:nvSpPr>
          <p:cNvPr id="10" name="Textfeld 9"/>
          <p:cNvSpPr txBox="1"/>
          <p:nvPr/>
        </p:nvSpPr>
        <p:spPr>
          <a:xfrm>
            <a:off x="1775520" y="5234033"/>
            <a:ext cx="984565" cy="923330"/>
          </a:xfrm>
          <a:prstGeom prst="rect">
            <a:avLst/>
          </a:prstGeom>
          <a:noFill/>
        </p:spPr>
        <p:txBody>
          <a:bodyPr wrap="none" rtlCol="0">
            <a:spAutoFit/>
          </a:bodyPr>
          <a:lstStyle/>
          <a:p>
            <a:r>
              <a:rPr lang="en-GB" dirty="0"/>
              <a:t>2</a:t>
            </a:r>
            <a:r>
              <a:rPr lang="en-GB" dirty="0" smtClean="0"/>
              <a:t>0 mW</a:t>
            </a:r>
          </a:p>
          <a:p>
            <a:r>
              <a:rPr lang="de-DE" dirty="0" smtClean="0"/>
              <a:t>261 µW</a:t>
            </a:r>
          </a:p>
          <a:p>
            <a:r>
              <a:rPr lang="de-DE" dirty="0" smtClean="0"/>
              <a:t>2.3 µW</a:t>
            </a:r>
            <a:endParaRPr lang="en-GB" dirty="0"/>
          </a:p>
        </p:txBody>
      </p:sp>
      <p:pic>
        <p:nvPicPr>
          <p:cNvPr id="11" name="Grafik 10"/>
          <p:cNvPicPr>
            <a:picLocks noChangeAspect="1"/>
          </p:cNvPicPr>
          <p:nvPr/>
        </p:nvPicPr>
        <p:blipFill rotWithShape="1">
          <a:blip r:embed="rId2"/>
          <a:srcRect b="853"/>
          <a:stretch/>
        </p:blipFill>
        <p:spPr>
          <a:xfrm>
            <a:off x="407368" y="1556793"/>
            <a:ext cx="5148850" cy="3384376"/>
          </a:xfrm>
          <a:prstGeom prst="rect">
            <a:avLst/>
          </a:prstGeom>
        </p:spPr>
      </p:pic>
      <p:pic>
        <p:nvPicPr>
          <p:cNvPr id="12" name="Grafik 11"/>
          <p:cNvPicPr>
            <a:picLocks noChangeAspect="1"/>
          </p:cNvPicPr>
          <p:nvPr/>
        </p:nvPicPr>
        <p:blipFill rotWithShape="1">
          <a:blip r:embed="rId3"/>
          <a:srcRect b="852"/>
          <a:stretch/>
        </p:blipFill>
        <p:spPr>
          <a:xfrm>
            <a:off x="6288788" y="1556465"/>
            <a:ext cx="5063796" cy="3384704"/>
          </a:xfrm>
          <a:prstGeom prst="rect">
            <a:avLst/>
          </a:prstGeom>
        </p:spPr>
      </p:pic>
      <p:sp>
        <p:nvSpPr>
          <p:cNvPr id="13" name="Titel 1"/>
          <p:cNvSpPr>
            <a:spLocks noGrp="1"/>
          </p:cNvSpPr>
          <p:nvPr>
            <p:ph type="title"/>
          </p:nvPr>
        </p:nvSpPr>
        <p:spPr>
          <a:xfrm>
            <a:off x="609600" y="274638"/>
            <a:ext cx="10972800" cy="654050"/>
          </a:xfrm>
        </p:spPr>
        <p:txBody>
          <a:bodyPr/>
          <a:lstStyle/>
          <a:p>
            <a:r>
              <a:rPr lang="en-GB" sz="3600" dirty="0"/>
              <a:t>1</a:t>
            </a:r>
            <a:r>
              <a:rPr lang="en-GB" sz="3600" baseline="30000" dirty="0"/>
              <a:t>st</a:t>
            </a:r>
            <a:r>
              <a:rPr lang="en-GB" sz="3600" dirty="0"/>
              <a:t> </a:t>
            </a:r>
            <a:r>
              <a:rPr lang="en-GB" sz="3600" dirty="0" smtClean="0"/>
              <a:t>amplifier</a:t>
            </a:r>
            <a:endParaRPr lang="en-GB" dirty="0"/>
          </a:p>
        </p:txBody>
      </p:sp>
    </p:spTree>
    <p:extLst>
      <p:ext uri="{BB962C8B-B14F-4D97-AF65-F5344CB8AC3E}">
        <p14:creationId xmlns:p14="http://schemas.microsoft.com/office/powerpoint/2010/main" val="588169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18. März 2022</a:t>
            </a:fld>
            <a:endParaRPr lang="en-US" dirty="0"/>
          </a:p>
        </p:txBody>
      </p:sp>
      <p:sp>
        <p:nvSpPr>
          <p:cNvPr id="6" name="Textfeld 5"/>
          <p:cNvSpPr txBox="1"/>
          <p:nvPr/>
        </p:nvSpPr>
        <p:spPr>
          <a:xfrm>
            <a:off x="1199456" y="5024661"/>
            <a:ext cx="1107996" cy="923330"/>
          </a:xfrm>
          <a:prstGeom prst="rect">
            <a:avLst/>
          </a:prstGeom>
          <a:noFill/>
        </p:spPr>
        <p:txBody>
          <a:bodyPr wrap="none" rtlCol="0">
            <a:spAutoFit/>
          </a:bodyPr>
          <a:lstStyle/>
          <a:p>
            <a:r>
              <a:rPr lang="en-GB" dirty="0" smtClean="0"/>
              <a:t>100 mW</a:t>
            </a:r>
          </a:p>
          <a:p>
            <a:r>
              <a:rPr lang="de-DE" dirty="0" smtClean="0"/>
              <a:t>14.5 mW</a:t>
            </a:r>
          </a:p>
          <a:p>
            <a:r>
              <a:rPr lang="de-DE" dirty="0" smtClean="0"/>
              <a:t>0.06 mW</a:t>
            </a:r>
            <a:endParaRPr lang="en-GB" dirty="0"/>
          </a:p>
        </p:txBody>
      </p:sp>
      <p:sp>
        <p:nvSpPr>
          <p:cNvPr id="7" name="Textfeld 6"/>
          <p:cNvSpPr txBox="1"/>
          <p:nvPr/>
        </p:nvSpPr>
        <p:spPr>
          <a:xfrm>
            <a:off x="8040216" y="5024661"/>
            <a:ext cx="1364476" cy="923330"/>
          </a:xfrm>
          <a:prstGeom prst="rect">
            <a:avLst/>
          </a:prstGeom>
          <a:noFill/>
        </p:spPr>
        <p:txBody>
          <a:bodyPr wrap="none" rtlCol="0">
            <a:spAutoFit/>
          </a:bodyPr>
          <a:lstStyle/>
          <a:p>
            <a:r>
              <a:rPr lang="en-GB" dirty="0"/>
              <a:t>3</a:t>
            </a:r>
            <a:r>
              <a:rPr lang="en-GB" dirty="0" smtClean="0"/>
              <a:t>50 mW</a:t>
            </a:r>
          </a:p>
          <a:p>
            <a:r>
              <a:rPr lang="de-DE" dirty="0" smtClean="0"/>
              <a:t>21 mW</a:t>
            </a:r>
          </a:p>
          <a:p>
            <a:r>
              <a:rPr lang="de-DE" dirty="0" smtClean="0"/>
              <a:t>0.0853 mW</a:t>
            </a:r>
            <a:endParaRPr lang="en-GB" dirty="0"/>
          </a:p>
        </p:txBody>
      </p:sp>
      <p:pic>
        <p:nvPicPr>
          <p:cNvPr id="3" name="Grafik 2"/>
          <p:cNvPicPr>
            <a:picLocks noChangeAspect="1"/>
          </p:cNvPicPr>
          <p:nvPr/>
        </p:nvPicPr>
        <p:blipFill>
          <a:blip r:embed="rId2"/>
          <a:stretch>
            <a:fillRect/>
          </a:stretch>
        </p:blipFill>
        <p:spPr>
          <a:xfrm>
            <a:off x="551384" y="1413207"/>
            <a:ext cx="5264906" cy="3538152"/>
          </a:xfrm>
          <a:prstGeom prst="rect">
            <a:avLst/>
          </a:prstGeom>
        </p:spPr>
      </p:pic>
      <p:pic>
        <p:nvPicPr>
          <p:cNvPr id="8" name="Grafik 7"/>
          <p:cNvPicPr>
            <a:picLocks noChangeAspect="1"/>
          </p:cNvPicPr>
          <p:nvPr/>
        </p:nvPicPr>
        <p:blipFill>
          <a:blip r:embed="rId3"/>
          <a:stretch>
            <a:fillRect/>
          </a:stretch>
        </p:blipFill>
        <p:spPr>
          <a:xfrm>
            <a:off x="6554165" y="1484784"/>
            <a:ext cx="5059854" cy="3394999"/>
          </a:xfrm>
          <a:prstGeom prst="rect">
            <a:avLst/>
          </a:prstGeom>
        </p:spPr>
      </p:pic>
      <p:sp>
        <p:nvSpPr>
          <p:cNvPr id="9" name="Titel 1"/>
          <p:cNvSpPr>
            <a:spLocks noGrp="1"/>
          </p:cNvSpPr>
          <p:nvPr>
            <p:ph type="title"/>
          </p:nvPr>
        </p:nvSpPr>
        <p:spPr>
          <a:xfrm>
            <a:off x="609600" y="274638"/>
            <a:ext cx="10972800" cy="654050"/>
          </a:xfrm>
        </p:spPr>
        <p:txBody>
          <a:bodyPr/>
          <a:lstStyle/>
          <a:p>
            <a:r>
              <a:rPr lang="en-GB" sz="3600" dirty="0" smtClean="0"/>
              <a:t>2</a:t>
            </a:r>
            <a:r>
              <a:rPr lang="en-GB" sz="3600" baseline="30000" dirty="0" smtClean="0"/>
              <a:t>nd</a:t>
            </a:r>
            <a:r>
              <a:rPr lang="en-GB" sz="3600" dirty="0" smtClean="0"/>
              <a:t> amplifier</a:t>
            </a:r>
            <a:endParaRPr lang="en-GB" dirty="0"/>
          </a:p>
        </p:txBody>
      </p:sp>
    </p:spTree>
    <p:extLst>
      <p:ext uri="{BB962C8B-B14F-4D97-AF65-F5344CB8AC3E}">
        <p14:creationId xmlns:p14="http://schemas.microsoft.com/office/powerpoint/2010/main" val="1589012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xmlns="" id="{DC558B08-5E53-47DE-8FB0-419773455732}"/>
              </a:ext>
            </a:extLst>
          </p:cNvPr>
          <p:cNvSpPr txBox="1">
            <a:spLocks/>
          </p:cNvSpPr>
          <p:nvPr/>
        </p:nvSpPr>
        <p:spPr bwMode="auto">
          <a:xfrm>
            <a:off x="767408" y="260648"/>
            <a:ext cx="9144000" cy="672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CA" dirty="0"/>
          </a:p>
        </p:txBody>
      </p:sp>
      <p:sp>
        <p:nvSpPr>
          <p:cNvPr id="3" name="Datumsplatzhalter 2">
            <a:extLst>
              <a:ext uri="{FF2B5EF4-FFF2-40B4-BE49-F238E27FC236}">
                <a16:creationId xmlns:a16="http://schemas.microsoft.com/office/drawing/2014/main" xmlns="" id="{3D1CF18F-D483-634F-8098-7CA2A721BB7C}"/>
              </a:ext>
            </a:extLst>
          </p:cNvPr>
          <p:cNvSpPr>
            <a:spLocks noGrp="1"/>
          </p:cNvSpPr>
          <p:nvPr>
            <p:ph type="dt" sz="half" idx="10"/>
          </p:nvPr>
        </p:nvSpPr>
        <p:spPr/>
        <p:txBody>
          <a:bodyPr/>
          <a:lstStyle/>
          <a:p>
            <a:pPr>
              <a:defRPr/>
            </a:pPr>
            <a:fld id="{125A46A3-7CDD-48E8-A2F3-EDB7AE3960DA}" type="datetime4">
              <a:rPr lang="de-DE" smtClean="0"/>
              <a:t>18. März 2022</a:t>
            </a:fld>
            <a:endParaRPr lang="en-US" dirty="0"/>
          </a:p>
        </p:txBody>
      </p:sp>
      <p:sp>
        <p:nvSpPr>
          <p:cNvPr id="6" name="Textfeld 5"/>
          <p:cNvSpPr txBox="1"/>
          <p:nvPr/>
        </p:nvSpPr>
        <p:spPr>
          <a:xfrm>
            <a:off x="767408" y="1112803"/>
            <a:ext cx="7488832" cy="804323"/>
          </a:xfrm>
          <a:prstGeom prst="rect">
            <a:avLst/>
          </a:prstGeom>
          <a:noFill/>
        </p:spPr>
        <p:txBody>
          <a:bodyPr wrap="square" rtlCol="0">
            <a:spAutoFit/>
          </a:bodyPr>
          <a:lstStyle/>
          <a:p>
            <a:pPr algn="just">
              <a:lnSpc>
                <a:spcPct val="150000"/>
              </a:lnSpc>
            </a:pPr>
            <a:r>
              <a:rPr lang="de-DE" sz="1542" b="1" dirty="0" smtClean="0"/>
              <a:t>Final design</a:t>
            </a:r>
          </a:p>
          <a:p>
            <a:pPr algn="just">
              <a:lnSpc>
                <a:spcPct val="150000"/>
              </a:lnSpc>
            </a:pPr>
            <a:endParaRPr lang="de-DE" sz="1542" b="1" dirty="0" smtClean="0"/>
          </a:p>
        </p:txBody>
      </p:sp>
      <p:sp>
        <p:nvSpPr>
          <p:cNvPr id="7" name="Textfeld 6">
            <a:extLst>
              <a:ext uri="{FF2B5EF4-FFF2-40B4-BE49-F238E27FC236}">
                <a16:creationId xmlns="" xmlns:a16="http://schemas.microsoft.com/office/drawing/2014/main" id="{02014730-6580-7046-BFEA-27AE53C43215}"/>
              </a:ext>
            </a:extLst>
          </p:cNvPr>
          <p:cNvSpPr txBox="1"/>
          <p:nvPr/>
        </p:nvSpPr>
        <p:spPr>
          <a:xfrm>
            <a:off x="2270900" y="4677527"/>
            <a:ext cx="1332011" cy="231923"/>
          </a:xfrm>
          <a:prstGeom prst="rect">
            <a:avLst/>
          </a:prstGeom>
          <a:noFill/>
        </p:spPr>
        <p:txBody>
          <a:bodyPr wrap="square" rtlCol="0">
            <a:spAutoFit/>
          </a:bodyPr>
          <a:lstStyle/>
          <a:p>
            <a:pPr algn="ctr"/>
            <a:r>
              <a:rPr lang="de-DE" sz="907" dirty="0"/>
              <a:t>seed: output 1st stage</a:t>
            </a:r>
          </a:p>
        </p:txBody>
      </p:sp>
      <p:cxnSp>
        <p:nvCxnSpPr>
          <p:cNvPr id="8" name="Gerade Verbindung mit Pfeil 7">
            <a:extLst>
              <a:ext uri="{FF2B5EF4-FFF2-40B4-BE49-F238E27FC236}">
                <a16:creationId xmlns="" xmlns:a16="http://schemas.microsoft.com/office/drawing/2014/main" id="{2FD003FA-7DCC-C54C-84B1-A62F99FE8010}"/>
              </a:ext>
            </a:extLst>
          </p:cNvPr>
          <p:cNvCxnSpPr>
            <a:cxnSpLocks/>
            <a:stCxn id="11" idx="3"/>
            <a:endCxn id="14" idx="1"/>
          </p:cNvCxnSpPr>
          <p:nvPr/>
        </p:nvCxnSpPr>
        <p:spPr bwMode="auto">
          <a:xfrm>
            <a:off x="5159896" y="4793489"/>
            <a:ext cx="1248746" cy="0"/>
          </a:xfrm>
          <a:prstGeom prst="straightConnector1">
            <a:avLst/>
          </a:prstGeom>
          <a:noFill/>
          <a:ln w="19050">
            <a:solidFill>
              <a:srgbClr val="0070C0"/>
            </a:solidFill>
            <a:round/>
            <a:headEnd/>
            <a:tailEnd type="triangle"/>
          </a:ln>
          <a:extLst>
            <a:ext uri="{909E8E84-426E-40DD-AFC4-6F175D3DCCD1}">
              <a14:hiddenFill xmlns:a14="http://schemas.microsoft.com/office/drawing/2010/main">
                <a:noFill/>
              </a14:hiddenFill>
            </a:ext>
          </a:extLst>
        </p:spPr>
      </p:cxnSp>
      <p:sp>
        <p:nvSpPr>
          <p:cNvPr id="9" name="Abgerundetes Rechteck 8">
            <a:extLst>
              <a:ext uri="{FF2B5EF4-FFF2-40B4-BE49-F238E27FC236}">
                <a16:creationId xmlns="" xmlns:a16="http://schemas.microsoft.com/office/drawing/2014/main" id="{3A30E033-22E6-754B-A889-93294AD3FFDD}"/>
              </a:ext>
            </a:extLst>
          </p:cNvPr>
          <p:cNvSpPr/>
          <p:nvPr/>
        </p:nvSpPr>
        <p:spPr>
          <a:xfrm>
            <a:off x="9205254" y="4647290"/>
            <a:ext cx="1139218" cy="293878"/>
          </a:xfrm>
          <a:prstGeom prst="roundRect">
            <a:avLst/>
          </a:prstGeom>
          <a:solidFill>
            <a:schemeClr val="bg1">
              <a:lumMod val="95000"/>
            </a:schemeClr>
          </a:solidFill>
          <a:ln w="28575">
            <a:solidFill>
              <a:srgbClr val="0070C0"/>
            </a:solidFill>
          </a:ln>
        </p:spPr>
        <p:style>
          <a:lnRef idx="1">
            <a:schemeClr val="dk1"/>
          </a:lnRef>
          <a:fillRef idx="2">
            <a:schemeClr val="dk1"/>
          </a:fillRef>
          <a:effectRef idx="1">
            <a:schemeClr val="dk1"/>
          </a:effectRef>
          <a:fontRef idx="minor">
            <a:schemeClr val="dk1"/>
          </a:fontRef>
        </p:style>
        <p:txBody>
          <a:bodyPr rtlCol="0" anchor="ctr"/>
          <a:lstStyle/>
          <a:p>
            <a:pPr algn="ctr"/>
            <a:r>
              <a:rPr lang="de-DE" sz="1361" dirty="0">
                <a:solidFill>
                  <a:schemeClr val="tx1"/>
                </a:solidFill>
              </a:rPr>
              <a:t>1550 </a:t>
            </a:r>
            <a:r>
              <a:rPr lang="de-DE" sz="1361" dirty="0" err="1">
                <a:solidFill>
                  <a:schemeClr val="tx1"/>
                </a:solidFill>
              </a:rPr>
              <a:t>fc</a:t>
            </a:r>
            <a:r>
              <a:rPr lang="de-DE" sz="1361" dirty="0">
                <a:solidFill>
                  <a:schemeClr val="tx1"/>
                </a:solidFill>
              </a:rPr>
              <a:t>/</a:t>
            </a:r>
            <a:r>
              <a:rPr lang="de-DE" sz="1361" dirty="0" err="1">
                <a:solidFill>
                  <a:schemeClr val="tx1"/>
                </a:solidFill>
              </a:rPr>
              <a:t>apc</a:t>
            </a:r>
            <a:endParaRPr lang="de-DE" sz="1361" dirty="0">
              <a:solidFill>
                <a:schemeClr val="tx1"/>
              </a:solidFill>
            </a:endParaRPr>
          </a:p>
        </p:txBody>
      </p:sp>
      <p:cxnSp>
        <p:nvCxnSpPr>
          <p:cNvPr id="10" name="Gerade Verbindung mit Pfeil 9">
            <a:extLst>
              <a:ext uri="{FF2B5EF4-FFF2-40B4-BE49-F238E27FC236}">
                <a16:creationId xmlns="" xmlns:a16="http://schemas.microsoft.com/office/drawing/2014/main" id="{2FD003FA-7DCC-C54C-84B1-A62F99FE8010}"/>
              </a:ext>
            </a:extLst>
          </p:cNvPr>
          <p:cNvCxnSpPr>
            <a:cxnSpLocks/>
            <a:stCxn id="9" idx="3"/>
          </p:cNvCxnSpPr>
          <p:nvPr/>
        </p:nvCxnSpPr>
        <p:spPr bwMode="auto">
          <a:xfrm flipV="1">
            <a:off x="10344472" y="4793491"/>
            <a:ext cx="309719" cy="738"/>
          </a:xfrm>
          <a:prstGeom prst="straightConnector1">
            <a:avLst/>
          </a:prstGeom>
          <a:noFill/>
          <a:ln w="19050">
            <a:solidFill>
              <a:srgbClr val="0070C0"/>
            </a:solidFill>
            <a:round/>
            <a:headEnd/>
            <a:tailEnd type="triangle"/>
          </a:ln>
          <a:extLst>
            <a:ext uri="{909E8E84-426E-40DD-AFC4-6F175D3DCCD1}">
              <a14:hiddenFill xmlns:a14="http://schemas.microsoft.com/office/drawing/2010/main">
                <a:noFill/>
              </a14:hiddenFill>
            </a:ext>
          </a:extLst>
        </p:spPr>
      </p:cxnSp>
      <p:sp>
        <p:nvSpPr>
          <p:cNvPr id="11" name="Abgerundetes Rechteck 10">
            <a:extLst>
              <a:ext uri="{FF2B5EF4-FFF2-40B4-BE49-F238E27FC236}">
                <a16:creationId xmlns="" xmlns:a16="http://schemas.microsoft.com/office/drawing/2014/main" id="{3A30E033-22E6-754B-A889-93294AD3FFDD}"/>
              </a:ext>
            </a:extLst>
          </p:cNvPr>
          <p:cNvSpPr/>
          <p:nvPr/>
        </p:nvSpPr>
        <p:spPr>
          <a:xfrm>
            <a:off x="3960879" y="4646550"/>
            <a:ext cx="1199017" cy="293878"/>
          </a:xfrm>
          <a:prstGeom prst="roundRect">
            <a:avLst/>
          </a:prstGeom>
          <a:solidFill>
            <a:schemeClr val="bg1">
              <a:lumMod val="95000"/>
            </a:schemeClr>
          </a:solidFill>
          <a:ln w="28575">
            <a:solidFill>
              <a:srgbClr val="0070C0"/>
            </a:solidFill>
          </a:ln>
        </p:spPr>
        <p:style>
          <a:lnRef idx="1">
            <a:schemeClr val="dk1"/>
          </a:lnRef>
          <a:fillRef idx="2">
            <a:schemeClr val="dk1"/>
          </a:fillRef>
          <a:effectRef idx="1">
            <a:schemeClr val="dk1"/>
          </a:effectRef>
          <a:fontRef idx="minor">
            <a:schemeClr val="dk1"/>
          </a:fontRef>
        </p:style>
        <p:txBody>
          <a:bodyPr rtlCol="0" anchor="ctr"/>
          <a:lstStyle/>
          <a:p>
            <a:pPr algn="ctr"/>
            <a:r>
              <a:rPr lang="de-DE" sz="1361" dirty="0" smtClean="0">
                <a:solidFill>
                  <a:schemeClr val="tx1"/>
                </a:solidFill>
              </a:rPr>
              <a:t>1550 </a:t>
            </a:r>
            <a:r>
              <a:rPr lang="de-DE" sz="1361" dirty="0" err="1" smtClean="0">
                <a:solidFill>
                  <a:schemeClr val="tx1"/>
                </a:solidFill>
              </a:rPr>
              <a:t>fc</a:t>
            </a:r>
            <a:r>
              <a:rPr lang="de-DE" sz="1361" dirty="0" smtClean="0">
                <a:solidFill>
                  <a:schemeClr val="tx1"/>
                </a:solidFill>
              </a:rPr>
              <a:t>/</a:t>
            </a:r>
            <a:r>
              <a:rPr lang="de-DE" sz="1361" dirty="0" err="1" smtClean="0">
                <a:solidFill>
                  <a:schemeClr val="tx1"/>
                </a:solidFill>
              </a:rPr>
              <a:t>apc</a:t>
            </a:r>
            <a:endParaRPr lang="de-DE" sz="1361" dirty="0">
              <a:solidFill>
                <a:schemeClr val="tx1"/>
              </a:solidFill>
            </a:endParaRPr>
          </a:p>
        </p:txBody>
      </p:sp>
      <p:cxnSp>
        <p:nvCxnSpPr>
          <p:cNvPr id="12" name="Gerade Verbindung mit Pfeil 11">
            <a:extLst>
              <a:ext uri="{FF2B5EF4-FFF2-40B4-BE49-F238E27FC236}">
                <a16:creationId xmlns="" xmlns:a16="http://schemas.microsoft.com/office/drawing/2014/main" id="{2FD003FA-7DCC-C54C-84B1-A62F99FE8010}"/>
              </a:ext>
            </a:extLst>
          </p:cNvPr>
          <p:cNvCxnSpPr>
            <a:cxnSpLocks/>
            <a:stCxn id="7" idx="3"/>
            <a:endCxn id="11" idx="1"/>
          </p:cNvCxnSpPr>
          <p:nvPr/>
        </p:nvCxnSpPr>
        <p:spPr bwMode="auto">
          <a:xfrm>
            <a:off x="3602911" y="4793489"/>
            <a:ext cx="357968" cy="0"/>
          </a:xfrm>
          <a:prstGeom prst="straightConnector1">
            <a:avLst/>
          </a:prstGeom>
          <a:noFill/>
          <a:ln w="19050">
            <a:solidFill>
              <a:srgbClr val="0070C0"/>
            </a:solidFill>
            <a:round/>
            <a:headEnd/>
            <a:tailEnd type="triangle"/>
          </a:ln>
          <a:extLst>
            <a:ext uri="{909E8E84-426E-40DD-AFC4-6F175D3DCCD1}">
              <a14:hiddenFill xmlns:a14="http://schemas.microsoft.com/office/drawing/2010/main">
                <a:noFill/>
              </a14:hiddenFill>
            </a:ext>
          </a:extLst>
        </p:spPr>
      </p:cxnSp>
      <p:cxnSp>
        <p:nvCxnSpPr>
          <p:cNvPr id="13" name="Gekrümmte Verbindung 12"/>
          <p:cNvCxnSpPr>
            <a:stCxn id="16" idx="1"/>
            <a:endCxn id="14" idx="3"/>
          </p:cNvCxnSpPr>
          <p:nvPr/>
        </p:nvCxnSpPr>
        <p:spPr>
          <a:xfrm rot="10800000" flipV="1">
            <a:off x="7428454" y="4017531"/>
            <a:ext cx="1199596" cy="775957"/>
          </a:xfrm>
          <a:prstGeom prst="curvedConnector3">
            <a:avLst>
              <a:gd name="adj1" fmla="val 71138"/>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Abgerundetes Rechteck 13">
            <a:extLst>
              <a:ext uri="{FF2B5EF4-FFF2-40B4-BE49-F238E27FC236}">
                <a16:creationId xmlns="" xmlns:a16="http://schemas.microsoft.com/office/drawing/2014/main" id="{3A30E033-22E6-754B-A889-93294AD3FFDD}"/>
              </a:ext>
            </a:extLst>
          </p:cNvPr>
          <p:cNvSpPr/>
          <p:nvPr/>
        </p:nvSpPr>
        <p:spPr>
          <a:xfrm>
            <a:off x="6408642" y="4646550"/>
            <a:ext cx="1019812" cy="293878"/>
          </a:xfrm>
          <a:prstGeom prst="roundRect">
            <a:avLst/>
          </a:prstGeom>
          <a:solidFill>
            <a:schemeClr val="bg1">
              <a:lumMod val="95000"/>
            </a:schemeClr>
          </a:solidFill>
          <a:ln w="28575">
            <a:solidFill>
              <a:srgbClr val="0070C0"/>
            </a:solidFill>
          </a:ln>
        </p:spPr>
        <p:style>
          <a:lnRef idx="1">
            <a:schemeClr val="dk1"/>
          </a:lnRef>
          <a:fillRef idx="2">
            <a:schemeClr val="dk1"/>
          </a:fillRef>
          <a:effectRef idx="1">
            <a:schemeClr val="dk1"/>
          </a:effectRef>
          <a:fontRef idx="minor">
            <a:schemeClr val="dk1"/>
          </a:fontRef>
        </p:style>
        <p:txBody>
          <a:bodyPr rtlCol="0" anchor="ctr"/>
          <a:lstStyle/>
          <a:p>
            <a:pPr algn="ctr"/>
            <a:r>
              <a:rPr lang="de-DE" sz="1361" dirty="0">
                <a:solidFill>
                  <a:schemeClr val="tx1"/>
                </a:solidFill>
              </a:rPr>
              <a:t>WDM</a:t>
            </a:r>
          </a:p>
        </p:txBody>
      </p:sp>
      <p:cxnSp>
        <p:nvCxnSpPr>
          <p:cNvPr id="15" name="Gerade Verbindung mit Pfeil 14">
            <a:extLst>
              <a:ext uri="{FF2B5EF4-FFF2-40B4-BE49-F238E27FC236}">
                <a16:creationId xmlns="" xmlns:a16="http://schemas.microsoft.com/office/drawing/2014/main" id="{2FD003FA-7DCC-C54C-84B1-A62F99FE8010}"/>
              </a:ext>
            </a:extLst>
          </p:cNvPr>
          <p:cNvCxnSpPr>
            <a:cxnSpLocks/>
            <a:stCxn id="14" idx="3"/>
            <a:endCxn id="32" idx="1"/>
          </p:cNvCxnSpPr>
          <p:nvPr/>
        </p:nvCxnSpPr>
        <p:spPr bwMode="auto">
          <a:xfrm flipV="1">
            <a:off x="7428454" y="4790430"/>
            <a:ext cx="683770" cy="3059"/>
          </a:xfrm>
          <a:prstGeom prst="straightConnector1">
            <a:avLst/>
          </a:prstGeom>
          <a:noFill/>
          <a:ln w="19050">
            <a:solidFill>
              <a:srgbClr val="0070C0"/>
            </a:solidFill>
            <a:round/>
            <a:headEnd/>
            <a:tailEnd type="triangle"/>
          </a:ln>
          <a:extLst>
            <a:ext uri="{909E8E84-426E-40DD-AFC4-6F175D3DCCD1}">
              <a14:hiddenFill xmlns:a14="http://schemas.microsoft.com/office/drawing/2010/main">
                <a:noFill/>
              </a14:hiddenFill>
            </a:ext>
          </a:extLst>
        </p:spPr>
      </p:cxnSp>
      <p:sp>
        <p:nvSpPr>
          <p:cNvPr id="16" name="Abgerundetes Rechteck 15">
            <a:extLst>
              <a:ext uri="{FF2B5EF4-FFF2-40B4-BE49-F238E27FC236}">
                <a16:creationId xmlns="" xmlns:a16="http://schemas.microsoft.com/office/drawing/2014/main" id="{D7A06300-2203-9445-B96E-F9BA74868862}"/>
              </a:ext>
            </a:extLst>
          </p:cNvPr>
          <p:cNvSpPr/>
          <p:nvPr/>
        </p:nvSpPr>
        <p:spPr>
          <a:xfrm>
            <a:off x="8628050" y="3870593"/>
            <a:ext cx="1476027" cy="293878"/>
          </a:xfrm>
          <a:prstGeom prst="roundRect">
            <a:avLst/>
          </a:prstGeom>
          <a:solidFill>
            <a:schemeClr val="bg1">
              <a:lumMod val="95000"/>
            </a:schemeClr>
          </a:solidFill>
          <a:ln w="12700">
            <a:solidFill>
              <a:srgbClr val="0070C0"/>
            </a:solidFill>
            <a:prstDash val="solid"/>
          </a:ln>
        </p:spPr>
        <p:style>
          <a:lnRef idx="1">
            <a:schemeClr val="dk1"/>
          </a:lnRef>
          <a:fillRef idx="2">
            <a:schemeClr val="dk1"/>
          </a:fillRef>
          <a:effectRef idx="1">
            <a:schemeClr val="dk1"/>
          </a:effectRef>
          <a:fontRef idx="minor">
            <a:schemeClr val="dk1"/>
          </a:fontRef>
        </p:style>
        <p:txBody>
          <a:bodyPr rtlCol="0" anchor="ctr"/>
          <a:lstStyle/>
          <a:p>
            <a:pPr algn="ctr"/>
            <a:r>
              <a:rPr lang="de-DE" sz="1361" dirty="0" err="1">
                <a:solidFill>
                  <a:schemeClr val="tx1"/>
                </a:solidFill>
              </a:rPr>
              <a:t>fc</a:t>
            </a:r>
            <a:r>
              <a:rPr lang="de-DE" sz="1361" dirty="0">
                <a:solidFill>
                  <a:schemeClr val="tx1"/>
                </a:solidFill>
              </a:rPr>
              <a:t>/</a:t>
            </a:r>
            <a:r>
              <a:rPr lang="de-DE" sz="1361" dirty="0" err="1">
                <a:solidFill>
                  <a:schemeClr val="tx1"/>
                </a:solidFill>
              </a:rPr>
              <a:t>apc</a:t>
            </a:r>
            <a:r>
              <a:rPr lang="de-DE" sz="1361" dirty="0">
                <a:solidFill>
                  <a:schemeClr val="tx1"/>
                </a:solidFill>
              </a:rPr>
              <a:t> </a:t>
            </a:r>
            <a:r>
              <a:rPr lang="de-DE" sz="1361" dirty="0" smtClean="0">
                <a:solidFill>
                  <a:schemeClr val="tx1"/>
                </a:solidFill>
              </a:rPr>
              <a:t>980</a:t>
            </a:r>
            <a:endParaRPr lang="de-DE" sz="1361" dirty="0">
              <a:solidFill>
                <a:schemeClr val="tx1"/>
              </a:solidFill>
            </a:endParaRPr>
          </a:p>
        </p:txBody>
      </p:sp>
      <p:sp>
        <p:nvSpPr>
          <p:cNvPr id="17" name="Abgerundetes Rechteck 16">
            <a:extLst>
              <a:ext uri="{FF2B5EF4-FFF2-40B4-BE49-F238E27FC236}">
                <a16:creationId xmlns="" xmlns:a16="http://schemas.microsoft.com/office/drawing/2014/main" id="{3A30E033-22E6-754B-A889-93294AD3FFDD}"/>
              </a:ext>
            </a:extLst>
          </p:cNvPr>
          <p:cNvSpPr/>
          <p:nvPr/>
        </p:nvSpPr>
        <p:spPr>
          <a:xfrm>
            <a:off x="4121997" y="3138819"/>
            <a:ext cx="909770" cy="300337"/>
          </a:xfrm>
          <a:prstGeom prst="roundRect">
            <a:avLst/>
          </a:prstGeom>
          <a:solidFill>
            <a:schemeClr val="bg1">
              <a:lumMod val="95000"/>
            </a:schemeClr>
          </a:solidFill>
          <a:ln w="28575">
            <a:solidFill>
              <a:srgbClr val="0070C0"/>
            </a:solidFill>
            <a:prstDash val="solid"/>
          </a:ln>
        </p:spPr>
        <p:style>
          <a:lnRef idx="1">
            <a:schemeClr val="dk1"/>
          </a:lnRef>
          <a:fillRef idx="2">
            <a:schemeClr val="dk1"/>
          </a:fillRef>
          <a:effectRef idx="1">
            <a:schemeClr val="dk1"/>
          </a:effectRef>
          <a:fontRef idx="minor">
            <a:schemeClr val="dk1"/>
          </a:fontRef>
        </p:style>
        <p:txBody>
          <a:bodyPr rtlCol="0" anchor="ctr"/>
          <a:lstStyle/>
          <a:p>
            <a:pPr algn="ctr"/>
            <a:r>
              <a:rPr lang="de-DE" sz="1360" dirty="0">
                <a:solidFill>
                  <a:schemeClr val="tx1"/>
                </a:solidFill>
              </a:rPr>
              <a:t>WDM</a:t>
            </a:r>
          </a:p>
        </p:txBody>
      </p:sp>
      <p:cxnSp>
        <p:nvCxnSpPr>
          <p:cNvPr id="18" name="Gerade Verbindung mit Pfeil 17">
            <a:extLst>
              <a:ext uri="{FF2B5EF4-FFF2-40B4-BE49-F238E27FC236}">
                <a16:creationId xmlns="" xmlns:a16="http://schemas.microsoft.com/office/drawing/2014/main" id="{2FD003FA-7DCC-C54C-84B1-A62F99FE8010}"/>
              </a:ext>
            </a:extLst>
          </p:cNvPr>
          <p:cNvCxnSpPr>
            <a:cxnSpLocks/>
            <a:stCxn id="17" idx="3"/>
            <a:endCxn id="19" idx="1"/>
          </p:cNvCxnSpPr>
          <p:nvPr/>
        </p:nvCxnSpPr>
        <p:spPr bwMode="auto">
          <a:xfrm>
            <a:off x="5031767" y="3288988"/>
            <a:ext cx="1295886" cy="171"/>
          </a:xfrm>
          <a:prstGeom prst="straightConnector1">
            <a:avLst/>
          </a:prstGeom>
          <a:noFill/>
          <a:ln w="19050">
            <a:solidFill>
              <a:srgbClr val="0070C0"/>
            </a:solidFill>
            <a:round/>
            <a:headEnd/>
            <a:tailEnd type="triangle"/>
          </a:ln>
          <a:extLst>
            <a:ext uri="{909E8E84-426E-40DD-AFC4-6F175D3DCCD1}">
              <a14:hiddenFill xmlns:a14="http://schemas.microsoft.com/office/drawing/2010/main">
                <a:noFill/>
              </a14:hiddenFill>
            </a:ext>
          </a:extLst>
        </p:spPr>
      </p:cxnSp>
      <p:sp>
        <p:nvSpPr>
          <p:cNvPr id="19" name="Abgerundetes Rechteck 18">
            <a:extLst>
              <a:ext uri="{FF2B5EF4-FFF2-40B4-BE49-F238E27FC236}">
                <a16:creationId xmlns="" xmlns:a16="http://schemas.microsoft.com/office/drawing/2014/main" id="{3A30E033-22E6-754B-A889-93294AD3FFDD}"/>
              </a:ext>
            </a:extLst>
          </p:cNvPr>
          <p:cNvSpPr/>
          <p:nvPr/>
        </p:nvSpPr>
        <p:spPr>
          <a:xfrm>
            <a:off x="6327653" y="3139162"/>
            <a:ext cx="776459" cy="299994"/>
          </a:xfrm>
          <a:prstGeom prst="roundRect">
            <a:avLst/>
          </a:prstGeom>
          <a:solidFill>
            <a:schemeClr val="bg1">
              <a:lumMod val="95000"/>
            </a:schemeClr>
          </a:solidFill>
          <a:ln w="28575">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pPr algn="ctr"/>
            <a:r>
              <a:rPr lang="de-DE" sz="1360" dirty="0" smtClean="0">
                <a:solidFill>
                  <a:schemeClr val="tx1"/>
                </a:solidFill>
              </a:rPr>
              <a:t>ISO*</a:t>
            </a:r>
            <a:endParaRPr lang="de-DE" sz="1360" dirty="0">
              <a:solidFill>
                <a:schemeClr val="tx1"/>
              </a:solidFill>
            </a:endParaRPr>
          </a:p>
        </p:txBody>
      </p:sp>
      <p:cxnSp>
        <p:nvCxnSpPr>
          <p:cNvPr id="20" name="Gekrümmte Verbindung 19"/>
          <p:cNvCxnSpPr>
            <a:stCxn id="24" idx="3"/>
            <a:endCxn id="17" idx="1"/>
          </p:cNvCxnSpPr>
          <p:nvPr/>
        </p:nvCxnSpPr>
        <p:spPr>
          <a:xfrm>
            <a:off x="3033451" y="2705677"/>
            <a:ext cx="1088546" cy="583311"/>
          </a:xfrm>
          <a:prstGeom prst="curvedConnector3">
            <a:avLst>
              <a:gd name="adj1" fmla="val 50000"/>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1" name="Abgerundetes Rechteck 20">
            <a:extLst>
              <a:ext uri="{FF2B5EF4-FFF2-40B4-BE49-F238E27FC236}">
                <a16:creationId xmlns="" xmlns:a16="http://schemas.microsoft.com/office/drawing/2014/main" id="{3A30E033-22E6-754B-A889-93294AD3FFDD}"/>
              </a:ext>
            </a:extLst>
          </p:cNvPr>
          <p:cNvSpPr/>
          <p:nvPr/>
        </p:nvSpPr>
        <p:spPr>
          <a:xfrm>
            <a:off x="2589908" y="3138496"/>
            <a:ext cx="942875" cy="300660"/>
          </a:xfrm>
          <a:prstGeom prst="roundRect">
            <a:avLst/>
          </a:prstGeom>
          <a:solidFill>
            <a:schemeClr val="bg1">
              <a:lumMod val="95000"/>
            </a:schemeClr>
          </a:solidFill>
          <a:ln w="28575">
            <a:solidFill>
              <a:srgbClr val="0070C0"/>
            </a:solidFill>
          </a:ln>
        </p:spPr>
        <p:style>
          <a:lnRef idx="1">
            <a:schemeClr val="dk1"/>
          </a:lnRef>
          <a:fillRef idx="2">
            <a:schemeClr val="dk1"/>
          </a:fillRef>
          <a:effectRef idx="1">
            <a:schemeClr val="dk1"/>
          </a:effectRef>
          <a:fontRef idx="minor">
            <a:schemeClr val="dk1"/>
          </a:fontRef>
        </p:style>
        <p:txBody>
          <a:bodyPr rtlCol="0" anchor="ctr"/>
          <a:lstStyle/>
          <a:p>
            <a:pPr algn="ctr"/>
            <a:r>
              <a:rPr lang="de-DE" sz="1360" dirty="0">
                <a:solidFill>
                  <a:schemeClr val="tx1"/>
                </a:solidFill>
              </a:rPr>
              <a:t>ISO</a:t>
            </a:r>
          </a:p>
        </p:txBody>
      </p:sp>
      <p:cxnSp>
        <p:nvCxnSpPr>
          <p:cNvPr id="22" name="Gerade Verbindung mit Pfeil 21">
            <a:extLst>
              <a:ext uri="{FF2B5EF4-FFF2-40B4-BE49-F238E27FC236}">
                <a16:creationId xmlns="" xmlns:a16="http://schemas.microsoft.com/office/drawing/2014/main" id="{2FD003FA-7DCC-C54C-84B1-A62F99FE8010}"/>
              </a:ext>
            </a:extLst>
          </p:cNvPr>
          <p:cNvCxnSpPr>
            <a:cxnSpLocks/>
            <a:stCxn id="21" idx="3"/>
            <a:endCxn id="17" idx="1"/>
          </p:cNvCxnSpPr>
          <p:nvPr/>
        </p:nvCxnSpPr>
        <p:spPr bwMode="auto">
          <a:xfrm>
            <a:off x="3532783" y="3288826"/>
            <a:ext cx="589214" cy="162"/>
          </a:xfrm>
          <a:prstGeom prst="straightConnector1">
            <a:avLst/>
          </a:prstGeom>
          <a:noFill/>
          <a:ln w="19050">
            <a:solidFill>
              <a:srgbClr val="0070C0"/>
            </a:solidFill>
            <a:round/>
            <a:headEnd/>
            <a:tailEnd type="triangle"/>
          </a:ln>
          <a:extLst>
            <a:ext uri="{909E8E84-426E-40DD-AFC4-6F175D3DCCD1}">
              <a14:hiddenFill xmlns:a14="http://schemas.microsoft.com/office/drawing/2010/main">
                <a:noFill/>
              </a14:hiddenFill>
            </a:ext>
          </a:extLst>
        </p:spPr>
      </p:cxnSp>
      <p:cxnSp>
        <p:nvCxnSpPr>
          <p:cNvPr id="23" name="Gerade Verbindung mit Pfeil 22">
            <a:extLst>
              <a:ext uri="{FF2B5EF4-FFF2-40B4-BE49-F238E27FC236}">
                <a16:creationId xmlns="" xmlns:a16="http://schemas.microsoft.com/office/drawing/2014/main" id="{2FD003FA-7DCC-C54C-84B1-A62F99FE8010}"/>
              </a:ext>
            </a:extLst>
          </p:cNvPr>
          <p:cNvCxnSpPr>
            <a:cxnSpLocks/>
            <a:stCxn id="25" idx="3"/>
            <a:endCxn id="21" idx="1"/>
          </p:cNvCxnSpPr>
          <p:nvPr/>
        </p:nvCxnSpPr>
        <p:spPr bwMode="auto">
          <a:xfrm>
            <a:off x="1944271" y="3286645"/>
            <a:ext cx="645637" cy="2181"/>
          </a:xfrm>
          <a:prstGeom prst="straightConnector1">
            <a:avLst/>
          </a:prstGeom>
          <a:noFill/>
          <a:ln w="19050">
            <a:solidFill>
              <a:srgbClr val="0070C0"/>
            </a:solidFill>
            <a:round/>
            <a:headEnd/>
            <a:tailEnd type="triangle"/>
          </a:ln>
          <a:extLst>
            <a:ext uri="{909E8E84-426E-40DD-AFC4-6F175D3DCCD1}">
              <a14:hiddenFill xmlns:a14="http://schemas.microsoft.com/office/drawing/2010/main">
                <a:noFill/>
              </a14:hiddenFill>
            </a:ext>
          </a:extLst>
        </p:spPr>
      </p:cxnSp>
      <p:sp>
        <p:nvSpPr>
          <p:cNvPr id="24" name="Abgerundetes Rechteck 23">
            <a:extLst>
              <a:ext uri="{FF2B5EF4-FFF2-40B4-BE49-F238E27FC236}">
                <a16:creationId xmlns="" xmlns:a16="http://schemas.microsoft.com/office/drawing/2014/main" id="{D7A06300-2203-9445-B96E-F9BA74868862}"/>
              </a:ext>
            </a:extLst>
          </p:cNvPr>
          <p:cNvSpPr/>
          <p:nvPr/>
        </p:nvSpPr>
        <p:spPr>
          <a:xfrm>
            <a:off x="1557424" y="2564904"/>
            <a:ext cx="1476027" cy="281545"/>
          </a:xfrm>
          <a:prstGeom prst="roundRect">
            <a:avLst/>
          </a:prstGeom>
          <a:solidFill>
            <a:schemeClr val="bg1">
              <a:lumMod val="95000"/>
            </a:schemeClr>
          </a:solidFill>
          <a:ln w="12700">
            <a:solidFill>
              <a:srgbClr val="0070C0"/>
            </a:solidFill>
            <a:prstDash val="solid"/>
          </a:ln>
        </p:spPr>
        <p:style>
          <a:lnRef idx="1">
            <a:schemeClr val="dk1"/>
          </a:lnRef>
          <a:fillRef idx="2">
            <a:schemeClr val="dk1"/>
          </a:fillRef>
          <a:effectRef idx="1">
            <a:schemeClr val="dk1"/>
          </a:effectRef>
          <a:fontRef idx="minor">
            <a:schemeClr val="dk1"/>
          </a:fontRef>
        </p:style>
        <p:txBody>
          <a:bodyPr rtlCol="0" anchor="ctr"/>
          <a:lstStyle/>
          <a:p>
            <a:pPr algn="ctr"/>
            <a:r>
              <a:rPr lang="de-DE" sz="1360" dirty="0" err="1">
                <a:solidFill>
                  <a:schemeClr val="tx1"/>
                </a:solidFill>
              </a:rPr>
              <a:t>fc</a:t>
            </a:r>
            <a:r>
              <a:rPr lang="de-DE" sz="1360" dirty="0">
                <a:solidFill>
                  <a:schemeClr val="tx1"/>
                </a:solidFill>
              </a:rPr>
              <a:t>/</a:t>
            </a:r>
            <a:r>
              <a:rPr lang="de-DE" sz="1360" dirty="0" err="1">
                <a:solidFill>
                  <a:schemeClr val="tx1"/>
                </a:solidFill>
              </a:rPr>
              <a:t>apc</a:t>
            </a:r>
            <a:r>
              <a:rPr lang="de-DE" sz="1360" dirty="0">
                <a:solidFill>
                  <a:schemeClr val="tx1"/>
                </a:solidFill>
              </a:rPr>
              <a:t> </a:t>
            </a:r>
            <a:r>
              <a:rPr lang="de-DE" sz="1360" dirty="0" smtClean="0">
                <a:solidFill>
                  <a:schemeClr val="tx1"/>
                </a:solidFill>
              </a:rPr>
              <a:t>980</a:t>
            </a:r>
            <a:endParaRPr lang="de-DE" sz="1360" dirty="0">
              <a:solidFill>
                <a:schemeClr val="tx1"/>
              </a:solidFill>
            </a:endParaRPr>
          </a:p>
        </p:txBody>
      </p:sp>
      <p:sp>
        <p:nvSpPr>
          <p:cNvPr id="25" name="Textfeld 24">
            <a:extLst>
              <a:ext uri="{FF2B5EF4-FFF2-40B4-BE49-F238E27FC236}">
                <a16:creationId xmlns="" xmlns:a16="http://schemas.microsoft.com/office/drawing/2014/main" id="{02014730-6580-7046-BFEA-27AE53C43215}"/>
              </a:ext>
            </a:extLst>
          </p:cNvPr>
          <p:cNvSpPr txBox="1"/>
          <p:nvPr/>
        </p:nvSpPr>
        <p:spPr>
          <a:xfrm>
            <a:off x="407368" y="3170683"/>
            <a:ext cx="1536903" cy="231923"/>
          </a:xfrm>
          <a:prstGeom prst="rect">
            <a:avLst/>
          </a:prstGeom>
          <a:noFill/>
        </p:spPr>
        <p:txBody>
          <a:bodyPr wrap="square" rtlCol="0">
            <a:spAutoFit/>
          </a:bodyPr>
          <a:lstStyle/>
          <a:p>
            <a:pPr algn="ctr"/>
            <a:r>
              <a:rPr lang="de-DE" sz="907" dirty="0"/>
              <a:t>seed: output microcomb</a:t>
            </a:r>
          </a:p>
        </p:txBody>
      </p:sp>
      <p:cxnSp>
        <p:nvCxnSpPr>
          <p:cNvPr id="26" name="Gerade Verbindung mit Pfeil 25">
            <a:extLst>
              <a:ext uri="{FF2B5EF4-FFF2-40B4-BE49-F238E27FC236}">
                <a16:creationId xmlns="" xmlns:a16="http://schemas.microsoft.com/office/drawing/2014/main" id="{2FD003FA-7DCC-C54C-84B1-A62F99FE8010}"/>
              </a:ext>
            </a:extLst>
          </p:cNvPr>
          <p:cNvCxnSpPr>
            <a:cxnSpLocks/>
            <a:stCxn id="19" idx="3"/>
            <a:endCxn id="41" idx="1"/>
          </p:cNvCxnSpPr>
          <p:nvPr/>
        </p:nvCxnSpPr>
        <p:spPr bwMode="auto">
          <a:xfrm flipV="1">
            <a:off x="7104112" y="3286644"/>
            <a:ext cx="565488" cy="2515"/>
          </a:xfrm>
          <a:prstGeom prst="straightConnector1">
            <a:avLst/>
          </a:prstGeom>
          <a:noFill/>
          <a:ln w="19050">
            <a:solidFill>
              <a:srgbClr val="0070C0"/>
            </a:solidFill>
            <a:round/>
            <a:headEnd/>
            <a:tailEnd type="triangle"/>
          </a:ln>
          <a:extLst>
            <a:ext uri="{909E8E84-426E-40DD-AFC4-6F175D3DCCD1}">
              <a14:hiddenFill xmlns:a14="http://schemas.microsoft.com/office/drawing/2010/main">
                <a:noFill/>
              </a14:hiddenFill>
            </a:ext>
          </a:extLst>
        </p:spPr>
      </p:cxnSp>
      <p:sp>
        <p:nvSpPr>
          <p:cNvPr id="27" name="Abgerundetes Rechteck 26">
            <a:extLst>
              <a:ext uri="{FF2B5EF4-FFF2-40B4-BE49-F238E27FC236}">
                <a16:creationId xmlns="" xmlns:a16="http://schemas.microsoft.com/office/drawing/2014/main" id="{D7A06300-2203-9445-B96E-F9BA74868862}"/>
              </a:ext>
            </a:extLst>
          </p:cNvPr>
          <p:cNvSpPr/>
          <p:nvPr/>
        </p:nvSpPr>
        <p:spPr>
          <a:xfrm>
            <a:off x="10344472" y="2424131"/>
            <a:ext cx="1093162" cy="281545"/>
          </a:xfrm>
          <a:prstGeom prst="roundRect">
            <a:avLst/>
          </a:prstGeom>
          <a:solidFill>
            <a:schemeClr val="bg1">
              <a:lumMod val="95000"/>
            </a:schemeClr>
          </a:solidFill>
          <a:ln w="12700">
            <a:solidFill>
              <a:srgbClr val="FF0000"/>
            </a:solidFill>
            <a:prstDash val="solid"/>
          </a:ln>
        </p:spPr>
        <p:style>
          <a:lnRef idx="1">
            <a:schemeClr val="dk1"/>
          </a:lnRef>
          <a:fillRef idx="2">
            <a:schemeClr val="dk1"/>
          </a:fillRef>
          <a:effectRef idx="1">
            <a:schemeClr val="dk1"/>
          </a:effectRef>
          <a:fontRef idx="minor">
            <a:schemeClr val="dk1"/>
          </a:fontRef>
        </p:style>
        <p:txBody>
          <a:bodyPr rtlCol="0" anchor="ctr"/>
          <a:lstStyle/>
          <a:p>
            <a:pPr algn="ctr"/>
            <a:r>
              <a:rPr lang="de-DE" sz="1360" dirty="0">
                <a:solidFill>
                  <a:schemeClr val="tx1"/>
                </a:solidFill>
              </a:rPr>
              <a:t>LD </a:t>
            </a:r>
            <a:r>
              <a:rPr lang="de-DE" sz="1360" dirty="0" smtClean="0">
                <a:solidFill>
                  <a:schemeClr val="tx1"/>
                </a:solidFill>
              </a:rPr>
              <a:t>Pump2</a:t>
            </a:r>
            <a:endParaRPr lang="de-DE" sz="1360" dirty="0">
              <a:solidFill>
                <a:schemeClr val="tx1"/>
              </a:solidFill>
            </a:endParaRPr>
          </a:p>
        </p:txBody>
      </p:sp>
      <p:sp>
        <p:nvSpPr>
          <p:cNvPr id="28" name="Abgerundetes Rechteck 27">
            <a:extLst>
              <a:ext uri="{FF2B5EF4-FFF2-40B4-BE49-F238E27FC236}">
                <a16:creationId xmlns="" xmlns:a16="http://schemas.microsoft.com/office/drawing/2014/main" id="{D7A06300-2203-9445-B96E-F9BA74868862}"/>
              </a:ext>
            </a:extLst>
          </p:cNvPr>
          <p:cNvSpPr/>
          <p:nvPr/>
        </p:nvSpPr>
        <p:spPr>
          <a:xfrm>
            <a:off x="6298866" y="1844823"/>
            <a:ext cx="915635" cy="281545"/>
          </a:xfrm>
          <a:prstGeom prst="roundRect">
            <a:avLst/>
          </a:prstGeom>
          <a:solidFill>
            <a:schemeClr val="bg1">
              <a:lumMod val="95000"/>
            </a:schemeClr>
          </a:solidFill>
          <a:ln w="12700">
            <a:solidFill>
              <a:srgbClr val="FF0000"/>
            </a:solidFill>
            <a:prstDash val="solid"/>
          </a:ln>
        </p:spPr>
        <p:style>
          <a:lnRef idx="1">
            <a:schemeClr val="dk1"/>
          </a:lnRef>
          <a:fillRef idx="2">
            <a:schemeClr val="dk1"/>
          </a:fillRef>
          <a:effectRef idx="1">
            <a:schemeClr val="dk1"/>
          </a:effectRef>
          <a:fontRef idx="minor">
            <a:schemeClr val="dk1"/>
          </a:fontRef>
        </p:style>
        <p:txBody>
          <a:bodyPr rtlCol="0" anchor="ctr"/>
          <a:lstStyle/>
          <a:p>
            <a:pPr algn="ctr"/>
            <a:r>
              <a:rPr lang="de-DE" sz="1360" dirty="0">
                <a:solidFill>
                  <a:schemeClr val="tx1"/>
                </a:solidFill>
              </a:rPr>
              <a:t>Pµmo</a:t>
            </a:r>
          </a:p>
        </p:txBody>
      </p:sp>
      <p:sp>
        <p:nvSpPr>
          <p:cNvPr id="29" name="Textfeld 28">
            <a:extLst>
              <a:ext uri="{FF2B5EF4-FFF2-40B4-BE49-F238E27FC236}">
                <a16:creationId xmlns="" xmlns:a16="http://schemas.microsoft.com/office/drawing/2014/main" id="{02014730-6580-7046-BFEA-27AE53C43215}"/>
              </a:ext>
            </a:extLst>
          </p:cNvPr>
          <p:cNvSpPr txBox="1"/>
          <p:nvPr/>
        </p:nvSpPr>
        <p:spPr>
          <a:xfrm>
            <a:off x="6841250" y="3998831"/>
            <a:ext cx="1174407" cy="231923"/>
          </a:xfrm>
          <a:prstGeom prst="rect">
            <a:avLst/>
          </a:prstGeom>
          <a:noFill/>
        </p:spPr>
        <p:txBody>
          <a:bodyPr wrap="square" rtlCol="0">
            <a:spAutoFit/>
          </a:bodyPr>
          <a:lstStyle/>
          <a:p>
            <a:pPr algn="ctr"/>
            <a:r>
              <a:rPr lang="de-DE" sz="907" dirty="0"/>
              <a:t>Backward pumping</a:t>
            </a:r>
          </a:p>
        </p:txBody>
      </p:sp>
      <p:sp>
        <p:nvSpPr>
          <p:cNvPr id="30" name="Textfeld 29">
            <a:extLst>
              <a:ext uri="{FF2B5EF4-FFF2-40B4-BE49-F238E27FC236}">
                <a16:creationId xmlns="" xmlns:a16="http://schemas.microsoft.com/office/drawing/2014/main" id="{02014730-6580-7046-BFEA-27AE53C43215}"/>
              </a:ext>
            </a:extLst>
          </p:cNvPr>
          <p:cNvSpPr txBox="1"/>
          <p:nvPr/>
        </p:nvSpPr>
        <p:spPr>
          <a:xfrm>
            <a:off x="3396929" y="2650350"/>
            <a:ext cx="1106591" cy="231923"/>
          </a:xfrm>
          <a:prstGeom prst="rect">
            <a:avLst/>
          </a:prstGeom>
          <a:noFill/>
        </p:spPr>
        <p:txBody>
          <a:bodyPr wrap="square" rtlCol="0">
            <a:spAutoFit/>
          </a:bodyPr>
          <a:lstStyle/>
          <a:p>
            <a:pPr algn="ctr"/>
            <a:r>
              <a:rPr lang="de-DE" sz="907" dirty="0"/>
              <a:t>Forward pumping</a:t>
            </a:r>
          </a:p>
        </p:txBody>
      </p:sp>
      <p:sp>
        <p:nvSpPr>
          <p:cNvPr id="31" name="Abgerundetes Rechteck 30">
            <a:extLst>
              <a:ext uri="{FF2B5EF4-FFF2-40B4-BE49-F238E27FC236}">
                <a16:creationId xmlns="" xmlns:a16="http://schemas.microsoft.com/office/drawing/2014/main" id="{D7A06300-2203-9445-B96E-F9BA74868862}"/>
              </a:ext>
            </a:extLst>
          </p:cNvPr>
          <p:cNvSpPr/>
          <p:nvPr/>
        </p:nvSpPr>
        <p:spPr>
          <a:xfrm>
            <a:off x="1726716" y="1844824"/>
            <a:ext cx="1137442" cy="281545"/>
          </a:xfrm>
          <a:prstGeom prst="roundRect">
            <a:avLst/>
          </a:prstGeom>
          <a:solidFill>
            <a:schemeClr val="bg1">
              <a:lumMod val="95000"/>
            </a:schemeClr>
          </a:solidFill>
          <a:ln w="12700">
            <a:solidFill>
              <a:srgbClr val="FF0000"/>
            </a:solidFill>
            <a:prstDash val="solid"/>
          </a:ln>
        </p:spPr>
        <p:style>
          <a:lnRef idx="1">
            <a:schemeClr val="dk1"/>
          </a:lnRef>
          <a:fillRef idx="2">
            <a:schemeClr val="dk1"/>
          </a:fillRef>
          <a:effectRef idx="1">
            <a:schemeClr val="dk1"/>
          </a:effectRef>
          <a:fontRef idx="minor">
            <a:schemeClr val="dk1"/>
          </a:fontRef>
        </p:style>
        <p:txBody>
          <a:bodyPr rtlCol="0" anchor="ctr"/>
          <a:lstStyle/>
          <a:p>
            <a:pPr algn="ctr"/>
            <a:r>
              <a:rPr lang="de-DE" sz="1360" dirty="0">
                <a:solidFill>
                  <a:schemeClr val="tx1"/>
                </a:solidFill>
              </a:rPr>
              <a:t>LD </a:t>
            </a:r>
            <a:r>
              <a:rPr lang="de-DE" sz="1360" dirty="0" smtClean="0">
                <a:solidFill>
                  <a:schemeClr val="tx1"/>
                </a:solidFill>
              </a:rPr>
              <a:t>Pump1</a:t>
            </a:r>
            <a:endParaRPr lang="de-DE" sz="1360" dirty="0">
              <a:solidFill>
                <a:schemeClr val="tx1"/>
              </a:solidFill>
            </a:endParaRPr>
          </a:p>
        </p:txBody>
      </p:sp>
      <p:sp>
        <p:nvSpPr>
          <p:cNvPr id="32" name="Abgerundetes Rechteck 31">
            <a:extLst>
              <a:ext uri="{FF2B5EF4-FFF2-40B4-BE49-F238E27FC236}">
                <a16:creationId xmlns="" xmlns:a16="http://schemas.microsoft.com/office/drawing/2014/main" id="{3A30E033-22E6-754B-A889-93294AD3FFDD}"/>
              </a:ext>
            </a:extLst>
          </p:cNvPr>
          <p:cNvSpPr/>
          <p:nvPr/>
        </p:nvSpPr>
        <p:spPr>
          <a:xfrm>
            <a:off x="8112224" y="4640433"/>
            <a:ext cx="740051" cy="299994"/>
          </a:xfrm>
          <a:prstGeom prst="roundRect">
            <a:avLst/>
          </a:prstGeom>
          <a:solidFill>
            <a:schemeClr val="bg1">
              <a:lumMod val="95000"/>
            </a:schemeClr>
          </a:solidFill>
          <a:ln w="28575">
            <a:solidFill>
              <a:srgbClr val="0070C0"/>
            </a:solidFill>
          </a:ln>
        </p:spPr>
        <p:style>
          <a:lnRef idx="1">
            <a:schemeClr val="dk1"/>
          </a:lnRef>
          <a:fillRef idx="2">
            <a:schemeClr val="dk1"/>
          </a:fillRef>
          <a:effectRef idx="1">
            <a:schemeClr val="dk1"/>
          </a:effectRef>
          <a:fontRef idx="minor">
            <a:schemeClr val="dk1"/>
          </a:fontRef>
        </p:style>
        <p:txBody>
          <a:bodyPr rtlCol="0" anchor="ctr"/>
          <a:lstStyle/>
          <a:p>
            <a:pPr algn="ctr"/>
            <a:r>
              <a:rPr lang="de-DE" sz="1360" dirty="0" smtClean="0">
                <a:solidFill>
                  <a:schemeClr val="tx1"/>
                </a:solidFill>
              </a:rPr>
              <a:t>ISO</a:t>
            </a:r>
            <a:endParaRPr lang="de-DE" sz="1360" dirty="0">
              <a:solidFill>
                <a:schemeClr val="tx1"/>
              </a:solidFill>
            </a:endParaRPr>
          </a:p>
        </p:txBody>
      </p:sp>
      <p:cxnSp>
        <p:nvCxnSpPr>
          <p:cNvPr id="33" name="Gerade Verbindung mit Pfeil 32">
            <a:extLst>
              <a:ext uri="{FF2B5EF4-FFF2-40B4-BE49-F238E27FC236}">
                <a16:creationId xmlns="" xmlns:a16="http://schemas.microsoft.com/office/drawing/2014/main" id="{2FD003FA-7DCC-C54C-84B1-A62F99FE8010}"/>
              </a:ext>
            </a:extLst>
          </p:cNvPr>
          <p:cNvCxnSpPr>
            <a:cxnSpLocks/>
            <a:stCxn id="32" idx="3"/>
            <a:endCxn id="9" idx="1"/>
          </p:cNvCxnSpPr>
          <p:nvPr/>
        </p:nvCxnSpPr>
        <p:spPr bwMode="auto">
          <a:xfrm>
            <a:off x="8852275" y="4790430"/>
            <a:ext cx="352979" cy="3799"/>
          </a:xfrm>
          <a:prstGeom prst="straightConnector1">
            <a:avLst/>
          </a:prstGeom>
          <a:noFill/>
          <a:ln w="19050">
            <a:solidFill>
              <a:srgbClr val="0070C0"/>
            </a:solidFill>
            <a:round/>
            <a:headEnd/>
            <a:tailEnd type="triangle"/>
          </a:ln>
          <a:extLst>
            <a:ext uri="{909E8E84-426E-40DD-AFC4-6F175D3DCCD1}">
              <a14:hiddenFill xmlns:a14="http://schemas.microsoft.com/office/drawing/2010/main">
                <a:noFill/>
              </a14:hiddenFill>
            </a:ext>
          </a:extLst>
        </p:spPr>
      </p:cxnSp>
      <p:sp>
        <p:nvSpPr>
          <p:cNvPr id="34" name="Ellipse 33"/>
          <p:cNvSpPr/>
          <p:nvPr/>
        </p:nvSpPr>
        <p:spPr>
          <a:xfrm>
            <a:off x="5375920" y="2572606"/>
            <a:ext cx="352687" cy="70848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Ellipse 34"/>
          <p:cNvSpPr/>
          <p:nvPr/>
        </p:nvSpPr>
        <p:spPr>
          <a:xfrm>
            <a:off x="5444461" y="2568755"/>
            <a:ext cx="352687" cy="70848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Ellipse 35"/>
          <p:cNvSpPr/>
          <p:nvPr/>
        </p:nvSpPr>
        <p:spPr>
          <a:xfrm>
            <a:off x="5513523" y="2564904"/>
            <a:ext cx="366453" cy="70848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7" name="Gerade Verbindung mit Pfeil 36"/>
          <p:cNvCxnSpPr>
            <a:stCxn id="31" idx="2"/>
            <a:endCxn id="24" idx="0"/>
          </p:cNvCxnSpPr>
          <p:nvPr/>
        </p:nvCxnSpPr>
        <p:spPr>
          <a:xfrm>
            <a:off x="2295437" y="2126369"/>
            <a:ext cx="1" cy="438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Ellipse 37"/>
          <p:cNvSpPr/>
          <p:nvPr/>
        </p:nvSpPr>
        <p:spPr>
          <a:xfrm>
            <a:off x="5447928" y="4070514"/>
            <a:ext cx="352687" cy="70848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Ellipse 38"/>
          <p:cNvSpPr/>
          <p:nvPr/>
        </p:nvSpPr>
        <p:spPr>
          <a:xfrm>
            <a:off x="5516469" y="4066663"/>
            <a:ext cx="352687" cy="70848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Ellipse 39"/>
          <p:cNvSpPr/>
          <p:nvPr/>
        </p:nvSpPr>
        <p:spPr>
          <a:xfrm>
            <a:off x="5585531" y="4062812"/>
            <a:ext cx="366453" cy="70848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feld 40">
            <a:extLst>
              <a:ext uri="{FF2B5EF4-FFF2-40B4-BE49-F238E27FC236}">
                <a16:creationId xmlns="" xmlns:a16="http://schemas.microsoft.com/office/drawing/2014/main" id="{02014730-6580-7046-BFEA-27AE53C43215}"/>
              </a:ext>
            </a:extLst>
          </p:cNvPr>
          <p:cNvSpPr txBox="1"/>
          <p:nvPr/>
        </p:nvSpPr>
        <p:spPr>
          <a:xfrm>
            <a:off x="7669600" y="3170682"/>
            <a:ext cx="1332011" cy="231923"/>
          </a:xfrm>
          <a:prstGeom prst="rect">
            <a:avLst/>
          </a:prstGeom>
          <a:noFill/>
        </p:spPr>
        <p:txBody>
          <a:bodyPr wrap="square" rtlCol="0">
            <a:spAutoFit/>
          </a:bodyPr>
          <a:lstStyle/>
          <a:p>
            <a:pPr algn="ctr"/>
            <a:r>
              <a:rPr lang="de-DE" sz="907" dirty="0" err="1" smtClean="0"/>
              <a:t>To</a:t>
            </a:r>
            <a:r>
              <a:rPr lang="de-DE" sz="907" dirty="0" smtClean="0"/>
              <a:t> </a:t>
            </a:r>
            <a:r>
              <a:rPr lang="de-DE" sz="907" dirty="0" err="1" smtClean="0"/>
              <a:t>input</a:t>
            </a:r>
            <a:r>
              <a:rPr lang="de-DE" sz="907" dirty="0" smtClean="0"/>
              <a:t> 2nd </a:t>
            </a:r>
            <a:r>
              <a:rPr lang="de-DE" sz="907" dirty="0"/>
              <a:t>stage</a:t>
            </a:r>
          </a:p>
        </p:txBody>
      </p:sp>
      <p:cxnSp>
        <p:nvCxnSpPr>
          <p:cNvPr id="42" name="Gekrümmte Verbindung 41"/>
          <p:cNvCxnSpPr>
            <a:stCxn id="27" idx="2"/>
            <a:endCxn id="16" idx="3"/>
          </p:cNvCxnSpPr>
          <p:nvPr/>
        </p:nvCxnSpPr>
        <p:spPr>
          <a:xfrm rot="5400000">
            <a:off x="9841637" y="2968116"/>
            <a:ext cx="1311856" cy="78697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p:cNvCxnSpPr>
            <a:stCxn id="28" idx="1"/>
            <a:endCxn id="31" idx="3"/>
          </p:cNvCxnSpPr>
          <p:nvPr/>
        </p:nvCxnSpPr>
        <p:spPr>
          <a:xfrm flipH="1">
            <a:off x="2864158" y="1985596"/>
            <a:ext cx="3434708"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Gewinkelte Verbindung 43"/>
          <p:cNvCxnSpPr>
            <a:stCxn id="28" idx="3"/>
            <a:endCxn id="27" idx="0"/>
          </p:cNvCxnSpPr>
          <p:nvPr/>
        </p:nvCxnSpPr>
        <p:spPr>
          <a:xfrm>
            <a:off x="7214501" y="1985596"/>
            <a:ext cx="3676552" cy="438535"/>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feld 44">
            <a:extLst>
              <a:ext uri="{FF2B5EF4-FFF2-40B4-BE49-F238E27FC236}">
                <a16:creationId xmlns="" xmlns:a16="http://schemas.microsoft.com/office/drawing/2014/main" id="{02014730-6580-7046-BFEA-27AE53C43215}"/>
              </a:ext>
            </a:extLst>
          </p:cNvPr>
          <p:cNvSpPr txBox="1"/>
          <p:nvPr/>
        </p:nvSpPr>
        <p:spPr>
          <a:xfrm>
            <a:off x="4954798" y="2193293"/>
            <a:ext cx="1332011" cy="371512"/>
          </a:xfrm>
          <a:prstGeom prst="rect">
            <a:avLst/>
          </a:prstGeom>
          <a:noFill/>
        </p:spPr>
        <p:txBody>
          <a:bodyPr wrap="square" rtlCol="0">
            <a:spAutoFit/>
          </a:bodyPr>
          <a:lstStyle/>
          <a:p>
            <a:pPr algn="ctr"/>
            <a:r>
              <a:rPr lang="de-DE" sz="907" dirty="0" smtClean="0"/>
              <a:t>24 dB/m, Er3+</a:t>
            </a:r>
          </a:p>
          <a:p>
            <a:pPr algn="ctr"/>
            <a:r>
              <a:rPr lang="de-DE" sz="907" dirty="0" smtClean="0"/>
              <a:t>0.5 m </a:t>
            </a:r>
            <a:endParaRPr lang="de-DE" sz="907" dirty="0"/>
          </a:p>
        </p:txBody>
      </p:sp>
      <p:sp>
        <p:nvSpPr>
          <p:cNvPr id="46" name="Textfeld 45">
            <a:extLst>
              <a:ext uri="{FF2B5EF4-FFF2-40B4-BE49-F238E27FC236}">
                <a16:creationId xmlns="" xmlns:a16="http://schemas.microsoft.com/office/drawing/2014/main" id="{02014730-6580-7046-BFEA-27AE53C43215}"/>
              </a:ext>
            </a:extLst>
          </p:cNvPr>
          <p:cNvSpPr txBox="1"/>
          <p:nvPr/>
        </p:nvSpPr>
        <p:spPr>
          <a:xfrm>
            <a:off x="5023192" y="3669104"/>
            <a:ext cx="1332011" cy="371512"/>
          </a:xfrm>
          <a:prstGeom prst="rect">
            <a:avLst/>
          </a:prstGeom>
          <a:noFill/>
        </p:spPr>
        <p:txBody>
          <a:bodyPr wrap="square" rtlCol="0">
            <a:spAutoFit/>
          </a:bodyPr>
          <a:lstStyle/>
          <a:p>
            <a:pPr algn="ctr"/>
            <a:r>
              <a:rPr lang="de-DE" sz="907" dirty="0" smtClean="0"/>
              <a:t>27 dB/m, Er3+</a:t>
            </a:r>
          </a:p>
          <a:p>
            <a:pPr algn="ctr"/>
            <a:r>
              <a:rPr lang="de-DE" sz="907" dirty="0" smtClean="0"/>
              <a:t>1.9 m </a:t>
            </a:r>
            <a:endParaRPr lang="de-DE" sz="907" dirty="0"/>
          </a:p>
        </p:txBody>
      </p:sp>
      <p:sp>
        <p:nvSpPr>
          <p:cNvPr id="2" name="Textfeld 1"/>
          <p:cNvSpPr txBox="1"/>
          <p:nvPr/>
        </p:nvSpPr>
        <p:spPr>
          <a:xfrm>
            <a:off x="1490428" y="5534469"/>
            <a:ext cx="7857602" cy="461665"/>
          </a:xfrm>
          <a:prstGeom prst="rect">
            <a:avLst/>
          </a:prstGeom>
          <a:noFill/>
        </p:spPr>
        <p:txBody>
          <a:bodyPr wrap="square" rtlCol="0">
            <a:spAutoFit/>
          </a:bodyPr>
          <a:lstStyle/>
          <a:p>
            <a:r>
              <a:rPr lang="de-DE" sz="1200" dirty="0" smtClean="0"/>
              <a:t>*due </a:t>
            </a:r>
            <a:r>
              <a:rPr lang="de-DE" sz="1200" dirty="0" err="1" smtClean="0"/>
              <a:t>to</a:t>
            </a:r>
            <a:r>
              <a:rPr lang="de-DE" sz="1200" dirty="0" smtClean="0"/>
              <a:t> residual </a:t>
            </a:r>
            <a:r>
              <a:rPr lang="de-DE" sz="1200" dirty="0" err="1" smtClean="0"/>
              <a:t>forward</a:t>
            </a:r>
            <a:r>
              <a:rPr lang="de-DE" sz="1200" dirty="0" smtClean="0"/>
              <a:t> pump </a:t>
            </a:r>
            <a:r>
              <a:rPr lang="de-DE" sz="1200" dirty="0" err="1" smtClean="0"/>
              <a:t>and</a:t>
            </a:r>
            <a:r>
              <a:rPr lang="de-DE" sz="1200" dirty="0" smtClean="0"/>
              <a:t> </a:t>
            </a:r>
            <a:r>
              <a:rPr lang="de-DE" sz="1200" dirty="0" err="1" smtClean="0"/>
              <a:t>backward</a:t>
            </a:r>
            <a:r>
              <a:rPr lang="de-DE" sz="1200" dirty="0" smtClean="0"/>
              <a:t> pump </a:t>
            </a:r>
            <a:r>
              <a:rPr lang="de-DE" sz="1200" dirty="0" err="1" smtClean="0"/>
              <a:t>from</a:t>
            </a:r>
            <a:r>
              <a:rPr lang="de-DE" sz="1200" dirty="0" smtClean="0"/>
              <a:t> </a:t>
            </a:r>
            <a:r>
              <a:rPr lang="de-DE" sz="1200" dirty="0" err="1" smtClean="0"/>
              <a:t>each</a:t>
            </a:r>
            <a:r>
              <a:rPr lang="de-DE" sz="1200" dirty="0" smtClean="0"/>
              <a:t> </a:t>
            </a:r>
            <a:r>
              <a:rPr lang="de-DE" sz="1200" dirty="0" err="1" smtClean="0"/>
              <a:t>amplifier</a:t>
            </a:r>
            <a:r>
              <a:rPr lang="de-DE" sz="1200" dirty="0"/>
              <a:t> </a:t>
            </a:r>
            <a:r>
              <a:rPr lang="de-DE" sz="1200" dirty="0" err="1" smtClean="0"/>
              <a:t>respectively</a:t>
            </a:r>
            <a:r>
              <a:rPr lang="de-DE" sz="1200" dirty="0" smtClean="0"/>
              <a:t>, </a:t>
            </a:r>
            <a:r>
              <a:rPr lang="de-DE" sz="1200" dirty="0" err="1" smtClean="0"/>
              <a:t>this</a:t>
            </a:r>
            <a:r>
              <a:rPr lang="de-DE" sz="1200" dirty="0" smtClean="0"/>
              <a:t> </a:t>
            </a:r>
            <a:r>
              <a:rPr lang="de-DE" sz="1200" dirty="0" err="1" smtClean="0"/>
              <a:t>isolator</a:t>
            </a:r>
            <a:r>
              <a:rPr lang="de-DE" sz="1200" dirty="0" smtClean="0"/>
              <a:t> </a:t>
            </a:r>
            <a:r>
              <a:rPr lang="de-DE" sz="1200" dirty="0" err="1" smtClean="0"/>
              <a:t>might</a:t>
            </a:r>
            <a:r>
              <a:rPr lang="de-DE" sz="1200" dirty="0" smtClean="0"/>
              <a:t> </a:t>
            </a:r>
            <a:r>
              <a:rPr lang="de-DE" sz="1200" dirty="0" err="1" smtClean="0"/>
              <a:t>suffer</a:t>
            </a:r>
            <a:r>
              <a:rPr lang="de-DE" sz="1200" dirty="0" smtClean="0"/>
              <a:t> </a:t>
            </a:r>
            <a:r>
              <a:rPr lang="de-DE" sz="1200" dirty="0" err="1" smtClean="0"/>
              <a:t>some</a:t>
            </a:r>
            <a:r>
              <a:rPr lang="de-DE" sz="1200" dirty="0" smtClean="0"/>
              <a:t> </a:t>
            </a:r>
            <a:r>
              <a:rPr lang="de-DE" sz="1200" dirty="0" err="1" smtClean="0"/>
              <a:t>heat</a:t>
            </a:r>
            <a:r>
              <a:rPr lang="de-DE" sz="1200" dirty="0" smtClean="0"/>
              <a:t> </a:t>
            </a:r>
            <a:r>
              <a:rPr lang="de-DE" sz="1200" dirty="0" err="1" smtClean="0"/>
              <a:t>dissipation</a:t>
            </a:r>
            <a:r>
              <a:rPr lang="de-DE" sz="1200" dirty="0" smtClean="0"/>
              <a:t> but, </a:t>
            </a:r>
            <a:r>
              <a:rPr lang="de-DE" sz="1200" dirty="0" err="1" smtClean="0"/>
              <a:t>given</a:t>
            </a:r>
            <a:r>
              <a:rPr lang="de-DE" sz="1200" dirty="0" smtClean="0"/>
              <a:t> </a:t>
            </a:r>
            <a:r>
              <a:rPr lang="de-DE" sz="1200" dirty="0" err="1" smtClean="0"/>
              <a:t>the</a:t>
            </a:r>
            <a:r>
              <a:rPr lang="de-DE" sz="1200" dirty="0" smtClean="0"/>
              <a:t> power </a:t>
            </a:r>
            <a:r>
              <a:rPr lang="de-DE" sz="1200" dirty="0" err="1" smtClean="0"/>
              <a:t>values</a:t>
            </a:r>
            <a:r>
              <a:rPr lang="de-DE" sz="1200" dirty="0" smtClean="0"/>
              <a:t>, </a:t>
            </a:r>
            <a:r>
              <a:rPr lang="de-DE" sz="1200" dirty="0" err="1" smtClean="0"/>
              <a:t>should</a:t>
            </a:r>
            <a:r>
              <a:rPr lang="de-DE" sz="1200" dirty="0" smtClean="0"/>
              <a:t> not </a:t>
            </a:r>
            <a:r>
              <a:rPr lang="de-DE" sz="1200" dirty="0" err="1" smtClean="0"/>
              <a:t>be</a:t>
            </a:r>
            <a:r>
              <a:rPr lang="de-DE" sz="1200" dirty="0" smtClean="0"/>
              <a:t> an </a:t>
            </a:r>
            <a:r>
              <a:rPr lang="de-DE" sz="1200" dirty="0" err="1" smtClean="0"/>
              <a:t>issue</a:t>
            </a:r>
            <a:r>
              <a:rPr lang="de-DE" sz="1200" dirty="0" smtClean="0"/>
              <a:t>. </a:t>
            </a:r>
            <a:endParaRPr lang="en-GB" sz="1200" dirty="0"/>
          </a:p>
        </p:txBody>
      </p:sp>
      <p:sp>
        <p:nvSpPr>
          <p:cNvPr id="4" name="Textfeld 3"/>
          <p:cNvSpPr txBox="1"/>
          <p:nvPr/>
        </p:nvSpPr>
        <p:spPr>
          <a:xfrm>
            <a:off x="2254406" y="2188790"/>
            <a:ext cx="805029" cy="276999"/>
          </a:xfrm>
          <a:prstGeom prst="rect">
            <a:avLst/>
          </a:prstGeom>
          <a:noFill/>
        </p:spPr>
        <p:txBody>
          <a:bodyPr wrap="none" rtlCol="0">
            <a:spAutoFit/>
          </a:bodyPr>
          <a:lstStyle/>
          <a:p>
            <a:r>
              <a:rPr lang="de-DE" sz="1200" dirty="0" smtClean="0"/>
              <a:t>~ 50 mW</a:t>
            </a:r>
            <a:endParaRPr lang="en-GB" sz="1200" dirty="0"/>
          </a:p>
        </p:txBody>
      </p:sp>
      <p:sp>
        <p:nvSpPr>
          <p:cNvPr id="47" name="Textfeld 46"/>
          <p:cNvSpPr txBox="1"/>
          <p:nvPr/>
        </p:nvSpPr>
        <p:spPr>
          <a:xfrm>
            <a:off x="10654191" y="3439156"/>
            <a:ext cx="889987" cy="276999"/>
          </a:xfrm>
          <a:prstGeom prst="rect">
            <a:avLst/>
          </a:prstGeom>
          <a:noFill/>
        </p:spPr>
        <p:txBody>
          <a:bodyPr wrap="none" rtlCol="0">
            <a:spAutoFit/>
          </a:bodyPr>
          <a:lstStyle/>
          <a:p>
            <a:r>
              <a:rPr lang="de-DE" sz="1200" dirty="0" smtClean="0"/>
              <a:t>~ 250 mW</a:t>
            </a:r>
            <a:endParaRPr lang="en-GB" sz="1200" dirty="0"/>
          </a:p>
        </p:txBody>
      </p:sp>
    </p:spTree>
    <p:extLst>
      <p:ext uri="{BB962C8B-B14F-4D97-AF65-F5344CB8AC3E}">
        <p14:creationId xmlns:p14="http://schemas.microsoft.com/office/powerpoint/2010/main" val="2138600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18. März 2022</a:t>
            </a:fld>
            <a:endParaRPr lang="en-US" dirty="0"/>
          </a:p>
        </p:txBody>
      </p:sp>
      <p:sp>
        <p:nvSpPr>
          <p:cNvPr id="5" name="Textfeld 4"/>
          <p:cNvSpPr txBox="1"/>
          <p:nvPr/>
        </p:nvSpPr>
        <p:spPr>
          <a:xfrm>
            <a:off x="767408" y="1112803"/>
            <a:ext cx="10657184" cy="448328"/>
          </a:xfrm>
          <a:prstGeom prst="rect">
            <a:avLst/>
          </a:prstGeom>
          <a:noFill/>
        </p:spPr>
        <p:txBody>
          <a:bodyPr wrap="square" rtlCol="0">
            <a:spAutoFit/>
          </a:bodyPr>
          <a:lstStyle/>
          <a:p>
            <a:pPr marL="259232" indent="-259232" algn="just">
              <a:lnSpc>
                <a:spcPct val="150000"/>
              </a:lnSpc>
              <a:buFont typeface="Arial" panose="020B0604020202020204" pitchFamily="34" charset="0"/>
              <a:buChar char="•"/>
            </a:pPr>
            <a:r>
              <a:rPr lang="de-DE" sz="1542" b="1" dirty="0" err="1"/>
              <a:t>S</a:t>
            </a:r>
            <a:r>
              <a:rPr lang="de-DE" sz="1542" b="1" dirty="0" err="1" smtClean="0"/>
              <a:t>ome</a:t>
            </a:r>
            <a:r>
              <a:rPr lang="de-DE" sz="1542" b="1" dirty="0" smtClean="0"/>
              <a:t> </a:t>
            </a:r>
            <a:r>
              <a:rPr lang="de-DE" sz="1542" b="1" dirty="0" err="1" smtClean="0"/>
              <a:t>definitions</a:t>
            </a:r>
            <a:r>
              <a:rPr lang="de-DE" sz="1542" b="1" dirty="0" smtClean="0"/>
              <a:t>…</a:t>
            </a:r>
            <a:endParaRPr lang="de-DE" sz="1300" dirty="0"/>
          </a:p>
        </p:txBody>
      </p:sp>
      <p:pic>
        <p:nvPicPr>
          <p:cNvPr id="10" name="Grafik 9"/>
          <p:cNvPicPr>
            <a:picLocks noChangeAspect="1"/>
          </p:cNvPicPr>
          <p:nvPr/>
        </p:nvPicPr>
        <p:blipFill>
          <a:blip r:embed="rId3"/>
          <a:stretch>
            <a:fillRect/>
          </a:stretch>
        </p:blipFill>
        <p:spPr>
          <a:xfrm>
            <a:off x="1854425" y="1704511"/>
            <a:ext cx="2914650" cy="838200"/>
          </a:xfrm>
          <a:prstGeom prst="rect">
            <a:avLst/>
          </a:prstGeom>
        </p:spPr>
      </p:pic>
      <p:pic>
        <p:nvPicPr>
          <p:cNvPr id="11" name="Grafik 10"/>
          <p:cNvPicPr>
            <a:picLocks noChangeAspect="1"/>
          </p:cNvPicPr>
          <p:nvPr/>
        </p:nvPicPr>
        <p:blipFill>
          <a:blip r:embed="rId4"/>
          <a:stretch>
            <a:fillRect/>
          </a:stretch>
        </p:blipFill>
        <p:spPr>
          <a:xfrm>
            <a:off x="4080763" y="5280988"/>
            <a:ext cx="2876550" cy="333375"/>
          </a:xfrm>
          <a:prstGeom prst="rect">
            <a:avLst/>
          </a:prstGeom>
        </p:spPr>
      </p:pic>
      <p:pic>
        <p:nvPicPr>
          <p:cNvPr id="2" name="Grafik 1"/>
          <p:cNvPicPr>
            <a:picLocks noChangeAspect="1"/>
          </p:cNvPicPr>
          <p:nvPr/>
        </p:nvPicPr>
        <p:blipFill>
          <a:blip r:embed="rId5"/>
          <a:stretch>
            <a:fillRect/>
          </a:stretch>
        </p:blipFill>
        <p:spPr>
          <a:xfrm>
            <a:off x="2176711" y="3806357"/>
            <a:ext cx="7667625" cy="895350"/>
          </a:xfrm>
          <a:prstGeom prst="rect">
            <a:avLst/>
          </a:prstGeom>
        </p:spPr>
      </p:pic>
      <p:pic>
        <p:nvPicPr>
          <p:cNvPr id="3" name="Grafik 2"/>
          <p:cNvPicPr>
            <a:picLocks noChangeAspect="1"/>
          </p:cNvPicPr>
          <p:nvPr/>
        </p:nvPicPr>
        <p:blipFill>
          <a:blip r:embed="rId6"/>
          <a:stretch>
            <a:fillRect/>
          </a:stretch>
        </p:blipFill>
        <p:spPr>
          <a:xfrm>
            <a:off x="9987103" y="3960989"/>
            <a:ext cx="1876425" cy="523875"/>
          </a:xfrm>
          <a:prstGeom prst="rect">
            <a:avLst/>
          </a:prstGeom>
        </p:spPr>
      </p:pic>
      <mc:AlternateContent xmlns:mc="http://schemas.openxmlformats.org/markup-compatibility/2006" xmlns:a14="http://schemas.microsoft.com/office/drawing/2010/main">
        <mc:Choice Requires="a14">
          <p:sp>
            <p:nvSpPr>
              <p:cNvPr id="7" name="Textfeld 6"/>
              <p:cNvSpPr txBox="1"/>
              <p:nvPr/>
            </p:nvSpPr>
            <p:spPr>
              <a:xfrm>
                <a:off x="4954935" y="1724475"/>
                <a:ext cx="6231092" cy="475964"/>
              </a:xfrm>
              <a:prstGeom prst="rect">
                <a:avLst/>
              </a:prstGeom>
              <a:noFill/>
            </p:spPr>
            <p:txBody>
              <a:bodyPr wrap="square" rtlCol="0">
                <a:spAutoFit/>
              </a:bodyPr>
              <a:lstStyle/>
              <a:p>
                <a:r>
                  <a:rPr lang="en-GB" sz="1200" dirty="0" smtClean="0">
                    <a:solidFill>
                      <a:srgbClr val="00B050"/>
                    </a:solidFill>
                  </a:rPr>
                  <a:t>The highest inversion gives the smaller value. </a:t>
                </a:r>
                <a14:m>
                  <m:oMath xmlns:m="http://schemas.openxmlformats.org/officeDocument/2006/math">
                    <m:sSub>
                      <m:sSubPr>
                        <m:ctrlPr>
                          <a:rPr lang="en-GB" sz="1200" i="1" dirty="0" smtClean="0">
                            <a:solidFill>
                              <a:srgbClr val="00B050"/>
                            </a:solidFill>
                            <a:latin typeface="Cambria Math" panose="02040503050406030204" pitchFamily="18" charset="0"/>
                          </a:rPr>
                        </m:ctrlPr>
                      </m:sSubPr>
                      <m:e>
                        <m:r>
                          <a:rPr lang="en-GB" sz="1200" i="1" dirty="0" smtClean="0">
                            <a:solidFill>
                              <a:srgbClr val="00B050"/>
                            </a:solidFill>
                            <a:latin typeface="Cambria Math" panose="02040503050406030204" pitchFamily="18" charset="0"/>
                          </a:rPr>
                          <m:t>𝑛</m:t>
                        </m:r>
                      </m:e>
                      <m:sub>
                        <m:r>
                          <a:rPr lang="de-DE" sz="1200" b="0" i="1" dirty="0" smtClean="0">
                            <a:solidFill>
                              <a:srgbClr val="00B050"/>
                            </a:solidFill>
                            <a:latin typeface="Cambria Math" panose="02040503050406030204" pitchFamily="18" charset="0"/>
                          </a:rPr>
                          <m:t>𝑠𝑝</m:t>
                        </m:r>
                      </m:sub>
                    </m:sSub>
                    <m:r>
                      <a:rPr lang="de-DE" sz="1200" b="0" i="1" dirty="0" smtClean="0">
                        <a:solidFill>
                          <a:srgbClr val="00B050"/>
                        </a:solidFill>
                        <a:latin typeface="Cambria Math" panose="02040503050406030204" pitchFamily="18" charset="0"/>
                      </a:rPr>
                      <m:t>&gt;1</m:t>
                    </m:r>
                  </m:oMath>
                </a14:m>
                <a:r>
                  <a:rPr lang="en-GB" sz="1200" dirty="0" smtClean="0">
                    <a:solidFill>
                      <a:srgbClr val="00B050"/>
                    </a:solidFill>
                  </a:rPr>
                  <a:t>. </a:t>
                </a:r>
              </a:p>
              <a:p>
                <a:r>
                  <a:rPr lang="en-GB" sz="1200" dirty="0" smtClean="0">
                    <a:solidFill>
                      <a:srgbClr val="00B050"/>
                    </a:solidFill>
                  </a:rPr>
                  <a:t>Negligible </a:t>
                </a:r>
                <a:r>
                  <a:rPr lang="en-GB" sz="1200" dirty="0">
                    <a:solidFill>
                      <a:srgbClr val="00B050"/>
                    </a:solidFill>
                  </a:rPr>
                  <a:t>population of the </a:t>
                </a:r>
                <a:r>
                  <a:rPr lang="en-GB" sz="1200" dirty="0" smtClean="0">
                    <a:solidFill>
                      <a:srgbClr val="00B050"/>
                    </a:solidFill>
                  </a:rPr>
                  <a:t>ground level </a:t>
                </a:r>
                <a:r>
                  <a:rPr lang="en-GB" sz="1200" dirty="0">
                    <a:solidFill>
                      <a:srgbClr val="00B050"/>
                    </a:solidFill>
                  </a:rPr>
                  <a:t>prevents reabsorption of the signal</a:t>
                </a:r>
              </a:p>
            </p:txBody>
          </p:sp>
        </mc:Choice>
        <mc:Fallback xmlns="">
          <p:sp>
            <p:nvSpPr>
              <p:cNvPr id="7" name="Textfeld 6"/>
              <p:cNvSpPr txBox="1">
                <a:spLocks noRot="1" noChangeAspect="1" noMove="1" noResize="1" noEditPoints="1" noAdjustHandles="1" noChangeArrowheads="1" noChangeShapeType="1" noTextEdit="1"/>
              </p:cNvSpPr>
              <p:nvPr/>
            </p:nvSpPr>
            <p:spPr>
              <a:xfrm>
                <a:off x="4954935" y="1724475"/>
                <a:ext cx="6231092" cy="475964"/>
              </a:xfrm>
              <a:prstGeom prst="rect">
                <a:avLst/>
              </a:prstGeom>
              <a:blipFill rotWithShape="0">
                <a:blip r:embed="rId7"/>
                <a:stretch>
                  <a:fillRect l="-98" t="-2564" b="-8974"/>
                </a:stretch>
              </a:blipFill>
            </p:spPr>
            <p:txBody>
              <a:bodyPr/>
              <a:lstStyle/>
              <a:p>
                <a:r>
                  <a:rPr lang="en-GB">
                    <a:noFill/>
                  </a:rPr>
                  <a:t> </a:t>
                </a:r>
              </a:p>
            </p:txBody>
          </p:sp>
        </mc:Fallback>
      </mc:AlternateContent>
      <p:pic>
        <p:nvPicPr>
          <p:cNvPr id="13" name="Grafik 12"/>
          <p:cNvPicPr>
            <a:picLocks noChangeAspect="1"/>
          </p:cNvPicPr>
          <p:nvPr/>
        </p:nvPicPr>
        <p:blipFill>
          <a:blip r:embed="rId8"/>
          <a:stretch>
            <a:fillRect/>
          </a:stretch>
        </p:blipFill>
        <p:spPr>
          <a:xfrm>
            <a:off x="2711624" y="2696185"/>
            <a:ext cx="5981700" cy="476250"/>
          </a:xfrm>
          <a:prstGeom prst="rect">
            <a:avLst/>
          </a:prstGeom>
        </p:spPr>
      </p:pic>
      <p:sp>
        <p:nvSpPr>
          <p:cNvPr id="14" name="Textfeld 13"/>
          <p:cNvSpPr txBox="1"/>
          <p:nvPr/>
        </p:nvSpPr>
        <p:spPr>
          <a:xfrm>
            <a:off x="6951995" y="3080177"/>
            <a:ext cx="646331" cy="369332"/>
          </a:xfrm>
          <a:prstGeom prst="rect">
            <a:avLst/>
          </a:prstGeom>
          <a:noFill/>
        </p:spPr>
        <p:txBody>
          <a:bodyPr wrap="none" rtlCol="0">
            <a:spAutoFit/>
          </a:bodyPr>
          <a:lstStyle/>
          <a:p>
            <a:r>
              <a:rPr lang="en-GB" dirty="0" smtClean="0">
                <a:solidFill>
                  <a:srgbClr val="00B050"/>
                </a:solidFill>
              </a:rPr>
              <a:t>ASE</a:t>
            </a:r>
            <a:endParaRPr lang="en-GB" dirty="0">
              <a:solidFill>
                <a:srgbClr val="00B050"/>
              </a:solidFill>
            </a:endParaRPr>
          </a:p>
        </p:txBody>
      </p:sp>
      <p:sp>
        <p:nvSpPr>
          <p:cNvPr id="15" name="Textfeld 14"/>
          <p:cNvSpPr txBox="1"/>
          <p:nvPr/>
        </p:nvSpPr>
        <p:spPr>
          <a:xfrm>
            <a:off x="5496600" y="3098423"/>
            <a:ext cx="646331" cy="369332"/>
          </a:xfrm>
          <a:prstGeom prst="rect">
            <a:avLst/>
          </a:prstGeom>
          <a:noFill/>
        </p:spPr>
        <p:txBody>
          <a:bodyPr wrap="none" rtlCol="0">
            <a:spAutoFit/>
          </a:bodyPr>
          <a:lstStyle/>
          <a:p>
            <a:r>
              <a:rPr lang="en-GB" dirty="0" smtClean="0">
                <a:solidFill>
                  <a:srgbClr val="00B050"/>
                </a:solidFill>
              </a:rPr>
              <a:t>Abs.</a:t>
            </a:r>
            <a:endParaRPr lang="en-GB" dirty="0">
              <a:solidFill>
                <a:srgbClr val="00B050"/>
              </a:solidFill>
            </a:endParaRPr>
          </a:p>
        </p:txBody>
      </p:sp>
      <p:sp>
        <p:nvSpPr>
          <p:cNvPr id="16" name="Textfeld 15"/>
          <p:cNvSpPr txBox="1"/>
          <p:nvPr/>
        </p:nvSpPr>
        <p:spPr>
          <a:xfrm>
            <a:off x="3880714" y="3074081"/>
            <a:ext cx="710451" cy="369332"/>
          </a:xfrm>
          <a:prstGeom prst="rect">
            <a:avLst/>
          </a:prstGeom>
          <a:noFill/>
        </p:spPr>
        <p:txBody>
          <a:bodyPr wrap="none" rtlCol="0">
            <a:spAutoFit/>
          </a:bodyPr>
          <a:lstStyle/>
          <a:p>
            <a:r>
              <a:rPr lang="en-GB" dirty="0" smtClean="0">
                <a:solidFill>
                  <a:srgbClr val="00B050"/>
                </a:solidFill>
              </a:rPr>
              <a:t>Stim.</a:t>
            </a:r>
            <a:endParaRPr lang="en-GB" dirty="0">
              <a:solidFill>
                <a:srgbClr val="00B050"/>
              </a:solidFill>
            </a:endParaRPr>
          </a:p>
        </p:txBody>
      </p:sp>
      <mc:AlternateContent xmlns:mc="http://schemas.openxmlformats.org/markup-compatibility/2006" xmlns:a14="http://schemas.microsoft.com/office/drawing/2010/main">
        <mc:Choice Requires="a14">
          <p:sp>
            <p:nvSpPr>
              <p:cNvPr id="17" name="Textfeld 16"/>
              <p:cNvSpPr txBox="1"/>
              <p:nvPr/>
            </p:nvSpPr>
            <p:spPr>
              <a:xfrm>
                <a:off x="9050634" y="2678315"/>
                <a:ext cx="2135393" cy="1046440"/>
              </a:xfrm>
              <a:prstGeom prst="rect">
                <a:avLst/>
              </a:prstGeom>
              <a:noFill/>
            </p:spPr>
            <p:txBody>
              <a:bodyPr wrap="none" rtlCol="0">
                <a:spAutoFit/>
              </a:bodyPr>
              <a:lstStyle/>
              <a:p>
                <a:pPr algn="ctr"/>
                <a14:m>
                  <m:oMath xmlns:m="http://schemas.openxmlformats.org/officeDocument/2006/math">
                    <m:r>
                      <a:rPr lang="de-DE" b="0" i="1" smtClean="0">
                        <a:latin typeface="Cambria Math" panose="02040503050406030204" pitchFamily="18" charset="0"/>
                      </a:rPr>
                      <m:t>𝜌</m:t>
                    </m:r>
                    <m:d>
                      <m:dPr>
                        <m:ctrlPr>
                          <a:rPr lang="de-DE" b="0" i="1" smtClean="0">
                            <a:latin typeface="Cambria Math" panose="02040503050406030204" pitchFamily="18" charset="0"/>
                          </a:rPr>
                        </m:ctrlPr>
                      </m:dPr>
                      <m:e>
                        <m:r>
                          <a:rPr lang="de-DE" b="0" i="1" smtClean="0">
                            <a:latin typeface="Cambria Math" panose="02040503050406030204" pitchFamily="18" charset="0"/>
                          </a:rPr>
                          <m:t>𝜈</m:t>
                        </m:r>
                      </m:e>
                    </m:d>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𝑁</m:t>
                        </m:r>
                      </m:e>
                      <m:sub>
                        <m:r>
                          <a:rPr lang="de-DE" b="0" i="1" smtClean="0">
                            <a:latin typeface="Cambria Math" panose="02040503050406030204" pitchFamily="18" charset="0"/>
                          </a:rPr>
                          <m:t>𝑚</m:t>
                        </m:r>
                      </m:sub>
                    </m:sSub>
                    <m:r>
                      <a:rPr lang="de-DE" b="0" i="1" smtClean="0">
                        <a:latin typeface="Cambria Math" panose="02040503050406030204" pitchFamily="18" charset="0"/>
                      </a:rPr>
                      <m:t>h</m:t>
                    </m:r>
                    <m:r>
                      <a:rPr lang="de-DE" b="0" i="1" smtClean="0">
                        <a:latin typeface="Cambria Math" panose="02040503050406030204" pitchFamily="18" charset="0"/>
                      </a:rPr>
                      <m:t>𝜈</m:t>
                    </m:r>
                  </m:oMath>
                </a14:m>
                <a:r>
                  <a:rPr lang="de-DE" b="0" dirty="0" smtClean="0"/>
                  <a:t> </a:t>
                </a:r>
              </a:p>
              <a:p>
                <a:pPr algn="ctr"/>
                <a:r>
                  <a:rPr lang="de-DE" sz="1300" b="0" dirty="0" smtClean="0"/>
                  <a:t>photon </a:t>
                </a:r>
                <a:r>
                  <a:rPr lang="de-DE" sz="1300" b="0" dirty="0" err="1" smtClean="0"/>
                  <a:t>flux</a:t>
                </a:r>
                <a:r>
                  <a:rPr lang="de-DE" sz="1300" b="0" dirty="0" smtClean="0"/>
                  <a:t> </a:t>
                </a:r>
                <a:r>
                  <a:rPr lang="de-DE" sz="1300" b="0" dirty="0" err="1" smtClean="0"/>
                  <a:t>density</a:t>
                </a:r>
                <a:endParaRPr lang="de-DE" sz="1300" b="0" dirty="0" smtClean="0"/>
              </a:p>
              <a:p>
                <a:pPr/>
                <a14:m>
                  <m:oMathPara xmlns:m="http://schemas.openxmlformats.org/officeDocument/2006/math">
                    <m:oMathParaPr>
                      <m:jc m:val="centerGroup"/>
                    </m:oMathParaPr>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𝐵</m:t>
                          </m:r>
                        </m:e>
                        <m:sub>
                          <m:r>
                            <a:rPr lang="de-DE" b="0" i="1" smtClean="0">
                              <a:latin typeface="Cambria Math" panose="02040503050406030204" pitchFamily="18" charset="0"/>
                            </a:rPr>
                            <m:t>12</m:t>
                          </m:r>
                        </m:sub>
                      </m:sSub>
                      <m:r>
                        <a:rPr lang="de-DE" i="1">
                          <a:latin typeface="Cambria Math" panose="02040503050406030204" pitchFamily="18" charset="0"/>
                        </a:rPr>
                        <m:t>𝜌</m:t>
                      </m:r>
                      <m:d>
                        <m:dPr>
                          <m:ctrlPr>
                            <a:rPr lang="de-DE" i="1">
                              <a:latin typeface="Cambria Math" panose="02040503050406030204" pitchFamily="18" charset="0"/>
                            </a:rPr>
                          </m:ctrlPr>
                        </m:dPr>
                        <m:e>
                          <m:r>
                            <a:rPr lang="de-DE" i="1">
                              <a:latin typeface="Cambria Math" panose="02040503050406030204" pitchFamily="18" charset="0"/>
                            </a:rPr>
                            <m:t>𝜈</m:t>
                          </m:r>
                        </m:e>
                      </m:d>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𝐵</m:t>
                          </m:r>
                        </m:e>
                        <m:sub>
                          <m:r>
                            <a:rPr lang="de-DE" b="0" i="1" smtClean="0">
                              <a:latin typeface="Cambria Math" panose="02040503050406030204" pitchFamily="18" charset="0"/>
                            </a:rPr>
                            <m:t>21</m:t>
                          </m:r>
                        </m:sub>
                      </m:sSub>
                      <m:r>
                        <a:rPr lang="de-DE" i="1">
                          <a:latin typeface="Cambria Math" panose="02040503050406030204" pitchFamily="18" charset="0"/>
                        </a:rPr>
                        <m:t>𝜌</m:t>
                      </m:r>
                      <m:d>
                        <m:dPr>
                          <m:ctrlPr>
                            <a:rPr lang="de-DE" i="1">
                              <a:latin typeface="Cambria Math" panose="02040503050406030204" pitchFamily="18" charset="0"/>
                            </a:rPr>
                          </m:ctrlPr>
                        </m:dPr>
                        <m:e>
                          <m:r>
                            <a:rPr lang="de-DE" i="1">
                              <a:latin typeface="Cambria Math" panose="02040503050406030204" pitchFamily="18" charset="0"/>
                            </a:rPr>
                            <m:t>𝜈</m:t>
                          </m:r>
                        </m:e>
                      </m:d>
                    </m:oMath>
                  </m:oMathPara>
                </a14:m>
                <a:endParaRPr lang="de-DE" b="0" dirty="0" smtClean="0"/>
              </a:p>
              <a:p>
                <a:pPr algn="ctr"/>
                <a:r>
                  <a:rPr lang="de-DE" sz="1300" b="0" dirty="0" smtClean="0"/>
                  <a:t>abs. </a:t>
                </a:r>
                <a:r>
                  <a:rPr lang="de-DE" sz="1300" b="0" dirty="0" err="1" smtClean="0"/>
                  <a:t>and</a:t>
                </a:r>
                <a:r>
                  <a:rPr lang="de-DE" sz="1300" b="0" dirty="0" smtClean="0"/>
                  <a:t> </a:t>
                </a:r>
                <a:r>
                  <a:rPr lang="de-DE" sz="1300" b="0" dirty="0" err="1" smtClean="0"/>
                  <a:t>emission</a:t>
                </a:r>
                <a:r>
                  <a:rPr lang="de-DE" sz="1300" b="0" dirty="0" smtClean="0"/>
                  <a:t> rate</a:t>
                </a:r>
              </a:p>
            </p:txBody>
          </p:sp>
        </mc:Choice>
        <mc:Fallback xmlns="">
          <p:sp>
            <p:nvSpPr>
              <p:cNvPr id="17" name="Textfeld 16"/>
              <p:cNvSpPr txBox="1">
                <a:spLocks noRot="1" noChangeAspect="1" noMove="1" noResize="1" noEditPoints="1" noAdjustHandles="1" noChangeArrowheads="1" noChangeShapeType="1" noTextEdit="1"/>
              </p:cNvSpPr>
              <p:nvPr/>
            </p:nvSpPr>
            <p:spPr>
              <a:xfrm>
                <a:off x="9050634" y="2678315"/>
                <a:ext cx="2135393" cy="1046440"/>
              </a:xfrm>
              <a:prstGeom prst="rect">
                <a:avLst/>
              </a:prstGeom>
              <a:blipFill rotWithShape="0">
                <a:blip r:embed="rId9"/>
                <a:stretch>
                  <a:fillRect b="-407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Rechteck 8"/>
              <p:cNvSpPr/>
              <p:nvPr/>
            </p:nvSpPr>
            <p:spPr>
              <a:xfrm>
                <a:off x="347736" y="2797082"/>
                <a:ext cx="2344296" cy="276999"/>
              </a:xfrm>
              <a:prstGeom prst="rect">
                <a:avLst/>
              </a:prstGeom>
            </p:spPr>
            <p:txBody>
              <a:bodyPr wrap="none">
                <a:spAutoFit/>
              </a:bodyPr>
              <a:lstStyle/>
              <a:p>
                <a:r>
                  <a:rPr lang="de-DE" sz="1200" dirty="0" smtClean="0">
                    <a:solidFill>
                      <a:srgbClr val="00B050"/>
                    </a:solidFill>
                  </a:rPr>
                  <a:t>Photon </a:t>
                </a:r>
                <a:r>
                  <a:rPr lang="de-DE" sz="1200" dirty="0" err="1">
                    <a:solidFill>
                      <a:srgbClr val="00B050"/>
                    </a:solidFill>
                  </a:rPr>
                  <a:t>density</a:t>
                </a:r>
                <a:r>
                  <a:rPr lang="de-DE" sz="1200" dirty="0">
                    <a:solidFill>
                      <a:srgbClr val="00B050"/>
                    </a:solidFill>
                  </a:rPr>
                  <a:t> in </a:t>
                </a:r>
                <a:r>
                  <a:rPr lang="de-DE" sz="1200" dirty="0" err="1">
                    <a:solidFill>
                      <a:srgbClr val="00B050"/>
                    </a:solidFill>
                  </a:rPr>
                  <a:t>the</a:t>
                </a:r>
                <a:r>
                  <a:rPr lang="de-DE" sz="1200" dirty="0">
                    <a:solidFill>
                      <a:srgbClr val="00B050"/>
                    </a:solidFill>
                  </a:rPr>
                  <a:t> </a:t>
                </a:r>
                <a:r>
                  <a:rPr lang="de-DE" sz="1200" dirty="0" err="1">
                    <a:solidFill>
                      <a:srgbClr val="00B050"/>
                    </a:solidFill>
                  </a:rPr>
                  <a:t>mode</a:t>
                </a:r>
                <a:r>
                  <a:rPr lang="de-DE" sz="1200" dirty="0">
                    <a:solidFill>
                      <a:srgbClr val="00B050"/>
                    </a:solidFill>
                  </a:rPr>
                  <a:t> </a:t>
                </a:r>
                <a14:m>
                  <m:oMath xmlns:m="http://schemas.openxmlformats.org/officeDocument/2006/math">
                    <m:sSub>
                      <m:sSubPr>
                        <m:ctrlPr>
                          <a:rPr lang="de-DE" sz="1200" i="1" dirty="0">
                            <a:solidFill>
                              <a:srgbClr val="00B050"/>
                            </a:solidFill>
                            <a:latin typeface="Cambria Math" panose="02040503050406030204" pitchFamily="18" charset="0"/>
                          </a:rPr>
                        </m:ctrlPr>
                      </m:sSubPr>
                      <m:e>
                        <m:r>
                          <a:rPr lang="de-DE" sz="1200" i="1" dirty="0">
                            <a:solidFill>
                              <a:srgbClr val="00B050"/>
                            </a:solidFill>
                            <a:latin typeface="Cambria Math" panose="02040503050406030204" pitchFamily="18" charset="0"/>
                          </a:rPr>
                          <m:t>𝑁</m:t>
                        </m:r>
                      </m:e>
                      <m:sub>
                        <m:r>
                          <a:rPr lang="de-DE" sz="1200" i="1" dirty="0">
                            <a:solidFill>
                              <a:srgbClr val="00B050"/>
                            </a:solidFill>
                            <a:latin typeface="Cambria Math" panose="02040503050406030204" pitchFamily="18" charset="0"/>
                          </a:rPr>
                          <m:t>𝑚</m:t>
                        </m:r>
                      </m:sub>
                    </m:sSub>
                  </m:oMath>
                </a14:m>
                <a:r>
                  <a:rPr lang="de-DE" sz="1200" dirty="0">
                    <a:solidFill>
                      <a:srgbClr val="00B050"/>
                    </a:solidFill>
                  </a:rPr>
                  <a:t>:</a:t>
                </a:r>
                <a:endParaRPr lang="en-GB" sz="1200" dirty="0">
                  <a:solidFill>
                    <a:srgbClr val="00B050"/>
                  </a:solidFill>
                </a:endParaRPr>
              </a:p>
            </p:txBody>
          </p:sp>
        </mc:Choice>
        <mc:Fallback xmlns="">
          <p:sp>
            <p:nvSpPr>
              <p:cNvPr id="9" name="Rechteck 8"/>
              <p:cNvSpPr>
                <a:spLocks noRot="1" noChangeAspect="1" noMove="1" noResize="1" noEditPoints="1" noAdjustHandles="1" noChangeArrowheads="1" noChangeShapeType="1" noTextEdit="1"/>
              </p:cNvSpPr>
              <p:nvPr/>
            </p:nvSpPr>
            <p:spPr>
              <a:xfrm>
                <a:off x="347736" y="2797082"/>
                <a:ext cx="2344296" cy="276999"/>
              </a:xfrm>
              <a:prstGeom prst="rect">
                <a:avLst/>
              </a:prstGeom>
              <a:blipFill rotWithShape="0">
                <a:blip r:embed="rId10"/>
                <a:stretch>
                  <a:fillRect t="-4444" b="-15556"/>
                </a:stretch>
              </a:blipFill>
            </p:spPr>
            <p:txBody>
              <a:bodyPr/>
              <a:lstStyle/>
              <a:p>
                <a:r>
                  <a:rPr lang="en-GB">
                    <a:noFill/>
                  </a:rPr>
                  <a:t> </a:t>
                </a:r>
              </a:p>
            </p:txBody>
          </p:sp>
        </mc:Fallback>
      </mc:AlternateContent>
      <p:sp>
        <p:nvSpPr>
          <p:cNvPr id="18" name="Rechteck 17"/>
          <p:cNvSpPr/>
          <p:nvPr/>
        </p:nvSpPr>
        <p:spPr>
          <a:xfrm>
            <a:off x="441606" y="4023199"/>
            <a:ext cx="1608133" cy="461665"/>
          </a:xfrm>
          <a:prstGeom prst="rect">
            <a:avLst/>
          </a:prstGeom>
        </p:spPr>
        <p:txBody>
          <a:bodyPr wrap="none">
            <a:spAutoFit/>
          </a:bodyPr>
          <a:lstStyle/>
          <a:p>
            <a:r>
              <a:rPr lang="de-DE" sz="1200" dirty="0" smtClean="0">
                <a:solidFill>
                  <a:srgbClr val="00B050"/>
                </a:solidFill>
              </a:rPr>
              <a:t>ASE power </a:t>
            </a:r>
            <a:r>
              <a:rPr lang="de-DE" sz="1200" dirty="0" err="1" smtClean="0">
                <a:solidFill>
                  <a:srgbClr val="00B050"/>
                </a:solidFill>
              </a:rPr>
              <a:t>evolution</a:t>
            </a:r>
            <a:endParaRPr lang="de-DE" sz="1200" dirty="0" smtClean="0">
              <a:solidFill>
                <a:srgbClr val="00B050"/>
              </a:solidFill>
            </a:endParaRPr>
          </a:p>
          <a:p>
            <a:r>
              <a:rPr lang="de-DE" sz="1200" dirty="0" err="1" smtClean="0">
                <a:solidFill>
                  <a:srgbClr val="00B050"/>
                </a:solidFill>
              </a:rPr>
              <a:t>across</a:t>
            </a:r>
            <a:r>
              <a:rPr lang="de-DE" sz="1200" dirty="0" smtClean="0">
                <a:solidFill>
                  <a:srgbClr val="00B050"/>
                </a:solidFill>
              </a:rPr>
              <a:t> a fiber</a:t>
            </a:r>
            <a:endParaRPr lang="en-GB" sz="1200" dirty="0">
              <a:solidFill>
                <a:srgbClr val="00B050"/>
              </a:solidFill>
            </a:endParaRPr>
          </a:p>
        </p:txBody>
      </p:sp>
      <mc:AlternateContent xmlns:mc="http://schemas.openxmlformats.org/markup-compatibility/2006" xmlns:a14="http://schemas.microsoft.com/office/drawing/2010/main">
        <mc:Choice Requires="a14">
          <p:sp>
            <p:nvSpPr>
              <p:cNvPr id="19" name="Rechteck 18"/>
              <p:cNvSpPr/>
              <p:nvPr/>
            </p:nvSpPr>
            <p:spPr>
              <a:xfrm>
                <a:off x="406400" y="5245031"/>
                <a:ext cx="3673376" cy="461665"/>
              </a:xfrm>
              <a:prstGeom prst="rect">
                <a:avLst/>
              </a:prstGeom>
            </p:spPr>
            <p:txBody>
              <a:bodyPr wrap="square">
                <a:spAutoFit/>
              </a:bodyPr>
              <a:lstStyle/>
              <a:p>
                <a:r>
                  <a:rPr lang="en-GB" sz="1200" dirty="0" smtClean="0">
                    <a:solidFill>
                      <a:srgbClr val="00B050"/>
                    </a:solidFill>
                  </a:rPr>
                  <a:t>Noise </a:t>
                </a:r>
                <a:r>
                  <a:rPr lang="en-GB" sz="1200" dirty="0">
                    <a:solidFill>
                      <a:srgbClr val="00B050"/>
                    </a:solidFill>
                  </a:rPr>
                  <a:t>output power </a:t>
                </a:r>
                <a:r>
                  <a:rPr lang="en-GB" sz="1200" dirty="0" smtClean="0">
                    <a:solidFill>
                      <a:srgbClr val="00B050"/>
                    </a:solidFill>
                  </a:rPr>
                  <a:t>in </a:t>
                </a:r>
                <a:r>
                  <a:rPr lang="en-GB" sz="1200" dirty="0">
                    <a:solidFill>
                      <a:srgbClr val="00B050"/>
                    </a:solidFill>
                  </a:rPr>
                  <a:t>the bandwidth </a:t>
                </a:r>
                <a14:m>
                  <m:oMath xmlns:m="http://schemas.openxmlformats.org/officeDocument/2006/math">
                    <m:r>
                      <m:rPr>
                        <m:sty m:val="p"/>
                      </m:rPr>
                      <a:rPr lang="de-DE" sz="1200" b="0" i="0" dirty="0" smtClean="0">
                        <a:solidFill>
                          <a:srgbClr val="00B050"/>
                        </a:solidFill>
                        <a:latin typeface="Cambria Math" panose="02040503050406030204" pitchFamily="18" charset="0"/>
                      </a:rPr>
                      <m:t>Δ</m:t>
                    </m:r>
                    <m:r>
                      <a:rPr lang="de-DE" sz="1200" i="1" dirty="0">
                        <a:solidFill>
                          <a:srgbClr val="00B050"/>
                        </a:solidFill>
                        <a:latin typeface="Cambria Math" panose="02040503050406030204" pitchFamily="18" charset="0"/>
                      </a:rPr>
                      <m:t>𝜈</m:t>
                    </m:r>
                  </m:oMath>
                </a14:m>
                <a:r>
                  <a:rPr lang="en-GB" sz="1200" dirty="0" smtClean="0">
                    <a:solidFill>
                      <a:srgbClr val="00B050"/>
                    </a:solidFill>
                  </a:rPr>
                  <a:t> </a:t>
                </a:r>
                <a:r>
                  <a:rPr lang="en-GB" sz="1200" dirty="0">
                    <a:solidFill>
                      <a:srgbClr val="00B050"/>
                    </a:solidFill>
                  </a:rPr>
                  <a:t>around the frequency </a:t>
                </a:r>
                <a14:m>
                  <m:oMath xmlns:m="http://schemas.openxmlformats.org/officeDocument/2006/math">
                    <m:r>
                      <a:rPr lang="de-DE" sz="1200" b="0" i="1" dirty="0" smtClean="0">
                        <a:solidFill>
                          <a:srgbClr val="00B050"/>
                        </a:solidFill>
                        <a:latin typeface="Cambria Math" panose="02040503050406030204" pitchFamily="18" charset="0"/>
                      </a:rPr>
                      <m:t>𝜈</m:t>
                    </m:r>
                  </m:oMath>
                </a14:m>
                <a:r>
                  <a:rPr lang="en-GB" sz="1200" dirty="0">
                    <a:solidFill>
                      <a:srgbClr val="00B050"/>
                    </a:solidFill>
                  </a:rPr>
                  <a:t> where the gain of the amplifier is G</a:t>
                </a:r>
              </a:p>
            </p:txBody>
          </p:sp>
        </mc:Choice>
        <mc:Fallback xmlns="">
          <p:sp>
            <p:nvSpPr>
              <p:cNvPr id="19" name="Rechteck 18"/>
              <p:cNvSpPr>
                <a:spLocks noRot="1" noChangeAspect="1" noMove="1" noResize="1" noEditPoints="1" noAdjustHandles="1" noChangeArrowheads="1" noChangeShapeType="1" noTextEdit="1"/>
              </p:cNvSpPr>
              <p:nvPr/>
            </p:nvSpPr>
            <p:spPr>
              <a:xfrm>
                <a:off x="406400" y="5245031"/>
                <a:ext cx="3673376" cy="461665"/>
              </a:xfrm>
              <a:prstGeom prst="rect">
                <a:avLst/>
              </a:prstGeom>
              <a:blipFill rotWithShape="0">
                <a:blip r:embed="rId11"/>
                <a:stretch>
                  <a:fillRect l="-166" t="-1316" b="-7895"/>
                </a:stretch>
              </a:blipFill>
            </p:spPr>
            <p:txBody>
              <a:bodyPr/>
              <a:lstStyle/>
              <a:p>
                <a:r>
                  <a:rPr lang="en-GB">
                    <a:noFill/>
                  </a:rPr>
                  <a:t> </a:t>
                </a:r>
              </a:p>
            </p:txBody>
          </p:sp>
        </mc:Fallback>
      </mc:AlternateContent>
      <p:sp>
        <p:nvSpPr>
          <p:cNvPr id="20" name="Textfeld 19"/>
          <p:cNvSpPr txBox="1"/>
          <p:nvPr/>
        </p:nvSpPr>
        <p:spPr>
          <a:xfrm>
            <a:off x="6951995" y="5293754"/>
            <a:ext cx="2767104" cy="461665"/>
          </a:xfrm>
          <a:prstGeom prst="rect">
            <a:avLst/>
          </a:prstGeom>
          <a:noFill/>
        </p:spPr>
        <p:txBody>
          <a:bodyPr wrap="none" rtlCol="0">
            <a:spAutoFit/>
          </a:bodyPr>
          <a:lstStyle/>
          <a:p>
            <a:r>
              <a:rPr lang="en-GB" sz="1200" dirty="0" smtClean="0">
                <a:solidFill>
                  <a:srgbClr val="00B050"/>
                </a:solidFill>
              </a:rPr>
              <a:t>Increases with gain and low inversion.</a:t>
            </a:r>
          </a:p>
          <a:p>
            <a:r>
              <a:rPr lang="en-GB" sz="1200" dirty="0">
                <a:solidFill>
                  <a:srgbClr val="00B050"/>
                </a:solidFill>
              </a:rPr>
              <a:t>I</a:t>
            </a:r>
            <a:r>
              <a:rPr lang="en-GB" sz="1200" dirty="0" smtClean="0">
                <a:solidFill>
                  <a:srgbClr val="00B050"/>
                </a:solidFill>
              </a:rPr>
              <a:t>t is reduced with high inversion</a:t>
            </a:r>
            <a:endParaRPr lang="en-GB" sz="1200" dirty="0">
              <a:solidFill>
                <a:srgbClr val="00B050"/>
              </a:solidFill>
            </a:endParaRPr>
          </a:p>
        </p:txBody>
      </p:sp>
      <p:sp>
        <p:nvSpPr>
          <p:cNvPr id="6" name="Runde Klammer links 5"/>
          <p:cNvSpPr/>
          <p:nvPr/>
        </p:nvSpPr>
        <p:spPr>
          <a:xfrm rot="16200000">
            <a:off x="4160556" y="2660430"/>
            <a:ext cx="45719" cy="908653"/>
          </a:xfrm>
          <a:prstGeom prst="leftBracket">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rgbClr val="00B050"/>
              </a:solidFill>
            </a:endParaRPr>
          </a:p>
        </p:txBody>
      </p:sp>
      <p:sp>
        <p:nvSpPr>
          <p:cNvPr id="23" name="Runde Klammer links 22"/>
          <p:cNvSpPr/>
          <p:nvPr/>
        </p:nvSpPr>
        <p:spPr>
          <a:xfrm rot="16200000">
            <a:off x="5679614" y="2648488"/>
            <a:ext cx="45719" cy="908653"/>
          </a:xfrm>
          <a:prstGeom prst="leftBracket">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rgbClr val="00B050"/>
              </a:solidFill>
            </a:endParaRPr>
          </a:p>
        </p:txBody>
      </p:sp>
      <p:sp>
        <p:nvSpPr>
          <p:cNvPr id="24" name="Runde Klammer links 23"/>
          <p:cNvSpPr/>
          <p:nvPr/>
        </p:nvSpPr>
        <p:spPr>
          <a:xfrm rot="16200000">
            <a:off x="7198672" y="2646261"/>
            <a:ext cx="45719" cy="908653"/>
          </a:xfrm>
          <a:prstGeom prst="leftBracket">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rgbClr val="00B050"/>
              </a:solidFill>
            </a:endParaRPr>
          </a:p>
        </p:txBody>
      </p:sp>
    </p:spTree>
    <p:extLst>
      <p:ext uri="{BB962C8B-B14F-4D97-AF65-F5344CB8AC3E}">
        <p14:creationId xmlns:p14="http://schemas.microsoft.com/office/powerpoint/2010/main" val="2227345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18. März 2022</a:t>
            </a:fld>
            <a:endParaRPr lang="en-US" dirty="0"/>
          </a:p>
        </p:txBody>
      </p:sp>
      <p:sp>
        <p:nvSpPr>
          <p:cNvPr id="5" name="Textfeld 4"/>
          <p:cNvSpPr txBox="1"/>
          <p:nvPr/>
        </p:nvSpPr>
        <p:spPr>
          <a:xfrm>
            <a:off x="767408" y="1112803"/>
            <a:ext cx="10657184" cy="5097806"/>
          </a:xfrm>
          <a:prstGeom prst="rect">
            <a:avLst/>
          </a:prstGeom>
          <a:noFill/>
        </p:spPr>
        <p:txBody>
          <a:bodyPr wrap="square" rtlCol="0">
            <a:spAutoFit/>
          </a:bodyPr>
          <a:lstStyle/>
          <a:p>
            <a:pPr algn="just">
              <a:lnSpc>
                <a:spcPct val="150000"/>
              </a:lnSpc>
            </a:pPr>
            <a:r>
              <a:rPr lang="de-DE" sz="1542" b="1" dirty="0" err="1" smtClean="0"/>
              <a:t>Copropagating</a:t>
            </a:r>
            <a:r>
              <a:rPr lang="de-DE" sz="1542" b="1" dirty="0" smtClean="0"/>
              <a:t> </a:t>
            </a:r>
            <a:r>
              <a:rPr lang="de-DE" sz="1542" b="1" dirty="0" err="1" smtClean="0"/>
              <a:t>and</a:t>
            </a:r>
            <a:r>
              <a:rPr lang="de-DE" sz="1542" b="1" dirty="0" smtClean="0"/>
              <a:t> </a:t>
            </a:r>
            <a:r>
              <a:rPr lang="de-DE" sz="1542" b="1" dirty="0" err="1" smtClean="0"/>
              <a:t>counterpropagating</a:t>
            </a:r>
            <a:r>
              <a:rPr lang="de-DE" sz="1542" b="1" dirty="0" smtClean="0"/>
              <a:t> </a:t>
            </a:r>
            <a:r>
              <a:rPr lang="de-DE" sz="1542" b="1" dirty="0" err="1" smtClean="0"/>
              <a:t>pumping</a:t>
            </a:r>
            <a:endParaRPr lang="de-DE" sz="1542" b="1" dirty="0" smtClean="0"/>
          </a:p>
          <a:p>
            <a:endParaRPr lang="en-GB" sz="1200" dirty="0" smtClean="0"/>
          </a:p>
          <a:p>
            <a:pPr marL="171450" indent="-171450">
              <a:lnSpc>
                <a:spcPct val="150000"/>
              </a:lnSpc>
              <a:buFont typeface="Arial" panose="020B0604020202020204" pitchFamily="34" charset="0"/>
              <a:buChar char="•"/>
            </a:pPr>
            <a:r>
              <a:rPr lang="en-GB" sz="1300" dirty="0" err="1" smtClean="0"/>
              <a:t>Counterpropagating</a:t>
            </a:r>
            <a:r>
              <a:rPr lang="en-GB" sz="1300" dirty="0" smtClean="0"/>
              <a:t> </a:t>
            </a:r>
            <a:r>
              <a:rPr lang="en-GB" sz="1300" dirty="0"/>
              <a:t>pump is more efficient </a:t>
            </a:r>
            <a:r>
              <a:rPr lang="en-GB" sz="1300" dirty="0" smtClean="0"/>
              <a:t>because the </a:t>
            </a:r>
            <a:r>
              <a:rPr lang="en-GB" sz="1300" dirty="0"/>
              <a:t>pump is strongest in the region where the signal is </a:t>
            </a:r>
            <a:r>
              <a:rPr lang="en-GB" sz="1300" dirty="0" smtClean="0"/>
              <a:t>strongest. </a:t>
            </a:r>
          </a:p>
          <a:p>
            <a:pPr marL="171450" indent="-171450">
              <a:lnSpc>
                <a:spcPct val="150000"/>
              </a:lnSpc>
              <a:buFont typeface="Arial" panose="020B0604020202020204" pitchFamily="34" charset="0"/>
              <a:buChar char="•"/>
            </a:pPr>
            <a:r>
              <a:rPr lang="en-GB" sz="1300" dirty="0" smtClean="0"/>
              <a:t>Thus </a:t>
            </a:r>
            <a:r>
              <a:rPr lang="en-GB" sz="1300" dirty="0"/>
              <a:t>the signal can most efficiently deplete the inversion, as opposed to allowing the ASE to deplete the inversion</a:t>
            </a:r>
          </a:p>
          <a:p>
            <a:pPr marL="171450" indent="-171450">
              <a:lnSpc>
                <a:spcPct val="150000"/>
              </a:lnSpc>
              <a:buFont typeface="Arial" panose="020B0604020202020204" pitchFamily="34" charset="0"/>
              <a:buChar char="•"/>
            </a:pPr>
            <a:endParaRPr lang="en-GB" sz="700" dirty="0"/>
          </a:p>
          <a:p>
            <a:pPr marL="171450" indent="-171450">
              <a:lnSpc>
                <a:spcPct val="150000"/>
              </a:lnSpc>
              <a:buFont typeface="Arial" panose="020B0604020202020204" pitchFamily="34" charset="0"/>
              <a:buChar char="•"/>
            </a:pPr>
            <a:r>
              <a:rPr lang="en-GB" sz="1300" dirty="0"/>
              <a:t>In the </a:t>
            </a:r>
            <a:r>
              <a:rPr lang="en-GB" sz="1300" dirty="0" err="1"/>
              <a:t>copropagating</a:t>
            </a:r>
            <a:r>
              <a:rPr lang="en-GB" sz="1300" dirty="0"/>
              <a:t> case, the backward ASE has benefited from the high pump powers at the input of the fiber, depleting the inversion and resulting in a backward ASE output that is higher than the signal </a:t>
            </a:r>
            <a:r>
              <a:rPr lang="en-GB" sz="1300" dirty="0" smtClean="0"/>
              <a:t>output. Reduces the available gain, making it less efficient</a:t>
            </a:r>
            <a:endParaRPr lang="en-GB" sz="1300" dirty="0"/>
          </a:p>
          <a:p>
            <a:pPr marL="171450" indent="-171450">
              <a:buFont typeface="Arial" panose="020B0604020202020204" pitchFamily="34" charset="0"/>
              <a:buChar char="•"/>
            </a:pPr>
            <a:endParaRPr lang="en-GB" sz="1200" dirty="0"/>
          </a:p>
          <a:p>
            <a:pPr algn="just">
              <a:lnSpc>
                <a:spcPct val="150000"/>
              </a:lnSpc>
            </a:pPr>
            <a:r>
              <a:rPr lang="de-DE" sz="1542" b="1" dirty="0" err="1" smtClean="0"/>
              <a:t>Lowest</a:t>
            </a:r>
            <a:r>
              <a:rPr lang="de-DE" sz="1542" b="1" dirty="0" smtClean="0"/>
              <a:t> </a:t>
            </a:r>
            <a:r>
              <a:rPr lang="de-DE" sz="1542" b="1" dirty="0" err="1"/>
              <a:t>noise</a:t>
            </a:r>
            <a:r>
              <a:rPr lang="de-DE" sz="1542" b="1" dirty="0"/>
              <a:t> in </a:t>
            </a:r>
            <a:r>
              <a:rPr lang="de-DE" sz="1542" b="1" dirty="0" err="1"/>
              <a:t>copropagating</a:t>
            </a:r>
            <a:r>
              <a:rPr lang="de-DE" sz="1542" b="1" dirty="0"/>
              <a:t> pump </a:t>
            </a:r>
            <a:r>
              <a:rPr lang="de-DE" sz="1542" b="1" dirty="0" err="1"/>
              <a:t>configuration</a:t>
            </a:r>
            <a:endParaRPr lang="de-DE" sz="1542" b="1" dirty="0"/>
          </a:p>
          <a:p>
            <a:pPr marL="259232" indent="-259232" algn="just">
              <a:lnSpc>
                <a:spcPct val="150000"/>
              </a:lnSpc>
              <a:buFont typeface="Arial" panose="020B0604020202020204" pitchFamily="34" charset="0"/>
              <a:buChar char="•"/>
            </a:pPr>
            <a:r>
              <a:rPr lang="de-DE" sz="1300" i="1" dirty="0" smtClean="0">
                <a:solidFill>
                  <a:srgbClr val="00B050"/>
                </a:solidFill>
              </a:rPr>
              <a:t>Cop: The </a:t>
            </a:r>
            <a:r>
              <a:rPr lang="de-DE" sz="1300" i="1" dirty="0" err="1">
                <a:solidFill>
                  <a:srgbClr val="00B050"/>
                </a:solidFill>
              </a:rPr>
              <a:t>portion</a:t>
            </a:r>
            <a:r>
              <a:rPr lang="de-DE" sz="1300" i="1" dirty="0">
                <a:solidFill>
                  <a:srgbClr val="00B050"/>
                </a:solidFill>
              </a:rPr>
              <a:t> </a:t>
            </a:r>
            <a:r>
              <a:rPr lang="de-DE" sz="1300" i="1" dirty="0" err="1">
                <a:solidFill>
                  <a:srgbClr val="00B050"/>
                </a:solidFill>
              </a:rPr>
              <a:t>of</a:t>
            </a:r>
            <a:r>
              <a:rPr lang="de-DE" sz="1300" i="1" dirty="0">
                <a:solidFill>
                  <a:srgbClr val="00B050"/>
                </a:solidFill>
              </a:rPr>
              <a:t> </a:t>
            </a:r>
            <a:r>
              <a:rPr lang="de-DE" sz="1300" i="1" dirty="0" err="1">
                <a:solidFill>
                  <a:srgbClr val="00B050"/>
                </a:solidFill>
              </a:rPr>
              <a:t>the</a:t>
            </a:r>
            <a:r>
              <a:rPr lang="de-DE" sz="1300" i="1" dirty="0">
                <a:solidFill>
                  <a:srgbClr val="00B050"/>
                </a:solidFill>
              </a:rPr>
              <a:t> fiber </a:t>
            </a:r>
            <a:r>
              <a:rPr lang="de-DE" sz="1300" i="1" dirty="0" err="1">
                <a:solidFill>
                  <a:srgbClr val="00B050"/>
                </a:solidFill>
              </a:rPr>
              <a:t>that</a:t>
            </a:r>
            <a:r>
              <a:rPr lang="de-DE" sz="1300" i="1" dirty="0">
                <a:solidFill>
                  <a:srgbClr val="00B050"/>
                </a:solidFill>
              </a:rPr>
              <a:t> </a:t>
            </a:r>
            <a:r>
              <a:rPr lang="de-DE" sz="1300" i="1" dirty="0" err="1">
                <a:solidFill>
                  <a:srgbClr val="00B050"/>
                </a:solidFill>
              </a:rPr>
              <a:t>the</a:t>
            </a:r>
            <a:r>
              <a:rPr lang="de-DE" sz="1300" i="1" dirty="0">
                <a:solidFill>
                  <a:srgbClr val="00B050"/>
                </a:solidFill>
              </a:rPr>
              <a:t> </a:t>
            </a:r>
            <a:r>
              <a:rPr lang="de-DE" sz="1300" i="1" dirty="0" err="1">
                <a:solidFill>
                  <a:srgbClr val="00B050"/>
                </a:solidFill>
              </a:rPr>
              <a:t>signal</a:t>
            </a:r>
            <a:r>
              <a:rPr lang="de-DE" sz="1300" i="1" dirty="0">
                <a:solidFill>
                  <a:srgbClr val="00B050"/>
                </a:solidFill>
              </a:rPr>
              <a:t> </a:t>
            </a:r>
            <a:r>
              <a:rPr lang="de-DE" sz="1300" i="1" dirty="0" err="1">
                <a:solidFill>
                  <a:srgbClr val="00B050"/>
                </a:solidFill>
              </a:rPr>
              <a:t>enteres</a:t>
            </a:r>
            <a:r>
              <a:rPr lang="de-DE" sz="1300" i="1" dirty="0">
                <a:solidFill>
                  <a:srgbClr val="00B050"/>
                </a:solidFill>
              </a:rPr>
              <a:t> </a:t>
            </a:r>
            <a:r>
              <a:rPr lang="de-DE" sz="1300" i="1" dirty="0" err="1">
                <a:solidFill>
                  <a:srgbClr val="00B050"/>
                </a:solidFill>
              </a:rPr>
              <a:t>tends</a:t>
            </a:r>
            <a:r>
              <a:rPr lang="de-DE" sz="1300" i="1" dirty="0">
                <a:solidFill>
                  <a:srgbClr val="00B050"/>
                </a:solidFill>
              </a:rPr>
              <a:t> </a:t>
            </a:r>
            <a:r>
              <a:rPr lang="de-DE" sz="1300" i="1" dirty="0" err="1">
                <a:solidFill>
                  <a:srgbClr val="00B050"/>
                </a:solidFill>
              </a:rPr>
              <a:t>to</a:t>
            </a:r>
            <a:r>
              <a:rPr lang="de-DE" sz="1300" i="1" dirty="0">
                <a:solidFill>
                  <a:srgbClr val="00B050"/>
                </a:solidFill>
              </a:rPr>
              <a:t> </a:t>
            </a:r>
            <a:r>
              <a:rPr lang="de-DE" sz="1300" i="1" dirty="0" err="1">
                <a:solidFill>
                  <a:srgbClr val="00B050"/>
                </a:solidFill>
              </a:rPr>
              <a:t>be</a:t>
            </a:r>
            <a:r>
              <a:rPr lang="de-DE" sz="1300" i="1" dirty="0">
                <a:solidFill>
                  <a:srgbClr val="00B050"/>
                </a:solidFill>
              </a:rPr>
              <a:t> </a:t>
            </a:r>
            <a:r>
              <a:rPr lang="de-DE" sz="1300" i="1" dirty="0" err="1">
                <a:solidFill>
                  <a:srgbClr val="00B050"/>
                </a:solidFill>
              </a:rPr>
              <a:t>more</a:t>
            </a:r>
            <a:r>
              <a:rPr lang="de-DE" sz="1300" i="1" dirty="0">
                <a:solidFill>
                  <a:srgbClr val="00B050"/>
                </a:solidFill>
              </a:rPr>
              <a:t> </a:t>
            </a:r>
            <a:r>
              <a:rPr lang="de-DE" sz="1300" i="1" dirty="0" err="1">
                <a:solidFill>
                  <a:srgbClr val="00B050"/>
                </a:solidFill>
              </a:rPr>
              <a:t>inverted</a:t>
            </a:r>
            <a:r>
              <a:rPr lang="de-DE" sz="1300" i="1" dirty="0">
                <a:solidFill>
                  <a:srgbClr val="00B050"/>
                </a:solidFill>
              </a:rPr>
              <a:t> </a:t>
            </a:r>
            <a:r>
              <a:rPr lang="de-DE" sz="1300" i="1" dirty="0" err="1">
                <a:solidFill>
                  <a:srgbClr val="00B050"/>
                </a:solidFill>
              </a:rPr>
              <a:t>than</a:t>
            </a:r>
            <a:r>
              <a:rPr lang="de-DE" sz="1300" i="1" dirty="0">
                <a:solidFill>
                  <a:srgbClr val="00B050"/>
                </a:solidFill>
              </a:rPr>
              <a:t> </a:t>
            </a:r>
            <a:r>
              <a:rPr lang="de-DE" sz="1300" i="1" dirty="0" err="1">
                <a:solidFill>
                  <a:srgbClr val="00B050"/>
                </a:solidFill>
              </a:rPr>
              <a:t>the</a:t>
            </a:r>
            <a:r>
              <a:rPr lang="de-DE" sz="1300" i="1" dirty="0">
                <a:solidFill>
                  <a:srgbClr val="00B050"/>
                </a:solidFill>
              </a:rPr>
              <a:t> </a:t>
            </a:r>
            <a:r>
              <a:rPr lang="de-DE" sz="1300" i="1" dirty="0" err="1">
                <a:solidFill>
                  <a:srgbClr val="00B050"/>
                </a:solidFill>
              </a:rPr>
              <a:t>section</a:t>
            </a:r>
            <a:r>
              <a:rPr lang="de-DE" sz="1300" i="1" dirty="0">
                <a:solidFill>
                  <a:srgbClr val="00B050"/>
                </a:solidFill>
              </a:rPr>
              <a:t> by </a:t>
            </a:r>
            <a:r>
              <a:rPr lang="de-DE" sz="1300" i="1" dirty="0" err="1">
                <a:solidFill>
                  <a:srgbClr val="00B050"/>
                </a:solidFill>
              </a:rPr>
              <a:t>which</a:t>
            </a:r>
            <a:r>
              <a:rPr lang="de-DE" sz="1300" i="1" dirty="0">
                <a:solidFill>
                  <a:srgbClr val="00B050"/>
                </a:solidFill>
              </a:rPr>
              <a:t> </a:t>
            </a:r>
            <a:r>
              <a:rPr lang="de-DE" sz="1300" i="1" dirty="0" err="1">
                <a:solidFill>
                  <a:srgbClr val="00B050"/>
                </a:solidFill>
              </a:rPr>
              <a:t>the</a:t>
            </a:r>
            <a:r>
              <a:rPr lang="de-DE" sz="1300" i="1" dirty="0">
                <a:solidFill>
                  <a:srgbClr val="00B050"/>
                </a:solidFill>
              </a:rPr>
              <a:t> </a:t>
            </a:r>
            <a:r>
              <a:rPr lang="de-DE" sz="1300" i="1" dirty="0" err="1">
                <a:solidFill>
                  <a:srgbClr val="00B050"/>
                </a:solidFill>
              </a:rPr>
              <a:t>signal</a:t>
            </a:r>
            <a:r>
              <a:rPr lang="de-DE" sz="1300" i="1" dirty="0">
                <a:solidFill>
                  <a:srgbClr val="00B050"/>
                </a:solidFill>
              </a:rPr>
              <a:t> </a:t>
            </a:r>
            <a:r>
              <a:rPr lang="de-DE" sz="1300" i="1" dirty="0" err="1">
                <a:solidFill>
                  <a:srgbClr val="00B050"/>
                </a:solidFill>
              </a:rPr>
              <a:t>exits</a:t>
            </a:r>
            <a:r>
              <a:rPr lang="de-DE" sz="1300" i="1" dirty="0">
                <a:solidFill>
                  <a:srgbClr val="00B050"/>
                </a:solidFill>
              </a:rPr>
              <a:t>. </a:t>
            </a:r>
            <a:endParaRPr lang="de-DE" sz="1300" i="1" dirty="0" smtClean="0">
              <a:solidFill>
                <a:srgbClr val="00B050"/>
              </a:solidFill>
            </a:endParaRPr>
          </a:p>
          <a:p>
            <a:pPr marL="716432" lvl="1" indent="-259232" algn="just">
              <a:lnSpc>
                <a:spcPct val="150000"/>
              </a:lnSpc>
              <a:buFont typeface="Arial" panose="020B0604020202020204" pitchFamily="34" charset="0"/>
              <a:buChar char="•"/>
            </a:pPr>
            <a:r>
              <a:rPr lang="de-DE" sz="1300" i="1" dirty="0" smtClean="0">
                <a:solidFill>
                  <a:srgbClr val="00B050"/>
                </a:solidFill>
              </a:rPr>
              <a:t>Thus</a:t>
            </a:r>
            <a:r>
              <a:rPr lang="de-DE" sz="1300" i="1" dirty="0">
                <a:solidFill>
                  <a:srgbClr val="00B050"/>
                </a:solidFill>
              </a:rPr>
              <a:t>, </a:t>
            </a:r>
            <a:r>
              <a:rPr lang="de-DE" sz="1300" i="1" dirty="0" err="1">
                <a:solidFill>
                  <a:srgbClr val="00B050"/>
                </a:solidFill>
              </a:rPr>
              <a:t>the</a:t>
            </a:r>
            <a:r>
              <a:rPr lang="de-DE" sz="1300" i="1" dirty="0">
                <a:solidFill>
                  <a:srgbClr val="00B050"/>
                </a:solidFill>
              </a:rPr>
              <a:t> </a:t>
            </a:r>
            <a:r>
              <a:rPr lang="de-DE" sz="1300" i="1" dirty="0" err="1">
                <a:solidFill>
                  <a:srgbClr val="00B050"/>
                </a:solidFill>
              </a:rPr>
              <a:t>signal</a:t>
            </a:r>
            <a:r>
              <a:rPr lang="de-DE" sz="1300" i="1" dirty="0">
                <a:solidFill>
                  <a:srgbClr val="00B050"/>
                </a:solidFill>
              </a:rPr>
              <a:t> </a:t>
            </a:r>
            <a:r>
              <a:rPr lang="de-DE" sz="1300" i="1" dirty="0" err="1">
                <a:solidFill>
                  <a:srgbClr val="00B050"/>
                </a:solidFill>
              </a:rPr>
              <a:t>undergoes</a:t>
            </a:r>
            <a:r>
              <a:rPr lang="de-DE" sz="1300" i="1" dirty="0">
                <a:solidFill>
                  <a:srgbClr val="00B050"/>
                </a:solidFill>
              </a:rPr>
              <a:t> </a:t>
            </a:r>
            <a:r>
              <a:rPr lang="de-DE" sz="1300" i="1" dirty="0" err="1">
                <a:solidFill>
                  <a:srgbClr val="00B050"/>
                </a:solidFill>
              </a:rPr>
              <a:t>more</a:t>
            </a:r>
            <a:r>
              <a:rPr lang="de-DE" sz="1300" i="1" dirty="0">
                <a:solidFill>
                  <a:srgbClr val="00B050"/>
                </a:solidFill>
              </a:rPr>
              <a:t> </a:t>
            </a:r>
            <a:r>
              <a:rPr lang="de-DE" sz="1300" i="1" dirty="0" err="1">
                <a:solidFill>
                  <a:srgbClr val="00B050"/>
                </a:solidFill>
              </a:rPr>
              <a:t>gain</a:t>
            </a:r>
            <a:r>
              <a:rPr lang="de-DE" sz="1300" i="1" dirty="0">
                <a:solidFill>
                  <a:srgbClr val="00B050"/>
                </a:solidFill>
              </a:rPr>
              <a:t> per </a:t>
            </a:r>
            <a:r>
              <a:rPr lang="de-DE" sz="1300" i="1" dirty="0" err="1">
                <a:solidFill>
                  <a:srgbClr val="00B050"/>
                </a:solidFill>
              </a:rPr>
              <a:t>unit</a:t>
            </a:r>
            <a:r>
              <a:rPr lang="de-DE" sz="1300" i="1" dirty="0">
                <a:solidFill>
                  <a:srgbClr val="00B050"/>
                </a:solidFill>
              </a:rPr>
              <a:t> </a:t>
            </a:r>
            <a:r>
              <a:rPr lang="de-DE" sz="1300" i="1" dirty="0" err="1">
                <a:solidFill>
                  <a:srgbClr val="00B050"/>
                </a:solidFill>
              </a:rPr>
              <a:t>length</a:t>
            </a:r>
            <a:r>
              <a:rPr lang="de-DE" sz="1300" i="1" dirty="0">
                <a:solidFill>
                  <a:srgbClr val="00B050"/>
                </a:solidFill>
              </a:rPr>
              <a:t> at </a:t>
            </a:r>
            <a:r>
              <a:rPr lang="de-DE" sz="1300" i="1" dirty="0" err="1">
                <a:solidFill>
                  <a:srgbClr val="00B050"/>
                </a:solidFill>
              </a:rPr>
              <a:t>the</a:t>
            </a:r>
            <a:r>
              <a:rPr lang="de-DE" sz="1300" i="1" dirty="0">
                <a:solidFill>
                  <a:srgbClr val="00B050"/>
                </a:solidFill>
              </a:rPr>
              <a:t> </a:t>
            </a:r>
            <a:r>
              <a:rPr lang="de-DE" sz="1300" i="1" dirty="0" err="1">
                <a:solidFill>
                  <a:srgbClr val="00B050"/>
                </a:solidFill>
              </a:rPr>
              <a:t>beginning</a:t>
            </a:r>
            <a:r>
              <a:rPr lang="de-DE" sz="1300" i="1" dirty="0">
                <a:solidFill>
                  <a:srgbClr val="00B050"/>
                </a:solidFill>
              </a:rPr>
              <a:t> </a:t>
            </a:r>
            <a:r>
              <a:rPr lang="de-DE" sz="1300" i="1" dirty="0" err="1">
                <a:solidFill>
                  <a:srgbClr val="00B050"/>
                </a:solidFill>
              </a:rPr>
              <a:t>of</a:t>
            </a:r>
            <a:r>
              <a:rPr lang="de-DE" sz="1300" i="1" dirty="0">
                <a:solidFill>
                  <a:srgbClr val="00B050"/>
                </a:solidFill>
              </a:rPr>
              <a:t> </a:t>
            </a:r>
            <a:r>
              <a:rPr lang="de-DE" sz="1300" i="1" dirty="0" err="1">
                <a:solidFill>
                  <a:srgbClr val="00B050"/>
                </a:solidFill>
              </a:rPr>
              <a:t>the</a:t>
            </a:r>
            <a:r>
              <a:rPr lang="de-DE" sz="1300" i="1" dirty="0">
                <a:solidFill>
                  <a:srgbClr val="00B050"/>
                </a:solidFill>
              </a:rPr>
              <a:t> fiber </a:t>
            </a:r>
            <a:r>
              <a:rPr lang="de-DE" sz="1300" i="1" dirty="0" err="1">
                <a:solidFill>
                  <a:srgbClr val="00B050"/>
                </a:solidFill>
              </a:rPr>
              <a:t>than</a:t>
            </a:r>
            <a:r>
              <a:rPr lang="de-DE" sz="1300" i="1" dirty="0">
                <a:solidFill>
                  <a:srgbClr val="00B050"/>
                </a:solidFill>
              </a:rPr>
              <a:t> at </a:t>
            </a:r>
            <a:r>
              <a:rPr lang="de-DE" sz="1300" i="1" dirty="0" err="1">
                <a:solidFill>
                  <a:srgbClr val="00B050"/>
                </a:solidFill>
              </a:rPr>
              <a:t>the</a:t>
            </a:r>
            <a:r>
              <a:rPr lang="de-DE" sz="1300" i="1" dirty="0">
                <a:solidFill>
                  <a:srgbClr val="00B050"/>
                </a:solidFill>
              </a:rPr>
              <a:t> </a:t>
            </a:r>
            <a:r>
              <a:rPr lang="de-DE" sz="1300" i="1" dirty="0" err="1">
                <a:solidFill>
                  <a:srgbClr val="00B050"/>
                </a:solidFill>
              </a:rPr>
              <a:t>exit</a:t>
            </a:r>
            <a:r>
              <a:rPr lang="de-DE" sz="1300" i="1" dirty="0">
                <a:solidFill>
                  <a:srgbClr val="00B050"/>
                </a:solidFill>
              </a:rPr>
              <a:t>. </a:t>
            </a:r>
          </a:p>
          <a:p>
            <a:pPr marL="259232" indent="-259232" algn="just">
              <a:lnSpc>
                <a:spcPct val="150000"/>
              </a:lnSpc>
              <a:buFont typeface="Arial" panose="020B0604020202020204" pitchFamily="34" charset="0"/>
              <a:buChar char="•"/>
            </a:pPr>
            <a:r>
              <a:rPr lang="de-DE" sz="1300" i="1" dirty="0" err="1" smtClean="0">
                <a:solidFill>
                  <a:srgbClr val="00B050"/>
                </a:solidFill>
              </a:rPr>
              <a:t>Countp</a:t>
            </a:r>
            <a:r>
              <a:rPr lang="de-DE" sz="1300" i="1" dirty="0" smtClean="0">
                <a:solidFill>
                  <a:srgbClr val="00B050"/>
                </a:solidFill>
              </a:rPr>
              <a:t>: </a:t>
            </a:r>
            <a:r>
              <a:rPr lang="de-DE" sz="1300" i="1" dirty="0" err="1" smtClean="0">
                <a:solidFill>
                  <a:srgbClr val="00B050"/>
                </a:solidFill>
              </a:rPr>
              <a:t>lower</a:t>
            </a:r>
            <a:r>
              <a:rPr lang="de-DE" sz="1300" i="1" dirty="0" smtClean="0">
                <a:solidFill>
                  <a:srgbClr val="00B050"/>
                </a:solidFill>
              </a:rPr>
              <a:t> </a:t>
            </a:r>
            <a:r>
              <a:rPr lang="de-DE" sz="1300" i="1" dirty="0" err="1">
                <a:solidFill>
                  <a:srgbClr val="00B050"/>
                </a:solidFill>
              </a:rPr>
              <a:t>gain</a:t>
            </a:r>
            <a:r>
              <a:rPr lang="de-DE" sz="1300" i="1" dirty="0">
                <a:solidFill>
                  <a:srgbClr val="00B050"/>
                </a:solidFill>
              </a:rPr>
              <a:t> per </a:t>
            </a:r>
            <a:r>
              <a:rPr lang="de-DE" sz="1300" i="1" dirty="0" err="1">
                <a:solidFill>
                  <a:srgbClr val="00B050"/>
                </a:solidFill>
              </a:rPr>
              <a:t>unit</a:t>
            </a:r>
            <a:r>
              <a:rPr lang="de-DE" sz="1300" i="1" dirty="0">
                <a:solidFill>
                  <a:srgbClr val="00B050"/>
                </a:solidFill>
              </a:rPr>
              <a:t> </a:t>
            </a:r>
            <a:r>
              <a:rPr lang="de-DE" sz="1300" i="1" dirty="0" err="1">
                <a:solidFill>
                  <a:srgbClr val="00B050"/>
                </a:solidFill>
              </a:rPr>
              <a:t>length</a:t>
            </a:r>
            <a:r>
              <a:rPr lang="de-DE" sz="1300" i="1" dirty="0">
                <a:solidFill>
                  <a:srgbClr val="00B050"/>
                </a:solidFill>
              </a:rPr>
              <a:t> at </a:t>
            </a:r>
            <a:r>
              <a:rPr lang="de-DE" sz="1300" i="1" dirty="0" err="1">
                <a:solidFill>
                  <a:srgbClr val="00B050"/>
                </a:solidFill>
              </a:rPr>
              <a:t>the</a:t>
            </a:r>
            <a:r>
              <a:rPr lang="de-DE" sz="1300" i="1" dirty="0">
                <a:solidFill>
                  <a:srgbClr val="00B050"/>
                </a:solidFill>
              </a:rPr>
              <a:t> </a:t>
            </a:r>
            <a:r>
              <a:rPr lang="de-DE" sz="1300" i="1" dirty="0" err="1">
                <a:solidFill>
                  <a:srgbClr val="00B050"/>
                </a:solidFill>
              </a:rPr>
              <a:t>beginning</a:t>
            </a:r>
            <a:r>
              <a:rPr lang="de-DE" sz="1300" i="1" dirty="0">
                <a:solidFill>
                  <a:srgbClr val="00B050"/>
                </a:solidFill>
              </a:rPr>
              <a:t> </a:t>
            </a:r>
            <a:r>
              <a:rPr lang="de-DE" sz="1300" i="1" dirty="0" err="1">
                <a:solidFill>
                  <a:srgbClr val="00B050"/>
                </a:solidFill>
              </a:rPr>
              <a:t>of</a:t>
            </a:r>
            <a:r>
              <a:rPr lang="de-DE" sz="1300" i="1" dirty="0">
                <a:solidFill>
                  <a:srgbClr val="00B050"/>
                </a:solidFill>
              </a:rPr>
              <a:t> </a:t>
            </a:r>
            <a:r>
              <a:rPr lang="de-DE" sz="1300" i="1" dirty="0" err="1">
                <a:solidFill>
                  <a:srgbClr val="00B050"/>
                </a:solidFill>
              </a:rPr>
              <a:t>the</a:t>
            </a:r>
            <a:r>
              <a:rPr lang="de-DE" sz="1300" i="1" dirty="0">
                <a:solidFill>
                  <a:srgbClr val="00B050"/>
                </a:solidFill>
              </a:rPr>
              <a:t> fiber </a:t>
            </a:r>
            <a:r>
              <a:rPr lang="de-DE" sz="1300" i="1" dirty="0" err="1">
                <a:solidFill>
                  <a:srgbClr val="00B050"/>
                </a:solidFill>
              </a:rPr>
              <a:t>is</a:t>
            </a:r>
            <a:r>
              <a:rPr lang="de-DE" sz="1300" i="1" dirty="0">
                <a:solidFill>
                  <a:srgbClr val="00B050"/>
                </a:solidFill>
              </a:rPr>
              <a:t> </a:t>
            </a:r>
            <a:r>
              <a:rPr lang="de-DE" sz="1300" i="1" dirty="0" err="1">
                <a:solidFill>
                  <a:srgbClr val="00B050"/>
                </a:solidFill>
              </a:rPr>
              <a:t>equivalent</a:t>
            </a:r>
            <a:r>
              <a:rPr lang="de-DE" sz="1300" i="1" dirty="0">
                <a:solidFill>
                  <a:srgbClr val="00B050"/>
                </a:solidFill>
              </a:rPr>
              <a:t> </a:t>
            </a:r>
            <a:r>
              <a:rPr lang="de-DE" sz="1300" i="1" dirty="0" err="1">
                <a:solidFill>
                  <a:srgbClr val="00B050"/>
                </a:solidFill>
              </a:rPr>
              <a:t>to</a:t>
            </a:r>
            <a:r>
              <a:rPr lang="de-DE" sz="1300" i="1" dirty="0">
                <a:solidFill>
                  <a:srgbClr val="00B050"/>
                </a:solidFill>
              </a:rPr>
              <a:t> </a:t>
            </a:r>
            <a:r>
              <a:rPr lang="de-DE" sz="1300" i="1" dirty="0" err="1">
                <a:solidFill>
                  <a:srgbClr val="00B050"/>
                </a:solidFill>
              </a:rPr>
              <a:t>having</a:t>
            </a:r>
            <a:r>
              <a:rPr lang="de-DE" sz="1300" i="1" dirty="0">
                <a:solidFill>
                  <a:srgbClr val="00B050"/>
                </a:solidFill>
              </a:rPr>
              <a:t> </a:t>
            </a:r>
            <a:r>
              <a:rPr lang="de-DE" sz="1300" i="1" dirty="0" err="1">
                <a:solidFill>
                  <a:srgbClr val="00B050"/>
                </a:solidFill>
              </a:rPr>
              <a:t>some</a:t>
            </a:r>
            <a:r>
              <a:rPr lang="de-DE" sz="1300" i="1" dirty="0">
                <a:solidFill>
                  <a:srgbClr val="00B050"/>
                </a:solidFill>
              </a:rPr>
              <a:t> </a:t>
            </a:r>
            <a:r>
              <a:rPr lang="de-DE" sz="1300" i="1" dirty="0" err="1" smtClean="0">
                <a:solidFill>
                  <a:srgbClr val="00B050"/>
                </a:solidFill>
              </a:rPr>
              <a:t>loss</a:t>
            </a:r>
            <a:r>
              <a:rPr lang="de-DE" sz="1300" i="1" dirty="0" smtClean="0">
                <a:solidFill>
                  <a:srgbClr val="00B050"/>
                </a:solidFill>
              </a:rPr>
              <a:t> </a:t>
            </a:r>
            <a:r>
              <a:rPr lang="de-DE" sz="1300" i="1" dirty="0" err="1">
                <a:solidFill>
                  <a:srgbClr val="00B050"/>
                </a:solidFill>
              </a:rPr>
              <a:t>for</a:t>
            </a:r>
            <a:r>
              <a:rPr lang="de-DE" sz="1300" i="1" dirty="0">
                <a:solidFill>
                  <a:srgbClr val="00B050"/>
                </a:solidFill>
              </a:rPr>
              <a:t> </a:t>
            </a:r>
            <a:r>
              <a:rPr lang="de-DE" sz="1300" i="1" dirty="0" err="1">
                <a:solidFill>
                  <a:srgbClr val="00B050"/>
                </a:solidFill>
              </a:rPr>
              <a:t>the</a:t>
            </a:r>
            <a:r>
              <a:rPr lang="de-DE" sz="1300" i="1" dirty="0">
                <a:solidFill>
                  <a:srgbClr val="00B050"/>
                </a:solidFill>
              </a:rPr>
              <a:t> </a:t>
            </a:r>
            <a:r>
              <a:rPr lang="de-DE" sz="1300" i="1" dirty="0" err="1">
                <a:solidFill>
                  <a:srgbClr val="00B050"/>
                </a:solidFill>
              </a:rPr>
              <a:t>signal</a:t>
            </a:r>
            <a:r>
              <a:rPr lang="de-DE" sz="1300" i="1" dirty="0">
                <a:solidFill>
                  <a:srgbClr val="00B050"/>
                </a:solidFill>
              </a:rPr>
              <a:t> </a:t>
            </a:r>
            <a:r>
              <a:rPr lang="de-DE" sz="1300" i="1" dirty="0" err="1">
                <a:solidFill>
                  <a:srgbClr val="00B050"/>
                </a:solidFill>
              </a:rPr>
              <a:t>before</a:t>
            </a:r>
            <a:r>
              <a:rPr lang="de-DE" sz="1300" i="1" dirty="0">
                <a:solidFill>
                  <a:srgbClr val="00B050"/>
                </a:solidFill>
              </a:rPr>
              <a:t> </a:t>
            </a:r>
            <a:r>
              <a:rPr lang="de-DE" sz="1300" i="1" dirty="0" err="1">
                <a:solidFill>
                  <a:srgbClr val="00B050"/>
                </a:solidFill>
              </a:rPr>
              <a:t>it</a:t>
            </a:r>
            <a:r>
              <a:rPr lang="de-DE" sz="1300" i="1" dirty="0">
                <a:solidFill>
                  <a:srgbClr val="00B050"/>
                </a:solidFill>
              </a:rPr>
              <a:t> </a:t>
            </a:r>
            <a:r>
              <a:rPr lang="de-DE" sz="1300" i="1" dirty="0" err="1">
                <a:solidFill>
                  <a:srgbClr val="00B050"/>
                </a:solidFill>
              </a:rPr>
              <a:t>enters</a:t>
            </a:r>
            <a:r>
              <a:rPr lang="de-DE" sz="1300" i="1" dirty="0">
                <a:solidFill>
                  <a:srgbClr val="00B050"/>
                </a:solidFill>
              </a:rPr>
              <a:t> </a:t>
            </a:r>
            <a:r>
              <a:rPr lang="de-DE" sz="1300" i="1" dirty="0" err="1">
                <a:solidFill>
                  <a:srgbClr val="00B050"/>
                </a:solidFill>
              </a:rPr>
              <a:t>the</a:t>
            </a:r>
            <a:r>
              <a:rPr lang="de-DE" sz="1300" i="1" dirty="0">
                <a:solidFill>
                  <a:srgbClr val="00B050"/>
                </a:solidFill>
              </a:rPr>
              <a:t> </a:t>
            </a:r>
            <a:r>
              <a:rPr lang="de-DE" sz="1300" i="1" dirty="0" err="1">
                <a:solidFill>
                  <a:srgbClr val="00B050"/>
                </a:solidFill>
              </a:rPr>
              <a:t>amplifier</a:t>
            </a:r>
            <a:r>
              <a:rPr lang="de-DE" sz="1300" i="1" dirty="0">
                <a:solidFill>
                  <a:srgbClr val="00B050"/>
                </a:solidFill>
              </a:rPr>
              <a:t>. </a:t>
            </a:r>
          </a:p>
          <a:p>
            <a:pPr marL="716432" lvl="1" indent="-259232" algn="just">
              <a:lnSpc>
                <a:spcPct val="150000"/>
              </a:lnSpc>
              <a:buFont typeface="Arial" panose="020B0604020202020204" pitchFamily="34" charset="0"/>
              <a:buChar char="•"/>
            </a:pPr>
            <a:r>
              <a:rPr lang="de-DE" sz="1300" i="1" dirty="0" err="1">
                <a:solidFill>
                  <a:srgbClr val="00B050"/>
                </a:solidFill>
              </a:rPr>
              <a:t>Any</a:t>
            </a:r>
            <a:r>
              <a:rPr lang="de-DE" sz="1300" i="1" dirty="0">
                <a:solidFill>
                  <a:srgbClr val="00B050"/>
                </a:solidFill>
              </a:rPr>
              <a:t> </a:t>
            </a:r>
            <a:r>
              <a:rPr lang="de-DE" sz="1300" i="1" dirty="0" err="1">
                <a:solidFill>
                  <a:srgbClr val="00B050"/>
                </a:solidFill>
              </a:rPr>
              <a:t>loss</a:t>
            </a:r>
            <a:r>
              <a:rPr lang="de-DE" sz="1300" i="1" dirty="0">
                <a:solidFill>
                  <a:srgbClr val="00B050"/>
                </a:solidFill>
              </a:rPr>
              <a:t> </a:t>
            </a:r>
            <a:r>
              <a:rPr lang="de-DE" sz="1300" i="1" dirty="0" err="1">
                <a:solidFill>
                  <a:srgbClr val="00B050"/>
                </a:solidFill>
              </a:rPr>
              <a:t>that</a:t>
            </a:r>
            <a:r>
              <a:rPr lang="de-DE" sz="1300" i="1" dirty="0">
                <a:solidFill>
                  <a:srgbClr val="00B050"/>
                </a:solidFill>
              </a:rPr>
              <a:t> </a:t>
            </a:r>
            <a:r>
              <a:rPr lang="de-DE" sz="1300" i="1" dirty="0" err="1">
                <a:solidFill>
                  <a:srgbClr val="00B050"/>
                </a:solidFill>
              </a:rPr>
              <a:t>the</a:t>
            </a:r>
            <a:r>
              <a:rPr lang="de-DE" sz="1300" i="1" dirty="0">
                <a:solidFill>
                  <a:srgbClr val="00B050"/>
                </a:solidFill>
              </a:rPr>
              <a:t> </a:t>
            </a:r>
            <a:r>
              <a:rPr lang="de-DE" sz="1300" i="1" dirty="0" err="1">
                <a:solidFill>
                  <a:srgbClr val="00B050"/>
                </a:solidFill>
              </a:rPr>
              <a:t>signal</a:t>
            </a:r>
            <a:r>
              <a:rPr lang="de-DE" sz="1300" i="1" dirty="0">
                <a:solidFill>
                  <a:srgbClr val="00B050"/>
                </a:solidFill>
              </a:rPr>
              <a:t> </a:t>
            </a:r>
            <a:r>
              <a:rPr lang="de-DE" sz="1300" i="1" dirty="0" err="1">
                <a:solidFill>
                  <a:srgbClr val="00B050"/>
                </a:solidFill>
              </a:rPr>
              <a:t>experiences</a:t>
            </a:r>
            <a:r>
              <a:rPr lang="de-DE" sz="1300" i="1" dirty="0">
                <a:solidFill>
                  <a:srgbClr val="00B050"/>
                </a:solidFill>
              </a:rPr>
              <a:t> at </a:t>
            </a:r>
            <a:r>
              <a:rPr lang="de-DE" sz="1300" i="1" dirty="0" err="1">
                <a:solidFill>
                  <a:srgbClr val="00B050"/>
                </a:solidFill>
              </a:rPr>
              <a:t>the</a:t>
            </a:r>
            <a:r>
              <a:rPr lang="de-DE" sz="1300" i="1" dirty="0">
                <a:solidFill>
                  <a:srgbClr val="00B050"/>
                </a:solidFill>
              </a:rPr>
              <a:t> </a:t>
            </a:r>
            <a:r>
              <a:rPr lang="de-DE" sz="1300" i="1" dirty="0" err="1">
                <a:solidFill>
                  <a:srgbClr val="00B050"/>
                </a:solidFill>
              </a:rPr>
              <a:t>beginning</a:t>
            </a:r>
            <a:r>
              <a:rPr lang="de-DE" sz="1300" i="1" dirty="0">
                <a:solidFill>
                  <a:srgbClr val="00B050"/>
                </a:solidFill>
              </a:rPr>
              <a:t> </a:t>
            </a:r>
            <a:r>
              <a:rPr lang="de-DE" sz="1300" i="1" dirty="0" err="1">
                <a:solidFill>
                  <a:srgbClr val="00B050"/>
                </a:solidFill>
              </a:rPr>
              <a:t>of</a:t>
            </a:r>
            <a:r>
              <a:rPr lang="de-DE" sz="1300" i="1" dirty="0">
                <a:solidFill>
                  <a:srgbClr val="00B050"/>
                </a:solidFill>
              </a:rPr>
              <a:t> </a:t>
            </a:r>
            <a:r>
              <a:rPr lang="de-DE" sz="1300" i="1" dirty="0" err="1">
                <a:solidFill>
                  <a:srgbClr val="00B050"/>
                </a:solidFill>
              </a:rPr>
              <a:t>the</a:t>
            </a:r>
            <a:r>
              <a:rPr lang="de-DE" sz="1300" i="1" dirty="0">
                <a:solidFill>
                  <a:srgbClr val="00B050"/>
                </a:solidFill>
              </a:rPr>
              <a:t> fiber will </a:t>
            </a:r>
            <a:r>
              <a:rPr lang="de-DE" sz="1300" i="1" dirty="0" err="1">
                <a:solidFill>
                  <a:srgbClr val="00B050"/>
                </a:solidFill>
              </a:rPr>
              <a:t>degrade</a:t>
            </a:r>
            <a:r>
              <a:rPr lang="de-DE" sz="1300" i="1" dirty="0">
                <a:solidFill>
                  <a:srgbClr val="00B050"/>
                </a:solidFill>
              </a:rPr>
              <a:t> </a:t>
            </a:r>
            <a:r>
              <a:rPr lang="de-DE" sz="1300" i="1" dirty="0" err="1">
                <a:solidFill>
                  <a:srgbClr val="00B050"/>
                </a:solidFill>
              </a:rPr>
              <a:t>the</a:t>
            </a:r>
            <a:r>
              <a:rPr lang="de-DE" sz="1300" i="1" dirty="0">
                <a:solidFill>
                  <a:srgbClr val="00B050"/>
                </a:solidFill>
              </a:rPr>
              <a:t> </a:t>
            </a:r>
            <a:r>
              <a:rPr lang="de-DE" sz="1300" i="1" dirty="0" err="1">
                <a:solidFill>
                  <a:srgbClr val="00B050"/>
                </a:solidFill>
              </a:rPr>
              <a:t>noise</a:t>
            </a:r>
            <a:r>
              <a:rPr lang="de-DE" sz="1300" i="1" dirty="0">
                <a:solidFill>
                  <a:srgbClr val="00B050"/>
                </a:solidFill>
              </a:rPr>
              <a:t> </a:t>
            </a:r>
            <a:r>
              <a:rPr lang="de-DE" sz="1300" i="1" dirty="0" err="1">
                <a:solidFill>
                  <a:srgbClr val="00B050"/>
                </a:solidFill>
              </a:rPr>
              <a:t>figure</a:t>
            </a:r>
            <a:r>
              <a:rPr lang="de-DE" sz="1300" i="1" dirty="0">
                <a:solidFill>
                  <a:srgbClr val="00B050"/>
                </a:solidFill>
              </a:rPr>
              <a:t>. </a:t>
            </a:r>
            <a:endParaRPr lang="de-DE" sz="1300" i="1" dirty="0" smtClean="0">
              <a:solidFill>
                <a:srgbClr val="00B050"/>
              </a:solidFill>
            </a:endParaRPr>
          </a:p>
          <a:p>
            <a:pPr marL="716432" lvl="1" indent="-259232" algn="just">
              <a:lnSpc>
                <a:spcPct val="150000"/>
              </a:lnSpc>
              <a:buFont typeface="Arial" panose="020B0604020202020204" pitchFamily="34" charset="0"/>
              <a:buChar char="•"/>
            </a:pPr>
            <a:r>
              <a:rPr lang="en-GB" sz="1300" i="1" dirty="0">
                <a:solidFill>
                  <a:srgbClr val="00B050"/>
                </a:solidFill>
              </a:rPr>
              <a:t>For the optimization of the signal-to-noise ratio, </a:t>
            </a:r>
            <a:r>
              <a:rPr lang="en-GB" sz="1300" i="1" dirty="0" smtClean="0">
                <a:solidFill>
                  <a:srgbClr val="00B050"/>
                </a:solidFill>
              </a:rPr>
              <a:t>the </a:t>
            </a:r>
            <a:r>
              <a:rPr lang="en-GB" sz="1300" i="1" dirty="0">
                <a:solidFill>
                  <a:srgbClr val="00B050"/>
                </a:solidFill>
              </a:rPr>
              <a:t>essential point is to keep the excitation density near the signal input as high as possible. That is actually achieved with forward (</a:t>
            </a:r>
            <a:r>
              <a:rPr lang="en-GB" sz="1300" i="1" dirty="0" err="1">
                <a:solidFill>
                  <a:srgbClr val="00B050"/>
                </a:solidFill>
              </a:rPr>
              <a:t>copropagating</a:t>
            </a:r>
            <a:r>
              <a:rPr lang="en-GB" sz="1300" i="1" dirty="0">
                <a:solidFill>
                  <a:srgbClr val="00B050"/>
                </a:solidFill>
              </a:rPr>
              <a:t>) pumping, where at the signal input we obtain a high pump power</a:t>
            </a:r>
            <a:r>
              <a:rPr lang="en-GB" sz="1300" i="1" dirty="0" smtClean="0">
                <a:solidFill>
                  <a:srgbClr val="00B050"/>
                </a:solidFill>
              </a:rPr>
              <a:t>.</a:t>
            </a:r>
            <a:endParaRPr lang="de-DE" sz="1300" i="1" dirty="0">
              <a:solidFill>
                <a:srgbClr val="00B050"/>
              </a:solidFill>
            </a:endParaRPr>
          </a:p>
          <a:p>
            <a:pPr marL="259232" indent="-259232" algn="just">
              <a:lnSpc>
                <a:spcPct val="150000"/>
              </a:lnSpc>
              <a:buFont typeface="Arial" panose="020B0604020202020204" pitchFamily="34" charset="0"/>
              <a:buChar char="•"/>
            </a:pPr>
            <a:endParaRPr lang="de-DE" sz="700" dirty="0"/>
          </a:p>
          <a:p>
            <a:pPr algn="just">
              <a:lnSpc>
                <a:spcPct val="150000"/>
              </a:lnSpc>
            </a:pPr>
            <a:r>
              <a:rPr lang="en-GB" sz="1300" dirty="0" smtClean="0"/>
              <a:t>These arguments are </a:t>
            </a:r>
            <a:r>
              <a:rPr lang="en-GB" sz="1300" dirty="0"/>
              <a:t>not as valid if the fiber is short enough; in that case, assuming that pump power is not limited, a strong enough pump will strongly invert the entire fiber and it will not matter whether the pump is </a:t>
            </a:r>
            <a:r>
              <a:rPr lang="en-GB" sz="1300" dirty="0" err="1"/>
              <a:t>copropagating</a:t>
            </a:r>
            <a:r>
              <a:rPr lang="en-GB" sz="1300" dirty="0"/>
              <a:t> or </a:t>
            </a:r>
            <a:r>
              <a:rPr lang="en-GB" sz="1300" dirty="0" err="1"/>
              <a:t>counterpropagating</a:t>
            </a:r>
            <a:r>
              <a:rPr lang="en-GB" sz="1300" dirty="0" smtClean="0"/>
              <a:t>.</a:t>
            </a:r>
            <a:endParaRPr lang="en-GB" sz="1300" dirty="0"/>
          </a:p>
        </p:txBody>
      </p:sp>
    </p:spTree>
    <p:extLst>
      <p:ext uri="{BB962C8B-B14F-4D97-AF65-F5344CB8AC3E}">
        <p14:creationId xmlns:p14="http://schemas.microsoft.com/office/powerpoint/2010/main" val="2808507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18. März 2022</a:t>
            </a:fld>
            <a:endParaRPr lang="en-US" dirty="0"/>
          </a:p>
        </p:txBody>
      </p:sp>
      <mc:AlternateContent xmlns:mc="http://schemas.openxmlformats.org/markup-compatibility/2006" xmlns:a14="http://schemas.microsoft.com/office/drawing/2010/main">
        <mc:Choice Requires="a14">
          <p:sp>
            <p:nvSpPr>
              <p:cNvPr id="5" name="Textfeld 4"/>
              <p:cNvSpPr txBox="1"/>
              <p:nvPr/>
            </p:nvSpPr>
            <p:spPr>
              <a:xfrm>
                <a:off x="767408" y="1112803"/>
                <a:ext cx="10657184" cy="5084277"/>
              </a:xfrm>
              <a:prstGeom prst="rect">
                <a:avLst/>
              </a:prstGeom>
              <a:noFill/>
            </p:spPr>
            <p:txBody>
              <a:bodyPr wrap="square" rtlCol="0">
                <a:spAutoFit/>
              </a:bodyPr>
              <a:lstStyle/>
              <a:p>
                <a:pPr marL="259232" indent="-259232" algn="just">
                  <a:lnSpc>
                    <a:spcPct val="150000"/>
                  </a:lnSpc>
                  <a:buFont typeface="Arial" panose="020B0604020202020204" pitchFamily="34" charset="0"/>
                  <a:buChar char="•"/>
                </a:pPr>
                <a:r>
                  <a:rPr lang="de-DE" sz="1542" b="1" dirty="0" smtClean="0"/>
                  <a:t>Noise </a:t>
                </a:r>
                <a:r>
                  <a:rPr lang="de-DE" sz="1542" b="1" dirty="0" err="1" smtClean="0"/>
                  <a:t>figure</a:t>
                </a:r>
                <a:endParaRPr lang="de-DE" sz="1542" b="1" dirty="0" smtClean="0"/>
              </a:p>
              <a:p>
                <a:pPr marL="716432" lvl="1" indent="-259232" algn="just">
                  <a:lnSpc>
                    <a:spcPct val="150000"/>
                  </a:lnSpc>
                  <a:buFont typeface="Arial" panose="020B0604020202020204" pitchFamily="34" charset="0"/>
                  <a:buChar char="•"/>
                </a:pPr>
                <a14:m>
                  <m:oMath xmlns:m="http://schemas.openxmlformats.org/officeDocument/2006/math">
                    <m:r>
                      <a:rPr lang="de-DE" sz="1300" b="1" i="0" dirty="0" smtClean="0">
                        <a:latin typeface="Cambria Math" panose="02040503050406030204" pitchFamily="18" charset="0"/>
                      </a:rPr>
                      <m:t>𝐍𝐅</m:t>
                    </m:r>
                    <m:r>
                      <a:rPr lang="de-DE" sz="1300" b="1" dirty="0">
                        <a:latin typeface="Cambria Math" panose="02040503050406030204" pitchFamily="18" charset="0"/>
                      </a:rPr>
                      <m:t>=</m:t>
                    </m:r>
                    <m:f>
                      <m:fPr>
                        <m:ctrlPr>
                          <a:rPr lang="de-DE" sz="1300" b="1" i="1" dirty="0" smtClean="0">
                            <a:latin typeface="Cambria Math" panose="02040503050406030204" pitchFamily="18" charset="0"/>
                          </a:rPr>
                        </m:ctrlPr>
                      </m:fPr>
                      <m:num>
                        <m:r>
                          <a:rPr lang="de-DE" sz="1300" b="1" i="1" dirty="0" smtClean="0">
                            <a:latin typeface="Cambria Math" panose="02040503050406030204" pitchFamily="18" charset="0"/>
                          </a:rPr>
                          <m:t>𝑺𝑵</m:t>
                        </m:r>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𝑹</m:t>
                            </m:r>
                          </m:e>
                          <m:sub>
                            <m:r>
                              <a:rPr lang="de-DE" sz="1300" b="1" i="1" dirty="0" smtClean="0">
                                <a:latin typeface="Cambria Math" panose="02040503050406030204" pitchFamily="18" charset="0"/>
                              </a:rPr>
                              <m:t>𝒊</m:t>
                            </m:r>
                          </m:sub>
                        </m:sSub>
                      </m:num>
                      <m:den>
                        <m:r>
                          <a:rPr lang="de-DE" sz="1300" b="1" i="1" dirty="0" smtClean="0">
                            <a:latin typeface="Cambria Math" panose="02040503050406030204" pitchFamily="18" charset="0"/>
                          </a:rPr>
                          <m:t>𝑺𝑵</m:t>
                        </m:r>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𝑹</m:t>
                            </m:r>
                          </m:e>
                          <m:sub>
                            <m:r>
                              <a:rPr lang="de-DE" sz="1300" b="1" i="1" dirty="0" smtClean="0">
                                <a:latin typeface="Cambria Math" panose="02040503050406030204" pitchFamily="18" charset="0"/>
                              </a:rPr>
                              <m:t>𝒐</m:t>
                            </m:r>
                          </m:sub>
                        </m:sSub>
                      </m:den>
                    </m:f>
                  </m:oMath>
                </a14:m>
                <a:r>
                  <a:rPr lang="de-DE" sz="1300" dirty="0" smtClean="0"/>
                  <a:t> </a:t>
                </a:r>
                <a:endParaRPr lang="de-DE" sz="1300" b="1" dirty="0" smtClean="0"/>
              </a:p>
              <a:p>
                <a:pPr marL="716432" lvl="1" indent="-259232" algn="just">
                  <a:lnSpc>
                    <a:spcPct val="150000"/>
                  </a:lnSpc>
                  <a:buFont typeface="Arial" panose="020B0604020202020204" pitchFamily="34" charset="0"/>
                  <a:buChar char="•"/>
                </a:pPr>
                <a14:m>
                  <m:oMath xmlns:m="http://schemas.openxmlformats.org/officeDocument/2006/math">
                    <m:r>
                      <a:rPr lang="de-DE" sz="1300" b="1" i="0" dirty="0" smtClean="0">
                        <a:latin typeface="Cambria Math" panose="02040503050406030204" pitchFamily="18" charset="0"/>
                      </a:rPr>
                      <m:t>𝐒𝐍</m:t>
                    </m:r>
                    <m:sSub>
                      <m:sSubPr>
                        <m:ctrlPr>
                          <a:rPr lang="de-DE" sz="1300" b="1" i="1" dirty="0" smtClean="0">
                            <a:latin typeface="Cambria Math" panose="02040503050406030204" pitchFamily="18" charset="0"/>
                          </a:rPr>
                        </m:ctrlPr>
                      </m:sSubPr>
                      <m:e>
                        <m:r>
                          <a:rPr lang="de-DE" sz="1300" b="1" i="0" dirty="0" smtClean="0">
                            <a:latin typeface="Cambria Math" panose="02040503050406030204" pitchFamily="18" charset="0"/>
                          </a:rPr>
                          <m:t>𝐑</m:t>
                        </m:r>
                      </m:e>
                      <m:sub>
                        <m:r>
                          <a:rPr lang="de-DE" sz="1300" b="1" i="0" dirty="0" smtClean="0">
                            <a:latin typeface="Cambria Math" panose="02040503050406030204" pitchFamily="18" charset="0"/>
                          </a:rPr>
                          <m:t>𝐨</m:t>
                        </m:r>
                      </m:sub>
                    </m:sSub>
                    <m:r>
                      <a:rPr lang="de-DE" sz="1300" b="1" i="0" dirty="0" smtClean="0">
                        <a:latin typeface="Cambria Math" panose="02040503050406030204" pitchFamily="18" charset="0"/>
                      </a:rPr>
                      <m:t> ~ </m:t>
                    </m:r>
                    <m:f>
                      <m:fPr>
                        <m:ctrlPr>
                          <a:rPr lang="de-DE" sz="1300" b="1" i="1" dirty="0">
                            <a:latin typeface="Cambria Math" panose="02040503050406030204" pitchFamily="18" charset="0"/>
                          </a:rPr>
                        </m:ctrlPr>
                      </m:fPr>
                      <m:num>
                        <m:r>
                          <a:rPr lang="de-DE" sz="1300" b="1" i="1" dirty="0" smtClean="0">
                            <a:latin typeface="Cambria Math" panose="02040503050406030204" pitchFamily="18" charset="0"/>
                          </a:rPr>
                          <m:t>𝑮</m:t>
                        </m:r>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𝑷</m:t>
                            </m:r>
                          </m:e>
                          <m:sub>
                            <m:r>
                              <a:rPr lang="de-DE" sz="1300" b="1" i="1" dirty="0" smtClean="0">
                                <a:latin typeface="Cambria Math" panose="02040503050406030204" pitchFamily="18" charset="0"/>
                              </a:rPr>
                              <m:t>𝒊</m:t>
                            </m:r>
                          </m:sub>
                        </m:sSub>
                      </m:num>
                      <m:den>
                        <m:r>
                          <a:rPr lang="de-DE" sz="1300" b="1" i="1" dirty="0" smtClean="0">
                            <a:latin typeface="Cambria Math" panose="02040503050406030204" pitchFamily="18" charset="0"/>
                          </a:rPr>
                          <m:t>𝑺𝒉𝒐𝒕</m:t>
                        </m:r>
                        <m:r>
                          <a:rPr lang="de-DE" sz="1300" b="1" i="1" dirty="0" smtClean="0">
                            <a:latin typeface="Cambria Math" panose="02040503050406030204" pitchFamily="18" charset="0"/>
                          </a:rPr>
                          <m:t> </m:t>
                        </m:r>
                        <m:r>
                          <a:rPr lang="de-DE" sz="1300" b="1" i="1" dirty="0" smtClean="0">
                            <a:latin typeface="Cambria Math" panose="02040503050406030204" pitchFamily="18" charset="0"/>
                          </a:rPr>
                          <m:t>𝒏𝒐𝒊𝒔𝒆</m:t>
                        </m:r>
                        <m:r>
                          <a:rPr lang="de-DE" sz="1300" b="1" i="1" dirty="0" smtClean="0">
                            <a:latin typeface="Cambria Math" panose="02040503050406030204" pitchFamily="18" charset="0"/>
                          </a:rPr>
                          <m:t>+(</m:t>
                        </m:r>
                        <m:r>
                          <a:rPr lang="de-DE" sz="1300" b="1" i="1" dirty="0" smtClean="0">
                            <a:latin typeface="Cambria Math" panose="02040503050406030204" pitchFamily="18" charset="0"/>
                          </a:rPr>
                          <m:t>𝒔𝒊𝒈𝒏𝒂𝒍</m:t>
                        </m:r>
                        <m:r>
                          <a:rPr lang="de-DE" sz="1300" b="1" i="1" dirty="0" smtClean="0">
                            <a:latin typeface="Cambria Math" panose="02040503050406030204" pitchFamily="18" charset="0"/>
                          </a:rPr>
                          <m:t>−</m:t>
                        </m:r>
                        <m:r>
                          <a:rPr lang="de-DE" sz="1300" b="1" i="1" dirty="0" smtClean="0">
                            <a:latin typeface="Cambria Math" panose="02040503050406030204" pitchFamily="18" charset="0"/>
                          </a:rPr>
                          <m:t>𝑨𝑺𝑬</m:t>
                        </m:r>
                        <m:r>
                          <a:rPr lang="de-DE" sz="1300" b="1" i="1" dirty="0" smtClean="0">
                            <a:latin typeface="Cambria Math" panose="02040503050406030204" pitchFamily="18" charset="0"/>
                          </a:rPr>
                          <m:t>) </m:t>
                        </m:r>
                        <m:r>
                          <a:rPr lang="de-DE" sz="1300" b="1" i="1" dirty="0" smtClean="0">
                            <a:latin typeface="Cambria Math" panose="02040503050406030204" pitchFamily="18" charset="0"/>
                          </a:rPr>
                          <m:t>𝒏𝒐𝒊𝒔𝒆</m:t>
                        </m:r>
                      </m:den>
                    </m:f>
                  </m:oMath>
                </a14:m>
                <a:r>
                  <a:rPr lang="de-DE" sz="1300" dirty="0"/>
                  <a:t> 	</a:t>
                </a:r>
                <a14:m>
                  <m:oMath xmlns:m="http://schemas.openxmlformats.org/officeDocument/2006/math">
                    <m:r>
                      <a:rPr lang="de-DE" sz="1300" b="1" i="0" dirty="0" smtClean="0">
                        <a:latin typeface="Cambria Math" panose="02040503050406030204" pitchFamily="18" charset="0"/>
                      </a:rPr>
                      <m:t>𝐒𝐍</m:t>
                    </m:r>
                    <m:sSub>
                      <m:sSubPr>
                        <m:ctrlPr>
                          <a:rPr lang="de-DE" sz="1300" b="1" i="1" dirty="0">
                            <a:latin typeface="Cambria Math" panose="02040503050406030204" pitchFamily="18" charset="0"/>
                          </a:rPr>
                        </m:ctrlPr>
                      </m:sSubPr>
                      <m:e>
                        <m:r>
                          <a:rPr lang="de-DE" sz="1300" b="1" dirty="0">
                            <a:latin typeface="Cambria Math" panose="02040503050406030204" pitchFamily="18" charset="0"/>
                          </a:rPr>
                          <m:t>𝐑</m:t>
                        </m:r>
                      </m:e>
                      <m:sub>
                        <m:r>
                          <a:rPr lang="de-DE" sz="1300" b="1" i="1" dirty="0">
                            <a:latin typeface="Cambria Math" panose="02040503050406030204" pitchFamily="18" charset="0"/>
                          </a:rPr>
                          <m:t>𝒊</m:t>
                        </m:r>
                      </m:sub>
                    </m:sSub>
                    <m:r>
                      <a:rPr lang="de-DE" sz="1300" b="1" i="1" dirty="0">
                        <a:latin typeface="Cambria Math" panose="02040503050406030204" pitchFamily="18" charset="0"/>
                      </a:rPr>
                      <m:t>= </m:t>
                    </m:r>
                    <m:f>
                      <m:fPr>
                        <m:ctrlPr>
                          <a:rPr lang="de-DE" sz="1300" b="1" i="1" dirty="0">
                            <a:latin typeface="Cambria Math" panose="02040503050406030204" pitchFamily="18" charset="0"/>
                          </a:rPr>
                        </m:ctrlPr>
                      </m:fPr>
                      <m:num>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𝑷</m:t>
                            </m:r>
                          </m:e>
                          <m:sub>
                            <m:r>
                              <a:rPr lang="de-DE" sz="1300" b="1" i="1" dirty="0" smtClean="0">
                                <a:latin typeface="Cambria Math" panose="02040503050406030204" pitchFamily="18" charset="0"/>
                              </a:rPr>
                              <m:t>𝒊</m:t>
                            </m:r>
                          </m:sub>
                        </m:sSub>
                      </m:num>
                      <m:den>
                        <m:r>
                          <a:rPr lang="de-DE" sz="1300" b="1" i="1" dirty="0">
                            <a:latin typeface="Cambria Math" panose="02040503050406030204" pitchFamily="18" charset="0"/>
                          </a:rPr>
                          <m:t>𝒔𝒉𝒐𝒕</m:t>
                        </m:r>
                        <m:r>
                          <a:rPr lang="de-DE" sz="1300" b="1" i="1" dirty="0">
                            <a:latin typeface="Cambria Math" panose="02040503050406030204" pitchFamily="18" charset="0"/>
                          </a:rPr>
                          <m:t> </m:t>
                        </m:r>
                        <m:r>
                          <a:rPr lang="de-DE" sz="1300" b="1" i="1" dirty="0">
                            <a:latin typeface="Cambria Math" panose="02040503050406030204" pitchFamily="18" charset="0"/>
                          </a:rPr>
                          <m:t>𝒏𝒐𝒊𝒔𝒆</m:t>
                        </m:r>
                      </m:den>
                    </m:f>
                  </m:oMath>
                </a14:m>
                <a:endParaRPr lang="de-DE" sz="1300" b="1" dirty="0"/>
              </a:p>
              <a:p>
                <a:pPr marL="716432" lvl="1" indent="-259232" algn="just">
                  <a:lnSpc>
                    <a:spcPct val="150000"/>
                  </a:lnSpc>
                  <a:buFont typeface="Arial" panose="020B0604020202020204" pitchFamily="34" charset="0"/>
                  <a:buChar char="•"/>
                </a:pPr>
                <a14:m>
                  <m:oMath xmlns:m="http://schemas.openxmlformats.org/officeDocument/2006/math">
                    <m:r>
                      <a:rPr lang="de-DE" sz="1300" b="1" i="0" dirty="0" smtClean="0">
                        <a:latin typeface="Cambria Math" panose="02040503050406030204" pitchFamily="18" charset="0"/>
                      </a:rPr>
                      <m:t>𝐍𝐅</m:t>
                    </m:r>
                    <m:r>
                      <a:rPr lang="de-DE" sz="1300" b="1" dirty="0">
                        <a:latin typeface="Cambria Math" panose="02040503050406030204" pitchFamily="18" charset="0"/>
                      </a:rPr>
                      <m:t>=</m:t>
                    </m:r>
                    <m:r>
                      <a:rPr lang="de-DE" sz="1300" b="1" i="1" dirty="0" smtClean="0">
                        <a:latin typeface="Cambria Math" panose="02040503050406030204" pitchFamily="18" charset="0"/>
                      </a:rPr>
                      <m:t>𝟐</m:t>
                    </m:r>
                    <m:r>
                      <a:rPr lang="de-DE" sz="1300" b="1" i="1" dirty="0" smtClean="0">
                        <a:latin typeface="Cambria Math" panose="02040503050406030204" pitchFamily="18" charset="0"/>
                      </a:rPr>
                      <m:t> </m:t>
                    </m:r>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𝒏</m:t>
                        </m:r>
                      </m:e>
                      <m:sub>
                        <m:r>
                          <a:rPr lang="de-DE" sz="1300" b="1" i="1" dirty="0" smtClean="0">
                            <a:latin typeface="Cambria Math" panose="02040503050406030204" pitchFamily="18" charset="0"/>
                          </a:rPr>
                          <m:t>𝒔𝒑</m:t>
                        </m:r>
                      </m:sub>
                    </m:sSub>
                    <m:f>
                      <m:fPr>
                        <m:ctrlPr>
                          <a:rPr lang="de-DE" sz="1300" b="1" i="1" dirty="0">
                            <a:latin typeface="Cambria Math" panose="02040503050406030204" pitchFamily="18" charset="0"/>
                          </a:rPr>
                        </m:ctrlPr>
                      </m:fPr>
                      <m:num>
                        <m:r>
                          <a:rPr lang="de-DE" sz="1300" b="1" i="1" dirty="0" smtClean="0">
                            <a:latin typeface="Cambria Math" panose="02040503050406030204" pitchFamily="18" charset="0"/>
                          </a:rPr>
                          <m:t>(</m:t>
                        </m:r>
                        <m:r>
                          <a:rPr lang="de-DE" sz="1300" b="1" i="1" dirty="0" smtClean="0">
                            <a:latin typeface="Cambria Math" panose="02040503050406030204" pitchFamily="18" charset="0"/>
                          </a:rPr>
                          <m:t>𝑮</m:t>
                        </m:r>
                        <m:r>
                          <a:rPr lang="de-DE" sz="1300" b="1" i="1" dirty="0" smtClean="0">
                            <a:latin typeface="Cambria Math" panose="02040503050406030204" pitchFamily="18" charset="0"/>
                          </a:rPr>
                          <m:t>−</m:t>
                        </m:r>
                        <m:r>
                          <a:rPr lang="de-DE" sz="1300" b="1" i="1" dirty="0" smtClean="0">
                            <a:latin typeface="Cambria Math" panose="02040503050406030204" pitchFamily="18" charset="0"/>
                          </a:rPr>
                          <m:t>𝟏</m:t>
                        </m:r>
                        <m:r>
                          <a:rPr lang="de-DE" sz="1300" b="1" i="1" dirty="0" smtClean="0">
                            <a:latin typeface="Cambria Math" panose="02040503050406030204" pitchFamily="18" charset="0"/>
                          </a:rPr>
                          <m:t>)</m:t>
                        </m:r>
                      </m:num>
                      <m:den>
                        <m:r>
                          <a:rPr lang="de-DE" sz="1300" b="1" i="1" dirty="0" smtClean="0">
                            <a:latin typeface="Cambria Math" panose="02040503050406030204" pitchFamily="18" charset="0"/>
                          </a:rPr>
                          <m:t>𝑮</m:t>
                        </m:r>
                      </m:den>
                    </m:f>
                    <m:r>
                      <a:rPr lang="de-DE" sz="1300" b="1" i="1" dirty="0" smtClean="0">
                        <a:latin typeface="Cambria Math" panose="02040503050406030204" pitchFamily="18" charset="0"/>
                      </a:rPr>
                      <m:t>+</m:t>
                    </m:r>
                    <m:f>
                      <m:fPr>
                        <m:ctrlPr>
                          <a:rPr lang="de-DE" sz="1300" b="1" i="1" dirty="0">
                            <a:latin typeface="Cambria Math" panose="02040503050406030204" pitchFamily="18" charset="0"/>
                          </a:rPr>
                        </m:ctrlPr>
                      </m:fPr>
                      <m:num>
                        <m:r>
                          <a:rPr lang="de-DE" sz="1300" b="1" i="1" dirty="0">
                            <a:latin typeface="Cambria Math" panose="02040503050406030204" pitchFamily="18" charset="0"/>
                          </a:rPr>
                          <m:t>𝟏</m:t>
                        </m:r>
                      </m:num>
                      <m:den>
                        <m:r>
                          <a:rPr lang="de-DE" sz="1300" b="1" i="1" dirty="0">
                            <a:latin typeface="Cambria Math" panose="02040503050406030204" pitchFamily="18" charset="0"/>
                          </a:rPr>
                          <m:t>𝑮</m:t>
                        </m:r>
                      </m:den>
                    </m:f>
                    <m:r>
                      <a:rPr lang="de-DE" sz="1300" b="1" i="1" dirty="0" smtClean="0">
                        <a:latin typeface="Cambria Math" panose="02040503050406030204" pitchFamily="18" charset="0"/>
                      </a:rPr>
                      <m:t>+…</m:t>
                    </m:r>
                  </m:oMath>
                </a14:m>
                <a:r>
                  <a:rPr lang="de-DE" sz="1300" dirty="0" smtClean="0"/>
                  <a:t> </a:t>
                </a:r>
                <a:r>
                  <a:rPr lang="de-DE" sz="1300" dirty="0"/>
                  <a:t>	</a:t>
                </a:r>
              </a:p>
              <a:p>
                <a:pPr marL="259232" indent="-259232" algn="just">
                  <a:lnSpc>
                    <a:spcPct val="150000"/>
                  </a:lnSpc>
                  <a:buFont typeface="Arial" panose="020B0604020202020204" pitchFamily="34" charset="0"/>
                  <a:buChar char="•"/>
                </a:pPr>
                <a:endParaRPr lang="de-DE" sz="1300" b="1" dirty="0" smtClean="0"/>
              </a:p>
              <a:p>
                <a:pPr marL="259232" indent="-259232" algn="just">
                  <a:lnSpc>
                    <a:spcPct val="150000"/>
                  </a:lnSpc>
                  <a:buFont typeface="Arial" panose="020B0604020202020204" pitchFamily="34" charset="0"/>
                  <a:buChar char="•"/>
                </a:pPr>
                <a:endParaRPr lang="de-DE" sz="1300" b="1" dirty="0" smtClean="0"/>
              </a:p>
              <a:p>
                <a:pPr marL="259232" indent="-259232" algn="just">
                  <a:lnSpc>
                    <a:spcPct val="150000"/>
                  </a:lnSpc>
                  <a:buFont typeface="Arial" panose="020B0604020202020204" pitchFamily="34" charset="0"/>
                  <a:buChar char="•"/>
                </a:pPr>
                <a:endParaRPr lang="de-DE" sz="1300" b="1" dirty="0" smtClean="0"/>
              </a:p>
              <a:p>
                <a:pPr marL="259232" indent="-259232" algn="just">
                  <a:lnSpc>
                    <a:spcPct val="150000"/>
                  </a:lnSpc>
                  <a:buFont typeface="Arial" panose="020B0604020202020204" pitchFamily="34" charset="0"/>
                  <a:buChar char="•"/>
                </a:pPr>
                <a:endParaRPr lang="de-DE" sz="1300" b="1" dirty="0" smtClean="0"/>
              </a:p>
              <a:p>
                <a:pPr marL="259232" indent="-259232" algn="just">
                  <a:lnSpc>
                    <a:spcPct val="150000"/>
                  </a:lnSpc>
                  <a:buFont typeface="Arial" panose="020B0604020202020204" pitchFamily="34" charset="0"/>
                  <a:buChar char="•"/>
                </a:pPr>
                <a:endParaRPr lang="de-DE" sz="1300" b="1" dirty="0"/>
              </a:p>
              <a:p>
                <a:pPr marL="259232" indent="-259232" algn="just">
                  <a:lnSpc>
                    <a:spcPct val="150000"/>
                  </a:lnSpc>
                  <a:buFont typeface="Arial" panose="020B0604020202020204" pitchFamily="34" charset="0"/>
                  <a:buChar char="•"/>
                </a:pPr>
                <a:endParaRPr lang="de-DE" sz="1300" b="1" dirty="0" smtClean="0"/>
              </a:p>
              <a:p>
                <a:pPr marL="259232" indent="-259232" algn="just">
                  <a:lnSpc>
                    <a:spcPct val="150000"/>
                  </a:lnSpc>
                  <a:buFont typeface="Arial" panose="020B0604020202020204" pitchFamily="34" charset="0"/>
                  <a:buChar char="•"/>
                </a:pPr>
                <a:r>
                  <a:rPr lang="de-DE" sz="1300" b="1" dirty="0" err="1" smtClean="0"/>
                  <a:t>Why</a:t>
                </a:r>
                <a:r>
                  <a:rPr lang="de-DE" sz="1300" b="1" dirty="0" smtClean="0"/>
                  <a:t> </a:t>
                </a:r>
                <a:r>
                  <a:rPr lang="de-DE" sz="1300" b="1" dirty="0"/>
                  <a:t>do </a:t>
                </a:r>
                <a:r>
                  <a:rPr lang="de-DE" sz="1300" b="1" dirty="0" err="1"/>
                  <a:t>we</a:t>
                </a:r>
                <a:r>
                  <a:rPr lang="de-DE" sz="1300" b="1" dirty="0"/>
                  <a:t> </a:t>
                </a:r>
                <a:r>
                  <a:rPr lang="de-DE" sz="1300" b="1" dirty="0" err="1"/>
                  <a:t>want</a:t>
                </a:r>
                <a:r>
                  <a:rPr lang="de-DE" sz="1300" b="1" dirty="0"/>
                  <a:t> </a:t>
                </a:r>
                <a:r>
                  <a:rPr lang="de-DE" sz="1300" b="1" dirty="0" err="1"/>
                  <a:t>low</a:t>
                </a:r>
                <a:r>
                  <a:rPr lang="de-DE" sz="1300" b="1" dirty="0"/>
                  <a:t> </a:t>
                </a:r>
                <a:r>
                  <a:rPr lang="de-DE" sz="1300" b="1" dirty="0" err="1"/>
                  <a:t>noise</a:t>
                </a:r>
                <a:r>
                  <a:rPr lang="de-DE" sz="1300" b="1" dirty="0"/>
                  <a:t> at </a:t>
                </a:r>
                <a:r>
                  <a:rPr lang="de-DE" sz="1300" b="1" dirty="0" err="1"/>
                  <a:t>the</a:t>
                </a:r>
                <a:r>
                  <a:rPr lang="de-DE" sz="1300" b="1" dirty="0"/>
                  <a:t> </a:t>
                </a:r>
                <a:r>
                  <a:rPr lang="de-DE" sz="1300" b="1" dirty="0" err="1"/>
                  <a:t>beginning</a:t>
                </a:r>
                <a:r>
                  <a:rPr lang="de-DE" sz="1300" b="1" dirty="0"/>
                  <a:t> </a:t>
                </a:r>
                <a:r>
                  <a:rPr lang="de-DE" sz="1300" b="1" dirty="0" err="1"/>
                  <a:t>of</a:t>
                </a:r>
                <a:r>
                  <a:rPr lang="de-DE" sz="1300" b="1" dirty="0"/>
                  <a:t> </a:t>
                </a:r>
                <a:r>
                  <a:rPr lang="de-DE" sz="1300" b="1" dirty="0" err="1"/>
                  <a:t>the</a:t>
                </a:r>
                <a:r>
                  <a:rPr lang="de-DE" sz="1300" b="1" dirty="0"/>
                  <a:t> </a:t>
                </a:r>
                <a:r>
                  <a:rPr lang="de-DE" sz="1300" b="1" dirty="0" err="1"/>
                  <a:t>amplifier</a:t>
                </a:r>
                <a:r>
                  <a:rPr lang="de-DE" sz="1300" b="1" dirty="0" smtClean="0"/>
                  <a:t>?</a:t>
                </a:r>
                <a:endParaRPr lang="de-DE" sz="1300" dirty="0" smtClean="0"/>
              </a:p>
              <a:p>
                <a:pPr marL="716432" lvl="1" indent="-259232" algn="just">
                  <a:lnSpc>
                    <a:spcPct val="150000"/>
                  </a:lnSpc>
                  <a:buFont typeface="Arial" panose="020B0604020202020204" pitchFamily="34" charset="0"/>
                  <a:buChar char="•"/>
                </a:pPr>
                <a14:m>
                  <m:oMath xmlns:m="http://schemas.openxmlformats.org/officeDocument/2006/math">
                    <m:r>
                      <a:rPr lang="de-DE" sz="1300" b="1" i="1" dirty="0" smtClean="0">
                        <a:latin typeface="Cambria Math" panose="02040503050406030204" pitchFamily="18" charset="0"/>
                      </a:rPr>
                      <m:t>𝑺𝑵</m:t>
                    </m:r>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𝑹</m:t>
                        </m:r>
                      </m:e>
                      <m:sub>
                        <m:r>
                          <a:rPr lang="de-DE" sz="1300" b="1" i="1" dirty="0" smtClean="0">
                            <a:latin typeface="Cambria Math" panose="02040503050406030204" pitchFamily="18" charset="0"/>
                          </a:rPr>
                          <m:t>𝒊</m:t>
                        </m:r>
                      </m:sub>
                    </m:sSub>
                    <m:r>
                      <a:rPr lang="de-DE" sz="1300" b="1" dirty="0">
                        <a:latin typeface="Cambria Math" panose="02040503050406030204" pitchFamily="18" charset="0"/>
                      </a:rPr>
                      <m:t>=</m:t>
                    </m:r>
                    <m:f>
                      <m:fPr>
                        <m:ctrlPr>
                          <a:rPr lang="de-DE" sz="1300" b="1" i="1" dirty="0">
                            <a:latin typeface="Cambria Math" panose="02040503050406030204" pitchFamily="18" charset="0"/>
                          </a:rPr>
                        </m:ctrlPr>
                      </m:fPr>
                      <m:num>
                        <m:sSub>
                          <m:sSubPr>
                            <m:ctrlPr>
                              <a:rPr lang="de-DE" sz="1300" b="1" i="1" dirty="0" smtClean="0">
                                <a:latin typeface="Cambria Math" panose="02040503050406030204" pitchFamily="18" charset="0"/>
                              </a:rPr>
                            </m:ctrlPr>
                          </m:sSubPr>
                          <m:e>
                            <m:r>
                              <a:rPr lang="de-DE" sz="1300" b="1" i="1" dirty="0">
                                <a:latin typeface="Cambria Math" panose="02040503050406030204" pitchFamily="18" charset="0"/>
                              </a:rPr>
                              <m:t>𝑺</m:t>
                            </m:r>
                          </m:e>
                          <m:sub>
                            <m:r>
                              <a:rPr lang="de-DE" sz="1300" b="1" i="1" dirty="0" smtClean="0">
                                <a:latin typeface="Cambria Math" panose="02040503050406030204" pitchFamily="18" charset="0"/>
                              </a:rPr>
                              <m:t>𝒊</m:t>
                            </m:r>
                          </m:sub>
                        </m:sSub>
                      </m:num>
                      <m:den>
                        <m:sSub>
                          <m:sSubPr>
                            <m:ctrlPr>
                              <a:rPr lang="de-DE" sz="1300" b="1" i="1" dirty="0">
                                <a:latin typeface="Cambria Math" panose="02040503050406030204" pitchFamily="18" charset="0"/>
                              </a:rPr>
                            </m:ctrlPr>
                          </m:sSubPr>
                          <m:e>
                            <m:r>
                              <a:rPr lang="de-DE" sz="1300" b="1" i="1" dirty="0" smtClean="0">
                                <a:latin typeface="Cambria Math" panose="02040503050406030204" pitchFamily="18" charset="0"/>
                              </a:rPr>
                              <m:t>𝑵</m:t>
                            </m:r>
                          </m:e>
                          <m:sub>
                            <m:r>
                              <a:rPr lang="de-DE" sz="1300" b="1" i="1" dirty="0" smtClean="0">
                                <a:latin typeface="Cambria Math" panose="02040503050406030204" pitchFamily="18" charset="0"/>
                              </a:rPr>
                              <m:t>𝒊</m:t>
                            </m:r>
                          </m:sub>
                        </m:sSub>
                      </m:den>
                    </m:f>
                  </m:oMath>
                </a14:m>
                <a:r>
                  <a:rPr lang="de-DE" sz="1300" b="1" i="1" dirty="0" smtClean="0">
                    <a:latin typeface="Cambria Math" panose="02040503050406030204" pitchFamily="18" charset="0"/>
                  </a:rPr>
                  <a:t>  	        </a:t>
                </a:r>
                <a14:m>
                  <m:oMath xmlns:m="http://schemas.openxmlformats.org/officeDocument/2006/math">
                    <m:r>
                      <a:rPr lang="de-DE" sz="1300" b="1" i="1" dirty="0" smtClean="0">
                        <a:latin typeface="Cambria Math" panose="02040503050406030204" pitchFamily="18" charset="0"/>
                      </a:rPr>
                      <m:t>𝑺𝑵</m:t>
                    </m:r>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𝑹</m:t>
                        </m:r>
                      </m:e>
                      <m:sub>
                        <m:r>
                          <a:rPr lang="de-DE" sz="1300" b="1" i="1" dirty="0" smtClean="0">
                            <a:latin typeface="Cambria Math" panose="02040503050406030204" pitchFamily="18" charset="0"/>
                          </a:rPr>
                          <m:t>𝒐</m:t>
                        </m:r>
                      </m:sub>
                    </m:sSub>
                    <m:r>
                      <a:rPr lang="de-DE" sz="1300" b="1" i="1" dirty="0">
                        <a:latin typeface="Cambria Math" panose="02040503050406030204" pitchFamily="18" charset="0"/>
                      </a:rPr>
                      <m:t>=</m:t>
                    </m:r>
                    <m:f>
                      <m:fPr>
                        <m:ctrlPr>
                          <a:rPr lang="de-DE" sz="1300" b="1" i="1" dirty="0">
                            <a:latin typeface="Cambria Math" panose="02040503050406030204" pitchFamily="18" charset="0"/>
                          </a:rPr>
                        </m:ctrlPr>
                      </m:fPr>
                      <m:num>
                        <m:sSub>
                          <m:sSubPr>
                            <m:ctrlPr>
                              <a:rPr lang="de-DE" sz="1300" b="1" i="1" dirty="0" smtClean="0">
                                <a:latin typeface="Cambria Math" panose="02040503050406030204" pitchFamily="18" charset="0"/>
                              </a:rPr>
                            </m:ctrlPr>
                          </m:sSubPr>
                          <m:e>
                            <m:r>
                              <a:rPr lang="de-DE" sz="1300" b="1" i="1" dirty="0">
                                <a:latin typeface="Cambria Math" panose="02040503050406030204" pitchFamily="18" charset="0"/>
                              </a:rPr>
                              <m:t>𝑺</m:t>
                            </m:r>
                          </m:e>
                          <m:sub>
                            <m:r>
                              <a:rPr lang="de-DE" sz="1300" b="1" i="1" dirty="0" smtClean="0">
                                <a:latin typeface="Cambria Math" panose="02040503050406030204" pitchFamily="18" charset="0"/>
                              </a:rPr>
                              <m:t>𝒊</m:t>
                            </m:r>
                          </m:sub>
                        </m:sSub>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𝑮</m:t>
                            </m:r>
                          </m:e>
                          <m:sub>
                            <m:r>
                              <a:rPr lang="de-DE" sz="1300" b="1" i="1" dirty="0" smtClean="0">
                                <a:latin typeface="Cambria Math" panose="02040503050406030204" pitchFamily="18" charset="0"/>
                              </a:rPr>
                              <m:t>𝟏</m:t>
                            </m:r>
                          </m:sub>
                        </m:sSub>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𝑮</m:t>
                            </m:r>
                          </m:e>
                          <m:sub>
                            <m:r>
                              <a:rPr lang="de-DE" sz="1300" b="1" i="1" dirty="0" smtClean="0">
                                <a:latin typeface="Cambria Math" panose="02040503050406030204" pitchFamily="18" charset="0"/>
                              </a:rPr>
                              <m:t>𝟐</m:t>
                            </m:r>
                          </m:sub>
                        </m:sSub>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𝑮</m:t>
                            </m:r>
                          </m:e>
                          <m:sub>
                            <m:r>
                              <a:rPr lang="de-DE" sz="1300" b="1" i="1" dirty="0" smtClean="0">
                                <a:latin typeface="Cambria Math" panose="02040503050406030204" pitchFamily="18" charset="0"/>
                              </a:rPr>
                              <m:t>𝟑</m:t>
                            </m:r>
                          </m:sub>
                        </m:sSub>
                      </m:num>
                      <m:den>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𝑵</m:t>
                            </m:r>
                          </m:e>
                          <m:sub>
                            <m:r>
                              <a:rPr lang="de-DE" sz="1300" b="1" i="1" dirty="0" smtClean="0">
                                <a:latin typeface="Cambria Math" panose="02040503050406030204" pitchFamily="18" charset="0"/>
                              </a:rPr>
                              <m:t>𝒊</m:t>
                            </m:r>
                          </m:sub>
                        </m:sSub>
                        <m:sSub>
                          <m:sSubPr>
                            <m:ctrlPr>
                              <a:rPr lang="de-DE" sz="1300" b="1" i="1" dirty="0">
                                <a:latin typeface="Cambria Math" panose="02040503050406030204" pitchFamily="18" charset="0"/>
                              </a:rPr>
                            </m:ctrlPr>
                          </m:sSubPr>
                          <m:e>
                            <m:r>
                              <a:rPr lang="de-DE" sz="1300" b="1" i="1" dirty="0">
                                <a:latin typeface="Cambria Math" panose="02040503050406030204" pitchFamily="18" charset="0"/>
                              </a:rPr>
                              <m:t>𝑮</m:t>
                            </m:r>
                          </m:e>
                          <m:sub>
                            <m:r>
                              <a:rPr lang="de-DE" sz="1300" b="1" i="1" dirty="0">
                                <a:latin typeface="Cambria Math" panose="02040503050406030204" pitchFamily="18" charset="0"/>
                              </a:rPr>
                              <m:t>𝟏</m:t>
                            </m:r>
                          </m:sub>
                        </m:sSub>
                        <m:sSub>
                          <m:sSubPr>
                            <m:ctrlPr>
                              <a:rPr lang="de-DE" sz="1300" b="1" i="1" dirty="0">
                                <a:latin typeface="Cambria Math" panose="02040503050406030204" pitchFamily="18" charset="0"/>
                              </a:rPr>
                            </m:ctrlPr>
                          </m:sSubPr>
                          <m:e>
                            <m:r>
                              <a:rPr lang="de-DE" sz="1300" b="1" i="1" dirty="0">
                                <a:latin typeface="Cambria Math" panose="02040503050406030204" pitchFamily="18" charset="0"/>
                              </a:rPr>
                              <m:t>𝑮</m:t>
                            </m:r>
                          </m:e>
                          <m:sub>
                            <m:r>
                              <a:rPr lang="de-DE" sz="1300" b="1" i="1" dirty="0">
                                <a:latin typeface="Cambria Math" panose="02040503050406030204" pitchFamily="18" charset="0"/>
                              </a:rPr>
                              <m:t>𝟐</m:t>
                            </m:r>
                          </m:sub>
                        </m:sSub>
                        <m:sSub>
                          <m:sSubPr>
                            <m:ctrlPr>
                              <a:rPr lang="de-DE" sz="1300" b="1" i="1" dirty="0">
                                <a:latin typeface="Cambria Math" panose="02040503050406030204" pitchFamily="18" charset="0"/>
                              </a:rPr>
                            </m:ctrlPr>
                          </m:sSubPr>
                          <m:e>
                            <m:r>
                              <a:rPr lang="de-DE" sz="1300" b="1" i="1" dirty="0">
                                <a:latin typeface="Cambria Math" panose="02040503050406030204" pitchFamily="18" charset="0"/>
                              </a:rPr>
                              <m:t>𝑮</m:t>
                            </m:r>
                          </m:e>
                          <m:sub>
                            <m:r>
                              <a:rPr lang="de-DE" sz="1300" b="1" i="1" dirty="0">
                                <a:latin typeface="Cambria Math" panose="02040503050406030204" pitchFamily="18" charset="0"/>
                              </a:rPr>
                              <m:t>𝟑</m:t>
                            </m:r>
                          </m:sub>
                        </m:sSub>
                        <m:r>
                          <a:rPr lang="de-DE" sz="1300" b="1" i="1" dirty="0" smtClean="0">
                            <a:latin typeface="Cambria Math" panose="02040503050406030204" pitchFamily="18" charset="0"/>
                          </a:rPr>
                          <m:t>+</m:t>
                        </m:r>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𝑵</m:t>
                            </m:r>
                          </m:e>
                          <m:sub>
                            <m:r>
                              <a:rPr lang="de-DE" sz="1300" b="1" i="1" dirty="0" smtClean="0">
                                <a:latin typeface="Cambria Math" panose="02040503050406030204" pitchFamily="18" charset="0"/>
                              </a:rPr>
                              <m:t>𝑨</m:t>
                            </m:r>
                            <m:r>
                              <a:rPr lang="de-DE" sz="1300" b="1" i="1" dirty="0" smtClean="0">
                                <a:latin typeface="Cambria Math" panose="02040503050406030204" pitchFamily="18" charset="0"/>
                              </a:rPr>
                              <m:t>𝟏</m:t>
                            </m:r>
                          </m:sub>
                        </m:sSub>
                        <m:sSub>
                          <m:sSubPr>
                            <m:ctrlPr>
                              <a:rPr lang="de-DE" sz="1300" b="1" i="1" dirty="0">
                                <a:latin typeface="Cambria Math" panose="02040503050406030204" pitchFamily="18" charset="0"/>
                              </a:rPr>
                            </m:ctrlPr>
                          </m:sSubPr>
                          <m:e>
                            <m:r>
                              <a:rPr lang="de-DE" sz="1300" b="1" i="1" dirty="0">
                                <a:latin typeface="Cambria Math" panose="02040503050406030204" pitchFamily="18" charset="0"/>
                              </a:rPr>
                              <m:t>𝑮</m:t>
                            </m:r>
                          </m:e>
                          <m:sub>
                            <m:r>
                              <a:rPr lang="de-DE" sz="1300" b="1" i="1" dirty="0">
                                <a:latin typeface="Cambria Math" panose="02040503050406030204" pitchFamily="18" charset="0"/>
                              </a:rPr>
                              <m:t>𝟐</m:t>
                            </m:r>
                          </m:sub>
                        </m:sSub>
                        <m:sSub>
                          <m:sSubPr>
                            <m:ctrlPr>
                              <a:rPr lang="de-DE" sz="1300" b="1" i="1" dirty="0">
                                <a:latin typeface="Cambria Math" panose="02040503050406030204" pitchFamily="18" charset="0"/>
                              </a:rPr>
                            </m:ctrlPr>
                          </m:sSubPr>
                          <m:e>
                            <m:r>
                              <a:rPr lang="de-DE" sz="1300" b="1" i="1" dirty="0">
                                <a:latin typeface="Cambria Math" panose="02040503050406030204" pitchFamily="18" charset="0"/>
                              </a:rPr>
                              <m:t>𝑮</m:t>
                            </m:r>
                          </m:e>
                          <m:sub>
                            <m:r>
                              <a:rPr lang="de-DE" sz="1300" b="1" i="1" dirty="0">
                                <a:latin typeface="Cambria Math" panose="02040503050406030204" pitchFamily="18" charset="0"/>
                              </a:rPr>
                              <m:t>𝟑</m:t>
                            </m:r>
                          </m:sub>
                        </m:sSub>
                        <m:r>
                          <a:rPr lang="de-DE" sz="1300" b="1" i="1" dirty="0" smtClean="0">
                            <a:latin typeface="Cambria Math" panose="02040503050406030204" pitchFamily="18" charset="0"/>
                          </a:rPr>
                          <m:t>+</m:t>
                        </m:r>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𝑵</m:t>
                            </m:r>
                          </m:e>
                          <m:sub>
                            <m:r>
                              <a:rPr lang="de-DE" sz="1300" b="1" i="1" dirty="0" smtClean="0">
                                <a:latin typeface="Cambria Math" panose="02040503050406030204" pitchFamily="18" charset="0"/>
                              </a:rPr>
                              <m:t>𝑨</m:t>
                            </m:r>
                            <m:r>
                              <a:rPr lang="de-DE" sz="1300" b="1" i="1" dirty="0" smtClean="0">
                                <a:latin typeface="Cambria Math" panose="02040503050406030204" pitchFamily="18" charset="0"/>
                              </a:rPr>
                              <m:t>𝟐</m:t>
                            </m:r>
                          </m:sub>
                        </m:sSub>
                        <m:sSub>
                          <m:sSubPr>
                            <m:ctrlPr>
                              <a:rPr lang="de-DE" sz="1300" b="1" i="1" dirty="0">
                                <a:latin typeface="Cambria Math" panose="02040503050406030204" pitchFamily="18" charset="0"/>
                              </a:rPr>
                            </m:ctrlPr>
                          </m:sSubPr>
                          <m:e>
                            <m:r>
                              <a:rPr lang="de-DE" sz="1300" b="1" i="1" dirty="0">
                                <a:latin typeface="Cambria Math" panose="02040503050406030204" pitchFamily="18" charset="0"/>
                              </a:rPr>
                              <m:t>𝑮</m:t>
                            </m:r>
                          </m:e>
                          <m:sub>
                            <m:r>
                              <a:rPr lang="de-DE" sz="1300" b="1" i="1" dirty="0">
                                <a:latin typeface="Cambria Math" panose="02040503050406030204" pitchFamily="18" charset="0"/>
                              </a:rPr>
                              <m:t>𝟑</m:t>
                            </m:r>
                            <m:r>
                              <a:rPr lang="de-DE" sz="1300" b="1" i="1" dirty="0" smtClean="0">
                                <a:latin typeface="Cambria Math" panose="02040503050406030204" pitchFamily="18" charset="0"/>
                              </a:rPr>
                              <m:t> </m:t>
                            </m:r>
                          </m:sub>
                        </m:sSub>
                        <m:r>
                          <a:rPr lang="de-DE" sz="1300" b="1" i="1" dirty="0" smtClean="0">
                            <a:latin typeface="Cambria Math" panose="02040503050406030204" pitchFamily="18" charset="0"/>
                          </a:rPr>
                          <m:t>+</m:t>
                        </m:r>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𝑵</m:t>
                            </m:r>
                          </m:e>
                          <m:sub>
                            <m:r>
                              <a:rPr lang="de-DE" sz="1300" b="1" i="1" dirty="0" smtClean="0">
                                <a:latin typeface="Cambria Math" panose="02040503050406030204" pitchFamily="18" charset="0"/>
                              </a:rPr>
                              <m:t>𝑨</m:t>
                            </m:r>
                            <m:r>
                              <a:rPr lang="de-DE" sz="1300" b="1" i="1" dirty="0" smtClean="0">
                                <a:latin typeface="Cambria Math" panose="02040503050406030204" pitchFamily="18" charset="0"/>
                              </a:rPr>
                              <m:t>𝟑</m:t>
                            </m:r>
                          </m:sub>
                        </m:sSub>
                      </m:den>
                    </m:f>
                  </m:oMath>
                </a14:m>
                <a:endParaRPr lang="de-DE" sz="1300" dirty="0" smtClean="0"/>
              </a:p>
              <a:p>
                <a:pPr marL="716432" lvl="1" indent="-259232" algn="just">
                  <a:lnSpc>
                    <a:spcPct val="150000"/>
                  </a:lnSpc>
                  <a:buFont typeface="Arial" panose="020B0604020202020204" pitchFamily="34" charset="0"/>
                  <a:buChar char="•"/>
                </a:pPr>
                <a14:m>
                  <m:oMath xmlns:m="http://schemas.openxmlformats.org/officeDocument/2006/math">
                    <m:r>
                      <a:rPr lang="de-DE" sz="1300" b="1" i="1" dirty="0">
                        <a:latin typeface="Cambria Math" panose="02040503050406030204" pitchFamily="18" charset="0"/>
                      </a:rPr>
                      <m:t>𝑺𝑵</m:t>
                    </m:r>
                    <m:sSub>
                      <m:sSubPr>
                        <m:ctrlPr>
                          <a:rPr lang="de-DE" sz="1300" b="1" i="1" dirty="0">
                            <a:latin typeface="Cambria Math" panose="02040503050406030204" pitchFamily="18" charset="0"/>
                          </a:rPr>
                        </m:ctrlPr>
                      </m:sSubPr>
                      <m:e>
                        <m:r>
                          <a:rPr lang="de-DE" sz="1300" b="1" i="1" dirty="0">
                            <a:latin typeface="Cambria Math" panose="02040503050406030204" pitchFamily="18" charset="0"/>
                          </a:rPr>
                          <m:t>𝑹</m:t>
                        </m:r>
                      </m:e>
                      <m:sub>
                        <m:r>
                          <a:rPr lang="de-DE" sz="1300" b="1" i="1" dirty="0">
                            <a:latin typeface="Cambria Math" panose="02040503050406030204" pitchFamily="18" charset="0"/>
                          </a:rPr>
                          <m:t>𝒐</m:t>
                        </m:r>
                      </m:sub>
                    </m:sSub>
                    <m:r>
                      <a:rPr lang="de-DE" sz="1300" b="1" i="1" dirty="0">
                        <a:latin typeface="Cambria Math" panose="02040503050406030204" pitchFamily="18" charset="0"/>
                      </a:rPr>
                      <m:t>=</m:t>
                    </m:r>
                    <m:r>
                      <a:rPr lang="de-DE" sz="1300" b="1" i="1" dirty="0" smtClean="0">
                        <a:latin typeface="Cambria Math" panose="02040503050406030204" pitchFamily="18" charset="0"/>
                      </a:rPr>
                      <m:t>𝑵</m:t>
                    </m:r>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𝑭</m:t>
                        </m:r>
                      </m:e>
                      <m:sub>
                        <m:r>
                          <a:rPr lang="de-DE" sz="1300" b="1" i="1" dirty="0" smtClean="0">
                            <a:latin typeface="Cambria Math" panose="02040503050406030204" pitchFamily="18" charset="0"/>
                          </a:rPr>
                          <m:t>𝟏</m:t>
                        </m:r>
                      </m:sub>
                    </m:sSub>
                    <m:r>
                      <a:rPr lang="de-DE" sz="1300" b="1" i="1" dirty="0" smtClean="0">
                        <a:latin typeface="Cambria Math" panose="02040503050406030204" pitchFamily="18" charset="0"/>
                      </a:rPr>
                      <m:t>+ </m:t>
                    </m:r>
                    <m:f>
                      <m:fPr>
                        <m:ctrlPr>
                          <a:rPr lang="de-DE" sz="1300" b="1" i="1" dirty="0">
                            <a:latin typeface="Cambria Math" panose="02040503050406030204" pitchFamily="18" charset="0"/>
                          </a:rPr>
                        </m:ctrlPr>
                      </m:fPr>
                      <m:num>
                        <m:r>
                          <a:rPr lang="de-DE" sz="1300" b="1" i="1" dirty="0">
                            <a:latin typeface="Cambria Math" panose="02040503050406030204" pitchFamily="18" charset="0"/>
                          </a:rPr>
                          <m:t>𝑵</m:t>
                        </m:r>
                        <m:sSub>
                          <m:sSubPr>
                            <m:ctrlPr>
                              <a:rPr lang="de-DE" sz="1300" b="1" i="1" dirty="0">
                                <a:latin typeface="Cambria Math" panose="02040503050406030204" pitchFamily="18" charset="0"/>
                              </a:rPr>
                            </m:ctrlPr>
                          </m:sSubPr>
                          <m:e>
                            <m:r>
                              <a:rPr lang="de-DE" sz="1300" b="1" i="1" dirty="0">
                                <a:latin typeface="Cambria Math" panose="02040503050406030204" pitchFamily="18" charset="0"/>
                              </a:rPr>
                              <m:t>𝑭</m:t>
                            </m:r>
                          </m:e>
                          <m:sub>
                            <m:r>
                              <a:rPr lang="de-DE" sz="1300" b="1" i="1" dirty="0">
                                <a:latin typeface="Cambria Math" panose="02040503050406030204" pitchFamily="18" charset="0"/>
                              </a:rPr>
                              <m:t>𝟐</m:t>
                            </m:r>
                          </m:sub>
                        </m:sSub>
                        <m:r>
                          <a:rPr lang="de-DE" sz="1300" b="1" i="1" dirty="0">
                            <a:latin typeface="Cambria Math" panose="02040503050406030204" pitchFamily="18" charset="0"/>
                          </a:rPr>
                          <m:t>−</m:t>
                        </m:r>
                        <m:r>
                          <a:rPr lang="de-DE" sz="1300" b="1" i="1" dirty="0">
                            <a:latin typeface="Cambria Math" panose="02040503050406030204" pitchFamily="18" charset="0"/>
                          </a:rPr>
                          <m:t>𝟏</m:t>
                        </m:r>
                      </m:num>
                      <m:den>
                        <m:sSub>
                          <m:sSubPr>
                            <m:ctrlPr>
                              <a:rPr lang="de-DE" sz="1300" b="1" i="1" dirty="0">
                                <a:latin typeface="Cambria Math" panose="02040503050406030204" pitchFamily="18" charset="0"/>
                              </a:rPr>
                            </m:ctrlPr>
                          </m:sSubPr>
                          <m:e>
                            <m:r>
                              <a:rPr lang="de-DE" sz="1300" b="1" i="1" dirty="0">
                                <a:latin typeface="Cambria Math" panose="02040503050406030204" pitchFamily="18" charset="0"/>
                              </a:rPr>
                              <m:t>𝑮</m:t>
                            </m:r>
                          </m:e>
                          <m:sub>
                            <m:r>
                              <a:rPr lang="de-DE" sz="1300" b="1" i="1" dirty="0">
                                <a:latin typeface="Cambria Math" panose="02040503050406030204" pitchFamily="18" charset="0"/>
                              </a:rPr>
                              <m:t>𝟏</m:t>
                            </m:r>
                          </m:sub>
                        </m:sSub>
                      </m:den>
                    </m:f>
                    <m:r>
                      <a:rPr lang="de-DE" sz="1300" b="1" i="1" dirty="0" smtClean="0">
                        <a:latin typeface="Cambria Math" panose="02040503050406030204" pitchFamily="18" charset="0"/>
                      </a:rPr>
                      <m:t>+</m:t>
                    </m:r>
                    <m:f>
                      <m:fPr>
                        <m:ctrlPr>
                          <a:rPr lang="de-DE" sz="1300" b="1" i="1" dirty="0">
                            <a:latin typeface="Cambria Math" panose="02040503050406030204" pitchFamily="18" charset="0"/>
                          </a:rPr>
                        </m:ctrlPr>
                      </m:fPr>
                      <m:num>
                        <m:r>
                          <a:rPr lang="de-DE" sz="1300" b="1" i="1" dirty="0">
                            <a:latin typeface="Cambria Math" panose="02040503050406030204" pitchFamily="18" charset="0"/>
                          </a:rPr>
                          <m:t>𝑵</m:t>
                        </m:r>
                        <m:sSub>
                          <m:sSubPr>
                            <m:ctrlPr>
                              <a:rPr lang="de-DE" sz="1300" b="1" i="1" dirty="0">
                                <a:latin typeface="Cambria Math" panose="02040503050406030204" pitchFamily="18" charset="0"/>
                              </a:rPr>
                            </m:ctrlPr>
                          </m:sSubPr>
                          <m:e>
                            <m:r>
                              <a:rPr lang="de-DE" sz="1300" b="1" i="1" dirty="0">
                                <a:latin typeface="Cambria Math" panose="02040503050406030204" pitchFamily="18" charset="0"/>
                              </a:rPr>
                              <m:t>𝑭</m:t>
                            </m:r>
                          </m:e>
                          <m:sub>
                            <m:r>
                              <a:rPr lang="de-DE" sz="1300" b="1" i="1" dirty="0" smtClean="0">
                                <a:latin typeface="Cambria Math" panose="02040503050406030204" pitchFamily="18" charset="0"/>
                              </a:rPr>
                              <m:t>𝟑</m:t>
                            </m:r>
                          </m:sub>
                        </m:sSub>
                        <m:r>
                          <a:rPr lang="de-DE" sz="1300" b="1" i="1" dirty="0">
                            <a:latin typeface="Cambria Math" panose="02040503050406030204" pitchFamily="18" charset="0"/>
                          </a:rPr>
                          <m:t>−</m:t>
                        </m:r>
                        <m:r>
                          <a:rPr lang="de-DE" sz="1300" b="1" i="1" dirty="0">
                            <a:latin typeface="Cambria Math" panose="02040503050406030204" pitchFamily="18" charset="0"/>
                          </a:rPr>
                          <m:t>𝟏</m:t>
                        </m:r>
                      </m:num>
                      <m:den>
                        <m:sSub>
                          <m:sSubPr>
                            <m:ctrlPr>
                              <a:rPr lang="de-DE" sz="1300" b="1" i="1" dirty="0">
                                <a:latin typeface="Cambria Math" panose="02040503050406030204" pitchFamily="18" charset="0"/>
                              </a:rPr>
                            </m:ctrlPr>
                          </m:sSubPr>
                          <m:e>
                            <m:r>
                              <a:rPr lang="de-DE" sz="1300" b="1" i="1" dirty="0">
                                <a:latin typeface="Cambria Math" panose="02040503050406030204" pitchFamily="18" charset="0"/>
                              </a:rPr>
                              <m:t>𝑮</m:t>
                            </m:r>
                          </m:e>
                          <m:sub>
                            <m:r>
                              <a:rPr lang="de-DE" sz="1300" b="1" i="1" dirty="0">
                                <a:latin typeface="Cambria Math" panose="02040503050406030204" pitchFamily="18" charset="0"/>
                              </a:rPr>
                              <m:t>𝟏</m:t>
                            </m:r>
                          </m:sub>
                        </m:sSub>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𝑮</m:t>
                            </m:r>
                          </m:e>
                          <m:sub>
                            <m:r>
                              <a:rPr lang="de-DE" sz="1300" b="1" i="1" dirty="0" smtClean="0">
                                <a:latin typeface="Cambria Math" panose="02040503050406030204" pitchFamily="18" charset="0"/>
                              </a:rPr>
                              <m:t>𝟐</m:t>
                            </m:r>
                          </m:sub>
                        </m:sSub>
                      </m:den>
                    </m:f>
                  </m:oMath>
                </a14:m>
                <a:endParaRPr lang="de-DE" sz="1300" dirty="0"/>
              </a:p>
              <a:p>
                <a:pPr marL="631576" lvl="1" indent="-259232" algn="just">
                  <a:lnSpc>
                    <a:spcPct val="150000"/>
                  </a:lnSpc>
                  <a:buFont typeface="Arial" panose="020B0604020202020204" pitchFamily="34" charset="0"/>
                  <a:buChar char="•"/>
                </a:pPr>
                <a:endParaRPr lang="de-DE" sz="700" dirty="0">
                  <a:latin typeface="Arial" panose="020B0604020202020204" pitchFamily="34" charset="0"/>
                  <a:cs typeface="Arial" panose="020B0604020202020204" pitchFamily="34" charset="0"/>
                </a:endParaRPr>
              </a:p>
            </p:txBody>
          </p:sp>
        </mc:Choice>
        <mc:Fallback xmlns="">
          <p:sp>
            <p:nvSpPr>
              <p:cNvPr id="5" name="Textfeld 4"/>
              <p:cNvSpPr txBox="1">
                <a:spLocks noRot="1" noChangeAspect="1" noMove="1" noResize="1" noEditPoints="1" noAdjustHandles="1" noChangeArrowheads="1" noChangeShapeType="1" noTextEdit="1"/>
              </p:cNvSpPr>
              <p:nvPr/>
            </p:nvSpPr>
            <p:spPr>
              <a:xfrm>
                <a:off x="767408" y="1112803"/>
                <a:ext cx="10657184" cy="5084277"/>
              </a:xfrm>
              <a:prstGeom prst="rect">
                <a:avLst/>
              </a:prstGeom>
              <a:blipFill rotWithShape="0">
                <a:blip r:embed="rId3"/>
                <a:stretch>
                  <a:fillRect l="-229"/>
                </a:stretch>
              </a:blipFill>
            </p:spPr>
            <p:txBody>
              <a:bodyPr/>
              <a:lstStyle/>
              <a:p>
                <a:r>
                  <a:rPr lang="en-GB">
                    <a:noFill/>
                  </a:rPr>
                  <a:t> </a:t>
                </a:r>
              </a:p>
            </p:txBody>
          </p:sp>
        </mc:Fallback>
      </mc:AlternateContent>
      <p:pic>
        <p:nvPicPr>
          <p:cNvPr id="6" name="Grafik 5"/>
          <p:cNvPicPr>
            <a:picLocks noChangeAspect="1"/>
          </p:cNvPicPr>
          <p:nvPr/>
        </p:nvPicPr>
        <p:blipFill>
          <a:blip r:embed="rId4"/>
          <a:stretch>
            <a:fillRect/>
          </a:stretch>
        </p:blipFill>
        <p:spPr>
          <a:xfrm>
            <a:off x="1280183" y="3740060"/>
            <a:ext cx="1776684" cy="528775"/>
          </a:xfrm>
          <a:prstGeom prst="rect">
            <a:avLst/>
          </a:prstGeom>
          <a:ln>
            <a:noFill/>
          </a:ln>
        </p:spPr>
      </p:pic>
      <p:sp>
        <p:nvSpPr>
          <p:cNvPr id="10" name="Rechteck 9"/>
          <p:cNvSpPr/>
          <p:nvPr/>
        </p:nvSpPr>
        <p:spPr>
          <a:xfrm>
            <a:off x="6118917" y="5099662"/>
            <a:ext cx="5714330" cy="830997"/>
          </a:xfrm>
          <a:prstGeom prst="rect">
            <a:avLst/>
          </a:prstGeom>
        </p:spPr>
        <p:txBody>
          <a:bodyPr wrap="square">
            <a:spAutoFit/>
          </a:bodyPr>
          <a:lstStyle/>
          <a:p>
            <a:r>
              <a:rPr lang="en-GB" sz="1200" dirty="0" smtClean="0">
                <a:solidFill>
                  <a:srgbClr val="202122"/>
                </a:solidFill>
                <a:latin typeface="Arial" panose="020B0604020202020204" pitchFamily="34" charset="0"/>
              </a:rPr>
              <a:t>The </a:t>
            </a:r>
            <a:r>
              <a:rPr lang="en-GB" sz="1200" dirty="0">
                <a:solidFill>
                  <a:srgbClr val="202122"/>
                </a:solidFill>
                <a:latin typeface="Arial" panose="020B0604020202020204" pitchFamily="34" charset="0"/>
              </a:rPr>
              <a:t>first amplifier </a:t>
            </a:r>
            <a:r>
              <a:rPr lang="en-GB" sz="1200" dirty="0" smtClean="0">
                <a:solidFill>
                  <a:srgbClr val="202122"/>
                </a:solidFill>
                <a:latin typeface="Arial" panose="020B0604020202020204" pitchFamily="34" charset="0"/>
              </a:rPr>
              <a:t>has </a:t>
            </a:r>
            <a:r>
              <a:rPr lang="en-GB" sz="1200" dirty="0">
                <a:solidFill>
                  <a:srgbClr val="202122"/>
                </a:solidFill>
                <a:latin typeface="Arial" panose="020B0604020202020204" pitchFamily="34" charset="0"/>
              </a:rPr>
              <a:t>the most significant effect </a:t>
            </a:r>
            <a:r>
              <a:rPr lang="en-GB" sz="1200" dirty="0" smtClean="0">
                <a:solidFill>
                  <a:srgbClr val="202122"/>
                </a:solidFill>
                <a:latin typeface="Arial" panose="020B0604020202020204" pitchFamily="34" charset="0"/>
              </a:rPr>
              <a:t>given </a:t>
            </a:r>
            <a:r>
              <a:rPr lang="en-GB" sz="1200" dirty="0">
                <a:solidFill>
                  <a:srgbClr val="202122"/>
                </a:solidFill>
                <a:latin typeface="Arial" panose="020B0604020202020204" pitchFamily="34" charset="0"/>
              </a:rPr>
              <a:t>the noise figures of the following stages are reduced by stage gains. </a:t>
            </a:r>
            <a:endParaRPr lang="en-GB" sz="1200" dirty="0" smtClean="0">
              <a:solidFill>
                <a:srgbClr val="202122"/>
              </a:solidFill>
              <a:latin typeface="Arial" panose="020B0604020202020204" pitchFamily="34" charset="0"/>
            </a:endParaRPr>
          </a:p>
          <a:p>
            <a:r>
              <a:rPr lang="en-GB" sz="1200" dirty="0">
                <a:solidFill>
                  <a:srgbClr val="202122"/>
                </a:solidFill>
                <a:latin typeface="Arial" panose="020B0604020202020204" pitchFamily="34" charset="0"/>
              </a:rPr>
              <a:t>T</a:t>
            </a:r>
            <a:r>
              <a:rPr lang="en-GB" sz="1200" dirty="0" smtClean="0">
                <a:solidFill>
                  <a:srgbClr val="202122"/>
                </a:solidFill>
                <a:latin typeface="Arial" panose="020B0604020202020204" pitchFamily="34" charset="0"/>
              </a:rPr>
              <a:t>he </a:t>
            </a:r>
            <a:r>
              <a:rPr lang="en-GB" sz="1200" dirty="0">
                <a:solidFill>
                  <a:srgbClr val="202122"/>
                </a:solidFill>
                <a:latin typeface="Arial" panose="020B0604020202020204" pitchFamily="34" charset="0"/>
              </a:rPr>
              <a:t>first amplifier </a:t>
            </a:r>
            <a:r>
              <a:rPr lang="en-GB" sz="1200" dirty="0" smtClean="0">
                <a:solidFill>
                  <a:srgbClr val="202122"/>
                </a:solidFill>
                <a:latin typeface="Arial" panose="020B0604020202020204" pitchFamily="34" charset="0"/>
              </a:rPr>
              <a:t>should have a </a:t>
            </a:r>
            <a:r>
              <a:rPr lang="en-GB" sz="1200" dirty="0">
                <a:solidFill>
                  <a:srgbClr val="202122"/>
                </a:solidFill>
                <a:latin typeface="Arial" panose="020B0604020202020204" pitchFamily="34" charset="0"/>
              </a:rPr>
              <a:t>low noise figure, and the noise figure requirements of subsequent stages </a:t>
            </a:r>
            <a:r>
              <a:rPr lang="en-GB" sz="1200" dirty="0" smtClean="0">
                <a:solidFill>
                  <a:srgbClr val="202122"/>
                </a:solidFill>
                <a:latin typeface="Arial" panose="020B0604020202020204" pitchFamily="34" charset="0"/>
              </a:rPr>
              <a:t>can be more </a:t>
            </a:r>
            <a:r>
              <a:rPr lang="en-GB" sz="1200" dirty="0">
                <a:solidFill>
                  <a:srgbClr val="202122"/>
                </a:solidFill>
                <a:latin typeface="Arial" panose="020B0604020202020204" pitchFamily="34" charset="0"/>
              </a:rPr>
              <a:t>relaxed.</a:t>
            </a:r>
            <a:endParaRPr lang="en-GB" sz="1200" dirty="0"/>
          </a:p>
        </p:txBody>
      </p:sp>
      <p:sp>
        <p:nvSpPr>
          <p:cNvPr id="12" name="AutoShape 2" descr="{\displaystyle N_{i}\cdot G_{1}G_{2}G_{3}}"/>
          <p:cNvSpPr>
            <a:spLocks noChangeAspect="1" noChangeArrowheads="1"/>
          </p:cNvSpPr>
          <p:nvPr/>
        </p:nvSpPr>
        <p:spPr bwMode="auto">
          <a:xfrm>
            <a:off x="2016125" y="-447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 name="AutoShape 3" descr="{\displaystyle N_{a1}}"/>
          <p:cNvSpPr>
            <a:spLocks noChangeAspect="1" noChangeArrowheads="1"/>
          </p:cNvSpPr>
          <p:nvPr/>
        </p:nvSpPr>
        <p:spPr bwMode="auto">
          <a:xfrm>
            <a:off x="2633663" y="-158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 name="AutoShape 4" descr="{\displaystyle N_{a1}\cdot G_{2}G_{3}}"/>
          <p:cNvSpPr>
            <a:spLocks noChangeAspect="1" noChangeArrowheads="1"/>
          </p:cNvSpPr>
          <p:nvPr/>
        </p:nvSpPr>
        <p:spPr bwMode="auto">
          <a:xfrm>
            <a:off x="5213350" y="-158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 name="AutoShape 5" descr="{\displaystyle N_{a2}}"/>
          <p:cNvSpPr>
            <a:spLocks noChangeAspect="1" noChangeArrowheads="1"/>
          </p:cNvSpPr>
          <p:nvPr/>
        </p:nvSpPr>
        <p:spPr bwMode="auto">
          <a:xfrm>
            <a:off x="2835275" y="1301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 name="AutoShape 6" descr="{\displaystyle N_{a2}\cdot G_{3}}"/>
          <p:cNvSpPr>
            <a:spLocks noChangeAspect="1" noChangeArrowheads="1"/>
          </p:cNvSpPr>
          <p:nvPr/>
        </p:nvSpPr>
        <p:spPr bwMode="auto">
          <a:xfrm>
            <a:off x="4729163" y="1301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7" name="AutoShape 7" descr="{\displaystyle N_{a3}}"/>
          <p:cNvSpPr>
            <a:spLocks noChangeAspect="1" noChangeArrowheads="1"/>
          </p:cNvSpPr>
          <p:nvPr/>
        </p:nvSpPr>
        <p:spPr bwMode="auto">
          <a:xfrm>
            <a:off x="2674938" y="419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8" name="Grafik 17"/>
          <p:cNvPicPr>
            <a:picLocks noChangeAspect="1"/>
          </p:cNvPicPr>
          <p:nvPr/>
        </p:nvPicPr>
        <p:blipFill>
          <a:blip r:embed="rId5"/>
          <a:stretch>
            <a:fillRect/>
          </a:stretch>
        </p:blipFill>
        <p:spPr>
          <a:xfrm>
            <a:off x="7372945" y="1763714"/>
            <a:ext cx="2914650" cy="838200"/>
          </a:xfrm>
          <a:prstGeom prst="rect">
            <a:avLst/>
          </a:prstGeom>
        </p:spPr>
      </p:pic>
      <mc:AlternateContent xmlns:mc="http://schemas.openxmlformats.org/markup-compatibility/2006" xmlns:a14="http://schemas.microsoft.com/office/drawing/2010/main">
        <mc:Choice Requires="a14">
          <p:sp>
            <p:nvSpPr>
              <p:cNvPr id="19" name="Textfeld 18"/>
              <p:cNvSpPr txBox="1"/>
              <p:nvPr/>
            </p:nvSpPr>
            <p:spPr>
              <a:xfrm>
                <a:off x="7176120" y="1094485"/>
                <a:ext cx="4320480" cy="660630"/>
              </a:xfrm>
              <a:prstGeom prst="rect">
                <a:avLst/>
              </a:prstGeom>
              <a:noFill/>
            </p:spPr>
            <p:txBody>
              <a:bodyPr wrap="square" rtlCol="0">
                <a:spAutoFit/>
              </a:bodyPr>
              <a:lstStyle/>
              <a:p>
                <a:r>
                  <a:rPr lang="en-GB" sz="1200" dirty="0" smtClean="0">
                    <a:solidFill>
                      <a:srgbClr val="00B050"/>
                    </a:solidFill>
                  </a:rPr>
                  <a:t>The highest inversion gives the smaller value. </a:t>
                </a:r>
                <a14:m>
                  <m:oMath xmlns:m="http://schemas.openxmlformats.org/officeDocument/2006/math">
                    <m:sSub>
                      <m:sSubPr>
                        <m:ctrlPr>
                          <a:rPr lang="en-GB" sz="1200" i="1" dirty="0" smtClean="0">
                            <a:solidFill>
                              <a:srgbClr val="00B050"/>
                            </a:solidFill>
                            <a:latin typeface="Cambria Math" panose="02040503050406030204" pitchFamily="18" charset="0"/>
                          </a:rPr>
                        </m:ctrlPr>
                      </m:sSubPr>
                      <m:e>
                        <m:r>
                          <a:rPr lang="en-GB" sz="1200" i="1" dirty="0" smtClean="0">
                            <a:solidFill>
                              <a:srgbClr val="00B050"/>
                            </a:solidFill>
                            <a:latin typeface="Cambria Math" panose="02040503050406030204" pitchFamily="18" charset="0"/>
                          </a:rPr>
                          <m:t>𝑛</m:t>
                        </m:r>
                      </m:e>
                      <m:sub>
                        <m:r>
                          <a:rPr lang="de-DE" sz="1200" b="0" i="1" dirty="0" smtClean="0">
                            <a:solidFill>
                              <a:srgbClr val="00B050"/>
                            </a:solidFill>
                            <a:latin typeface="Cambria Math" panose="02040503050406030204" pitchFamily="18" charset="0"/>
                          </a:rPr>
                          <m:t>𝑠𝑝</m:t>
                        </m:r>
                      </m:sub>
                    </m:sSub>
                    <m:r>
                      <a:rPr lang="de-DE" sz="1200" b="0" i="1" dirty="0" smtClean="0">
                        <a:solidFill>
                          <a:srgbClr val="00B050"/>
                        </a:solidFill>
                        <a:latin typeface="Cambria Math" panose="02040503050406030204" pitchFamily="18" charset="0"/>
                      </a:rPr>
                      <m:t>&gt;1</m:t>
                    </m:r>
                  </m:oMath>
                </a14:m>
                <a:r>
                  <a:rPr lang="en-GB" sz="1200" dirty="0" smtClean="0">
                    <a:solidFill>
                      <a:srgbClr val="00B050"/>
                    </a:solidFill>
                  </a:rPr>
                  <a:t>. </a:t>
                </a:r>
              </a:p>
              <a:p>
                <a:r>
                  <a:rPr lang="en-GB" sz="1200" dirty="0" smtClean="0">
                    <a:solidFill>
                      <a:srgbClr val="00B050"/>
                    </a:solidFill>
                  </a:rPr>
                  <a:t>Negligible </a:t>
                </a:r>
                <a:r>
                  <a:rPr lang="en-GB" sz="1200" dirty="0">
                    <a:solidFill>
                      <a:srgbClr val="00B050"/>
                    </a:solidFill>
                  </a:rPr>
                  <a:t>population of the </a:t>
                </a:r>
                <a:r>
                  <a:rPr lang="en-GB" sz="1200" dirty="0" smtClean="0">
                    <a:solidFill>
                      <a:srgbClr val="00B050"/>
                    </a:solidFill>
                  </a:rPr>
                  <a:t>ground level </a:t>
                </a:r>
                <a:r>
                  <a:rPr lang="en-GB" sz="1200" dirty="0">
                    <a:solidFill>
                      <a:srgbClr val="00B050"/>
                    </a:solidFill>
                  </a:rPr>
                  <a:t>prevents reabsorption of the signal</a:t>
                </a:r>
              </a:p>
            </p:txBody>
          </p:sp>
        </mc:Choice>
        <mc:Fallback xmlns="">
          <p:sp>
            <p:nvSpPr>
              <p:cNvPr id="19" name="Textfeld 18"/>
              <p:cNvSpPr txBox="1">
                <a:spLocks noRot="1" noChangeAspect="1" noMove="1" noResize="1" noEditPoints="1" noAdjustHandles="1" noChangeArrowheads="1" noChangeShapeType="1" noTextEdit="1"/>
              </p:cNvSpPr>
              <p:nvPr/>
            </p:nvSpPr>
            <p:spPr>
              <a:xfrm>
                <a:off x="7176120" y="1094485"/>
                <a:ext cx="4320480" cy="660630"/>
              </a:xfrm>
              <a:prstGeom prst="rect">
                <a:avLst/>
              </a:prstGeom>
              <a:blipFill rotWithShape="0">
                <a:blip r:embed="rId6"/>
                <a:stretch>
                  <a:fillRect t="-1852" b="-6481"/>
                </a:stretch>
              </a:blipFill>
            </p:spPr>
            <p:txBody>
              <a:bodyPr/>
              <a:lstStyle/>
              <a:p>
                <a:r>
                  <a:rPr lang="en-GB">
                    <a:noFill/>
                  </a:rPr>
                  <a:t> </a:t>
                </a:r>
              </a:p>
            </p:txBody>
          </p:sp>
        </mc:Fallback>
      </mc:AlternateContent>
      <p:pic>
        <p:nvPicPr>
          <p:cNvPr id="20" name="Grafik 19"/>
          <p:cNvPicPr>
            <a:picLocks noChangeAspect="1"/>
          </p:cNvPicPr>
          <p:nvPr/>
        </p:nvPicPr>
        <p:blipFill>
          <a:blip r:embed="rId7"/>
          <a:stretch>
            <a:fillRect/>
          </a:stretch>
        </p:blipFill>
        <p:spPr>
          <a:xfrm>
            <a:off x="1195388" y="3183790"/>
            <a:ext cx="2876550" cy="333375"/>
          </a:xfrm>
          <a:prstGeom prst="rect">
            <a:avLst/>
          </a:prstGeom>
        </p:spPr>
      </p:pic>
      <mc:AlternateContent xmlns:mc="http://schemas.openxmlformats.org/markup-compatibility/2006" xmlns:a14="http://schemas.microsoft.com/office/drawing/2010/main">
        <mc:Choice Requires="a14">
          <p:sp>
            <p:nvSpPr>
              <p:cNvPr id="21" name="Rechteck 20"/>
              <p:cNvSpPr/>
              <p:nvPr/>
            </p:nvSpPr>
            <p:spPr>
              <a:xfrm>
                <a:off x="6898782" y="3196556"/>
                <a:ext cx="3673376" cy="461665"/>
              </a:xfrm>
              <a:prstGeom prst="rect">
                <a:avLst/>
              </a:prstGeom>
            </p:spPr>
            <p:txBody>
              <a:bodyPr wrap="square">
                <a:spAutoFit/>
              </a:bodyPr>
              <a:lstStyle/>
              <a:p>
                <a:r>
                  <a:rPr lang="en-GB" sz="1200" dirty="0" smtClean="0">
                    <a:solidFill>
                      <a:srgbClr val="00B050"/>
                    </a:solidFill>
                  </a:rPr>
                  <a:t>Noise </a:t>
                </a:r>
                <a:r>
                  <a:rPr lang="en-GB" sz="1200" dirty="0">
                    <a:solidFill>
                      <a:srgbClr val="00B050"/>
                    </a:solidFill>
                  </a:rPr>
                  <a:t>output power </a:t>
                </a:r>
                <a:r>
                  <a:rPr lang="en-GB" sz="1200" dirty="0" smtClean="0">
                    <a:solidFill>
                      <a:srgbClr val="00B050"/>
                    </a:solidFill>
                  </a:rPr>
                  <a:t>in </a:t>
                </a:r>
                <a:r>
                  <a:rPr lang="en-GB" sz="1200" dirty="0">
                    <a:solidFill>
                      <a:srgbClr val="00B050"/>
                    </a:solidFill>
                  </a:rPr>
                  <a:t>the bandwidth </a:t>
                </a:r>
                <a14:m>
                  <m:oMath xmlns:m="http://schemas.openxmlformats.org/officeDocument/2006/math">
                    <m:r>
                      <m:rPr>
                        <m:sty m:val="p"/>
                      </m:rPr>
                      <a:rPr lang="de-DE" sz="1200" b="0" i="0" dirty="0" smtClean="0">
                        <a:solidFill>
                          <a:srgbClr val="00B050"/>
                        </a:solidFill>
                        <a:latin typeface="Cambria Math" panose="02040503050406030204" pitchFamily="18" charset="0"/>
                      </a:rPr>
                      <m:t>Δ</m:t>
                    </m:r>
                    <m:r>
                      <a:rPr lang="de-DE" sz="1200" i="1" dirty="0">
                        <a:solidFill>
                          <a:srgbClr val="00B050"/>
                        </a:solidFill>
                        <a:latin typeface="Cambria Math" panose="02040503050406030204" pitchFamily="18" charset="0"/>
                      </a:rPr>
                      <m:t>𝜈</m:t>
                    </m:r>
                  </m:oMath>
                </a14:m>
                <a:r>
                  <a:rPr lang="en-GB" sz="1200" dirty="0" smtClean="0">
                    <a:solidFill>
                      <a:srgbClr val="00B050"/>
                    </a:solidFill>
                  </a:rPr>
                  <a:t> </a:t>
                </a:r>
                <a:r>
                  <a:rPr lang="en-GB" sz="1200" dirty="0">
                    <a:solidFill>
                      <a:srgbClr val="00B050"/>
                    </a:solidFill>
                  </a:rPr>
                  <a:t>around the frequency </a:t>
                </a:r>
                <a14:m>
                  <m:oMath xmlns:m="http://schemas.openxmlformats.org/officeDocument/2006/math">
                    <m:r>
                      <a:rPr lang="de-DE" sz="1200" b="0" i="1" dirty="0" smtClean="0">
                        <a:solidFill>
                          <a:srgbClr val="00B050"/>
                        </a:solidFill>
                        <a:latin typeface="Cambria Math" panose="02040503050406030204" pitchFamily="18" charset="0"/>
                      </a:rPr>
                      <m:t>𝜈</m:t>
                    </m:r>
                  </m:oMath>
                </a14:m>
                <a:r>
                  <a:rPr lang="en-GB" sz="1200" dirty="0">
                    <a:solidFill>
                      <a:srgbClr val="00B050"/>
                    </a:solidFill>
                  </a:rPr>
                  <a:t> where the gain of the amplifier is G</a:t>
                </a:r>
              </a:p>
            </p:txBody>
          </p:sp>
        </mc:Choice>
        <mc:Fallback xmlns="">
          <p:sp>
            <p:nvSpPr>
              <p:cNvPr id="21" name="Rechteck 20"/>
              <p:cNvSpPr>
                <a:spLocks noRot="1" noChangeAspect="1" noMove="1" noResize="1" noEditPoints="1" noAdjustHandles="1" noChangeArrowheads="1" noChangeShapeType="1" noTextEdit="1"/>
              </p:cNvSpPr>
              <p:nvPr/>
            </p:nvSpPr>
            <p:spPr>
              <a:xfrm>
                <a:off x="6898782" y="3196556"/>
                <a:ext cx="3673376" cy="461665"/>
              </a:xfrm>
              <a:prstGeom prst="rect">
                <a:avLst/>
              </a:prstGeom>
              <a:blipFill rotWithShape="0">
                <a:blip r:embed="rId8"/>
                <a:stretch>
                  <a:fillRect l="-166" t="-1316" b="-7895"/>
                </a:stretch>
              </a:blipFill>
            </p:spPr>
            <p:txBody>
              <a:bodyPr/>
              <a:lstStyle/>
              <a:p>
                <a:r>
                  <a:rPr lang="en-GB">
                    <a:noFill/>
                  </a:rPr>
                  <a:t> </a:t>
                </a:r>
              </a:p>
            </p:txBody>
          </p:sp>
        </mc:Fallback>
      </mc:AlternateContent>
      <p:sp>
        <p:nvSpPr>
          <p:cNvPr id="22" name="Textfeld 21"/>
          <p:cNvSpPr txBox="1"/>
          <p:nvPr/>
        </p:nvSpPr>
        <p:spPr>
          <a:xfrm>
            <a:off x="4066620" y="3196556"/>
            <a:ext cx="2767104" cy="461665"/>
          </a:xfrm>
          <a:prstGeom prst="rect">
            <a:avLst/>
          </a:prstGeom>
          <a:noFill/>
        </p:spPr>
        <p:txBody>
          <a:bodyPr wrap="none" rtlCol="0">
            <a:spAutoFit/>
          </a:bodyPr>
          <a:lstStyle/>
          <a:p>
            <a:r>
              <a:rPr lang="en-GB" sz="1200" dirty="0" smtClean="0">
                <a:solidFill>
                  <a:srgbClr val="00B050"/>
                </a:solidFill>
              </a:rPr>
              <a:t>Increases with gain and low inversion.</a:t>
            </a:r>
          </a:p>
          <a:p>
            <a:r>
              <a:rPr lang="en-GB" sz="1200" dirty="0">
                <a:solidFill>
                  <a:srgbClr val="00B050"/>
                </a:solidFill>
              </a:rPr>
              <a:t>I</a:t>
            </a:r>
            <a:r>
              <a:rPr lang="en-GB" sz="1200" dirty="0" smtClean="0">
                <a:solidFill>
                  <a:srgbClr val="00B050"/>
                </a:solidFill>
              </a:rPr>
              <a:t>t is reduced with high inversion</a:t>
            </a:r>
            <a:endParaRPr lang="en-GB" sz="1200" dirty="0">
              <a:solidFill>
                <a:srgbClr val="00B050"/>
              </a:solidFill>
            </a:endParaRPr>
          </a:p>
        </p:txBody>
      </p:sp>
    </p:spTree>
    <p:extLst>
      <p:ext uri="{BB962C8B-B14F-4D97-AF65-F5344CB8AC3E}">
        <p14:creationId xmlns:p14="http://schemas.microsoft.com/office/powerpoint/2010/main" val="3365382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18. März 2022</a:t>
            </a:fld>
            <a:endParaRPr lang="en-US" dirty="0"/>
          </a:p>
        </p:txBody>
      </p:sp>
      <p:sp>
        <p:nvSpPr>
          <p:cNvPr id="5" name="Textfeld 4"/>
          <p:cNvSpPr txBox="1"/>
          <p:nvPr/>
        </p:nvSpPr>
        <p:spPr>
          <a:xfrm>
            <a:off x="767408" y="1112803"/>
            <a:ext cx="10657184" cy="4705391"/>
          </a:xfrm>
          <a:prstGeom prst="rect">
            <a:avLst/>
          </a:prstGeom>
          <a:noFill/>
        </p:spPr>
        <p:txBody>
          <a:bodyPr wrap="square" rtlCol="0">
            <a:spAutoFit/>
          </a:bodyPr>
          <a:lstStyle/>
          <a:p>
            <a:pPr marL="259232" indent="-259232" algn="just">
              <a:lnSpc>
                <a:spcPct val="150000"/>
              </a:lnSpc>
              <a:buFont typeface="Arial" panose="020B0604020202020204" pitchFamily="34" charset="0"/>
              <a:buChar char="•"/>
            </a:pPr>
            <a:r>
              <a:rPr lang="de-DE" sz="1542" b="1" dirty="0" err="1" smtClean="0"/>
              <a:t>Why</a:t>
            </a:r>
            <a:r>
              <a:rPr lang="de-DE" sz="1542" b="1" dirty="0" smtClean="0"/>
              <a:t> not </a:t>
            </a:r>
            <a:r>
              <a:rPr lang="de-DE" sz="1542" b="1" dirty="0" err="1" smtClean="0"/>
              <a:t>operate</a:t>
            </a:r>
            <a:r>
              <a:rPr lang="de-DE" sz="1542" b="1" dirty="0" smtClean="0"/>
              <a:t> </a:t>
            </a:r>
            <a:r>
              <a:rPr lang="de-DE" sz="1542" b="1" dirty="0" err="1" smtClean="0"/>
              <a:t>with</a:t>
            </a:r>
            <a:r>
              <a:rPr lang="de-DE" sz="1542" b="1" dirty="0" smtClean="0"/>
              <a:t> 5 dB/m </a:t>
            </a:r>
            <a:r>
              <a:rPr lang="de-DE" sz="1542" b="1" dirty="0" err="1" smtClean="0"/>
              <a:t>gain</a:t>
            </a:r>
            <a:r>
              <a:rPr lang="de-DE" sz="1542" b="1" dirty="0" smtClean="0"/>
              <a:t> fiber?</a:t>
            </a:r>
          </a:p>
          <a:p>
            <a:pPr marL="259232" indent="-259232" algn="just">
              <a:lnSpc>
                <a:spcPct val="150000"/>
              </a:lnSpc>
              <a:buFont typeface="Arial" panose="020B0604020202020204" pitchFamily="34" charset="0"/>
              <a:buChar char="•"/>
            </a:pPr>
            <a:r>
              <a:rPr lang="de-DE" sz="1300" b="1" dirty="0" smtClean="0"/>
              <a:t>Case 1</a:t>
            </a:r>
            <a:r>
              <a:rPr lang="de-DE" sz="1300" dirty="0" smtClean="0"/>
              <a:t>: </a:t>
            </a:r>
            <a:r>
              <a:rPr lang="de-DE" sz="1300" dirty="0" err="1" smtClean="0"/>
              <a:t>We</a:t>
            </a:r>
            <a:r>
              <a:rPr lang="de-DE" sz="1300" dirty="0" smtClean="0"/>
              <a:t> </a:t>
            </a:r>
            <a:r>
              <a:rPr lang="de-DE" sz="1300" dirty="0" err="1" smtClean="0"/>
              <a:t>want</a:t>
            </a:r>
            <a:r>
              <a:rPr lang="de-DE" sz="1300" dirty="0" smtClean="0"/>
              <a:t> </a:t>
            </a:r>
            <a:r>
              <a:rPr lang="de-DE" sz="1300" dirty="0" err="1" smtClean="0"/>
              <a:t>to</a:t>
            </a:r>
            <a:r>
              <a:rPr lang="de-DE" sz="1300" dirty="0" smtClean="0"/>
              <a:t> </a:t>
            </a:r>
            <a:r>
              <a:rPr lang="de-DE" sz="1300" dirty="0" err="1" smtClean="0"/>
              <a:t>get</a:t>
            </a:r>
            <a:r>
              <a:rPr lang="de-DE" sz="1300" dirty="0" smtClean="0"/>
              <a:t> a </a:t>
            </a:r>
            <a:r>
              <a:rPr lang="de-DE" sz="1300" dirty="0" err="1" smtClean="0"/>
              <a:t>gain</a:t>
            </a:r>
            <a:r>
              <a:rPr lang="de-DE" sz="1300" dirty="0" smtClean="0"/>
              <a:t> </a:t>
            </a:r>
            <a:r>
              <a:rPr lang="de-DE" sz="1300" dirty="0" err="1" smtClean="0"/>
              <a:t>of</a:t>
            </a:r>
            <a:r>
              <a:rPr lang="de-DE" sz="1300" dirty="0" smtClean="0"/>
              <a:t> 5 dB </a:t>
            </a:r>
            <a:r>
              <a:rPr lang="de-DE" sz="1300" dirty="0" smtClean="0">
                <a:sym typeface="Wingdings" panose="05000000000000000000" pitchFamily="2" charset="2"/>
              </a:rPr>
              <a:t> </a:t>
            </a:r>
            <a:r>
              <a:rPr lang="de-DE" sz="1300" dirty="0" err="1" smtClean="0">
                <a:sym typeface="Wingdings" panose="05000000000000000000" pitchFamily="2" charset="2"/>
              </a:rPr>
              <a:t>We</a:t>
            </a:r>
            <a:r>
              <a:rPr lang="de-DE" sz="1300" dirty="0" smtClean="0">
                <a:sym typeface="Wingdings" panose="05000000000000000000" pitchFamily="2" charset="2"/>
              </a:rPr>
              <a:t> </a:t>
            </a:r>
            <a:r>
              <a:rPr lang="de-DE" sz="1300" dirty="0" err="1" smtClean="0">
                <a:sym typeface="Wingdings" panose="05000000000000000000" pitchFamily="2" charset="2"/>
              </a:rPr>
              <a:t>need</a:t>
            </a:r>
            <a:r>
              <a:rPr lang="de-DE" sz="1300" dirty="0" smtClean="0">
                <a:sym typeface="Wingdings" panose="05000000000000000000" pitchFamily="2" charset="2"/>
              </a:rPr>
              <a:t> </a:t>
            </a:r>
            <a:r>
              <a:rPr lang="de-DE" sz="1300" dirty="0" err="1" smtClean="0">
                <a:sym typeface="Wingdings" panose="05000000000000000000" pitchFamily="2" charset="2"/>
              </a:rPr>
              <a:t>more</a:t>
            </a:r>
            <a:r>
              <a:rPr lang="de-DE" sz="1300" dirty="0" smtClean="0">
                <a:sym typeface="Wingdings" panose="05000000000000000000" pitchFamily="2" charset="2"/>
              </a:rPr>
              <a:t> </a:t>
            </a:r>
            <a:r>
              <a:rPr lang="de-DE" sz="1300" dirty="0" err="1" smtClean="0">
                <a:sym typeface="Wingdings" panose="05000000000000000000" pitchFamily="2" charset="2"/>
              </a:rPr>
              <a:t>than</a:t>
            </a:r>
            <a:r>
              <a:rPr lang="de-DE" sz="1300" dirty="0" smtClean="0">
                <a:sym typeface="Wingdings" panose="05000000000000000000" pitchFamily="2" charset="2"/>
              </a:rPr>
              <a:t> 3 m </a:t>
            </a:r>
            <a:r>
              <a:rPr lang="de-DE" sz="1300" dirty="0" err="1" smtClean="0">
                <a:sym typeface="Wingdings" panose="05000000000000000000" pitchFamily="2" charset="2"/>
              </a:rPr>
              <a:t>of</a:t>
            </a:r>
            <a:r>
              <a:rPr lang="de-DE" sz="1300" dirty="0" smtClean="0">
                <a:sym typeface="Wingdings" panose="05000000000000000000" pitchFamily="2" charset="2"/>
              </a:rPr>
              <a:t> fiber (</a:t>
            </a:r>
            <a:r>
              <a:rPr lang="de-DE" sz="1300" dirty="0" err="1" smtClean="0">
                <a:sym typeface="Wingdings" panose="05000000000000000000" pitchFamily="2" charset="2"/>
              </a:rPr>
              <a:t>When</a:t>
            </a:r>
            <a:r>
              <a:rPr lang="de-DE" sz="1300" dirty="0" smtClean="0">
                <a:sym typeface="Wingdings" panose="05000000000000000000" pitchFamily="2" charset="2"/>
              </a:rPr>
              <a:t> </a:t>
            </a:r>
            <a:r>
              <a:rPr lang="de-DE" sz="1300" dirty="0" err="1">
                <a:sym typeface="Wingdings" panose="05000000000000000000" pitchFamily="2" charset="2"/>
              </a:rPr>
              <a:t>f</a:t>
            </a:r>
            <a:r>
              <a:rPr lang="de-DE" sz="1300" dirty="0" err="1" smtClean="0">
                <a:sym typeface="Wingdings" panose="05000000000000000000" pitchFamily="2" charset="2"/>
              </a:rPr>
              <a:t>or</a:t>
            </a:r>
            <a:r>
              <a:rPr lang="de-DE" sz="1300" dirty="0" smtClean="0">
                <a:sym typeface="Wingdings" panose="05000000000000000000" pitchFamily="2" charset="2"/>
              </a:rPr>
              <a:t> 22 dB/m fiber ~ 0.5 m)</a:t>
            </a:r>
            <a:endParaRPr lang="de-DE" sz="1300" dirty="0" smtClean="0"/>
          </a:p>
          <a:p>
            <a:pPr marL="1173632" lvl="2" indent="-259232" algn="just">
              <a:lnSpc>
                <a:spcPct val="150000"/>
              </a:lnSpc>
              <a:buFont typeface="Arial" panose="020B0604020202020204" pitchFamily="34" charset="0"/>
              <a:buChar char="•"/>
            </a:pPr>
            <a:r>
              <a:rPr lang="de-DE" sz="1300" dirty="0" smtClean="0"/>
              <a:t>Higher </a:t>
            </a:r>
            <a:r>
              <a:rPr lang="de-DE" sz="1300" dirty="0"/>
              <a:t>pump </a:t>
            </a:r>
            <a:r>
              <a:rPr lang="de-DE" sz="1300" dirty="0" err="1"/>
              <a:t>powers</a:t>
            </a:r>
            <a:r>
              <a:rPr lang="de-DE" sz="1300" dirty="0"/>
              <a:t> </a:t>
            </a:r>
            <a:r>
              <a:rPr lang="de-DE" sz="1300" dirty="0" err="1" smtClean="0"/>
              <a:t>are</a:t>
            </a:r>
            <a:r>
              <a:rPr lang="de-DE" sz="1300" dirty="0" smtClean="0"/>
              <a:t> </a:t>
            </a:r>
            <a:r>
              <a:rPr lang="de-DE" sz="1300" dirty="0" err="1" smtClean="0"/>
              <a:t>now</a:t>
            </a:r>
            <a:r>
              <a:rPr lang="de-DE" sz="1300" dirty="0" smtClean="0"/>
              <a:t> </a:t>
            </a:r>
            <a:r>
              <a:rPr lang="de-DE" sz="1300" dirty="0" err="1"/>
              <a:t>required</a:t>
            </a:r>
            <a:r>
              <a:rPr lang="de-DE" sz="1300" dirty="0"/>
              <a:t> at </a:t>
            </a:r>
            <a:r>
              <a:rPr lang="de-DE" sz="1300" dirty="0" err="1"/>
              <a:t>the</a:t>
            </a:r>
            <a:r>
              <a:rPr lang="de-DE" sz="1300" dirty="0"/>
              <a:t> </a:t>
            </a:r>
            <a:r>
              <a:rPr lang="de-DE" sz="1300" dirty="0" err="1"/>
              <a:t>input</a:t>
            </a:r>
            <a:r>
              <a:rPr lang="de-DE" sz="1300" dirty="0"/>
              <a:t> </a:t>
            </a:r>
            <a:r>
              <a:rPr lang="de-DE" sz="1300" dirty="0" err="1"/>
              <a:t>to</a:t>
            </a:r>
            <a:r>
              <a:rPr lang="de-DE" sz="1300" dirty="0"/>
              <a:t> </a:t>
            </a:r>
            <a:r>
              <a:rPr lang="de-DE" sz="1300" dirty="0" err="1"/>
              <a:t>invert</a:t>
            </a:r>
            <a:r>
              <a:rPr lang="de-DE" sz="1300" dirty="0"/>
              <a:t> </a:t>
            </a:r>
            <a:r>
              <a:rPr lang="de-DE" sz="1300" dirty="0" err="1"/>
              <a:t>the</a:t>
            </a:r>
            <a:r>
              <a:rPr lang="de-DE" sz="1300" dirty="0"/>
              <a:t> </a:t>
            </a:r>
            <a:r>
              <a:rPr lang="de-DE" sz="1300" dirty="0" err="1"/>
              <a:t>entire</a:t>
            </a:r>
            <a:r>
              <a:rPr lang="de-DE" sz="1300" dirty="0"/>
              <a:t> fiber, </a:t>
            </a:r>
            <a:r>
              <a:rPr lang="de-DE" sz="1300" dirty="0" err="1" smtClean="0"/>
              <a:t>especially</a:t>
            </a:r>
            <a:r>
              <a:rPr lang="de-DE" sz="1300" dirty="0" smtClean="0"/>
              <a:t> towards </a:t>
            </a:r>
            <a:r>
              <a:rPr lang="de-DE" sz="1300" dirty="0" err="1"/>
              <a:t>the</a:t>
            </a:r>
            <a:r>
              <a:rPr lang="de-DE" sz="1300" dirty="0"/>
              <a:t> end </a:t>
            </a:r>
            <a:r>
              <a:rPr lang="de-DE" sz="1300" dirty="0" err="1"/>
              <a:t>of</a:t>
            </a:r>
            <a:r>
              <a:rPr lang="de-DE" sz="1300" dirty="0"/>
              <a:t> </a:t>
            </a:r>
            <a:r>
              <a:rPr lang="de-DE" sz="1300" dirty="0" err="1"/>
              <a:t>the</a:t>
            </a:r>
            <a:r>
              <a:rPr lang="de-DE" sz="1300" dirty="0"/>
              <a:t> fiber. </a:t>
            </a:r>
            <a:endParaRPr lang="de-DE" sz="1300" dirty="0" smtClean="0"/>
          </a:p>
          <a:p>
            <a:pPr marL="1173632" lvl="2" indent="-259232" algn="just">
              <a:lnSpc>
                <a:spcPct val="150000"/>
              </a:lnSpc>
              <a:buFont typeface="Arial" panose="020B0604020202020204" pitchFamily="34" charset="0"/>
              <a:buChar char="•"/>
            </a:pPr>
            <a:r>
              <a:rPr lang="de-DE" sz="1300" dirty="0" smtClean="0"/>
              <a:t>Such </a:t>
            </a:r>
            <a:r>
              <a:rPr lang="de-DE" sz="1300" dirty="0" err="1"/>
              <a:t>amount</a:t>
            </a:r>
            <a:r>
              <a:rPr lang="de-DE" sz="1300" dirty="0"/>
              <a:t> </a:t>
            </a:r>
            <a:r>
              <a:rPr lang="de-DE" sz="1300" dirty="0" err="1"/>
              <a:t>of</a:t>
            </a:r>
            <a:r>
              <a:rPr lang="de-DE" sz="1300" dirty="0"/>
              <a:t> high power </a:t>
            </a:r>
            <a:r>
              <a:rPr lang="de-DE" sz="1300" dirty="0" smtClean="0"/>
              <a:t>plus </a:t>
            </a:r>
            <a:r>
              <a:rPr lang="de-DE" sz="1300" dirty="0" err="1" smtClean="0"/>
              <a:t>longer</a:t>
            </a:r>
            <a:r>
              <a:rPr lang="de-DE" sz="1300" dirty="0" smtClean="0"/>
              <a:t> fiber </a:t>
            </a:r>
            <a:r>
              <a:rPr lang="de-DE" sz="1300" dirty="0" err="1" smtClean="0"/>
              <a:t>generates</a:t>
            </a:r>
            <a:r>
              <a:rPr lang="de-DE" sz="1300" dirty="0" smtClean="0"/>
              <a:t> </a:t>
            </a:r>
            <a:r>
              <a:rPr lang="de-DE" sz="1300" dirty="0"/>
              <a:t>a </a:t>
            </a:r>
            <a:r>
              <a:rPr lang="de-DE" sz="1300" dirty="0" smtClean="0"/>
              <a:t>larger </a:t>
            </a:r>
            <a:r>
              <a:rPr lang="de-DE" sz="1300" dirty="0" err="1"/>
              <a:t>amount</a:t>
            </a:r>
            <a:r>
              <a:rPr lang="de-DE" sz="1300" dirty="0"/>
              <a:t> </a:t>
            </a:r>
            <a:r>
              <a:rPr lang="de-DE" sz="1300" dirty="0" err="1"/>
              <a:t>of</a:t>
            </a:r>
            <a:r>
              <a:rPr lang="de-DE" sz="1300" dirty="0"/>
              <a:t> ASE </a:t>
            </a:r>
            <a:r>
              <a:rPr lang="de-DE" sz="1300" dirty="0" smtClean="0"/>
              <a:t>  </a:t>
            </a:r>
          </a:p>
          <a:p>
            <a:pPr marL="1173632" lvl="2" indent="-259232" algn="just">
              <a:lnSpc>
                <a:spcPct val="150000"/>
              </a:lnSpc>
              <a:buFont typeface="Arial" panose="020B0604020202020204" pitchFamily="34" charset="0"/>
              <a:buChar char="•"/>
            </a:pPr>
            <a:endParaRPr lang="de-DE" sz="1300" dirty="0"/>
          </a:p>
          <a:p>
            <a:pPr lvl="2" algn="just">
              <a:lnSpc>
                <a:spcPct val="150000"/>
              </a:lnSpc>
            </a:pPr>
            <a:endParaRPr lang="de-DE" sz="1300" dirty="0"/>
          </a:p>
          <a:p>
            <a:pPr marL="1173632" lvl="2" indent="-259232" algn="just">
              <a:lnSpc>
                <a:spcPct val="150000"/>
              </a:lnSpc>
              <a:buFont typeface="Arial" panose="020B0604020202020204" pitchFamily="34" charset="0"/>
              <a:buChar char="•"/>
            </a:pPr>
            <a:r>
              <a:rPr lang="de-DE" sz="1300" dirty="0" smtClean="0"/>
              <a:t>The ASE </a:t>
            </a:r>
            <a:r>
              <a:rPr lang="de-DE" sz="1300" dirty="0" err="1" smtClean="0"/>
              <a:t>increases</a:t>
            </a:r>
            <a:r>
              <a:rPr lang="de-DE" sz="1300" dirty="0" smtClean="0"/>
              <a:t> </a:t>
            </a:r>
            <a:r>
              <a:rPr lang="de-DE" sz="1300" dirty="0" err="1" smtClean="0"/>
              <a:t>exponentially</a:t>
            </a:r>
            <a:r>
              <a:rPr lang="de-DE" sz="1300" dirty="0" smtClean="0"/>
              <a:t> </a:t>
            </a:r>
            <a:r>
              <a:rPr lang="de-DE" sz="1300" dirty="0" err="1" smtClean="0"/>
              <a:t>with</a:t>
            </a:r>
            <a:r>
              <a:rPr lang="de-DE" sz="1300" dirty="0" smtClean="0"/>
              <a:t> </a:t>
            </a:r>
            <a:r>
              <a:rPr lang="de-DE" sz="1300" dirty="0" err="1" smtClean="0"/>
              <a:t>length</a:t>
            </a:r>
            <a:r>
              <a:rPr lang="de-DE" sz="1300" dirty="0" smtClean="0"/>
              <a:t>: w</a:t>
            </a:r>
            <a:r>
              <a:rPr lang="en-GB" sz="1300" dirty="0" err="1" smtClean="0"/>
              <a:t>ith</a:t>
            </a:r>
            <a:r>
              <a:rPr lang="en-GB" sz="1300" dirty="0" smtClean="0"/>
              <a:t> </a:t>
            </a:r>
            <a:r>
              <a:rPr lang="en-GB" sz="1300" dirty="0"/>
              <a:t>increasing ﬁber length, the values of generated noise will be increased due to the accumulation of previous </a:t>
            </a:r>
            <a:r>
              <a:rPr lang="en-GB" sz="1300" dirty="0" smtClean="0"/>
              <a:t>noise</a:t>
            </a:r>
            <a:endParaRPr lang="de-DE" sz="1300" dirty="0" smtClean="0"/>
          </a:p>
          <a:p>
            <a:pPr marL="259232" indent="-259232" algn="just">
              <a:lnSpc>
                <a:spcPct val="150000"/>
              </a:lnSpc>
              <a:buFont typeface="Arial" panose="020B0604020202020204" pitchFamily="34" charset="0"/>
              <a:buChar char="•"/>
            </a:pPr>
            <a:endParaRPr lang="de-DE" sz="1300" dirty="0" smtClean="0"/>
          </a:p>
          <a:p>
            <a:pPr marL="259232" indent="-259232" algn="just">
              <a:lnSpc>
                <a:spcPct val="150000"/>
              </a:lnSpc>
              <a:buFont typeface="Arial" panose="020B0604020202020204" pitchFamily="34" charset="0"/>
              <a:buChar char="•"/>
            </a:pPr>
            <a:r>
              <a:rPr lang="de-DE" sz="1300" b="1" dirty="0" smtClean="0"/>
              <a:t>Case 2</a:t>
            </a:r>
            <a:r>
              <a:rPr lang="de-DE" sz="1300" dirty="0" smtClean="0"/>
              <a:t>: Short fiber (0.5 m) </a:t>
            </a:r>
            <a:r>
              <a:rPr lang="de-DE" sz="1300" dirty="0" err="1" smtClean="0"/>
              <a:t>of</a:t>
            </a:r>
            <a:r>
              <a:rPr lang="de-DE" sz="1300" dirty="0" smtClean="0"/>
              <a:t> 5 dB/m </a:t>
            </a:r>
            <a:r>
              <a:rPr lang="de-DE" sz="1300" dirty="0" err="1" smtClean="0"/>
              <a:t>gain</a:t>
            </a:r>
            <a:r>
              <a:rPr lang="de-DE" sz="1300" dirty="0" smtClean="0"/>
              <a:t>. The </a:t>
            </a:r>
            <a:r>
              <a:rPr lang="de-DE" sz="1300" dirty="0" err="1" smtClean="0"/>
              <a:t>output</a:t>
            </a:r>
            <a:r>
              <a:rPr lang="de-DE" sz="1300" dirty="0" smtClean="0"/>
              <a:t> </a:t>
            </a:r>
            <a:r>
              <a:rPr lang="de-DE" sz="1300" dirty="0" err="1" smtClean="0"/>
              <a:t>gain</a:t>
            </a:r>
            <a:r>
              <a:rPr lang="de-DE" sz="1300" dirty="0" smtClean="0"/>
              <a:t> </a:t>
            </a:r>
            <a:r>
              <a:rPr lang="de-DE" sz="1300" dirty="0" err="1" smtClean="0"/>
              <a:t>is</a:t>
            </a:r>
            <a:r>
              <a:rPr lang="de-DE" sz="1300" dirty="0" smtClean="0"/>
              <a:t> </a:t>
            </a:r>
            <a:r>
              <a:rPr lang="de-DE" sz="1300" dirty="0" err="1" smtClean="0"/>
              <a:t>less</a:t>
            </a:r>
            <a:r>
              <a:rPr lang="de-DE" sz="1300" dirty="0" smtClean="0"/>
              <a:t> </a:t>
            </a:r>
            <a:r>
              <a:rPr lang="de-DE" sz="1300" dirty="0" err="1" smtClean="0"/>
              <a:t>than</a:t>
            </a:r>
            <a:r>
              <a:rPr lang="de-DE" sz="1300" dirty="0" smtClean="0"/>
              <a:t> 1 dB. </a:t>
            </a:r>
            <a:r>
              <a:rPr lang="de-DE" sz="1300" dirty="0" err="1" smtClean="0"/>
              <a:t>Forcing</a:t>
            </a:r>
            <a:r>
              <a:rPr lang="de-DE" sz="1300" dirty="0" smtClean="0"/>
              <a:t> </a:t>
            </a:r>
            <a:r>
              <a:rPr lang="de-DE" sz="1300" dirty="0" err="1" smtClean="0"/>
              <a:t>the</a:t>
            </a:r>
            <a:r>
              <a:rPr lang="de-DE" sz="1300" dirty="0" smtClean="0"/>
              <a:t> </a:t>
            </a:r>
            <a:r>
              <a:rPr lang="de-DE" sz="1300" dirty="0" err="1" smtClean="0"/>
              <a:t>second</a:t>
            </a:r>
            <a:r>
              <a:rPr lang="de-DE" sz="1300" dirty="0" smtClean="0"/>
              <a:t> </a:t>
            </a:r>
            <a:r>
              <a:rPr lang="de-DE" sz="1300" dirty="0" err="1" smtClean="0"/>
              <a:t>amplifier</a:t>
            </a:r>
            <a:r>
              <a:rPr lang="de-DE" sz="1300" dirty="0" smtClean="0"/>
              <a:t> </a:t>
            </a:r>
            <a:r>
              <a:rPr lang="de-DE" sz="1300" dirty="0" err="1" smtClean="0"/>
              <a:t>to</a:t>
            </a:r>
            <a:r>
              <a:rPr lang="de-DE" sz="1300" dirty="0" smtClean="0"/>
              <a:t> </a:t>
            </a:r>
            <a:r>
              <a:rPr lang="de-DE" sz="1300" dirty="0" err="1" smtClean="0"/>
              <a:t>provide</a:t>
            </a:r>
            <a:r>
              <a:rPr lang="de-DE" sz="1300" dirty="0" smtClean="0"/>
              <a:t> </a:t>
            </a:r>
            <a:r>
              <a:rPr lang="de-DE" sz="1300" dirty="0" err="1" smtClean="0"/>
              <a:t>the</a:t>
            </a:r>
            <a:r>
              <a:rPr lang="de-DE" sz="1300" dirty="0" smtClean="0"/>
              <a:t> </a:t>
            </a:r>
            <a:r>
              <a:rPr lang="de-DE" sz="1300" dirty="0" err="1" smtClean="0"/>
              <a:t>rest</a:t>
            </a:r>
            <a:r>
              <a:rPr lang="de-DE" sz="1300" dirty="0" smtClean="0"/>
              <a:t> </a:t>
            </a:r>
            <a:r>
              <a:rPr lang="de-DE" sz="1300" dirty="0" err="1" smtClean="0"/>
              <a:t>needed</a:t>
            </a:r>
            <a:r>
              <a:rPr lang="de-DE" sz="1300" dirty="0" smtClean="0"/>
              <a:t> </a:t>
            </a:r>
            <a:r>
              <a:rPr lang="de-DE" sz="1300" dirty="0" err="1" smtClean="0"/>
              <a:t>gain</a:t>
            </a:r>
            <a:r>
              <a:rPr lang="de-DE" sz="1300" dirty="0" smtClean="0"/>
              <a:t>.  </a:t>
            </a:r>
          </a:p>
          <a:p>
            <a:pPr marL="716432" lvl="1" indent="-259232" algn="just">
              <a:lnSpc>
                <a:spcPct val="150000"/>
              </a:lnSpc>
              <a:buFont typeface="Arial" panose="020B0604020202020204" pitchFamily="34" charset="0"/>
              <a:buChar char="•"/>
            </a:pPr>
            <a:endParaRPr lang="de-DE" sz="1300" dirty="0"/>
          </a:p>
          <a:p>
            <a:pPr marL="259232" indent="-259232" algn="just">
              <a:lnSpc>
                <a:spcPct val="150000"/>
              </a:lnSpc>
              <a:buFont typeface="Arial" panose="020B0604020202020204" pitchFamily="34" charset="0"/>
              <a:buChar char="•"/>
            </a:pPr>
            <a:r>
              <a:rPr lang="de-DE" sz="1542" b="1" dirty="0" err="1"/>
              <a:t>Why</a:t>
            </a:r>
            <a:r>
              <a:rPr lang="de-DE" sz="1542" b="1" dirty="0"/>
              <a:t> not </a:t>
            </a:r>
            <a:r>
              <a:rPr lang="de-DE" sz="1542" b="1" dirty="0" err="1"/>
              <a:t>operate</a:t>
            </a:r>
            <a:r>
              <a:rPr lang="de-DE" sz="1542" b="1" dirty="0"/>
              <a:t> </a:t>
            </a:r>
            <a:r>
              <a:rPr lang="de-DE" sz="1542" b="1" dirty="0" err="1"/>
              <a:t>with</a:t>
            </a:r>
            <a:r>
              <a:rPr lang="de-DE" sz="1542" b="1" dirty="0"/>
              <a:t> </a:t>
            </a:r>
            <a:r>
              <a:rPr lang="de-DE" sz="1542" b="1" dirty="0" smtClean="0"/>
              <a:t>80 </a:t>
            </a:r>
            <a:r>
              <a:rPr lang="de-DE" sz="1542" b="1" dirty="0"/>
              <a:t>dB/m </a:t>
            </a:r>
            <a:r>
              <a:rPr lang="de-DE" sz="1542" b="1" dirty="0" err="1"/>
              <a:t>gain</a:t>
            </a:r>
            <a:r>
              <a:rPr lang="de-DE" sz="1542" b="1" dirty="0"/>
              <a:t> fiber?</a:t>
            </a:r>
          </a:p>
          <a:p>
            <a:pPr marL="259232" indent="-259232" algn="just">
              <a:lnSpc>
                <a:spcPct val="150000"/>
              </a:lnSpc>
              <a:buFont typeface="Arial" panose="020B0604020202020204" pitchFamily="34" charset="0"/>
              <a:buChar char="•"/>
            </a:pPr>
            <a:r>
              <a:rPr lang="en-GB" sz="1300" dirty="0" smtClean="0"/>
              <a:t>Too </a:t>
            </a:r>
            <a:r>
              <a:rPr lang="en-GB" sz="1300" dirty="0"/>
              <a:t>much erbium can be too much of a good thing because of clustering and cooperative up-conversion quenching of the excited state</a:t>
            </a:r>
            <a:r>
              <a:rPr lang="en-GB" sz="1300" dirty="0" smtClean="0"/>
              <a:t>. C</a:t>
            </a:r>
            <a:r>
              <a:rPr lang="de-DE" sz="1300" dirty="0" err="1" smtClean="0"/>
              <a:t>lusters</a:t>
            </a:r>
            <a:r>
              <a:rPr lang="de-DE" sz="1300" dirty="0" smtClean="0"/>
              <a:t>: </a:t>
            </a:r>
            <a:r>
              <a:rPr lang="de-DE" sz="1300" dirty="0" err="1" smtClean="0"/>
              <a:t>two</a:t>
            </a:r>
            <a:r>
              <a:rPr lang="de-DE" sz="1300" dirty="0" smtClean="0"/>
              <a:t> </a:t>
            </a:r>
            <a:r>
              <a:rPr lang="de-DE" sz="1300" dirty="0" err="1"/>
              <a:t>ions</a:t>
            </a:r>
            <a:r>
              <a:rPr lang="de-DE" sz="1300" dirty="0"/>
              <a:t> </a:t>
            </a:r>
            <a:r>
              <a:rPr lang="de-DE" sz="1300" dirty="0" err="1"/>
              <a:t>close</a:t>
            </a:r>
            <a:r>
              <a:rPr lang="de-DE" sz="1300" dirty="0"/>
              <a:t> </a:t>
            </a:r>
            <a:r>
              <a:rPr lang="de-DE" sz="1300" dirty="0" err="1"/>
              <a:t>together</a:t>
            </a:r>
            <a:r>
              <a:rPr lang="de-DE" sz="1300" dirty="0"/>
              <a:t> </a:t>
            </a:r>
            <a:r>
              <a:rPr lang="de-DE" sz="1300" dirty="0" err="1"/>
              <a:t>that</a:t>
            </a:r>
            <a:r>
              <a:rPr lang="de-DE" sz="1300" dirty="0"/>
              <a:t> </a:t>
            </a:r>
            <a:r>
              <a:rPr lang="de-DE" sz="1300" dirty="0" err="1"/>
              <a:t>only</a:t>
            </a:r>
            <a:r>
              <a:rPr lang="de-DE" sz="1300" dirty="0"/>
              <a:t> </a:t>
            </a:r>
            <a:r>
              <a:rPr lang="de-DE" sz="1300" dirty="0" err="1"/>
              <a:t>absorb</a:t>
            </a:r>
            <a:r>
              <a:rPr lang="de-DE" sz="1300" dirty="0"/>
              <a:t> </a:t>
            </a:r>
            <a:r>
              <a:rPr lang="de-DE" sz="1300" dirty="0" err="1"/>
              <a:t>and</a:t>
            </a:r>
            <a:r>
              <a:rPr lang="de-DE" sz="1300" dirty="0"/>
              <a:t> </a:t>
            </a:r>
            <a:r>
              <a:rPr lang="de-DE" sz="1300" dirty="0" err="1"/>
              <a:t>no</a:t>
            </a:r>
            <a:r>
              <a:rPr lang="de-DE" sz="1300" dirty="0"/>
              <a:t> </a:t>
            </a:r>
            <a:r>
              <a:rPr lang="de-DE" sz="1300" dirty="0" err="1" smtClean="0"/>
              <a:t>emission</a:t>
            </a:r>
            <a:r>
              <a:rPr lang="de-DE" sz="1300" dirty="0"/>
              <a:t> </a:t>
            </a:r>
            <a:r>
              <a:rPr lang="de-DE" sz="1300" dirty="0" smtClean="0">
                <a:sym typeface="Wingdings" panose="05000000000000000000" pitchFamily="2" charset="2"/>
              </a:rPr>
              <a:t></a:t>
            </a:r>
            <a:r>
              <a:rPr lang="de-DE" sz="1300" dirty="0" smtClean="0"/>
              <a:t> </a:t>
            </a:r>
            <a:r>
              <a:rPr lang="de-DE" sz="1300" dirty="0" err="1"/>
              <a:t>If</a:t>
            </a:r>
            <a:r>
              <a:rPr lang="de-DE" sz="1300" dirty="0"/>
              <a:t> </a:t>
            </a:r>
            <a:r>
              <a:rPr lang="de-DE" sz="1300" dirty="0" err="1"/>
              <a:t>one</a:t>
            </a:r>
            <a:r>
              <a:rPr lang="de-DE" sz="1300" dirty="0"/>
              <a:t> </a:t>
            </a:r>
            <a:r>
              <a:rPr lang="de-DE" sz="1300" dirty="0" err="1"/>
              <a:t>ion</a:t>
            </a:r>
            <a:r>
              <a:rPr lang="de-DE" sz="1300" dirty="0"/>
              <a:t> </a:t>
            </a:r>
            <a:r>
              <a:rPr lang="de-DE" sz="1300" dirty="0" err="1"/>
              <a:t>absorbs</a:t>
            </a:r>
            <a:r>
              <a:rPr lang="de-DE" sz="1300" dirty="0"/>
              <a:t>, </a:t>
            </a:r>
            <a:r>
              <a:rPr lang="de-DE" sz="1300" dirty="0" err="1"/>
              <a:t>it</a:t>
            </a:r>
            <a:r>
              <a:rPr lang="de-DE" sz="1300" dirty="0"/>
              <a:t> </a:t>
            </a:r>
            <a:r>
              <a:rPr lang="de-DE" sz="1300" dirty="0" err="1"/>
              <a:t>is</a:t>
            </a:r>
            <a:r>
              <a:rPr lang="de-DE" sz="1300" dirty="0"/>
              <a:t> </a:t>
            </a:r>
            <a:r>
              <a:rPr lang="de-DE" sz="1300" dirty="0" err="1" smtClean="0"/>
              <a:t>excited</a:t>
            </a:r>
            <a:r>
              <a:rPr lang="de-DE" sz="1300" dirty="0" smtClean="0"/>
              <a:t>. </a:t>
            </a:r>
            <a:r>
              <a:rPr lang="de-DE" sz="1300" dirty="0" err="1" smtClean="0"/>
              <a:t>If</a:t>
            </a:r>
            <a:r>
              <a:rPr lang="de-DE" sz="1300" dirty="0" smtClean="0"/>
              <a:t> </a:t>
            </a:r>
            <a:r>
              <a:rPr lang="de-DE" sz="1300" dirty="0" err="1"/>
              <a:t>the</a:t>
            </a:r>
            <a:r>
              <a:rPr lang="de-DE" sz="1300" dirty="0"/>
              <a:t> </a:t>
            </a:r>
            <a:r>
              <a:rPr lang="de-DE" sz="1300" dirty="0" err="1"/>
              <a:t>second</a:t>
            </a:r>
            <a:r>
              <a:rPr lang="de-DE" sz="1300" dirty="0"/>
              <a:t> </a:t>
            </a:r>
            <a:r>
              <a:rPr lang="de-DE" sz="1300" dirty="0" err="1"/>
              <a:t>is</a:t>
            </a:r>
            <a:r>
              <a:rPr lang="de-DE" sz="1300" dirty="0"/>
              <a:t> also </a:t>
            </a:r>
            <a:r>
              <a:rPr lang="de-DE" sz="1300" dirty="0" err="1"/>
              <a:t>excited</a:t>
            </a:r>
            <a:r>
              <a:rPr lang="de-DE" sz="1300" dirty="0"/>
              <a:t> </a:t>
            </a:r>
            <a:r>
              <a:rPr lang="de-DE" sz="1300" dirty="0" err="1"/>
              <a:t>they</a:t>
            </a:r>
            <a:r>
              <a:rPr lang="de-DE" sz="1300" dirty="0"/>
              <a:t> </a:t>
            </a:r>
            <a:r>
              <a:rPr lang="de-DE" sz="1300" dirty="0" err="1"/>
              <a:t>exchange</a:t>
            </a:r>
            <a:r>
              <a:rPr lang="de-DE" sz="1300" dirty="0"/>
              <a:t> </a:t>
            </a:r>
            <a:r>
              <a:rPr lang="de-DE" sz="1300" dirty="0" err="1" smtClean="0"/>
              <a:t>energy</a:t>
            </a:r>
            <a:r>
              <a:rPr lang="de-DE" sz="1300" dirty="0" smtClean="0"/>
              <a:t>, </a:t>
            </a:r>
            <a:r>
              <a:rPr lang="de-DE" sz="1300" dirty="0" err="1" smtClean="0"/>
              <a:t>exciting</a:t>
            </a:r>
            <a:r>
              <a:rPr lang="de-DE" sz="1300" dirty="0" smtClean="0"/>
              <a:t> </a:t>
            </a:r>
            <a:r>
              <a:rPr lang="de-DE" sz="1300" dirty="0" err="1" smtClean="0"/>
              <a:t>one</a:t>
            </a:r>
            <a:r>
              <a:rPr lang="de-DE" sz="1300" dirty="0" smtClean="0"/>
              <a:t> </a:t>
            </a:r>
            <a:r>
              <a:rPr lang="de-DE" sz="1300" dirty="0" err="1"/>
              <a:t>of</a:t>
            </a:r>
            <a:r>
              <a:rPr lang="de-DE" sz="1300" dirty="0"/>
              <a:t> </a:t>
            </a:r>
            <a:r>
              <a:rPr lang="de-DE" sz="1300" dirty="0" err="1"/>
              <a:t>the</a:t>
            </a:r>
            <a:r>
              <a:rPr lang="de-DE" sz="1300" dirty="0"/>
              <a:t> </a:t>
            </a:r>
            <a:r>
              <a:rPr lang="de-DE" sz="1300" dirty="0" err="1"/>
              <a:t>ions</a:t>
            </a:r>
            <a:r>
              <a:rPr lang="de-DE" sz="1300" dirty="0"/>
              <a:t> </a:t>
            </a:r>
            <a:r>
              <a:rPr lang="de-DE" sz="1300" dirty="0" err="1" smtClean="0"/>
              <a:t>to</a:t>
            </a:r>
            <a:r>
              <a:rPr lang="de-DE" sz="1300" dirty="0" smtClean="0"/>
              <a:t> </a:t>
            </a:r>
            <a:r>
              <a:rPr lang="de-DE" sz="1300" dirty="0"/>
              <a:t>a </a:t>
            </a:r>
            <a:r>
              <a:rPr lang="de-DE" sz="1300" dirty="0" err="1"/>
              <a:t>higher</a:t>
            </a:r>
            <a:r>
              <a:rPr lang="de-DE" sz="1300" dirty="0"/>
              <a:t> </a:t>
            </a:r>
            <a:r>
              <a:rPr lang="de-DE" sz="1300" dirty="0" err="1"/>
              <a:t>stage</a:t>
            </a:r>
            <a:r>
              <a:rPr lang="de-DE" sz="1300" dirty="0"/>
              <a:t> </a:t>
            </a:r>
            <a:r>
              <a:rPr lang="de-DE" sz="1300" dirty="0" err="1"/>
              <a:t>and</a:t>
            </a:r>
            <a:r>
              <a:rPr lang="de-DE" sz="1300" dirty="0"/>
              <a:t> </a:t>
            </a:r>
            <a:r>
              <a:rPr lang="de-DE" sz="1300" dirty="0" err="1"/>
              <a:t>the</a:t>
            </a:r>
            <a:r>
              <a:rPr lang="de-DE" sz="1300" dirty="0"/>
              <a:t> </a:t>
            </a:r>
            <a:r>
              <a:rPr lang="de-DE" sz="1300" dirty="0" err="1"/>
              <a:t>other</a:t>
            </a:r>
            <a:r>
              <a:rPr lang="de-DE" sz="1300" dirty="0"/>
              <a:t> </a:t>
            </a:r>
            <a:r>
              <a:rPr lang="de-DE" sz="1300" dirty="0" err="1"/>
              <a:t>one</a:t>
            </a:r>
            <a:r>
              <a:rPr lang="de-DE" sz="1300" dirty="0"/>
              <a:t> </a:t>
            </a:r>
            <a:r>
              <a:rPr lang="de-DE" sz="1300" dirty="0" smtClean="0"/>
              <a:t>falls </a:t>
            </a:r>
            <a:r>
              <a:rPr lang="de-DE" sz="1300" dirty="0" err="1" smtClean="0"/>
              <a:t>to</a:t>
            </a:r>
            <a:r>
              <a:rPr lang="de-DE" sz="1300" dirty="0" smtClean="0"/>
              <a:t> </a:t>
            </a:r>
            <a:r>
              <a:rPr lang="de-DE" sz="1300" dirty="0" err="1" smtClean="0"/>
              <a:t>the</a:t>
            </a:r>
            <a:r>
              <a:rPr lang="de-DE" sz="1300" dirty="0" smtClean="0"/>
              <a:t> </a:t>
            </a:r>
            <a:r>
              <a:rPr lang="de-DE" sz="1300" dirty="0" err="1" smtClean="0"/>
              <a:t>ground</a:t>
            </a:r>
            <a:r>
              <a:rPr lang="de-DE" sz="1300" dirty="0" smtClean="0"/>
              <a:t> </a:t>
            </a:r>
            <a:r>
              <a:rPr lang="de-DE" sz="1300" dirty="0" err="1" smtClean="0"/>
              <a:t>state</a:t>
            </a:r>
            <a:r>
              <a:rPr lang="de-DE" sz="1300" dirty="0" smtClean="0"/>
              <a:t>. </a:t>
            </a:r>
            <a:endParaRPr lang="de-DE" sz="1300" b="1" dirty="0" smtClean="0"/>
          </a:p>
        </p:txBody>
      </p:sp>
      <p:pic>
        <p:nvPicPr>
          <p:cNvPr id="6" name="Grafik 5"/>
          <p:cNvPicPr>
            <a:picLocks noChangeAspect="1"/>
          </p:cNvPicPr>
          <p:nvPr/>
        </p:nvPicPr>
        <p:blipFill>
          <a:blip r:embed="rId3"/>
          <a:stretch>
            <a:fillRect/>
          </a:stretch>
        </p:blipFill>
        <p:spPr>
          <a:xfrm>
            <a:off x="3215680" y="2420888"/>
            <a:ext cx="5400600" cy="630629"/>
          </a:xfrm>
          <a:prstGeom prst="rect">
            <a:avLst/>
          </a:prstGeom>
        </p:spPr>
      </p:pic>
    </p:spTree>
    <p:extLst>
      <p:ext uri="{BB962C8B-B14F-4D97-AF65-F5344CB8AC3E}">
        <p14:creationId xmlns:p14="http://schemas.microsoft.com/office/powerpoint/2010/main" val="967410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rotWithShape="1">
          <a:blip r:embed="rId3"/>
          <a:srcRect t="14485"/>
          <a:stretch/>
        </p:blipFill>
        <p:spPr>
          <a:xfrm>
            <a:off x="6489746" y="2204864"/>
            <a:ext cx="5186392" cy="2975738"/>
          </a:xfrm>
          <a:prstGeom prst="rect">
            <a:avLst/>
          </a:prstGeom>
        </p:spPr>
      </p:pic>
      <p:pic>
        <p:nvPicPr>
          <p:cNvPr id="7" name="Grafik 6"/>
          <p:cNvPicPr>
            <a:picLocks noChangeAspect="1"/>
          </p:cNvPicPr>
          <p:nvPr/>
        </p:nvPicPr>
        <p:blipFill rotWithShape="1">
          <a:blip r:embed="rId4"/>
          <a:srcRect t="15580"/>
          <a:stretch/>
        </p:blipFill>
        <p:spPr>
          <a:xfrm>
            <a:off x="551384" y="2276872"/>
            <a:ext cx="5119793" cy="2951698"/>
          </a:xfrm>
          <a:prstGeom prst="rect">
            <a:avLst/>
          </a:prstGeom>
        </p:spPr>
      </p:pic>
      <p:sp>
        <p:nvSpPr>
          <p:cNvPr id="4" name="Datumsplatzhalter 3"/>
          <p:cNvSpPr>
            <a:spLocks noGrp="1"/>
          </p:cNvSpPr>
          <p:nvPr>
            <p:ph type="dt" sz="half" idx="10"/>
          </p:nvPr>
        </p:nvSpPr>
        <p:spPr/>
        <p:txBody>
          <a:bodyPr/>
          <a:lstStyle/>
          <a:p>
            <a:pPr>
              <a:defRPr/>
            </a:pPr>
            <a:fld id="{AC836B60-1EFD-48B1-902F-41DFE571A4D2}" type="datetime4">
              <a:rPr lang="de-DE" smtClean="0"/>
              <a:t>18. März 2022</a:t>
            </a:fld>
            <a:endParaRPr lang="en-US" dirty="0"/>
          </a:p>
        </p:txBody>
      </p:sp>
      <p:sp>
        <p:nvSpPr>
          <p:cNvPr id="6" name="Textfeld 5"/>
          <p:cNvSpPr txBox="1"/>
          <p:nvPr/>
        </p:nvSpPr>
        <p:spPr>
          <a:xfrm>
            <a:off x="767408" y="1112803"/>
            <a:ext cx="11089232" cy="4649478"/>
          </a:xfrm>
          <a:prstGeom prst="rect">
            <a:avLst/>
          </a:prstGeom>
          <a:noFill/>
        </p:spPr>
        <p:txBody>
          <a:bodyPr wrap="square" rtlCol="0">
            <a:spAutoFit/>
          </a:bodyPr>
          <a:lstStyle/>
          <a:p>
            <a:pPr marL="259232" indent="-259232" algn="just">
              <a:lnSpc>
                <a:spcPct val="150000"/>
              </a:lnSpc>
              <a:buFont typeface="Arial" panose="020B0604020202020204" pitchFamily="34" charset="0"/>
              <a:buChar char="•"/>
            </a:pPr>
            <a:r>
              <a:rPr lang="de-DE" sz="1542" b="1" dirty="0" err="1" smtClean="0"/>
              <a:t>Why</a:t>
            </a:r>
            <a:r>
              <a:rPr lang="de-DE" sz="1542" b="1" dirty="0" smtClean="0"/>
              <a:t> not </a:t>
            </a:r>
            <a:r>
              <a:rPr lang="de-DE" sz="1542" b="1" dirty="0" err="1" smtClean="0"/>
              <a:t>operate</a:t>
            </a:r>
            <a:r>
              <a:rPr lang="de-DE" sz="1542" b="1" dirty="0" smtClean="0"/>
              <a:t> </a:t>
            </a:r>
            <a:r>
              <a:rPr lang="de-DE" sz="1542" b="1" dirty="0" err="1" smtClean="0"/>
              <a:t>with</a:t>
            </a:r>
            <a:r>
              <a:rPr lang="de-DE" sz="1542" b="1" dirty="0" smtClean="0"/>
              <a:t> 5 dB/m </a:t>
            </a:r>
            <a:r>
              <a:rPr lang="de-DE" sz="1542" b="1" dirty="0" err="1" smtClean="0"/>
              <a:t>gain</a:t>
            </a:r>
            <a:r>
              <a:rPr lang="de-DE" sz="1542" b="1" dirty="0" smtClean="0"/>
              <a:t> fiber?</a:t>
            </a:r>
          </a:p>
          <a:p>
            <a:pPr algn="just">
              <a:lnSpc>
                <a:spcPct val="150000"/>
              </a:lnSpc>
            </a:pPr>
            <a:endParaRPr lang="de-DE" sz="1300" dirty="0" smtClean="0"/>
          </a:p>
          <a:p>
            <a:pPr algn="just">
              <a:lnSpc>
                <a:spcPct val="150000"/>
              </a:lnSpc>
            </a:pPr>
            <a:r>
              <a:rPr lang="de-DE" sz="1300" b="1" dirty="0" smtClean="0"/>
              <a:t>Case 1: Long fiber, </a:t>
            </a:r>
            <a:r>
              <a:rPr lang="de-DE" sz="1300" b="1" dirty="0" err="1" smtClean="0"/>
              <a:t>higher</a:t>
            </a:r>
            <a:r>
              <a:rPr lang="de-DE" sz="1300" b="1" dirty="0" smtClean="0"/>
              <a:t> </a:t>
            </a:r>
            <a:r>
              <a:rPr lang="de-DE" sz="1300" b="1" dirty="0" err="1" smtClean="0"/>
              <a:t>gain</a:t>
            </a:r>
            <a:r>
              <a:rPr lang="de-DE" sz="1300" b="1" dirty="0"/>
              <a:t>				</a:t>
            </a:r>
            <a:r>
              <a:rPr lang="de-DE" sz="1300" b="1" dirty="0" smtClean="0"/>
              <a:t>	Case 2</a:t>
            </a:r>
            <a:r>
              <a:rPr lang="de-DE" sz="1300" b="1" dirty="0"/>
              <a:t>: </a:t>
            </a:r>
            <a:r>
              <a:rPr lang="de-DE" sz="1300" b="1" dirty="0" smtClean="0"/>
              <a:t>Short fiber</a:t>
            </a:r>
            <a:r>
              <a:rPr lang="de-DE" sz="1300" b="1" dirty="0"/>
              <a:t>, </a:t>
            </a:r>
            <a:r>
              <a:rPr lang="de-DE" sz="1300" b="1" dirty="0" err="1" smtClean="0"/>
              <a:t>lower</a:t>
            </a:r>
            <a:r>
              <a:rPr lang="de-DE" sz="1300" b="1" dirty="0" smtClean="0"/>
              <a:t> </a:t>
            </a:r>
            <a:r>
              <a:rPr lang="de-DE" sz="1300" b="1" dirty="0" err="1"/>
              <a:t>gain</a:t>
            </a:r>
            <a:endParaRPr lang="de-DE" sz="1300" b="1" dirty="0" smtClean="0"/>
          </a:p>
          <a:p>
            <a:pPr algn="just">
              <a:lnSpc>
                <a:spcPct val="150000"/>
              </a:lnSpc>
            </a:pPr>
            <a:endParaRPr lang="de-DE" sz="1300" b="1" dirty="0"/>
          </a:p>
          <a:p>
            <a:pPr algn="just">
              <a:lnSpc>
                <a:spcPct val="150000"/>
              </a:lnSpc>
            </a:pPr>
            <a:endParaRPr lang="de-DE" sz="1300" b="1" dirty="0" smtClean="0"/>
          </a:p>
          <a:p>
            <a:pPr algn="just">
              <a:lnSpc>
                <a:spcPct val="150000"/>
              </a:lnSpc>
            </a:pPr>
            <a:endParaRPr lang="de-DE" sz="1300" b="1" dirty="0"/>
          </a:p>
          <a:p>
            <a:pPr algn="just">
              <a:lnSpc>
                <a:spcPct val="150000"/>
              </a:lnSpc>
            </a:pPr>
            <a:endParaRPr lang="de-DE" sz="1300" b="1" dirty="0" smtClean="0"/>
          </a:p>
          <a:p>
            <a:pPr algn="just">
              <a:lnSpc>
                <a:spcPct val="150000"/>
              </a:lnSpc>
            </a:pPr>
            <a:endParaRPr lang="de-DE" sz="1300" b="1" dirty="0"/>
          </a:p>
          <a:p>
            <a:pPr algn="just">
              <a:lnSpc>
                <a:spcPct val="150000"/>
              </a:lnSpc>
            </a:pPr>
            <a:endParaRPr lang="de-DE" sz="1300" b="1" dirty="0" smtClean="0"/>
          </a:p>
          <a:p>
            <a:pPr algn="just">
              <a:lnSpc>
                <a:spcPct val="150000"/>
              </a:lnSpc>
            </a:pPr>
            <a:endParaRPr lang="de-DE" sz="1300" b="1" dirty="0"/>
          </a:p>
          <a:p>
            <a:pPr algn="just">
              <a:lnSpc>
                <a:spcPct val="150000"/>
              </a:lnSpc>
            </a:pPr>
            <a:endParaRPr lang="de-DE" sz="1300" b="1" dirty="0" smtClean="0"/>
          </a:p>
          <a:p>
            <a:pPr algn="just">
              <a:lnSpc>
                <a:spcPct val="150000"/>
              </a:lnSpc>
            </a:pPr>
            <a:endParaRPr lang="de-DE" sz="1300" b="1" dirty="0"/>
          </a:p>
          <a:p>
            <a:pPr algn="just">
              <a:lnSpc>
                <a:spcPct val="150000"/>
              </a:lnSpc>
            </a:pPr>
            <a:endParaRPr lang="de-DE" sz="1300" b="1" dirty="0" smtClean="0"/>
          </a:p>
          <a:p>
            <a:pPr algn="just">
              <a:lnSpc>
                <a:spcPct val="150000"/>
              </a:lnSpc>
            </a:pPr>
            <a:endParaRPr lang="de-DE" sz="1300" b="1" dirty="0"/>
          </a:p>
          <a:p>
            <a:pPr algn="just">
              <a:lnSpc>
                <a:spcPct val="150000"/>
              </a:lnSpc>
            </a:pPr>
            <a:r>
              <a:rPr lang="de-DE" sz="1300" dirty="0" smtClean="0"/>
              <a:t>ASE </a:t>
            </a:r>
            <a:r>
              <a:rPr lang="de-DE" sz="1300" dirty="0" err="1" smtClean="0"/>
              <a:t>increases</a:t>
            </a:r>
            <a:r>
              <a:rPr lang="de-DE" sz="1300" dirty="0" smtClean="0"/>
              <a:t> </a:t>
            </a:r>
            <a:r>
              <a:rPr lang="de-DE" sz="1300" dirty="0" err="1" smtClean="0"/>
              <a:t>up</a:t>
            </a:r>
            <a:r>
              <a:rPr lang="de-DE" sz="1300" dirty="0" smtClean="0"/>
              <a:t> </a:t>
            </a:r>
            <a:r>
              <a:rPr lang="de-DE" sz="1300" dirty="0" err="1" smtClean="0"/>
              <a:t>to</a:t>
            </a:r>
            <a:r>
              <a:rPr lang="de-DE" sz="1300" dirty="0" smtClean="0"/>
              <a:t> 6 µW </a:t>
            </a:r>
            <a:r>
              <a:rPr lang="de-DE" sz="1300" dirty="0" err="1" smtClean="0"/>
              <a:t>for</a:t>
            </a:r>
            <a:r>
              <a:rPr lang="de-DE" sz="1300" dirty="0" smtClean="0"/>
              <a:t> a 280 µW </a:t>
            </a:r>
            <a:r>
              <a:rPr lang="de-DE" sz="1300" dirty="0" err="1" smtClean="0"/>
              <a:t>output</a:t>
            </a:r>
            <a:r>
              <a:rPr lang="de-DE" sz="1300" dirty="0" smtClean="0"/>
              <a:t> power		         ASE </a:t>
            </a:r>
            <a:r>
              <a:rPr lang="de-DE" sz="1300" dirty="0" err="1" smtClean="0"/>
              <a:t>is</a:t>
            </a:r>
            <a:r>
              <a:rPr lang="de-DE" sz="1300" dirty="0" smtClean="0"/>
              <a:t> </a:t>
            </a:r>
            <a:r>
              <a:rPr lang="de-DE" sz="1300" dirty="0" err="1" smtClean="0"/>
              <a:t>kept</a:t>
            </a:r>
            <a:r>
              <a:rPr lang="de-DE" sz="1300" dirty="0" smtClean="0"/>
              <a:t> </a:t>
            </a:r>
            <a:r>
              <a:rPr lang="de-DE" sz="1300" dirty="0" err="1" smtClean="0"/>
              <a:t>low</a:t>
            </a:r>
            <a:r>
              <a:rPr lang="de-DE" sz="1300" dirty="0" smtClean="0"/>
              <a:t> but </a:t>
            </a:r>
            <a:r>
              <a:rPr lang="de-DE" sz="1300" dirty="0" err="1" smtClean="0"/>
              <a:t>signal</a:t>
            </a:r>
            <a:r>
              <a:rPr lang="de-DE" sz="1300" dirty="0" smtClean="0"/>
              <a:t> </a:t>
            </a:r>
            <a:r>
              <a:rPr lang="de-DE" sz="1300" dirty="0" err="1" smtClean="0"/>
              <a:t>amplification</a:t>
            </a:r>
            <a:r>
              <a:rPr lang="de-DE" sz="1300" dirty="0" smtClean="0"/>
              <a:t> </a:t>
            </a:r>
            <a:r>
              <a:rPr lang="de-DE" sz="1300" dirty="0" err="1" smtClean="0"/>
              <a:t>reach</a:t>
            </a:r>
            <a:r>
              <a:rPr lang="de-DE" sz="1300" dirty="0" smtClean="0"/>
              <a:t> </a:t>
            </a:r>
            <a:r>
              <a:rPr lang="de-DE" sz="1300" dirty="0" err="1" smtClean="0"/>
              <a:t>less</a:t>
            </a:r>
            <a:r>
              <a:rPr lang="de-DE" sz="1300" dirty="0" smtClean="0"/>
              <a:t> </a:t>
            </a:r>
            <a:r>
              <a:rPr lang="de-DE" sz="1300" dirty="0" err="1" smtClean="0"/>
              <a:t>than</a:t>
            </a:r>
            <a:r>
              <a:rPr lang="de-DE" sz="1300" dirty="0" smtClean="0"/>
              <a:t> 120 µW</a:t>
            </a:r>
            <a:endParaRPr lang="de-DE" sz="1300" dirty="0"/>
          </a:p>
        </p:txBody>
      </p:sp>
    </p:spTree>
    <p:extLst>
      <p:ext uri="{BB962C8B-B14F-4D97-AF65-F5344CB8AC3E}">
        <p14:creationId xmlns:p14="http://schemas.microsoft.com/office/powerpoint/2010/main" val="3316677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18. März 2022</a:t>
            </a:fld>
            <a:endParaRPr lang="en-US" dirty="0"/>
          </a:p>
        </p:txBody>
      </p:sp>
      <p:sp>
        <p:nvSpPr>
          <p:cNvPr id="5" name="Textfeld 4"/>
          <p:cNvSpPr txBox="1"/>
          <p:nvPr/>
        </p:nvSpPr>
        <p:spPr>
          <a:xfrm>
            <a:off x="767408" y="1112803"/>
            <a:ext cx="10657184" cy="1661993"/>
          </a:xfrm>
          <a:prstGeom prst="rect">
            <a:avLst/>
          </a:prstGeom>
          <a:noFill/>
        </p:spPr>
        <p:txBody>
          <a:bodyPr wrap="square" rtlCol="0">
            <a:spAutoFit/>
          </a:bodyPr>
          <a:lstStyle/>
          <a:p>
            <a:pPr marL="259232" indent="-259232" algn="just">
              <a:lnSpc>
                <a:spcPct val="150000"/>
              </a:lnSpc>
              <a:buFont typeface="Arial" panose="020B0604020202020204" pitchFamily="34" charset="0"/>
              <a:buChar char="•"/>
            </a:pPr>
            <a:r>
              <a:rPr lang="en-GB" sz="1600" b="1" dirty="0"/>
              <a:t>Why do we want a short fiber?</a:t>
            </a:r>
          </a:p>
          <a:p>
            <a:pPr marL="716432" lvl="1" indent="-259232" algn="just">
              <a:lnSpc>
                <a:spcPct val="150000"/>
              </a:lnSpc>
              <a:buFont typeface="Arial" panose="020B0604020202020204" pitchFamily="34" charset="0"/>
              <a:buChar char="•"/>
            </a:pPr>
            <a:r>
              <a:rPr lang="de-DE" sz="1300" dirty="0" smtClean="0"/>
              <a:t>Shorter fiber </a:t>
            </a:r>
            <a:r>
              <a:rPr lang="de-DE" sz="1300" dirty="0" err="1" smtClean="0"/>
              <a:t>prevents</a:t>
            </a:r>
            <a:r>
              <a:rPr lang="de-DE" sz="1300" dirty="0" smtClean="0"/>
              <a:t> </a:t>
            </a:r>
            <a:r>
              <a:rPr lang="de-DE" sz="1300" dirty="0" err="1" smtClean="0"/>
              <a:t>the</a:t>
            </a:r>
            <a:r>
              <a:rPr lang="de-DE" sz="1300" dirty="0"/>
              <a:t> </a:t>
            </a:r>
            <a:r>
              <a:rPr lang="de-DE" sz="1300" dirty="0" err="1" smtClean="0"/>
              <a:t>growth</a:t>
            </a:r>
            <a:r>
              <a:rPr lang="de-DE" sz="1300" dirty="0" smtClean="0"/>
              <a:t> </a:t>
            </a:r>
            <a:r>
              <a:rPr lang="de-DE" sz="1300" dirty="0" err="1" smtClean="0"/>
              <a:t>of</a:t>
            </a:r>
            <a:r>
              <a:rPr lang="de-DE" sz="1300" dirty="0" smtClean="0"/>
              <a:t> ASE (</a:t>
            </a:r>
            <a:r>
              <a:rPr lang="de-DE" sz="1300" dirty="0" err="1" smtClean="0"/>
              <a:t>exponential</a:t>
            </a:r>
            <a:r>
              <a:rPr lang="de-DE" sz="1300" dirty="0" smtClean="0"/>
              <a:t> </a:t>
            </a:r>
            <a:r>
              <a:rPr lang="de-DE" sz="1300" dirty="0" err="1" smtClean="0"/>
              <a:t>dependence</a:t>
            </a:r>
            <a:r>
              <a:rPr lang="de-DE" sz="1300" dirty="0" smtClean="0"/>
              <a:t> </a:t>
            </a:r>
            <a:r>
              <a:rPr lang="de-DE" sz="1300" dirty="0" err="1" smtClean="0"/>
              <a:t>with</a:t>
            </a:r>
            <a:r>
              <a:rPr lang="de-DE" sz="1300" dirty="0" smtClean="0"/>
              <a:t> </a:t>
            </a:r>
            <a:r>
              <a:rPr lang="de-DE" sz="1300" dirty="0" err="1" smtClean="0"/>
              <a:t>length</a:t>
            </a:r>
            <a:r>
              <a:rPr lang="de-DE" sz="1300" dirty="0" smtClean="0"/>
              <a:t>) </a:t>
            </a:r>
          </a:p>
          <a:p>
            <a:pPr marL="716432" lvl="1" indent="-259232" algn="just">
              <a:lnSpc>
                <a:spcPct val="150000"/>
              </a:lnSpc>
              <a:buFont typeface="Arial" panose="020B0604020202020204" pitchFamily="34" charset="0"/>
              <a:buChar char="•"/>
            </a:pPr>
            <a:r>
              <a:rPr lang="de-DE" sz="1300" dirty="0" smtClean="0"/>
              <a:t>But </a:t>
            </a:r>
            <a:r>
              <a:rPr lang="de-DE" sz="1300" dirty="0" err="1"/>
              <a:t>l</a:t>
            </a:r>
            <a:r>
              <a:rPr lang="de-DE" sz="1300" dirty="0" err="1" smtClean="0"/>
              <a:t>ower</a:t>
            </a:r>
            <a:r>
              <a:rPr lang="de-DE" sz="1300" dirty="0" smtClean="0"/>
              <a:t> </a:t>
            </a:r>
            <a:r>
              <a:rPr lang="de-DE" sz="1300" dirty="0" err="1" smtClean="0"/>
              <a:t>gain</a:t>
            </a:r>
            <a:r>
              <a:rPr lang="de-DE" sz="1300" dirty="0" smtClean="0"/>
              <a:t> </a:t>
            </a:r>
            <a:r>
              <a:rPr lang="de-DE" sz="1300" dirty="0" err="1" smtClean="0"/>
              <a:t>is</a:t>
            </a:r>
            <a:r>
              <a:rPr lang="de-DE" sz="1300" dirty="0" smtClean="0"/>
              <a:t> </a:t>
            </a:r>
            <a:r>
              <a:rPr lang="de-DE" sz="1300" dirty="0" err="1" smtClean="0"/>
              <a:t>available</a:t>
            </a:r>
            <a:r>
              <a:rPr lang="de-DE" sz="1300" dirty="0" smtClean="0"/>
              <a:t>. </a:t>
            </a:r>
          </a:p>
          <a:p>
            <a:pPr marL="716432" lvl="1" indent="-259232" algn="just">
              <a:lnSpc>
                <a:spcPct val="150000"/>
              </a:lnSpc>
              <a:buFont typeface="Arial" panose="020B0604020202020204" pitchFamily="34" charset="0"/>
              <a:buChar char="•"/>
            </a:pPr>
            <a:r>
              <a:rPr lang="de-DE" sz="1300" dirty="0" smtClean="0"/>
              <a:t>A </a:t>
            </a:r>
            <a:r>
              <a:rPr lang="de-DE" sz="1300" dirty="0" err="1"/>
              <a:t>shorter</a:t>
            </a:r>
            <a:r>
              <a:rPr lang="de-DE" sz="1300" dirty="0"/>
              <a:t> </a:t>
            </a:r>
            <a:r>
              <a:rPr lang="de-DE" sz="1300" dirty="0" smtClean="0"/>
              <a:t>fiber </a:t>
            </a:r>
            <a:r>
              <a:rPr lang="de-DE" sz="1300" dirty="0" err="1" smtClean="0"/>
              <a:t>can</a:t>
            </a:r>
            <a:r>
              <a:rPr lang="de-DE" sz="1300" dirty="0" smtClean="0"/>
              <a:t> </a:t>
            </a:r>
            <a:r>
              <a:rPr lang="de-DE" sz="1300" dirty="0" err="1" smtClean="0"/>
              <a:t>be</a:t>
            </a:r>
            <a:r>
              <a:rPr lang="de-DE" sz="1300" dirty="0" smtClean="0"/>
              <a:t> </a:t>
            </a:r>
            <a:r>
              <a:rPr lang="de-DE" sz="1300" dirty="0" err="1"/>
              <a:t>well</a:t>
            </a:r>
            <a:r>
              <a:rPr lang="de-DE" sz="1300" dirty="0"/>
              <a:t> </a:t>
            </a:r>
            <a:r>
              <a:rPr lang="de-DE" sz="1300" dirty="0" err="1"/>
              <a:t>inverted</a:t>
            </a:r>
            <a:r>
              <a:rPr lang="de-DE" sz="1300" dirty="0"/>
              <a:t> </a:t>
            </a:r>
            <a:r>
              <a:rPr lang="de-DE" sz="1300" dirty="0" err="1"/>
              <a:t>across</a:t>
            </a:r>
            <a:r>
              <a:rPr lang="de-DE" sz="1300" dirty="0"/>
              <a:t> </a:t>
            </a:r>
            <a:r>
              <a:rPr lang="de-DE" sz="1300" dirty="0" err="1"/>
              <a:t>its</a:t>
            </a:r>
            <a:r>
              <a:rPr lang="de-DE" sz="1300" dirty="0"/>
              <a:t> </a:t>
            </a:r>
            <a:r>
              <a:rPr lang="de-DE" sz="1300" dirty="0" err="1"/>
              <a:t>entire</a:t>
            </a:r>
            <a:r>
              <a:rPr lang="de-DE" sz="1300" dirty="0"/>
              <a:t> </a:t>
            </a:r>
            <a:r>
              <a:rPr lang="de-DE" sz="1300" dirty="0" err="1" smtClean="0"/>
              <a:t>length</a:t>
            </a:r>
            <a:r>
              <a:rPr lang="de-DE" sz="1300" dirty="0" smtClean="0"/>
              <a:t>, </a:t>
            </a:r>
            <a:r>
              <a:rPr lang="de-DE" sz="1300" dirty="0" err="1" smtClean="0"/>
              <a:t>thus</a:t>
            </a:r>
            <a:r>
              <a:rPr lang="de-DE" sz="1300" dirty="0" smtClean="0"/>
              <a:t> </a:t>
            </a:r>
            <a:r>
              <a:rPr lang="de-DE" sz="1300" dirty="0" err="1"/>
              <a:t>offering</a:t>
            </a:r>
            <a:r>
              <a:rPr lang="de-DE" sz="1300" dirty="0"/>
              <a:t> a </a:t>
            </a:r>
            <a:r>
              <a:rPr lang="de-DE" sz="1300" dirty="0" err="1"/>
              <a:t>good</a:t>
            </a:r>
            <a:r>
              <a:rPr lang="de-DE" sz="1300" dirty="0"/>
              <a:t> </a:t>
            </a:r>
            <a:r>
              <a:rPr lang="de-DE" sz="1300" dirty="0" err="1"/>
              <a:t>noise</a:t>
            </a:r>
            <a:r>
              <a:rPr lang="de-DE" sz="1300" dirty="0"/>
              <a:t> </a:t>
            </a:r>
            <a:r>
              <a:rPr lang="de-DE" sz="1300" dirty="0" err="1"/>
              <a:t>figure</a:t>
            </a:r>
            <a:r>
              <a:rPr lang="de-DE" sz="1300" dirty="0"/>
              <a:t>.</a:t>
            </a:r>
          </a:p>
          <a:p>
            <a:pPr marL="716432" lvl="1" indent="-259232" algn="just">
              <a:lnSpc>
                <a:spcPct val="150000"/>
              </a:lnSpc>
              <a:buFont typeface="Arial" panose="020B0604020202020204" pitchFamily="34" charset="0"/>
              <a:buChar char="•"/>
            </a:pPr>
            <a:r>
              <a:rPr lang="de-DE" sz="1300" dirty="0" err="1"/>
              <a:t>However</a:t>
            </a:r>
            <a:r>
              <a:rPr lang="de-DE" sz="1300" dirty="0"/>
              <a:t>, a </a:t>
            </a:r>
            <a:r>
              <a:rPr lang="de-DE" sz="1300" dirty="0" err="1"/>
              <a:t>significant</a:t>
            </a:r>
            <a:r>
              <a:rPr lang="de-DE" sz="1300" dirty="0"/>
              <a:t> </a:t>
            </a:r>
            <a:r>
              <a:rPr lang="de-DE" sz="1300" dirty="0" err="1"/>
              <a:t>amount</a:t>
            </a:r>
            <a:r>
              <a:rPr lang="de-DE" sz="1300" dirty="0"/>
              <a:t> </a:t>
            </a:r>
            <a:r>
              <a:rPr lang="de-DE" sz="1300" dirty="0" err="1"/>
              <a:t>of</a:t>
            </a:r>
            <a:r>
              <a:rPr lang="de-DE" sz="1300" dirty="0"/>
              <a:t> pump light </a:t>
            </a:r>
            <a:r>
              <a:rPr lang="de-DE" sz="1300" dirty="0" err="1"/>
              <a:t>exits</a:t>
            </a:r>
            <a:r>
              <a:rPr lang="de-DE" sz="1300" dirty="0"/>
              <a:t> </a:t>
            </a:r>
            <a:r>
              <a:rPr lang="de-DE" sz="1300" dirty="0" err="1"/>
              <a:t>the</a:t>
            </a:r>
            <a:r>
              <a:rPr lang="de-DE" sz="1300" dirty="0"/>
              <a:t> fiber.</a:t>
            </a:r>
          </a:p>
        </p:txBody>
      </p:sp>
      <p:grpSp>
        <p:nvGrpSpPr>
          <p:cNvPr id="15" name="Gruppieren 14"/>
          <p:cNvGrpSpPr/>
          <p:nvPr/>
        </p:nvGrpSpPr>
        <p:grpSpPr>
          <a:xfrm>
            <a:off x="1487488" y="2913561"/>
            <a:ext cx="4944368" cy="3304031"/>
            <a:chOff x="5648400" y="2221672"/>
            <a:chExt cx="5958102" cy="3981450"/>
          </a:xfrm>
        </p:grpSpPr>
        <p:grpSp>
          <p:nvGrpSpPr>
            <p:cNvPr id="16" name="Gruppieren 15"/>
            <p:cNvGrpSpPr/>
            <p:nvPr/>
          </p:nvGrpSpPr>
          <p:grpSpPr>
            <a:xfrm>
              <a:off x="5663952" y="2221672"/>
              <a:ext cx="5942550" cy="3981450"/>
              <a:chOff x="3132000" y="1438275"/>
              <a:chExt cx="5942550" cy="3981450"/>
            </a:xfrm>
          </p:grpSpPr>
          <p:pic>
            <p:nvPicPr>
              <p:cNvPr id="21" name="Grafik 20"/>
              <p:cNvPicPr>
                <a:picLocks noChangeAspect="1"/>
              </p:cNvPicPr>
              <p:nvPr/>
            </p:nvPicPr>
            <p:blipFill>
              <a:blip r:embed="rId3"/>
              <a:stretch>
                <a:fillRect/>
              </a:stretch>
            </p:blipFill>
            <p:spPr>
              <a:xfrm>
                <a:off x="3132000" y="1438275"/>
                <a:ext cx="5905500" cy="3981450"/>
              </a:xfrm>
              <a:prstGeom prst="rect">
                <a:avLst/>
              </a:prstGeom>
            </p:spPr>
          </p:pic>
          <p:pic>
            <p:nvPicPr>
              <p:cNvPr id="22" name="Grafik 21"/>
              <p:cNvPicPr>
                <a:picLocks noChangeAspect="1"/>
              </p:cNvPicPr>
              <p:nvPr/>
            </p:nvPicPr>
            <p:blipFill rotWithShape="1">
              <a:blip r:embed="rId4"/>
              <a:srcRect t="57269"/>
              <a:stretch/>
            </p:blipFill>
            <p:spPr>
              <a:xfrm>
                <a:off x="3150000" y="3717032"/>
                <a:ext cx="5924550" cy="1693168"/>
              </a:xfrm>
              <a:prstGeom prst="rect">
                <a:avLst/>
              </a:prstGeom>
            </p:spPr>
          </p:pic>
        </p:grpSp>
        <p:sp>
          <p:nvSpPr>
            <p:cNvPr id="17" name="Textfeld 16"/>
            <p:cNvSpPr txBox="1"/>
            <p:nvPr/>
          </p:nvSpPr>
          <p:spPr>
            <a:xfrm>
              <a:off x="6744072" y="3119206"/>
              <a:ext cx="880626" cy="292388"/>
            </a:xfrm>
            <a:prstGeom prst="rect">
              <a:avLst/>
            </a:prstGeom>
            <a:noFill/>
          </p:spPr>
          <p:txBody>
            <a:bodyPr wrap="none" rtlCol="0">
              <a:spAutoFit/>
            </a:bodyPr>
            <a:lstStyle/>
            <a:p>
              <a:r>
                <a:rPr lang="en-GB" sz="1300" dirty="0" smtClean="0"/>
                <a:t>L = 2.5 m</a:t>
              </a:r>
              <a:endParaRPr lang="en-GB" sz="1300" dirty="0"/>
            </a:p>
          </p:txBody>
        </p:sp>
        <p:sp>
          <p:nvSpPr>
            <p:cNvPr id="18" name="Textfeld 17"/>
            <p:cNvSpPr txBox="1"/>
            <p:nvPr/>
          </p:nvSpPr>
          <p:spPr>
            <a:xfrm>
              <a:off x="6744072" y="5097710"/>
              <a:ext cx="880626" cy="292388"/>
            </a:xfrm>
            <a:prstGeom prst="rect">
              <a:avLst/>
            </a:prstGeom>
            <a:noFill/>
          </p:spPr>
          <p:txBody>
            <a:bodyPr wrap="none" rtlCol="0">
              <a:spAutoFit/>
            </a:bodyPr>
            <a:lstStyle/>
            <a:p>
              <a:r>
                <a:rPr lang="en-GB" sz="1300" dirty="0" smtClean="0"/>
                <a:t>L = 0.5 m</a:t>
              </a:r>
              <a:endParaRPr lang="en-GB" sz="1300" dirty="0"/>
            </a:p>
          </p:txBody>
        </p:sp>
        <p:pic>
          <p:nvPicPr>
            <p:cNvPr id="19" name="Grafik 18"/>
            <p:cNvPicPr>
              <a:picLocks noChangeAspect="1"/>
            </p:cNvPicPr>
            <p:nvPr/>
          </p:nvPicPr>
          <p:blipFill rotWithShape="1">
            <a:blip r:embed="rId5"/>
            <a:srcRect t="42984" b="28078"/>
            <a:stretch/>
          </p:blipFill>
          <p:spPr>
            <a:xfrm>
              <a:off x="5648400" y="3933736"/>
              <a:ext cx="5921052" cy="1151448"/>
            </a:xfrm>
            <a:prstGeom prst="rect">
              <a:avLst/>
            </a:prstGeom>
          </p:spPr>
        </p:pic>
        <p:sp>
          <p:nvSpPr>
            <p:cNvPr id="20" name="Textfeld 19"/>
            <p:cNvSpPr txBox="1"/>
            <p:nvPr/>
          </p:nvSpPr>
          <p:spPr>
            <a:xfrm>
              <a:off x="6744072" y="4203237"/>
              <a:ext cx="880626" cy="292388"/>
            </a:xfrm>
            <a:prstGeom prst="rect">
              <a:avLst/>
            </a:prstGeom>
            <a:noFill/>
          </p:spPr>
          <p:txBody>
            <a:bodyPr wrap="none" rtlCol="0">
              <a:spAutoFit/>
            </a:bodyPr>
            <a:lstStyle/>
            <a:p>
              <a:r>
                <a:rPr lang="en-GB" sz="1300" dirty="0" smtClean="0"/>
                <a:t>L = 1.5 m</a:t>
              </a:r>
              <a:endParaRPr lang="en-GB" sz="1300" dirty="0"/>
            </a:p>
          </p:txBody>
        </p:sp>
      </p:grpSp>
      <p:pic>
        <p:nvPicPr>
          <p:cNvPr id="6" name="Grafik 5"/>
          <p:cNvPicPr>
            <a:picLocks noChangeAspect="1"/>
          </p:cNvPicPr>
          <p:nvPr/>
        </p:nvPicPr>
        <p:blipFill>
          <a:blip r:embed="rId6"/>
          <a:stretch>
            <a:fillRect/>
          </a:stretch>
        </p:blipFill>
        <p:spPr>
          <a:xfrm>
            <a:off x="7176120" y="2653140"/>
            <a:ext cx="4135244" cy="3362376"/>
          </a:xfrm>
          <a:prstGeom prst="rect">
            <a:avLst/>
          </a:prstGeom>
        </p:spPr>
      </p:pic>
    </p:spTree>
    <p:extLst>
      <p:ext uri="{BB962C8B-B14F-4D97-AF65-F5344CB8AC3E}">
        <p14:creationId xmlns:p14="http://schemas.microsoft.com/office/powerpoint/2010/main" val="1383348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With all this in mind</a:t>
            </a:r>
            <a:r>
              <a:rPr lang="en-GB" dirty="0" smtClean="0"/>
              <a:t>…</a:t>
            </a:r>
            <a:endParaRPr lang="en-GB" dirty="0"/>
          </a:p>
        </p:txBody>
      </p:sp>
      <p:sp>
        <p:nvSpPr>
          <p:cNvPr id="4" name="Datumsplatzhalter 3"/>
          <p:cNvSpPr>
            <a:spLocks noGrp="1"/>
          </p:cNvSpPr>
          <p:nvPr>
            <p:ph type="dt" sz="half" idx="10"/>
          </p:nvPr>
        </p:nvSpPr>
        <p:spPr/>
        <p:txBody>
          <a:bodyPr/>
          <a:lstStyle/>
          <a:p>
            <a:pPr>
              <a:defRPr/>
            </a:pPr>
            <a:fld id="{AC836B60-1EFD-48B1-902F-41DFE571A4D2}" type="datetime4">
              <a:rPr lang="de-DE" smtClean="0"/>
              <a:t>18. März 2022</a:t>
            </a:fld>
            <a:endParaRPr lang="en-US" dirty="0"/>
          </a:p>
        </p:txBody>
      </p:sp>
      <p:sp>
        <p:nvSpPr>
          <p:cNvPr id="5" name="Textfeld 4"/>
          <p:cNvSpPr txBox="1"/>
          <p:nvPr/>
        </p:nvSpPr>
        <p:spPr>
          <a:xfrm>
            <a:off x="767408" y="1120221"/>
            <a:ext cx="10657184" cy="1948739"/>
          </a:xfrm>
          <a:prstGeom prst="rect">
            <a:avLst/>
          </a:prstGeom>
          <a:noFill/>
        </p:spPr>
        <p:txBody>
          <a:bodyPr wrap="square" rtlCol="0">
            <a:spAutoFit/>
          </a:bodyPr>
          <a:lstStyle/>
          <a:p>
            <a:pPr algn="just">
              <a:lnSpc>
                <a:spcPct val="150000"/>
              </a:lnSpc>
            </a:pPr>
            <a:r>
              <a:rPr lang="de-DE" sz="1542" b="1" dirty="0" smtClean="0"/>
              <a:t>Multistage </a:t>
            </a:r>
            <a:r>
              <a:rPr lang="de-DE" sz="1542" b="1" dirty="0" err="1" smtClean="0"/>
              <a:t>amplifier</a:t>
            </a:r>
            <a:endParaRPr lang="de-DE" sz="1542" b="1" dirty="0" smtClean="0"/>
          </a:p>
          <a:p>
            <a:pPr marL="259232" indent="-259232" algn="just">
              <a:lnSpc>
                <a:spcPct val="150000"/>
              </a:lnSpc>
              <a:buFont typeface="Arial" panose="020B0604020202020204" pitchFamily="34" charset="0"/>
              <a:buChar char="•"/>
            </a:pPr>
            <a:r>
              <a:rPr lang="de-DE" sz="1300" dirty="0" smtClean="0"/>
              <a:t>ASE </a:t>
            </a:r>
            <a:r>
              <a:rPr lang="de-DE" sz="1300" dirty="0" err="1" smtClean="0"/>
              <a:t>to</a:t>
            </a:r>
            <a:r>
              <a:rPr lang="de-DE" sz="1300" dirty="0" smtClean="0"/>
              <a:t> </a:t>
            </a:r>
            <a:r>
              <a:rPr lang="de-DE" sz="1300" dirty="0" err="1" smtClean="0"/>
              <a:t>be</a:t>
            </a:r>
            <a:r>
              <a:rPr lang="de-DE" sz="1300" dirty="0" smtClean="0"/>
              <a:t> </a:t>
            </a:r>
            <a:r>
              <a:rPr lang="de-DE" sz="1300" dirty="0" err="1" smtClean="0"/>
              <a:t>eliminated</a:t>
            </a:r>
            <a:r>
              <a:rPr lang="de-DE" sz="1300" dirty="0" smtClean="0"/>
              <a:t> at </a:t>
            </a:r>
            <a:r>
              <a:rPr lang="de-DE" sz="1300" dirty="0" err="1" smtClean="0"/>
              <a:t>the</a:t>
            </a:r>
            <a:r>
              <a:rPr lang="de-DE" sz="1300" dirty="0" smtClean="0"/>
              <a:t> </a:t>
            </a:r>
            <a:r>
              <a:rPr lang="de-DE" sz="1300" dirty="0" err="1" smtClean="0"/>
              <a:t>middle</a:t>
            </a:r>
            <a:r>
              <a:rPr lang="de-DE" sz="1300" dirty="0" smtClean="0"/>
              <a:t> </a:t>
            </a:r>
            <a:r>
              <a:rPr lang="de-DE" sz="1300" dirty="0" err="1" smtClean="0"/>
              <a:t>point</a:t>
            </a:r>
            <a:r>
              <a:rPr lang="de-DE" sz="1300" dirty="0" smtClean="0"/>
              <a:t> </a:t>
            </a:r>
            <a:r>
              <a:rPr lang="de-DE" sz="1300" dirty="0" err="1" smtClean="0"/>
              <a:t>along</a:t>
            </a:r>
            <a:r>
              <a:rPr lang="de-DE" sz="1300" dirty="0" smtClean="0"/>
              <a:t> </a:t>
            </a:r>
            <a:r>
              <a:rPr lang="de-DE" sz="1300" dirty="0" err="1" smtClean="0"/>
              <a:t>the</a:t>
            </a:r>
            <a:r>
              <a:rPr lang="de-DE" sz="1300" dirty="0" smtClean="0"/>
              <a:t> fiber </a:t>
            </a:r>
            <a:r>
              <a:rPr lang="de-DE" sz="1300" dirty="0" err="1" smtClean="0"/>
              <a:t>amplifier</a:t>
            </a:r>
            <a:r>
              <a:rPr lang="de-DE" sz="1300" dirty="0" smtClean="0"/>
              <a:t>.</a:t>
            </a:r>
          </a:p>
          <a:p>
            <a:pPr marL="259232" indent="-259232" algn="just">
              <a:lnSpc>
                <a:spcPct val="150000"/>
              </a:lnSpc>
              <a:buFont typeface="Arial" panose="020B0604020202020204" pitchFamily="34" charset="0"/>
              <a:buChar char="•"/>
            </a:pPr>
            <a:r>
              <a:rPr lang="de-DE" sz="1300" dirty="0" err="1" smtClean="0"/>
              <a:t>It</a:t>
            </a:r>
            <a:r>
              <a:rPr lang="de-DE" sz="1300" dirty="0" smtClean="0"/>
              <a:t> </a:t>
            </a:r>
            <a:r>
              <a:rPr lang="de-DE" sz="1300" dirty="0" err="1" smtClean="0"/>
              <a:t>is</a:t>
            </a:r>
            <a:r>
              <a:rPr lang="de-DE" sz="1300" dirty="0" smtClean="0"/>
              <a:t> </a:t>
            </a:r>
            <a:r>
              <a:rPr lang="de-DE" sz="1300" dirty="0" err="1" smtClean="0"/>
              <a:t>difficult</a:t>
            </a:r>
            <a:r>
              <a:rPr lang="de-DE" sz="1300" dirty="0" smtClean="0"/>
              <a:t> </a:t>
            </a:r>
            <a:r>
              <a:rPr lang="de-DE" sz="1300" dirty="0" err="1" smtClean="0"/>
              <a:t>to</a:t>
            </a:r>
            <a:r>
              <a:rPr lang="de-DE" sz="1300" dirty="0" smtClean="0"/>
              <a:t> </a:t>
            </a:r>
            <a:r>
              <a:rPr lang="de-DE" sz="1300" dirty="0" err="1" smtClean="0"/>
              <a:t>obtain</a:t>
            </a:r>
            <a:r>
              <a:rPr lang="de-DE" sz="1300" dirty="0" smtClean="0"/>
              <a:t> </a:t>
            </a:r>
            <a:r>
              <a:rPr lang="de-DE" sz="1300" dirty="0" err="1" smtClean="0"/>
              <a:t>simultaneously</a:t>
            </a:r>
            <a:r>
              <a:rPr lang="de-DE" sz="1300" dirty="0" smtClean="0"/>
              <a:t> large </a:t>
            </a:r>
            <a:r>
              <a:rPr lang="de-DE" sz="1300" dirty="0" err="1" smtClean="0"/>
              <a:t>gains</a:t>
            </a:r>
            <a:r>
              <a:rPr lang="de-DE" sz="1300" dirty="0" smtClean="0"/>
              <a:t> </a:t>
            </a:r>
            <a:r>
              <a:rPr lang="de-DE" sz="1300" dirty="0" err="1" smtClean="0"/>
              <a:t>and</a:t>
            </a:r>
            <a:r>
              <a:rPr lang="de-DE" sz="1300" dirty="0" smtClean="0"/>
              <a:t> </a:t>
            </a:r>
            <a:r>
              <a:rPr lang="de-DE" sz="1300" dirty="0" err="1" smtClean="0"/>
              <a:t>very</a:t>
            </a:r>
            <a:r>
              <a:rPr lang="de-DE" sz="1300" dirty="0" smtClean="0"/>
              <a:t> </a:t>
            </a:r>
            <a:r>
              <a:rPr lang="de-DE" sz="1300" dirty="0" err="1" smtClean="0"/>
              <a:t>low</a:t>
            </a:r>
            <a:r>
              <a:rPr lang="de-DE" sz="1300" dirty="0" smtClean="0"/>
              <a:t> </a:t>
            </a:r>
            <a:r>
              <a:rPr lang="de-DE" sz="1300" dirty="0" err="1" smtClean="0"/>
              <a:t>noise</a:t>
            </a:r>
            <a:r>
              <a:rPr lang="de-DE" sz="1300" dirty="0" smtClean="0"/>
              <a:t> </a:t>
            </a:r>
            <a:r>
              <a:rPr lang="de-DE" sz="1300" dirty="0" err="1" smtClean="0"/>
              <a:t>figures</a:t>
            </a:r>
            <a:r>
              <a:rPr lang="de-DE" sz="1300" dirty="0" smtClean="0"/>
              <a:t> in a </a:t>
            </a:r>
            <a:r>
              <a:rPr lang="de-DE" sz="1300" dirty="0" err="1" smtClean="0"/>
              <a:t>single</a:t>
            </a:r>
            <a:r>
              <a:rPr lang="de-DE" sz="1300" dirty="0" smtClean="0"/>
              <a:t> </a:t>
            </a:r>
            <a:r>
              <a:rPr lang="de-DE" sz="1300" dirty="0" err="1" smtClean="0"/>
              <a:t>stage</a:t>
            </a:r>
            <a:r>
              <a:rPr lang="de-DE" sz="1300" dirty="0" smtClean="0"/>
              <a:t> </a:t>
            </a:r>
            <a:r>
              <a:rPr lang="de-DE" sz="1300" dirty="0" err="1" smtClean="0"/>
              <a:t>amplifier</a:t>
            </a:r>
            <a:r>
              <a:rPr lang="de-DE" sz="1300" dirty="0" smtClean="0"/>
              <a:t>. </a:t>
            </a:r>
          </a:p>
          <a:p>
            <a:pPr marL="259232" indent="-259232" algn="just">
              <a:lnSpc>
                <a:spcPct val="150000"/>
              </a:lnSpc>
              <a:buFont typeface="Arial" panose="020B0604020202020204" pitchFamily="34" charset="0"/>
              <a:buChar char="•"/>
            </a:pPr>
            <a:r>
              <a:rPr lang="de-DE" sz="1300" dirty="0" smtClean="0"/>
              <a:t>By </a:t>
            </a:r>
            <a:r>
              <a:rPr lang="de-DE" sz="1300" dirty="0" err="1" smtClean="0"/>
              <a:t>reducing</a:t>
            </a:r>
            <a:r>
              <a:rPr lang="de-DE" sz="1300" dirty="0" smtClean="0"/>
              <a:t> </a:t>
            </a:r>
            <a:r>
              <a:rPr lang="de-DE" sz="1300" dirty="0" err="1" smtClean="0"/>
              <a:t>the</a:t>
            </a:r>
            <a:r>
              <a:rPr lang="de-DE" sz="1300" dirty="0" smtClean="0"/>
              <a:t> ASE, </a:t>
            </a:r>
            <a:r>
              <a:rPr lang="de-DE" sz="1300" dirty="0" err="1" smtClean="0"/>
              <a:t>more</a:t>
            </a:r>
            <a:r>
              <a:rPr lang="de-DE" sz="1300" dirty="0" smtClean="0"/>
              <a:t> </a:t>
            </a:r>
            <a:r>
              <a:rPr lang="de-DE" sz="1300" dirty="0" err="1" smtClean="0"/>
              <a:t>gain</a:t>
            </a:r>
            <a:r>
              <a:rPr lang="de-DE" sz="1300" dirty="0" smtClean="0"/>
              <a:t> </a:t>
            </a:r>
            <a:r>
              <a:rPr lang="de-DE" sz="1300" dirty="0" err="1" smtClean="0"/>
              <a:t>is</a:t>
            </a:r>
            <a:r>
              <a:rPr lang="de-DE" sz="1300" dirty="0" smtClean="0"/>
              <a:t> </a:t>
            </a:r>
            <a:r>
              <a:rPr lang="de-DE" sz="1300" dirty="0" err="1" smtClean="0"/>
              <a:t>available</a:t>
            </a:r>
            <a:r>
              <a:rPr lang="de-DE" sz="1300" dirty="0" smtClean="0"/>
              <a:t> </a:t>
            </a:r>
            <a:r>
              <a:rPr lang="de-DE" sz="1300" dirty="0" err="1" smtClean="0"/>
              <a:t>for</a:t>
            </a:r>
            <a:r>
              <a:rPr lang="de-DE" sz="1300" dirty="0" smtClean="0"/>
              <a:t> </a:t>
            </a:r>
            <a:r>
              <a:rPr lang="de-DE" sz="1300" dirty="0" err="1" smtClean="0"/>
              <a:t>the</a:t>
            </a:r>
            <a:r>
              <a:rPr lang="de-DE" sz="1300" dirty="0" smtClean="0"/>
              <a:t> </a:t>
            </a:r>
            <a:r>
              <a:rPr lang="de-DE" sz="1300" dirty="0" err="1" smtClean="0"/>
              <a:t>signal</a:t>
            </a:r>
            <a:r>
              <a:rPr lang="de-DE" sz="1300" dirty="0" smtClean="0"/>
              <a:t> </a:t>
            </a:r>
            <a:r>
              <a:rPr lang="de-DE" sz="1300" dirty="0" err="1" smtClean="0"/>
              <a:t>and</a:t>
            </a:r>
            <a:r>
              <a:rPr lang="de-DE" sz="1300" dirty="0" smtClean="0"/>
              <a:t> </a:t>
            </a:r>
            <a:r>
              <a:rPr lang="de-DE" sz="1300" dirty="0" err="1" smtClean="0"/>
              <a:t>less</a:t>
            </a:r>
            <a:r>
              <a:rPr lang="de-DE" sz="1300" dirty="0" smtClean="0"/>
              <a:t> </a:t>
            </a:r>
            <a:r>
              <a:rPr lang="de-DE" sz="1300" dirty="0" err="1" smtClean="0"/>
              <a:t>noise</a:t>
            </a:r>
            <a:r>
              <a:rPr lang="de-DE" sz="1300" dirty="0" smtClean="0"/>
              <a:t> </a:t>
            </a:r>
            <a:r>
              <a:rPr lang="de-DE" sz="1300" dirty="0" err="1" smtClean="0"/>
              <a:t>is</a:t>
            </a:r>
            <a:r>
              <a:rPr lang="de-DE" sz="1300" dirty="0" smtClean="0"/>
              <a:t> </a:t>
            </a:r>
            <a:r>
              <a:rPr lang="de-DE" sz="1300" dirty="0" err="1" smtClean="0"/>
              <a:t>added</a:t>
            </a:r>
            <a:r>
              <a:rPr lang="de-DE" sz="1300" dirty="0" smtClean="0"/>
              <a:t> </a:t>
            </a:r>
            <a:r>
              <a:rPr lang="de-DE" sz="1300" dirty="0" err="1" smtClean="0"/>
              <a:t>to</a:t>
            </a:r>
            <a:r>
              <a:rPr lang="de-DE" sz="1300" dirty="0" smtClean="0"/>
              <a:t> </a:t>
            </a:r>
            <a:r>
              <a:rPr lang="de-DE" sz="1300" dirty="0" err="1" smtClean="0"/>
              <a:t>it</a:t>
            </a:r>
            <a:r>
              <a:rPr lang="de-DE" sz="1300" dirty="0" smtClean="0"/>
              <a:t> </a:t>
            </a:r>
            <a:r>
              <a:rPr lang="de-DE" sz="1300" dirty="0" err="1" smtClean="0"/>
              <a:t>from</a:t>
            </a:r>
            <a:r>
              <a:rPr lang="de-DE" sz="1300" dirty="0" smtClean="0"/>
              <a:t> </a:t>
            </a:r>
            <a:r>
              <a:rPr lang="de-DE" sz="1300" dirty="0" err="1" smtClean="0"/>
              <a:t>the</a:t>
            </a:r>
            <a:r>
              <a:rPr lang="de-DE" sz="1300" dirty="0" smtClean="0"/>
              <a:t> </a:t>
            </a:r>
            <a:r>
              <a:rPr lang="de-DE" sz="1300" dirty="0" err="1" smtClean="0"/>
              <a:t>spontaneous</a:t>
            </a:r>
            <a:r>
              <a:rPr lang="de-DE" sz="1300" dirty="0" smtClean="0"/>
              <a:t> </a:t>
            </a:r>
            <a:r>
              <a:rPr lang="de-DE" sz="1300" dirty="0" err="1" smtClean="0"/>
              <a:t>emission</a:t>
            </a:r>
            <a:endParaRPr lang="de-DE" sz="1300" dirty="0" smtClean="0"/>
          </a:p>
          <a:p>
            <a:pPr marL="259232" indent="-259232" algn="just">
              <a:lnSpc>
                <a:spcPct val="150000"/>
              </a:lnSpc>
              <a:buFont typeface="Arial" panose="020B0604020202020204" pitchFamily="34" charset="0"/>
              <a:buChar char="•"/>
            </a:pPr>
            <a:r>
              <a:rPr lang="de-DE" sz="1300" dirty="0" smtClean="0"/>
              <a:t>The </a:t>
            </a:r>
            <a:r>
              <a:rPr lang="de-DE" sz="1300" dirty="0" err="1" smtClean="0"/>
              <a:t>first</a:t>
            </a:r>
            <a:r>
              <a:rPr lang="de-DE" sz="1300" dirty="0" smtClean="0"/>
              <a:t> </a:t>
            </a:r>
            <a:r>
              <a:rPr lang="de-DE" sz="1300" dirty="0" err="1" smtClean="0"/>
              <a:t>stage</a:t>
            </a:r>
            <a:r>
              <a:rPr lang="de-DE" sz="1300" dirty="0" smtClean="0"/>
              <a:t> </a:t>
            </a:r>
            <a:r>
              <a:rPr lang="de-DE" sz="1300" dirty="0" err="1" smtClean="0"/>
              <a:t>needs</a:t>
            </a:r>
            <a:r>
              <a:rPr lang="de-DE" sz="1300" dirty="0" smtClean="0"/>
              <a:t> </a:t>
            </a:r>
            <a:r>
              <a:rPr lang="de-DE" sz="1300" dirty="0" err="1" smtClean="0"/>
              <a:t>to</a:t>
            </a:r>
            <a:r>
              <a:rPr lang="de-DE" sz="1300" dirty="0" smtClean="0"/>
              <a:t> </a:t>
            </a:r>
            <a:r>
              <a:rPr lang="de-DE" sz="1300" dirty="0" err="1" smtClean="0"/>
              <a:t>be</a:t>
            </a:r>
            <a:r>
              <a:rPr lang="de-DE" sz="1300" dirty="0" smtClean="0"/>
              <a:t> </a:t>
            </a:r>
            <a:r>
              <a:rPr lang="de-DE" sz="1300" dirty="0" err="1" smtClean="0"/>
              <a:t>well</a:t>
            </a:r>
            <a:r>
              <a:rPr lang="de-DE" sz="1300" dirty="0" smtClean="0"/>
              <a:t> </a:t>
            </a:r>
            <a:r>
              <a:rPr lang="de-DE" sz="1300" dirty="0" err="1" smtClean="0"/>
              <a:t>inverted</a:t>
            </a:r>
            <a:r>
              <a:rPr lang="de-DE" sz="1300" dirty="0" smtClean="0"/>
              <a:t> so </a:t>
            </a:r>
            <a:r>
              <a:rPr lang="de-DE" sz="1300" dirty="0" err="1" smtClean="0"/>
              <a:t>that</a:t>
            </a:r>
            <a:r>
              <a:rPr lang="de-DE" sz="1300" dirty="0" smtClean="0"/>
              <a:t> a moderate </a:t>
            </a:r>
            <a:r>
              <a:rPr lang="de-DE" sz="1300" dirty="0" err="1" smtClean="0"/>
              <a:t>amout</a:t>
            </a:r>
            <a:r>
              <a:rPr lang="de-DE" sz="1300" dirty="0" smtClean="0"/>
              <a:t> </a:t>
            </a:r>
            <a:r>
              <a:rPr lang="de-DE" sz="1300" dirty="0" err="1" smtClean="0"/>
              <a:t>of</a:t>
            </a:r>
            <a:r>
              <a:rPr lang="de-DE" sz="1300" dirty="0" smtClean="0"/>
              <a:t> </a:t>
            </a:r>
            <a:r>
              <a:rPr lang="de-DE" sz="1300" dirty="0" err="1" smtClean="0"/>
              <a:t>gain</a:t>
            </a:r>
            <a:r>
              <a:rPr lang="de-DE" sz="1300" dirty="0" smtClean="0"/>
              <a:t> </a:t>
            </a:r>
            <a:r>
              <a:rPr lang="de-DE" sz="1300" dirty="0" err="1" smtClean="0"/>
              <a:t>is</a:t>
            </a:r>
            <a:r>
              <a:rPr lang="de-DE" sz="1300" dirty="0" smtClean="0"/>
              <a:t> </a:t>
            </a:r>
            <a:r>
              <a:rPr lang="de-DE" sz="1300" dirty="0" err="1" smtClean="0"/>
              <a:t>obtained</a:t>
            </a:r>
            <a:r>
              <a:rPr lang="de-DE" sz="1300" dirty="0" smtClean="0"/>
              <a:t> </a:t>
            </a:r>
            <a:r>
              <a:rPr lang="de-DE" sz="1300" dirty="0" err="1" smtClean="0"/>
              <a:t>with</a:t>
            </a:r>
            <a:r>
              <a:rPr lang="de-DE" sz="1300" dirty="0" smtClean="0"/>
              <a:t> minimal </a:t>
            </a:r>
            <a:r>
              <a:rPr lang="de-DE" sz="1300" dirty="0" err="1" smtClean="0"/>
              <a:t>noise</a:t>
            </a:r>
            <a:r>
              <a:rPr lang="de-DE" sz="1300" dirty="0" smtClean="0"/>
              <a:t> </a:t>
            </a:r>
            <a:r>
              <a:rPr lang="de-DE" sz="1300" dirty="0" err="1" smtClean="0"/>
              <a:t>added</a:t>
            </a:r>
            <a:r>
              <a:rPr lang="de-DE" sz="1300" dirty="0" smtClean="0"/>
              <a:t>.</a:t>
            </a:r>
          </a:p>
          <a:p>
            <a:pPr marL="259232" indent="-259232" algn="just">
              <a:lnSpc>
                <a:spcPct val="150000"/>
              </a:lnSpc>
              <a:buFont typeface="Arial" panose="020B0604020202020204" pitchFamily="34" charset="0"/>
              <a:buChar char="•"/>
            </a:pPr>
            <a:r>
              <a:rPr lang="de-DE" sz="1300" dirty="0" smtClean="0"/>
              <a:t>PM </a:t>
            </a:r>
            <a:r>
              <a:rPr lang="de-DE" sz="1300" dirty="0" err="1" smtClean="0"/>
              <a:t>isolator</a:t>
            </a:r>
            <a:r>
              <a:rPr lang="de-DE" sz="1300" dirty="0" smtClean="0"/>
              <a:t> </a:t>
            </a:r>
            <a:r>
              <a:rPr lang="de-DE" sz="1300" dirty="0" err="1" smtClean="0"/>
              <a:t>to</a:t>
            </a:r>
            <a:r>
              <a:rPr lang="de-DE" sz="1300" dirty="0" smtClean="0"/>
              <a:t> </a:t>
            </a:r>
            <a:r>
              <a:rPr lang="de-DE" sz="1300" dirty="0" err="1" smtClean="0"/>
              <a:t>be</a:t>
            </a:r>
            <a:r>
              <a:rPr lang="de-DE" sz="1300" dirty="0" smtClean="0"/>
              <a:t> </a:t>
            </a:r>
            <a:r>
              <a:rPr lang="de-DE" sz="1300" dirty="0" err="1" smtClean="0"/>
              <a:t>placed</a:t>
            </a:r>
            <a:r>
              <a:rPr lang="de-DE" sz="1300" dirty="0" smtClean="0"/>
              <a:t> at </a:t>
            </a:r>
            <a:r>
              <a:rPr lang="de-DE" sz="1300" dirty="0" err="1" smtClean="0"/>
              <a:t>the</a:t>
            </a:r>
            <a:r>
              <a:rPr lang="de-DE" sz="1300" dirty="0" smtClean="0"/>
              <a:t> </a:t>
            </a:r>
            <a:r>
              <a:rPr lang="de-DE" sz="1300" dirty="0" err="1" smtClean="0"/>
              <a:t>output</a:t>
            </a:r>
            <a:r>
              <a:rPr lang="de-DE" sz="1300" dirty="0" smtClean="0"/>
              <a:t> </a:t>
            </a:r>
            <a:r>
              <a:rPr lang="de-DE" sz="1300" dirty="0" err="1" smtClean="0"/>
              <a:t>of</a:t>
            </a:r>
            <a:r>
              <a:rPr lang="de-DE" sz="1300" dirty="0" smtClean="0"/>
              <a:t> </a:t>
            </a:r>
            <a:r>
              <a:rPr lang="de-DE" sz="1300" dirty="0" err="1" smtClean="0"/>
              <a:t>every</a:t>
            </a:r>
            <a:r>
              <a:rPr lang="de-DE" sz="1300" dirty="0" smtClean="0"/>
              <a:t> </a:t>
            </a:r>
            <a:r>
              <a:rPr lang="de-DE" sz="1300" dirty="0" err="1" smtClean="0"/>
              <a:t>stage</a:t>
            </a:r>
            <a:r>
              <a:rPr lang="de-DE" sz="1300" dirty="0" smtClean="0"/>
              <a:t> </a:t>
            </a:r>
            <a:r>
              <a:rPr lang="de-DE" sz="1300" dirty="0" err="1" smtClean="0"/>
              <a:t>to</a:t>
            </a:r>
            <a:r>
              <a:rPr lang="de-DE" sz="1300" dirty="0" smtClean="0"/>
              <a:t> </a:t>
            </a:r>
            <a:r>
              <a:rPr lang="de-DE" sz="1300" dirty="0" err="1" smtClean="0"/>
              <a:t>get</a:t>
            </a:r>
            <a:r>
              <a:rPr lang="de-DE" sz="1300" dirty="0" smtClean="0"/>
              <a:t> </a:t>
            </a:r>
            <a:r>
              <a:rPr lang="de-DE" sz="1300" dirty="0" err="1" smtClean="0"/>
              <a:t>rid</a:t>
            </a:r>
            <a:r>
              <a:rPr lang="de-DE" sz="1300" dirty="0" smtClean="0"/>
              <a:t> </a:t>
            </a:r>
            <a:r>
              <a:rPr lang="de-DE" sz="1300" dirty="0" err="1" smtClean="0"/>
              <a:t>of</a:t>
            </a:r>
            <a:r>
              <a:rPr lang="de-DE" sz="1300" dirty="0" smtClean="0"/>
              <a:t> </a:t>
            </a:r>
            <a:r>
              <a:rPr lang="de-DE" sz="1300" dirty="0" err="1" smtClean="0"/>
              <a:t>one</a:t>
            </a:r>
            <a:r>
              <a:rPr lang="de-DE" sz="1300" dirty="0" smtClean="0"/>
              <a:t> </a:t>
            </a:r>
            <a:r>
              <a:rPr lang="de-DE" sz="1300" dirty="0" err="1" smtClean="0"/>
              <a:t>polarization</a:t>
            </a:r>
            <a:r>
              <a:rPr lang="de-DE" sz="1300" dirty="0" smtClean="0"/>
              <a:t> </a:t>
            </a:r>
            <a:r>
              <a:rPr lang="de-DE" sz="1300" dirty="0" err="1" smtClean="0"/>
              <a:t>mode</a:t>
            </a:r>
            <a:r>
              <a:rPr lang="de-DE" sz="1300" dirty="0" smtClean="0"/>
              <a:t> </a:t>
            </a:r>
            <a:r>
              <a:rPr lang="de-DE" sz="1300" dirty="0" err="1" smtClean="0"/>
              <a:t>from</a:t>
            </a:r>
            <a:r>
              <a:rPr lang="de-DE" sz="1300" dirty="0" smtClean="0"/>
              <a:t> ASE </a:t>
            </a:r>
            <a:r>
              <a:rPr lang="de-DE" sz="1300" dirty="0" smtClean="0">
                <a:sym typeface="Wingdings" panose="05000000000000000000" pitchFamily="2" charset="2"/>
              </a:rPr>
              <a:t></a:t>
            </a:r>
            <a:r>
              <a:rPr lang="de-DE" sz="1300" dirty="0" smtClean="0"/>
              <a:t> </a:t>
            </a:r>
            <a:r>
              <a:rPr lang="de-DE" sz="1300" dirty="0" err="1" smtClean="0"/>
              <a:t>reducition</a:t>
            </a:r>
            <a:r>
              <a:rPr lang="de-DE" sz="1300" dirty="0" smtClean="0"/>
              <a:t> </a:t>
            </a:r>
            <a:r>
              <a:rPr lang="de-DE" sz="1300" dirty="0" err="1" smtClean="0"/>
              <a:t>up</a:t>
            </a:r>
            <a:r>
              <a:rPr lang="de-DE" sz="1300" dirty="0" smtClean="0"/>
              <a:t> </a:t>
            </a:r>
            <a:r>
              <a:rPr lang="de-DE" sz="1300" dirty="0" err="1" smtClean="0"/>
              <a:t>to</a:t>
            </a:r>
            <a:r>
              <a:rPr lang="de-DE" sz="1300" dirty="0" smtClean="0"/>
              <a:t> 50% </a:t>
            </a:r>
            <a:r>
              <a:rPr lang="de-DE" sz="1300" dirty="0" err="1" smtClean="0"/>
              <a:t>the</a:t>
            </a:r>
            <a:r>
              <a:rPr lang="de-DE" sz="1300" dirty="0" smtClean="0"/>
              <a:t> </a:t>
            </a:r>
            <a:r>
              <a:rPr lang="de-DE" sz="1300" dirty="0" err="1" smtClean="0"/>
              <a:t>overall</a:t>
            </a:r>
            <a:r>
              <a:rPr lang="de-DE" sz="1300" dirty="0" smtClean="0"/>
              <a:t> </a:t>
            </a:r>
            <a:r>
              <a:rPr lang="de-DE" sz="1300" dirty="0" err="1" smtClean="0"/>
              <a:t>noise</a:t>
            </a:r>
            <a:r>
              <a:rPr lang="de-DE" sz="1300" dirty="0" smtClean="0"/>
              <a:t>.  </a:t>
            </a:r>
          </a:p>
        </p:txBody>
      </p:sp>
      <p:sp>
        <p:nvSpPr>
          <p:cNvPr id="7" name="Inhaltsplatzhalter 2"/>
          <p:cNvSpPr>
            <a:spLocks noGrp="1"/>
          </p:cNvSpPr>
          <p:nvPr>
            <p:ph idx="1"/>
          </p:nvPr>
        </p:nvSpPr>
        <p:spPr>
          <a:xfrm>
            <a:off x="2891644" y="3152609"/>
            <a:ext cx="6408712" cy="3203748"/>
          </a:xfrm>
        </p:spPr>
        <p:txBody>
          <a:bodyPr/>
          <a:lstStyle/>
          <a:p>
            <a:r>
              <a:rPr lang="en-GB" sz="1300" b="1" dirty="0" smtClean="0"/>
              <a:t>1</a:t>
            </a:r>
            <a:r>
              <a:rPr lang="en-GB" sz="1300" b="1" baseline="30000" dirty="0" smtClean="0"/>
              <a:t>st</a:t>
            </a:r>
            <a:r>
              <a:rPr lang="en-GB" sz="1300" b="1" dirty="0" smtClean="0"/>
              <a:t> amplifier</a:t>
            </a:r>
          </a:p>
          <a:p>
            <a:pPr lvl="1"/>
            <a:r>
              <a:rPr lang="en-GB" sz="1300" dirty="0" smtClean="0"/>
              <a:t>Fiber length = Short fiber. To be optimized </a:t>
            </a:r>
          </a:p>
          <a:p>
            <a:pPr lvl="1"/>
            <a:r>
              <a:rPr lang="en-GB" sz="1300" dirty="0" smtClean="0"/>
              <a:t>Pumping power = Saturation regime</a:t>
            </a:r>
          </a:p>
          <a:p>
            <a:pPr lvl="1"/>
            <a:r>
              <a:rPr lang="en-GB" sz="1300" dirty="0" smtClean="0"/>
              <a:t>Pumping direction = Forward although given the short fiber might be irrelevant</a:t>
            </a:r>
          </a:p>
          <a:p>
            <a:pPr lvl="1"/>
            <a:r>
              <a:rPr lang="en-GB" sz="1300" dirty="0" smtClean="0"/>
              <a:t>Gain of active fiber = 22 dB/m</a:t>
            </a:r>
          </a:p>
          <a:p>
            <a:pPr lvl="1"/>
            <a:r>
              <a:rPr lang="en-GB" sz="1300" dirty="0" smtClean="0"/>
              <a:t>Gain ~ 5dB</a:t>
            </a:r>
          </a:p>
          <a:p>
            <a:pPr lvl="1"/>
            <a:endParaRPr lang="en-GB" sz="1300" dirty="0" smtClean="0"/>
          </a:p>
          <a:p>
            <a:r>
              <a:rPr lang="en-GB" sz="1300" b="1" dirty="0" smtClean="0"/>
              <a:t>2</a:t>
            </a:r>
            <a:r>
              <a:rPr lang="en-GB" sz="1300" b="1" baseline="30000" dirty="0" smtClean="0"/>
              <a:t>nd</a:t>
            </a:r>
            <a:r>
              <a:rPr lang="en-GB" sz="1300" b="1" dirty="0" smtClean="0"/>
              <a:t> amplifier</a:t>
            </a:r>
          </a:p>
          <a:p>
            <a:pPr lvl="1"/>
            <a:r>
              <a:rPr lang="en-GB" sz="1300" dirty="0" smtClean="0"/>
              <a:t>Fiber = Longer fiber for higher gain. To be optimized</a:t>
            </a:r>
          </a:p>
          <a:p>
            <a:pPr lvl="1"/>
            <a:r>
              <a:rPr lang="en-GB" sz="1300" dirty="0" smtClean="0"/>
              <a:t>Pumping power = Outside small signal gain</a:t>
            </a:r>
          </a:p>
          <a:p>
            <a:pPr lvl="1"/>
            <a:r>
              <a:rPr lang="en-GB" sz="1300" dirty="0" smtClean="0"/>
              <a:t>Direction </a:t>
            </a:r>
            <a:r>
              <a:rPr lang="en-GB" sz="1300" dirty="0"/>
              <a:t>= </a:t>
            </a:r>
            <a:r>
              <a:rPr lang="en-GB" sz="1300" dirty="0" smtClean="0"/>
              <a:t>Backward for higher efficiency and relaxed noise requirements</a:t>
            </a:r>
            <a:endParaRPr lang="en-GB" sz="1300" dirty="0"/>
          </a:p>
          <a:p>
            <a:pPr lvl="1"/>
            <a:r>
              <a:rPr lang="en-GB" sz="1300" dirty="0" smtClean="0"/>
              <a:t>Gain of active fiber = 27 dB/m for higher gain</a:t>
            </a:r>
          </a:p>
          <a:p>
            <a:pPr lvl="1"/>
            <a:r>
              <a:rPr lang="en-GB" sz="1300" dirty="0" smtClean="0"/>
              <a:t>Gain &gt; 15 dB</a:t>
            </a:r>
          </a:p>
        </p:txBody>
      </p:sp>
    </p:spTree>
    <p:extLst>
      <p:ext uri="{BB962C8B-B14F-4D97-AF65-F5344CB8AC3E}">
        <p14:creationId xmlns:p14="http://schemas.microsoft.com/office/powerpoint/2010/main" val="1423634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xmlns="" id="{3D1CF18F-D483-634F-8098-7CA2A721BB7C}"/>
              </a:ext>
            </a:extLst>
          </p:cNvPr>
          <p:cNvSpPr>
            <a:spLocks noGrp="1"/>
          </p:cNvSpPr>
          <p:nvPr>
            <p:ph type="dt" sz="half" idx="10"/>
          </p:nvPr>
        </p:nvSpPr>
        <p:spPr/>
        <p:txBody>
          <a:bodyPr/>
          <a:lstStyle/>
          <a:p>
            <a:pPr>
              <a:defRPr/>
            </a:pPr>
            <a:fld id="{125A46A3-7CDD-48E8-A2F3-EDB7AE3960DA}" type="datetime4">
              <a:rPr lang="de-DE" smtClean="0"/>
              <a:t>18. März 2022</a:t>
            </a:fld>
            <a:endParaRPr lang="en-US" dirty="0"/>
          </a:p>
        </p:txBody>
      </p:sp>
      <p:sp>
        <p:nvSpPr>
          <p:cNvPr id="6" name="Textfeld 5"/>
          <p:cNvSpPr txBox="1"/>
          <p:nvPr/>
        </p:nvSpPr>
        <p:spPr>
          <a:xfrm>
            <a:off x="767408" y="1112803"/>
            <a:ext cx="7488832" cy="609911"/>
          </a:xfrm>
          <a:prstGeom prst="rect">
            <a:avLst/>
          </a:prstGeom>
          <a:noFill/>
        </p:spPr>
        <p:txBody>
          <a:bodyPr wrap="square" rtlCol="0">
            <a:spAutoFit/>
          </a:bodyPr>
          <a:lstStyle/>
          <a:p>
            <a:pPr algn="just">
              <a:lnSpc>
                <a:spcPct val="150000"/>
              </a:lnSpc>
            </a:pPr>
            <a:r>
              <a:rPr lang="de-DE" sz="1542" b="1" dirty="0" smtClean="0"/>
              <a:t>Optimization fiber </a:t>
            </a:r>
            <a:r>
              <a:rPr lang="de-DE" sz="1542" b="1" dirty="0" err="1" smtClean="0"/>
              <a:t>amplifier</a:t>
            </a:r>
            <a:r>
              <a:rPr lang="de-DE" sz="1542" b="1" dirty="0" smtClean="0"/>
              <a:t> </a:t>
            </a:r>
            <a:r>
              <a:rPr lang="de-DE" sz="1542" b="1" dirty="0" err="1" smtClean="0"/>
              <a:t>stages</a:t>
            </a:r>
            <a:endParaRPr lang="de-DE" sz="1542" b="1" dirty="0" smtClean="0"/>
          </a:p>
          <a:p>
            <a:pPr marL="285750" indent="-285750">
              <a:lnSpc>
                <a:spcPct val="150000"/>
              </a:lnSpc>
              <a:buFont typeface="Arial" panose="020B0604020202020204" pitchFamily="34" charset="0"/>
              <a:buChar char="•"/>
            </a:pPr>
            <a:endParaRPr lang="de-DE" sz="700" dirty="0" smtClean="0"/>
          </a:p>
        </p:txBody>
      </p:sp>
      <p:pic>
        <p:nvPicPr>
          <p:cNvPr id="7" name="Grafik 6"/>
          <p:cNvPicPr>
            <a:picLocks noChangeAspect="1"/>
          </p:cNvPicPr>
          <p:nvPr/>
        </p:nvPicPr>
        <p:blipFill rotWithShape="1">
          <a:blip r:embed="rId3">
            <a:extLst>
              <a:ext uri="{28A0092B-C50C-407E-A947-70E740481C1C}">
                <a14:useLocalDpi xmlns:a14="http://schemas.microsoft.com/office/drawing/2010/main" val="0"/>
              </a:ext>
            </a:extLst>
          </a:blip>
          <a:srcRect l="37504" t="8000" r="15456" b="8000"/>
          <a:stretch/>
        </p:blipFill>
        <p:spPr>
          <a:xfrm>
            <a:off x="7320136" y="1340768"/>
            <a:ext cx="3917235" cy="4896544"/>
          </a:xfrm>
          <a:prstGeom prst="rect">
            <a:avLst/>
          </a:prstGeom>
        </p:spPr>
      </p:pic>
      <p:sp>
        <p:nvSpPr>
          <p:cNvPr id="19" name="Textfeld 18"/>
          <p:cNvSpPr txBox="1"/>
          <p:nvPr/>
        </p:nvSpPr>
        <p:spPr>
          <a:xfrm>
            <a:off x="3454400" y="1647925"/>
            <a:ext cx="1242648" cy="292388"/>
          </a:xfrm>
          <a:prstGeom prst="rect">
            <a:avLst/>
          </a:prstGeom>
          <a:noFill/>
        </p:spPr>
        <p:txBody>
          <a:bodyPr wrap="none" rtlCol="0">
            <a:spAutoFit/>
          </a:bodyPr>
          <a:lstStyle/>
          <a:p>
            <a:r>
              <a:rPr lang="de-DE" sz="1300" dirty="0" smtClean="0"/>
              <a:t>24 dB – 27 dB</a:t>
            </a:r>
            <a:endParaRPr lang="en-GB" sz="1300" dirty="0"/>
          </a:p>
        </p:txBody>
      </p:sp>
      <p:sp>
        <p:nvSpPr>
          <p:cNvPr id="20" name="Textfeld 19"/>
          <p:cNvSpPr txBox="1"/>
          <p:nvPr/>
        </p:nvSpPr>
        <p:spPr>
          <a:xfrm>
            <a:off x="8597131" y="1118060"/>
            <a:ext cx="1149674" cy="292388"/>
          </a:xfrm>
          <a:prstGeom prst="rect">
            <a:avLst/>
          </a:prstGeom>
          <a:noFill/>
        </p:spPr>
        <p:txBody>
          <a:bodyPr wrap="none" rtlCol="0">
            <a:spAutoFit/>
          </a:bodyPr>
          <a:lstStyle/>
          <a:p>
            <a:r>
              <a:rPr lang="de-DE" sz="1300" dirty="0"/>
              <a:t>5</a:t>
            </a:r>
            <a:r>
              <a:rPr lang="de-DE" sz="1300" dirty="0" smtClean="0"/>
              <a:t> dB – 24 dB</a:t>
            </a:r>
            <a:endParaRPr lang="en-GB" sz="1300" dirty="0"/>
          </a:p>
        </p:txBody>
      </p:sp>
      <p:pic>
        <p:nvPicPr>
          <p:cNvPr id="2" name="Grafik 1"/>
          <p:cNvPicPr>
            <a:picLocks noChangeAspect="1"/>
          </p:cNvPicPr>
          <p:nvPr/>
        </p:nvPicPr>
        <p:blipFill rotWithShape="1">
          <a:blip r:embed="rId4">
            <a:extLst>
              <a:ext uri="{28A0092B-C50C-407E-A947-70E740481C1C}">
                <a14:useLocalDpi xmlns:a14="http://schemas.microsoft.com/office/drawing/2010/main" val="0"/>
              </a:ext>
            </a:extLst>
          </a:blip>
          <a:srcRect l="16926" t="9051" r="16190" b="6951"/>
          <a:stretch/>
        </p:blipFill>
        <p:spPr>
          <a:xfrm>
            <a:off x="1829525" y="1970761"/>
            <a:ext cx="4914547" cy="4320480"/>
          </a:xfrm>
          <a:prstGeom prst="rect">
            <a:avLst/>
          </a:prstGeom>
        </p:spPr>
      </p:pic>
    </p:spTree>
    <p:extLst>
      <p:ext uri="{BB962C8B-B14F-4D97-AF65-F5344CB8AC3E}">
        <p14:creationId xmlns:p14="http://schemas.microsoft.com/office/powerpoint/2010/main" val="2946531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3600" dirty="0"/>
              <a:t>1</a:t>
            </a:r>
            <a:r>
              <a:rPr lang="en-GB" sz="3600" baseline="30000" dirty="0"/>
              <a:t>st</a:t>
            </a:r>
            <a:r>
              <a:rPr lang="en-GB" sz="3600" dirty="0"/>
              <a:t> </a:t>
            </a:r>
            <a:r>
              <a:rPr lang="en-GB" sz="3600" dirty="0" smtClean="0"/>
              <a:t>amplifier</a:t>
            </a:r>
            <a:endParaRPr lang="en-GB" dirty="0"/>
          </a:p>
        </p:txBody>
      </p:sp>
      <p:pic>
        <p:nvPicPr>
          <p:cNvPr id="7" name="Inhaltsplatzhalt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28048" y="1252993"/>
            <a:ext cx="3764869" cy="2978398"/>
          </a:xfrm>
        </p:spPr>
      </p:pic>
      <p:sp>
        <p:nvSpPr>
          <p:cNvPr id="4" name="Datumsplatzhalter 3"/>
          <p:cNvSpPr>
            <a:spLocks noGrp="1"/>
          </p:cNvSpPr>
          <p:nvPr>
            <p:ph type="dt" sz="half" idx="10"/>
          </p:nvPr>
        </p:nvSpPr>
        <p:spPr/>
        <p:txBody>
          <a:bodyPr/>
          <a:lstStyle/>
          <a:p>
            <a:pPr>
              <a:defRPr/>
            </a:pPr>
            <a:fld id="{AC836B60-1EFD-48B1-902F-41DFE571A4D2}" type="datetime4">
              <a:rPr lang="de-DE" smtClean="0"/>
              <a:t>18. März 2022</a:t>
            </a:fld>
            <a:endParaRPr lang="en-US" dirty="0"/>
          </a:p>
        </p:txBody>
      </p:sp>
      <p:pic>
        <p:nvPicPr>
          <p:cNvPr id="3" name="Grafik 2"/>
          <p:cNvPicPr>
            <a:picLocks noChangeAspect="1"/>
          </p:cNvPicPr>
          <p:nvPr/>
        </p:nvPicPr>
        <p:blipFill>
          <a:blip r:embed="rId4"/>
          <a:stretch>
            <a:fillRect/>
          </a:stretch>
        </p:blipFill>
        <p:spPr>
          <a:xfrm>
            <a:off x="983432" y="1243331"/>
            <a:ext cx="4514728" cy="2997721"/>
          </a:xfrm>
          <a:prstGeom prst="rect">
            <a:avLst/>
          </a:prstGeom>
        </p:spPr>
      </p:pic>
      <p:sp>
        <p:nvSpPr>
          <p:cNvPr id="8" name="Ellipse 7"/>
          <p:cNvSpPr/>
          <p:nvPr/>
        </p:nvSpPr>
        <p:spPr>
          <a:xfrm>
            <a:off x="8112224" y="1556792"/>
            <a:ext cx="288032" cy="360040"/>
          </a:xfrm>
          <a:prstGeom prst="ellipse">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Gekrümmte Verbindung 11"/>
          <p:cNvCxnSpPr>
            <a:stCxn id="8" idx="4"/>
            <a:endCxn id="3" idx="3"/>
          </p:cNvCxnSpPr>
          <p:nvPr/>
        </p:nvCxnSpPr>
        <p:spPr>
          <a:xfrm rot="5400000">
            <a:off x="6464520" y="950472"/>
            <a:ext cx="825360" cy="2758080"/>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hteck 12"/>
          <p:cNvSpPr/>
          <p:nvPr/>
        </p:nvSpPr>
        <p:spPr>
          <a:xfrm>
            <a:off x="933548" y="4630297"/>
            <a:ext cx="6121997" cy="392415"/>
          </a:xfrm>
          <a:prstGeom prst="rect">
            <a:avLst/>
          </a:prstGeom>
        </p:spPr>
        <p:txBody>
          <a:bodyPr wrap="none">
            <a:spAutoFit/>
          </a:bodyPr>
          <a:lstStyle/>
          <a:p>
            <a:pPr marL="259232" indent="-259232">
              <a:lnSpc>
                <a:spcPct val="150000"/>
              </a:lnSpc>
              <a:buFont typeface="Arial" panose="020B0604020202020204" pitchFamily="34" charset="0"/>
              <a:buChar char="•"/>
            </a:pPr>
            <a:r>
              <a:rPr lang="de-DE" sz="1300" dirty="0" smtClean="0">
                <a:solidFill>
                  <a:srgbClr val="00B050"/>
                </a:solidFill>
              </a:rPr>
              <a:t>Operating in </a:t>
            </a:r>
            <a:r>
              <a:rPr lang="de-DE" sz="1300" dirty="0" err="1" smtClean="0">
                <a:solidFill>
                  <a:srgbClr val="00B050"/>
                </a:solidFill>
              </a:rPr>
              <a:t>saturation</a:t>
            </a:r>
            <a:r>
              <a:rPr lang="de-DE" sz="1300" dirty="0" smtClean="0">
                <a:solidFill>
                  <a:srgbClr val="00B050"/>
                </a:solidFill>
              </a:rPr>
              <a:t> </a:t>
            </a:r>
            <a:r>
              <a:rPr lang="de-DE" sz="1300" dirty="0" err="1" smtClean="0">
                <a:solidFill>
                  <a:srgbClr val="00B050"/>
                </a:solidFill>
              </a:rPr>
              <a:t>regime</a:t>
            </a:r>
            <a:r>
              <a:rPr lang="de-DE" sz="1300" dirty="0" smtClean="0">
                <a:solidFill>
                  <a:srgbClr val="00B050"/>
                </a:solidFill>
              </a:rPr>
              <a:t>. Low ASE </a:t>
            </a:r>
            <a:r>
              <a:rPr lang="de-DE" sz="1300" dirty="0" err="1" smtClean="0">
                <a:solidFill>
                  <a:srgbClr val="00B050"/>
                </a:solidFill>
              </a:rPr>
              <a:t>respect</a:t>
            </a:r>
            <a:r>
              <a:rPr lang="de-DE" sz="1300" dirty="0" smtClean="0">
                <a:solidFill>
                  <a:srgbClr val="00B050"/>
                </a:solidFill>
              </a:rPr>
              <a:t> </a:t>
            </a:r>
            <a:r>
              <a:rPr lang="de-DE" sz="1300" dirty="0" err="1" smtClean="0">
                <a:solidFill>
                  <a:srgbClr val="00B050"/>
                </a:solidFill>
              </a:rPr>
              <a:t>to</a:t>
            </a:r>
            <a:r>
              <a:rPr lang="de-DE" sz="1300" dirty="0" smtClean="0">
                <a:solidFill>
                  <a:srgbClr val="00B050"/>
                </a:solidFill>
              </a:rPr>
              <a:t> </a:t>
            </a:r>
            <a:r>
              <a:rPr lang="de-DE" sz="1300" dirty="0" err="1" smtClean="0">
                <a:solidFill>
                  <a:srgbClr val="00B050"/>
                </a:solidFill>
              </a:rPr>
              <a:t>signal</a:t>
            </a:r>
            <a:r>
              <a:rPr lang="de-DE" sz="1300" dirty="0" smtClean="0">
                <a:solidFill>
                  <a:srgbClr val="00B050"/>
                </a:solidFill>
              </a:rPr>
              <a:t> but </a:t>
            </a:r>
            <a:r>
              <a:rPr lang="de-DE" sz="1300" dirty="0" err="1" smtClean="0">
                <a:solidFill>
                  <a:srgbClr val="00B050"/>
                </a:solidFill>
              </a:rPr>
              <a:t>low</a:t>
            </a:r>
            <a:r>
              <a:rPr lang="de-DE" sz="1300" dirty="0" smtClean="0">
                <a:solidFill>
                  <a:srgbClr val="00B050"/>
                </a:solidFill>
              </a:rPr>
              <a:t> </a:t>
            </a:r>
            <a:r>
              <a:rPr lang="de-DE" sz="1300" dirty="0" err="1" smtClean="0">
                <a:solidFill>
                  <a:srgbClr val="00B050"/>
                </a:solidFill>
              </a:rPr>
              <a:t>efficiency</a:t>
            </a:r>
            <a:r>
              <a:rPr lang="de-DE" sz="1300" dirty="0" smtClean="0">
                <a:solidFill>
                  <a:srgbClr val="00B050"/>
                </a:solidFill>
              </a:rPr>
              <a:t>.</a:t>
            </a:r>
            <a:endParaRPr lang="de-DE" sz="1300" dirty="0">
              <a:solidFill>
                <a:srgbClr val="00B050"/>
              </a:solidFill>
            </a:endParaRPr>
          </a:p>
        </p:txBody>
      </p:sp>
    </p:spTree>
    <p:extLst>
      <p:ext uri="{BB962C8B-B14F-4D97-AF65-F5344CB8AC3E}">
        <p14:creationId xmlns:p14="http://schemas.microsoft.com/office/powerpoint/2010/main" val="3116079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3600" dirty="0" smtClean="0"/>
              <a:t>2</a:t>
            </a:r>
            <a:r>
              <a:rPr lang="en-GB" sz="3600" baseline="30000" dirty="0" smtClean="0"/>
              <a:t>nd</a:t>
            </a:r>
            <a:r>
              <a:rPr lang="en-GB" sz="3600" dirty="0" smtClean="0"/>
              <a:t> amplifier</a:t>
            </a:r>
            <a:endParaRPr lang="en-GB" dirty="0"/>
          </a:p>
        </p:txBody>
      </p:sp>
      <p:sp>
        <p:nvSpPr>
          <p:cNvPr id="4" name="Datumsplatzhalter 3"/>
          <p:cNvSpPr>
            <a:spLocks noGrp="1"/>
          </p:cNvSpPr>
          <p:nvPr>
            <p:ph type="dt" sz="half" idx="10"/>
          </p:nvPr>
        </p:nvSpPr>
        <p:spPr/>
        <p:txBody>
          <a:bodyPr/>
          <a:lstStyle/>
          <a:p>
            <a:pPr>
              <a:defRPr/>
            </a:pPr>
            <a:fld id="{AC836B60-1EFD-48B1-902F-41DFE571A4D2}" type="datetime4">
              <a:rPr lang="de-DE" smtClean="0"/>
              <a:t>18. März 2022</a:t>
            </a:fld>
            <a:endParaRPr lang="en-US" dirty="0"/>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2104" y="1500886"/>
            <a:ext cx="3571419" cy="2858533"/>
          </a:xfrm>
          <a:prstGeom prst="rect">
            <a:avLst/>
          </a:prstGeom>
        </p:spPr>
      </p:pic>
      <p:pic>
        <p:nvPicPr>
          <p:cNvPr id="12" name="Grafik 11"/>
          <p:cNvPicPr>
            <a:picLocks noChangeAspect="1"/>
          </p:cNvPicPr>
          <p:nvPr/>
        </p:nvPicPr>
        <p:blipFill>
          <a:blip r:embed="rId3"/>
          <a:stretch>
            <a:fillRect/>
          </a:stretch>
        </p:blipFill>
        <p:spPr>
          <a:xfrm>
            <a:off x="963564" y="1255490"/>
            <a:ext cx="5111711" cy="3349327"/>
          </a:xfrm>
          <a:prstGeom prst="rect">
            <a:avLst/>
          </a:prstGeom>
        </p:spPr>
      </p:pic>
      <p:sp>
        <p:nvSpPr>
          <p:cNvPr id="7" name="Ellipse 6"/>
          <p:cNvSpPr/>
          <p:nvPr/>
        </p:nvSpPr>
        <p:spPr>
          <a:xfrm>
            <a:off x="9070104" y="1894257"/>
            <a:ext cx="288032" cy="360040"/>
          </a:xfrm>
          <a:prstGeom prst="ellipse">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Gekrümmte Verbindung 8"/>
          <p:cNvCxnSpPr>
            <a:stCxn id="7" idx="2"/>
            <a:endCxn id="12" idx="3"/>
          </p:cNvCxnSpPr>
          <p:nvPr/>
        </p:nvCxnSpPr>
        <p:spPr>
          <a:xfrm rot="10800000" flipV="1">
            <a:off x="6075276" y="2074276"/>
            <a:ext cx="2994829" cy="855877"/>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hteck 10"/>
          <p:cNvSpPr/>
          <p:nvPr/>
        </p:nvSpPr>
        <p:spPr>
          <a:xfrm>
            <a:off x="916234" y="4630297"/>
            <a:ext cx="7160102" cy="392415"/>
          </a:xfrm>
          <a:prstGeom prst="rect">
            <a:avLst/>
          </a:prstGeom>
        </p:spPr>
        <p:txBody>
          <a:bodyPr wrap="none">
            <a:spAutoFit/>
          </a:bodyPr>
          <a:lstStyle/>
          <a:p>
            <a:pPr marL="259232" indent="-259232">
              <a:lnSpc>
                <a:spcPct val="150000"/>
              </a:lnSpc>
              <a:buFont typeface="Arial" panose="020B0604020202020204" pitchFamily="34" charset="0"/>
              <a:buChar char="•"/>
            </a:pPr>
            <a:r>
              <a:rPr lang="de-DE" sz="1300" dirty="0">
                <a:solidFill>
                  <a:srgbClr val="00B050"/>
                </a:solidFill>
              </a:rPr>
              <a:t>Not in </a:t>
            </a:r>
            <a:r>
              <a:rPr lang="de-DE" sz="1300" dirty="0" err="1">
                <a:solidFill>
                  <a:srgbClr val="00B050"/>
                </a:solidFill>
              </a:rPr>
              <a:t>saturation</a:t>
            </a:r>
            <a:r>
              <a:rPr lang="de-DE" sz="1300" dirty="0">
                <a:solidFill>
                  <a:srgbClr val="00B050"/>
                </a:solidFill>
              </a:rPr>
              <a:t> </a:t>
            </a:r>
            <a:r>
              <a:rPr lang="de-DE" sz="1300" dirty="0" err="1">
                <a:solidFill>
                  <a:srgbClr val="00B050"/>
                </a:solidFill>
              </a:rPr>
              <a:t>regime</a:t>
            </a:r>
            <a:r>
              <a:rPr lang="de-DE" sz="1300" dirty="0">
                <a:solidFill>
                  <a:srgbClr val="00B050"/>
                </a:solidFill>
              </a:rPr>
              <a:t>. Higher </a:t>
            </a:r>
            <a:r>
              <a:rPr lang="de-DE" sz="1300" dirty="0" smtClean="0">
                <a:solidFill>
                  <a:srgbClr val="00B050"/>
                </a:solidFill>
              </a:rPr>
              <a:t>ASE </a:t>
            </a:r>
            <a:r>
              <a:rPr lang="de-DE" sz="1300" dirty="0" err="1" smtClean="0">
                <a:solidFill>
                  <a:srgbClr val="00B050"/>
                </a:solidFill>
              </a:rPr>
              <a:t>respect</a:t>
            </a:r>
            <a:r>
              <a:rPr lang="de-DE" sz="1300" dirty="0" smtClean="0">
                <a:solidFill>
                  <a:srgbClr val="00B050"/>
                </a:solidFill>
              </a:rPr>
              <a:t> </a:t>
            </a:r>
            <a:r>
              <a:rPr lang="de-DE" sz="1300" dirty="0" err="1" smtClean="0">
                <a:solidFill>
                  <a:srgbClr val="00B050"/>
                </a:solidFill>
              </a:rPr>
              <a:t>to</a:t>
            </a:r>
            <a:r>
              <a:rPr lang="de-DE" sz="1300" dirty="0" smtClean="0">
                <a:solidFill>
                  <a:srgbClr val="00B050"/>
                </a:solidFill>
              </a:rPr>
              <a:t> </a:t>
            </a:r>
            <a:r>
              <a:rPr lang="de-DE" sz="1300" dirty="0" err="1" smtClean="0">
                <a:solidFill>
                  <a:srgbClr val="00B050"/>
                </a:solidFill>
              </a:rPr>
              <a:t>signal</a:t>
            </a:r>
            <a:r>
              <a:rPr lang="de-DE" sz="1300" dirty="0" smtClean="0">
                <a:solidFill>
                  <a:srgbClr val="00B050"/>
                </a:solidFill>
              </a:rPr>
              <a:t> </a:t>
            </a:r>
            <a:r>
              <a:rPr lang="de-DE" sz="1300" dirty="0">
                <a:solidFill>
                  <a:srgbClr val="00B050"/>
                </a:solidFill>
              </a:rPr>
              <a:t>but </a:t>
            </a:r>
            <a:r>
              <a:rPr lang="de-DE" sz="1300" dirty="0" err="1">
                <a:solidFill>
                  <a:srgbClr val="00B050"/>
                </a:solidFill>
              </a:rPr>
              <a:t>higher</a:t>
            </a:r>
            <a:r>
              <a:rPr lang="de-DE" sz="1300" dirty="0">
                <a:solidFill>
                  <a:srgbClr val="00B050"/>
                </a:solidFill>
              </a:rPr>
              <a:t> </a:t>
            </a:r>
            <a:r>
              <a:rPr lang="de-DE" sz="1300" dirty="0" err="1" smtClean="0">
                <a:solidFill>
                  <a:srgbClr val="00B050"/>
                </a:solidFill>
              </a:rPr>
              <a:t>amplification</a:t>
            </a:r>
            <a:r>
              <a:rPr lang="de-DE" sz="1300" dirty="0" smtClean="0">
                <a:solidFill>
                  <a:srgbClr val="00B050"/>
                </a:solidFill>
              </a:rPr>
              <a:t> </a:t>
            </a:r>
            <a:r>
              <a:rPr lang="de-DE" sz="1300" dirty="0" err="1" smtClean="0">
                <a:solidFill>
                  <a:srgbClr val="00B050"/>
                </a:solidFill>
              </a:rPr>
              <a:t>of</a:t>
            </a:r>
            <a:r>
              <a:rPr lang="de-DE" sz="1300" dirty="0" smtClean="0">
                <a:solidFill>
                  <a:srgbClr val="00B050"/>
                </a:solidFill>
              </a:rPr>
              <a:t> </a:t>
            </a:r>
            <a:r>
              <a:rPr lang="de-DE" sz="1300" dirty="0" err="1" smtClean="0">
                <a:solidFill>
                  <a:srgbClr val="00B050"/>
                </a:solidFill>
              </a:rPr>
              <a:t>the</a:t>
            </a:r>
            <a:r>
              <a:rPr lang="de-DE" sz="1300" dirty="0" smtClean="0">
                <a:solidFill>
                  <a:srgbClr val="00B050"/>
                </a:solidFill>
              </a:rPr>
              <a:t> </a:t>
            </a:r>
            <a:r>
              <a:rPr lang="de-DE" sz="1300" dirty="0" err="1" smtClean="0">
                <a:solidFill>
                  <a:srgbClr val="00B050"/>
                </a:solidFill>
              </a:rPr>
              <a:t>signal</a:t>
            </a:r>
            <a:r>
              <a:rPr lang="de-DE" sz="1300" dirty="0" smtClean="0">
                <a:solidFill>
                  <a:srgbClr val="00B050"/>
                </a:solidFill>
              </a:rPr>
              <a:t>.</a:t>
            </a:r>
            <a:endParaRPr lang="de-DE" sz="1300" dirty="0">
              <a:solidFill>
                <a:srgbClr val="00B050"/>
              </a:solidFill>
            </a:endParaRPr>
          </a:p>
        </p:txBody>
      </p:sp>
    </p:spTree>
    <p:extLst>
      <p:ext uri="{BB962C8B-B14F-4D97-AF65-F5344CB8AC3E}">
        <p14:creationId xmlns:p14="http://schemas.microsoft.com/office/powerpoint/2010/main" val="3717544336"/>
      </p:ext>
    </p:extLst>
  </p:cSld>
  <p:clrMapOvr>
    <a:masterClrMapping/>
  </p:clrMapOvr>
</p:sld>
</file>

<file path=ppt/theme/theme1.xml><?xml version="1.0" encoding="utf-8"?>
<a:theme xmlns:a="http://schemas.openxmlformats.org/drawingml/2006/main" name="1_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1629</Words>
  <Application>Microsoft Office PowerPoint</Application>
  <PresentationFormat>Breitbild</PresentationFormat>
  <Paragraphs>196</Paragraphs>
  <Slides>14</Slides>
  <Notes>10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14</vt:i4>
      </vt:variant>
    </vt:vector>
  </HeadingPairs>
  <TitlesOfParts>
    <vt:vector size="20" baseType="lpstr">
      <vt:lpstr>Arial</vt:lpstr>
      <vt:lpstr>Calibri</vt:lpstr>
      <vt:lpstr>Cambria Math</vt:lpstr>
      <vt:lpstr>Open Sans</vt:lpstr>
      <vt:lpstr>Wingdings</vt:lpstr>
      <vt:lpstr>1_Larissa-Design</vt:lpstr>
      <vt:lpstr>PowerPoint-Präsentation</vt:lpstr>
      <vt:lpstr>PowerPoint-Präsentation</vt:lpstr>
      <vt:lpstr>PowerPoint-Präsentation</vt:lpstr>
      <vt:lpstr>PowerPoint-Präsentation</vt:lpstr>
      <vt:lpstr>PowerPoint-Präsentation</vt:lpstr>
      <vt:lpstr>With all this in mind…</vt:lpstr>
      <vt:lpstr>PowerPoint-Präsentation</vt:lpstr>
      <vt:lpstr>1st amplifier</vt:lpstr>
      <vt:lpstr>2nd amplifier</vt:lpstr>
      <vt:lpstr>1st amplifier</vt:lpstr>
      <vt:lpstr>2nd amplifier</vt:lpstr>
      <vt:lpstr>PowerPoint-Präsentation</vt:lpstr>
      <vt:lpstr>PowerPoint-Präsentation</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Überschrift</dc:title>
  <dc:creator>Ihr Benutzername</dc:creator>
  <cp:lastModifiedBy>Ignacio Baldoni</cp:lastModifiedBy>
  <cp:revision>995</cp:revision>
  <dcterms:created xsi:type="dcterms:W3CDTF">2010-10-22T07:33:06Z</dcterms:created>
  <dcterms:modified xsi:type="dcterms:W3CDTF">2022-03-18T15:10:23Z</dcterms:modified>
</cp:coreProperties>
</file>