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721" r:id="rId2"/>
    <p:sldId id="712" r:id="rId3"/>
    <p:sldId id="722" r:id="rId4"/>
    <p:sldId id="723" r:id="rId5"/>
    <p:sldId id="731" r:id="rId6"/>
    <p:sldId id="725" r:id="rId7"/>
    <p:sldId id="728" r:id="rId8"/>
    <p:sldId id="727" r:id="rId9"/>
    <p:sldId id="729" r:id="rId10"/>
    <p:sldId id="713" r:id="rId11"/>
    <p:sldId id="714" r:id="rId12"/>
    <p:sldId id="718" r:id="rId13"/>
    <p:sldId id="717" r:id="rId14"/>
    <p:sldId id="726" r:id="rId15"/>
    <p:sldId id="724" r:id="rId16"/>
    <p:sldId id="735" r:id="rId17"/>
    <p:sldId id="736" r:id="rId18"/>
    <p:sldId id="719" r:id="rId19"/>
    <p:sldId id="732" r:id="rId20"/>
    <p:sldId id="733" r:id="rId21"/>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8" autoAdjust="0"/>
    <p:restoredTop sz="92980" autoAdjust="0"/>
  </p:normalViewPr>
  <p:slideViewPr>
    <p:cSldViewPr>
      <p:cViewPr varScale="1">
        <p:scale>
          <a:sx n="108" d="100"/>
          <a:sy n="108" d="100"/>
        </p:scale>
        <p:origin x="118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27.03.2022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121218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2</a:t>
            </a:fld>
            <a:endParaRPr lang="de-DE" dirty="0"/>
          </a:p>
        </p:txBody>
      </p:sp>
    </p:spTree>
    <p:extLst>
      <p:ext uri="{BB962C8B-B14F-4D97-AF65-F5344CB8AC3E}">
        <p14:creationId xmlns:p14="http://schemas.microsoft.com/office/powerpoint/2010/main" val="240523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4</a:t>
            </a:fld>
            <a:endParaRPr lang="de-DE" dirty="0"/>
          </a:p>
        </p:txBody>
      </p:sp>
    </p:spTree>
    <p:extLst>
      <p:ext uri="{BB962C8B-B14F-4D97-AF65-F5344CB8AC3E}">
        <p14:creationId xmlns:p14="http://schemas.microsoft.com/office/powerpoint/2010/main" val="15602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10</a:t>
            </a:fld>
            <a:endParaRPr lang="de-DE" dirty="0"/>
          </a:p>
        </p:txBody>
      </p:sp>
    </p:spTree>
    <p:extLst>
      <p:ext uri="{BB962C8B-B14F-4D97-AF65-F5344CB8AC3E}">
        <p14:creationId xmlns:p14="http://schemas.microsoft.com/office/powerpoint/2010/main" val="181652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27.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27.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27.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ie.org/conferences-and-exhibitions/astronomical-telescopes-and-instrumentation/presenters/abstract-submission-guidelin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ndex.php?title=Waveguide_dispersion&amp;action=edit&amp;redlink=1" TargetMode="External"/><Relationship Id="rId13" Type="http://schemas.openxmlformats.org/officeDocument/2006/relationships/hyperlink" Target="https://en.wikipedia.org/wiki/Soliton_(optics)" TargetMode="External"/><Relationship Id="rId3" Type="http://schemas.openxmlformats.org/officeDocument/2006/relationships/hyperlink" Target="https://en.wikipedia.org/wiki/Dispersion_(optics)" TargetMode="External"/><Relationship Id="rId7" Type="http://schemas.openxmlformats.org/officeDocument/2006/relationships/hyperlink" Target="https://en.wikipedia.org/wiki/Photonic_crystal_fiber" TargetMode="External"/><Relationship Id="rId12" Type="http://schemas.openxmlformats.org/officeDocument/2006/relationships/hyperlink" Target="https://en.wikipedia.org/wiki/Modulational_instability" TargetMode="External"/><Relationship Id="rId2" Type="http://schemas.openxmlformats.org/officeDocument/2006/relationships/hyperlink" Target="https://en.wikipedia.org/wiki/Wavelength" TargetMode="External"/><Relationship Id="rId16" Type="http://schemas.openxmlformats.org/officeDocument/2006/relationships/hyperlink" Target="https://en.wikipedia.org/w/index.php?title=Supercontinuum_generation&amp;action=edit&amp;redlink=1" TargetMode="External"/><Relationship Id="rId1" Type="http://schemas.openxmlformats.org/officeDocument/2006/relationships/slideLayout" Target="../slideLayouts/slideLayout2.xml"/><Relationship Id="rId6" Type="http://schemas.openxmlformats.org/officeDocument/2006/relationships/hyperlink" Target="https://en.wikipedia.org/wiki/Holey_fiber" TargetMode="External"/><Relationship Id="rId11" Type="http://schemas.openxmlformats.org/officeDocument/2006/relationships/hyperlink" Target="https://en.wikipedia.org/wiki/Self-phase_modulation" TargetMode="External"/><Relationship Id="rId5" Type="http://schemas.openxmlformats.org/officeDocument/2006/relationships/hyperlink" Target="https://en.wikipedia.org/w/index.php?title=Tapered_fiber&amp;action=edit&amp;redlink=1" TargetMode="External"/><Relationship Id="rId15" Type="http://schemas.openxmlformats.org/officeDocument/2006/relationships/hyperlink" Target="https://en.wikipedia.org/wiki/Cross_phase_modulation" TargetMode="External"/><Relationship Id="rId10" Type="http://schemas.openxmlformats.org/officeDocument/2006/relationships/hyperlink" Target="https://en.wikipedia.org/w/index.php?title=Non-linear_refractive_index&amp;action=edit&amp;redlink=1" TargetMode="External"/><Relationship Id="rId4" Type="http://schemas.openxmlformats.org/officeDocument/2006/relationships/hyperlink" Target="https://en.wikipedia.org/wiki/Waveguide" TargetMode="External"/><Relationship Id="rId9" Type="http://schemas.openxmlformats.org/officeDocument/2006/relationships/hyperlink" Target="https://en.wikipedia.org/wiki/Ultrashort_pulse" TargetMode="External"/><Relationship Id="rId14" Type="http://schemas.openxmlformats.org/officeDocument/2006/relationships/hyperlink" Target="https://en.wikipedia.org/w/index.php?title=Soliton_fission&amp;action=edit&amp;redlink=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xmlns="" id="{3D1CF18F-D483-634F-8098-7CA2A721BB7C}"/>
              </a:ext>
            </a:extLst>
          </p:cNvPr>
          <p:cNvSpPr>
            <a:spLocks noGrp="1"/>
          </p:cNvSpPr>
          <p:nvPr>
            <p:ph type="dt" sz="half" idx="10"/>
          </p:nvPr>
        </p:nvSpPr>
        <p:spPr/>
        <p:txBody>
          <a:bodyPr/>
          <a:lstStyle/>
          <a:p>
            <a:pPr>
              <a:defRPr/>
            </a:pPr>
            <a:fld id="{53B0E48A-EDA7-4317-9FA7-77D0DA9DD36F}" type="datetime4">
              <a:rPr lang="de-DE" smtClean="0"/>
              <a:t>27. März 2022</a:t>
            </a:fld>
            <a:endParaRPr lang="en-US" dirty="0"/>
          </a:p>
        </p:txBody>
      </p:sp>
      <p:sp>
        <p:nvSpPr>
          <p:cNvPr id="28" name="Textfeld 27"/>
          <p:cNvSpPr txBox="1"/>
          <p:nvPr/>
        </p:nvSpPr>
        <p:spPr>
          <a:xfrm>
            <a:off x="767408" y="1112803"/>
            <a:ext cx="10657184" cy="5163465"/>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Recap</a:t>
            </a:r>
            <a:endParaRPr lang="de-DE" sz="1542" b="1" dirty="0"/>
          </a:p>
          <a:p>
            <a:pPr marL="631576" lvl="1" indent="-259232" algn="just">
              <a:lnSpc>
                <a:spcPct val="150000"/>
              </a:lnSpc>
              <a:buFont typeface="Arial" panose="020B0604020202020204" pitchFamily="34" charset="0"/>
              <a:buChar char="•"/>
            </a:pPr>
            <a:r>
              <a:rPr lang="de-DE" sz="1300" dirty="0" smtClean="0"/>
              <a:t> </a:t>
            </a:r>
          </a:p>
          <a:p>
            <a:pPr marL="631576" lvl="1" indent="-259232" algn="just">
              <a:lnSpc>
                <a:spcPct val="150000"/>
              </a:lnSpc>
              <a:buFont typeface="Arial" panose="020B0604020202020204" pitchFamily="34" charset="0"/>
              <a:buChar char="•"/>
            </a:pPr>
            <a:endParaRPr lang="de-DE" sz="700" dirty="0" smtClean="0">
              <a:latin typeface="Arial" panose="020B0604020202020204" pitchFamily="34" charset="0"/>
              <a:cs typeface="Arial" panose="020B0604020202020204" pitchFamily="34" charset="0"/>
            </a:endParaRPr>
          </a:p>
          <a:p>
            <a:pPr marL="259232" indent="-259232" algn="just">
              <a:lnSpc>
                <a:spcPct val="150000"/>
              </a:lnSpc>
              <a:buFont typeface="Arial" panose="020B0604020202020204" pitchFamily="34" charset="0"/>
              <a:buChar char="•"/>
            </a:pPr>
            <a:r>
              <a:rPr lang="de-DE" sz="1542" b="1" dirty="0" smtClean="0"/>
              <a:t>Status</a:t>
            </a:r>
          </a:p>
          <a:p>
            <a:pPr marL="631576" lvl="1" indent="-259232" algn="just">
              <a:lnSpc>
                <a:spcPct val="150000"/>
              </a:lnSpc>
              <a:buFont typeface="Arial" panose="020B0604020202020204" pitchFamily="34" charset="0"/>
              <a:buChar char="•"/>
            </a:pPr>
            <a:r>
              <a:rPr lang="de-DE" sz="1300" dirty="0" err="1" smtClean="0"/>
              <a:t>Optimization</a:t>
            </a:r>
            <a:r>
              <a:rPr lang="de-DE" sz="1300" dirty="0" smtClean="0"/>
              <a:t> </a:t>
            </a:r>
            <a:r>
              <a:rPr lang="de-DE" sz="1300" dirty="0" err="1" smtClean="0"/>
              <a:t>of</a:t>
            </a:r>
            <a:r>
              <a:rPr lang="de-DE" sz="1300" dirty="0" smtClean="0"/>
              <a:t> PCF </a:t>
            </a:r>
            <a:r>
              <a:rPr lang="de-DE" sz="1300" dirty="0" err="1" smtClean="0"/>
              <a:t>for</a:t>
            </a:r>
            <a:r>
              <a:rPr lang="de-DE" sz="1300" dirty="0" smtClean="0"/>
              <a:t> </a:t>
            </a:r>
            <a:r>
              <a:rPr lang="de-DE" sz="1300" dirty="0" err="1" smtClean="0"/>
              <a:t>supercontinuum</a:t>
            </a:r>
            <a:r>
              <a:rPr lang="de-DE" sz="1300" dirty="0" smtClean="0"/>
              <a:t> </a:t>
            </a:r>
            <a:r>
              <a:rPr lang="de-DE" sz="1300" dirty="0" err="1" smtClean="0"/>
              <a:t>generation</a:t>
            </a:r>
            <a:endParaRPr lang="de-DE" sz="1300" dirty="0" smtClean="0"/>
          </a:p>
          <a:p>
            <a:pPr marL="631576" lvl="1" indent="-259232" algn="just">
              <a:lnSpc>
                <a:spcPct val="150000"/>
              </a:lnSpc>
              <a:buFont typeface="Arial" panose="020B0604020202020204" pitchFamily="34" charset="0"/>
              <a:buChar char="•"/>
            </a:pPr>
            <a:r>
              <a:rPr lang="de-DE" sz="1300" dirty="0" err="1" smtClean="0"/>
              <a:t>No</a:t>
            </a:r>
            <a:r>
              <a:rPr lang="de-DE" sz="1300" dirty="0" smtClean="0"/>
              <a:t> EDFA </a:t>
            </a:r>
            <a:r>
              <a:rPr lang="de-DE" sz="1300" dirty="0" err="1" smtClean="0"/>
              <a:t>for</a:t>
            </a:r>
            <a:r>
              <a:rPr lang="de-DE" sz="1300" dirty="0" smtClean="0"/>
              <a:t> </a:t>
            </a:r>
            <a:r>
              <a:rPr lang="de-DE" sz="1300" dirty="0" err="1" smtClean="0"/>
              <a:t>soliton</a:t>
            </a:r>
            <a:r>
              <a:rPr lang="de-DE" sz="1300" dirty="0" smtClean="0"/>
              <a:t> </a:t>
            </a:r>
            <a:r>
              <a:rPr lang="de-DE" sz="1300" dirty="0" err="1" smtClean="0"/>
              <a:t>generation</a:t>
            </a:r>
            <a:r>
              <a:rPr lang="de-DE" sz="1300" dirty="0" smtClean="0"/>
              <a:t> + Main </a:t>
            </a:r>
            <a:r>
              <a:rPr lang="de-DE" sz="1300" dirty="0" err="1" smtClean="0"/>
              <a:t>amplifier</a:t>
            </a:r>
            <a:r>
              <a:rPr lang="de-DE" sz="1300" dirty="0" smtClean="0"/>
              <a:t> </a:t>
            </a:r>
            <a:r>
              <a:rPr lang="de-DE" sz="1300" dirty="0" err="1" smtClean="0"/>
              <a:t>reaches</a:t>
            </a:r>
            <a:r>
              <a:rPr lang="de-DE" sz="1300" dirty="0" smtClean="0"/>
              <a:t> 5 W.</a:t>
            </a:r>
          </a:p>
          <a:p>
            <a:pPr marL="1088776" lvl="2" indent="-259232" algn="just">
              <a:lnSpc>
                <a:spcPct val="150000"/>
              </a:lnSpc>
              <a:buFont typeface="Arial" panose="020B0604020202020204" pitchFamily="34" charset="0"/>
              <a:buChar char="•"/>
            </a:pPr>
            <a:r>
              <a:rPr lang="de-DE" sz="1300" dirty="0" err="1" smtClean="0"/>
              <a:t>For</a:t>
            </a:r>
            <a:r>
              <a:rPr lang="de-DE" sz="1300" dirty="0" smtClean="0"/>
              <a:t> 10 W, </a:t>
            </a:r>
            <a:r>
              <a:rPr lang="de-DE" sz="1300" dirty="0" err="1" smtClean="0"/>
              <a:t>chiller</a:t>
            </a:r>
            <a:r>
              <a:rPr lang="de-DE" sz="1300" dirty="0" smtClean="0"/>
              <a:t> </a:t>
            </a:r>
            <a:r>
              <a:rPr lang="de-DE" sz="1300" dirty="0" err="1" smtClean="0"/>
              <a:t>and</a:t>
            </a:r>
            <a:r>
              <a:rPr lang="de-DE" sz="1300" dirty="0" smtClean="0"/>
              <a:t> </a:t>
            </a:r>
            <a:r>
              <a:rPr lang="de-DE" sz="1300" dirty="0" err="1" smtClean="0"/>
              <a:t>plate</a:t>
            </a:r>
            <a:r>
              <a:rPr lang="de-DE" sz="1300" dirty="0" smtClean="0"/>
              <a:t> </a:t>
            </a:r>
            <a:r>
              <a:rPr lang="de-DE" sz="1300" dirty="0" err="1" smtClean="0"/>
              <a:t>are</a:t>
            </a:r>
            <a:r>
              <a:rPr lang="de-DE" sz="1300" dirty="0" smtClean="0"/>
              <a:t> </a:t>
            </a:r>
            <a:r>
              <a:rPr lang="de-DE" sz="1300" dirty="0" err="1" smtClean="0"/>
              <a:t>available</a:t>
            </a:r>
            <a:r>
              <a:rPr lang="de-DE" sz="1300" dirty="0" smtClean="0"/>
              <a:t> in </a:t>
            </a:r>
            <a:r>
              <a:rPr lang="de-DE" sz="1300" dirty="0" err="1" smtClean="0"/>
              <a:t>house</a:t>
            </a:r>
            <a:r>
              <a:rPr lang="de-DE" sz="1300" dirty="0" smtClean="0"/>
              <a:t>, </a:t>
            </a:r>
            <a:r>
              <a:rPr lang="de-DE" sz="1300" dirty="0" err="1" smtClean="0"/>
              <a:t>although</a:t>
            </a:r>
            <a:r>
              <a:rPr lang="de-DE" sz="1300" dirty="0" smtClean="0"/>
              <a:t> </a:t>
            </a:r>
            <a:r>
              <a:rPr lang="de-DE" sz="1300" dirty="0" err="1" smtClean="0"/>
              <a:t>depends</a:t>
            </a:r>
            <a:r>
              <a:rPr lang="de-DE" sz="1300" dirty="0" smtClean="0"/>
              <a:t> Sascha. Pump </a:t>
            </a:r>
            <a:r>
              <a:rPr lang="de-DE" sz="1300" dirty="0" err="1" smtClean="0"/>
              <a:t>diodes</a:t>
            </a:r>
            <a:r>
              <a:rPr lang="de-DE" sz="1300" dirty="0" smtClean="0"/>
              <a:t> </a:t>
            </a:r>
            <a:r>
              <a:rPr lang="de-DE" sz="1300" dirty="0" err="1" smtClean="0"/>
              <a:t>from</a:t>
            </a:r>
            <a:r>
              <a:rPr lang="de-DE" sz="1300" dirty="0" smtClean="0"/>
              <a:t> </a:t>
            </a:r>
            <a:r>
              <a:rPr lang="de-DE" sz="1300" dirty="0" err="1" smtClean="0"/>
              <a:t>BlueCut</a:t>
            </a:r>
            <a:endParaRPr lang="de-DE" sz="1300" dirty="0" smtClean="0"/>
          </a:p>
          <a:p>
            <a:pPr marL="1088776" lvl="2" indent="-259232" algn="just">
              <a:lnSpc>
                <a:spcPct val="150000"/>
              </a:lnSpc>
              <a:buFont typeface="Arial" panose="020B0604020202020204" pitchFamily="34" charset="0"/>
              <a:buChar char="•"/>
            </a:pPr>
            <a:endParaRPr lang="de-DE" sz="1300" dirty="0" smtClean="0"/>
          </a:p>
          <a:p>
            <a:pPr marL="259232" indent="-259232" algn="just">
              <a:lnSpc>
                <a:spcPct val="150000"/>
              </a:lnSpc>
              <a:buFont typeface="Arial" panose="020B0604020202020204" pitchFamily="34" charset="0"/>
              <a:buChar char="•"/>
            </a:pPr>
            <a:r>
              <a:rPr lang="de-DE" sz="1542" b="1" dirty="0" smtClean="0"/>
              <a:t>Plan</a:t>
            </a:r>
            <a:r>
              <a:rPr lang="de-DE" sz="1300" dirty="0" smtClean="0"/>
              <a:t> </a:t>
            </a:r>
            <a:endParaRPr lang="de-DE" sz="1300" dirty="0"/>
          </a:p>
          <a:p>
            <a:pPr marL="631576" lvl="1" indent="-259232" algn="just">
              <a:lnSpc>
                <a:spcPct val="150000"/>
              </a:lnSpc>
              <a:buFont typeface="Arial" panose="020B0604020202020204" pitchFamily="34" charset="0"/>
              <a:buChar char="•"/>
            </a:pPr>
            <a:r>
              <a:rPr lang="de-DE" sz="1300" dirty="0" err="1" smtClean="0"/>
              <a:t>Build</a:t>
            </a:r>
            <a:r>
              <a:rPr lang="de-DE" sz="1300" dirty="0" smtClean="0"/>
              <a:t> PCF </a:t>
            </a:r>
            <a:r>
              <a:rPr lang="de-DE" sz="1300" dirty="0" err="1" smtClean="0"/>
              <a:t>for</a:t>
            </a:r>
            <a:r>
              <a:rPr lang="de-DE" sz="1300" dirty="0" smtClean="0"/>
              <a:t> </a:t>
            </a:r>
            <a:r>
              <a:rPr lang="de-DE" sz="1300" dirty="0" err="1" smtClean="0"/>
              <a:t>supercontinuum</a:t>
            </a:r>
            <a:r>
              <a:rPr lang="de-DE" sz="1300" dirty="0" smtClean="0"/>
              <a:t> </a:t>
            </a:r>
            <a:r>
              <a:rPr lang="de-DE" sz="1300" dirty="0" err="1" smtClean="0"/>
              <a:t>generation</a:t>
            </a:r>
            <a:endParaRPr lang="de-DE" sz="1300" dirty="0" smtClean="0"/>
          </a:p>
          <a:p>
            <a:pPr marL="631576" lvl="1"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542" b="1" dirty="0" err="1" smtClean="0"/>
              <a:t>Publication</a:t>
            </a:r>
            <a:r>
              <a:rPr lang="de-DE" sz="1542" b="1" dirty="0"/>
              <a:t> </a:t>
            </a:r>
            <a:r>
              <a:rPr lang="de-DE" sz="1542" b="1" dirty="0" smtClean="0"/>
              <a:t>// </a:t>
            </a:r>
            <a:r>
              <a:rPr lang="de-DE" sz="1542" b="1" dirty="0" err="1" smtClean="0"/>
              <a:t>Conferences</a:t>
            </a:r>
            <a:endParaRPr lang="de-DE" sz="1300" dirty="0" smtClean="0"/>
          </a:p>
          <a:p>
            <a:pPr marL="631576" lvl="1" indent="-259232" algn="just">
              <a:lnSpc>
                <a:spcPct val="150000"/>
              </a:lnSpc>
              <a:buFont typeface="Arial" panose="020B0604020202020204" pitchFamily="34" charset="0"/>
              <a:buChar char="•"/>
            </a:pPr>
            <a:r>
              <a:rPr lang="de-DE" sz="1200" dirty="0" smtClean="0"/>
              <a:t>SPIE </a:t>
            </a:r>
            <a:r>
              <a:rPr lang="en-GB" sz="1200" dirty="0"/>
              <a:t>Astronomical Telescopes + Instrumentation 2022 in </a:t>
            </a:r>
            <a:r>
              <a:rPr lang="en-GB" sz="1200" dirty="0" smtClean="0"/>
              <a:t>Montréal</a:t>
            </a:r>
            <a:r>
              <a:rPr lang="de-DE" sz="1200" dirty="0" smtClean="0"/>
              <a:t>. </a:t>
            </a:r>
            <a:r>
              <a:rPr lang="de-DE" sz="1200" dirty="0" err="1" smtClean="0"/>
              <a:t>Yuanjie</a:t>
            </a:r>
            <a:r>
              <a:rPr lang="de-DE" sz="1200" dirty="0" smtClean="0"/>
              <a:t> </a:t>
            </a:r>
            <a:r>
              <a:rPr lang="de-DE" sz="1200" dirty="0" err="1" smtClean="0"/>
              <a:t>submitted</a:t>
            </a:r>
            <a:r>
              <a:rPr lang="de-DE" sz="1200" dirty="0" smtClean="0"/>
              <a:t> </a:t>
            </a:r>
            <a:r>
              <a:rPr lang="de-DE" sz="1200" dirty="0" err="1" smtClean="0"/>
              <a:t>abstract</a:t>
            </a:r>
            <a:r>
              <a:rPr lang="de-DE" sz="1200" dirty="0" smtClean="0"/>
              <a:t> but </a:t>
            </a:r>
            <a:r>
              <a:rPr lang="de-DE" sz="1200" dirty="0" err="1" smtClean="0"/>
              <a:t>we</a:t>
            </a:r>
            <a:r>
              <a:rPr lang="de-DE" sz="1200" dirty="0" smtClean="0"/>
              <a:t> </a:t>
            </a:r>
            <a:r>
              <a:rPr lang="de-DE" sz="1200" dirty="0" err="1" smtClean="0"/>
              <a:t>could</a:t>
            </a:r>
            <a:r>
              <a:rPr lang="de-DE" sz="1200" dirty="0" smtClean="0"/>
              <a:t> </a:t>
            </a:r>
            <a:r>
              <a:rPr lang="de-DE" sz="1200" dirty="0" err="1" smtClean="0"/>
              <a:t>made</a:t>
            </a:r>
            <a:r>
              <a:rPr lang="de-DE" sz="1200" dirty="0" smtClean="0"/>
              <a:t> a </a:t>
            </a:r>
            <a:r>
              <a:rPr lang="de-DE" sz="1200" dirty="0" err="1" smtClean="0"/>
              <a:t>manuscript</a:t>
            </a:r>
            <a:r>
              <a:rPr lang="de-DE" sz="1200" dirty="0" smtClean="0"/>
              <a:t> </a:t>
            </a:r>
            <a:r>
              <a:rPr lang="de-DE" sz="1200" dirty="0" err="1" smtClean="0"/>
              <a:t>with</a:t>
            </a:r>
            <a:r>
              <a:rPr lang="de-DE" sz="1200" dirty="0" smtClean="0"/>
              <a:t> </a:t>
            </a:r>
            <a:r>
              <a:rPr lang="de-DE" sz="1200" dirty="0" err="1" smtClean="0"/>
              <a:t>our</a:t>
            </a:r>
            <a:r>
              <a:rPr lang="de-DE" sz="1200" dirty="0" smtClean="0"/>
              <a:t> </a:t>
            </a:r>
            <a:r>
              <a:rPr lang="de-DE" sz="1200" dirty="0" err="1" smtClean="0"/>
              <a:t>work</a:t>
            </a:r>
            <a:r>
              <a:rPr lang="de-DE" sz="1200" dirty="0" smtClean="0"/>
              <a:t>.</a:t>
            </a:r>
          </a:p>
          <a:p>
            <a:pPr marL="1088776" lvl="2" indent="-259232">
              <a:lnSpc>
                <a:spcPct val="150000"/>
              </a:lnSpc>
              <a:buFont typeface="Arial" panose="020B0604020202020204" pitchFamily="34" charset="0"/>
              <a:buChar char="•"/>
            </a:pPr>
            <a:r>
              <a:rPr lang="en-GB" sz="1200" dirty="0"/>
              <a:t>Manuscripts </a:t>
            </a:r>
            <a:r>
              <a:rPr lang="en-GB" sz="1200" dirty="0" smtClean="0"/>
              <a:t>due: 22 </a:t>
            </a:r>
            <a:r>
              <a:rPr lang="en-GB" sz="1200" dirty="0"/>
              <a:t>June 2022 </a:t>
            </a:r>
            <a:r>
              <a:rPr lang="en-GB" sz="1200" dirty="0" smtClean="0"/>
              <a:t>(</a:t>
            </a:r>
            <a:r>
              <a:rPr lang="en-GB" sz="1200" dirty="0" smtClean="0">
                <a:hlinkClick r:id="rId3"/>
              </a:rPr>
              <a:t>https</a:t>
            </a:r>
            <a:r>
              <a:rPr lang="en-GB" sz="1200" dirty="0">
                <a:hlinkClick r:id="rId3"/>
              </a:rPr>
              <a:t>://spie.org/conferences-and-exhibitions/astronomical-telescopes-and-instrumentation/presenters/abstract-submission-guidelines</a:t>
            </a:r>
            <a:r>
              <a:rPr lang="en-GB" sz="1200" dirty="0" smtClean="0"/>
              <a:t>)</a:t>
            </a:r>
            <a:endParaRPr lang="de-DE" sz="1200" dirty="0" smtClean="0"/>
          </a:p>
          <a:p>
            <a:pPr marL="631576" lvl="1" indent="-259232" algn="just">
              <a:lnSpc>
                <a:spcPct val="150000"/>
              </a:lnSpc>
              <a:buFont typeface="Arial" panose="020B0604020202020204" pitchFamily="34" charset="0"/>
              <a:buChar char="•"/>
            </a:pPr>
            <a:r>
              <a:rPr lang="de-DE" sz="1200" dirty="0" smtClean="0"/>
              <a:t>Abstract </a:t>
            </a:r>
            <a:r>
              <a:rPr lang="de-DE" sz="1200" dirty="0" err="1" smtClean="0"/>
              <a:t>conference</a:t>
            </a:r>
            <a:r>
              <a:rPr lang="de-DE" sz="1200" dirty="0" smtClean="0"/>
              <a:t> EPFL - Abstract </a:t>
            </a:r>
            <a:r>
              <a:rPr lang="de-DE" sz="1200" dirty="0"/>
              <a:t>Photon </a:t>
            </a:r>
            <a:r>
              <a:rPr lang="de-DE" sz="1200" dirty="0" err="1" smtClean="0"/>
              <a:t>Nottinham</a:t>
            </a:r>
            <a:r>
              <a:rPr lang="de-DE" sz="1200" dirty="0" smtClean="0"/>
              <a:t>?</a:t>
            </a:r>
          </a:p>
          <a:p>
            <a:pPr marL="631576" lvl="1" indent="-259232" algn="just">
              <a:lnSpc>
                <a:spcPct val="150000"/>
              </a:lnSpc>
              <a:buFont typeface="Arial" panose="020B0604020202020204" pitchFamily="34" charset="0"/>
              <a:buChar char="•"/>
            </a:pPr>
            <a:r>
              <a:rPr lang="de-DE" sz="1200" dirty="0" smtClean="0"/>
              <a:t>Writing </a:t>
            </a:r>
            <a:r>
              <a:rPr lang="de-DE" sz="1200" dirty="0" err="1" smtClean="0"/>
              <a:t>paper</a:t>
            </a:r>
            <a:r>
              <a:rPr lang="de-DE" sz="1200" dirty="0" smtClean="0"/>
              <a:t> </a:t>
            </a:r>
            <a:r>
              <a:rPr lang="de-DE" sz="1200" dirty="0" err="1" smtClean="0"/>
              <a:t>about</a:t>
            </a:r>
            <a:r>
              <a:rPr lang="de-DE" sz="1200" dirty="0" smtClean="0"/>
              <a:t> </a:t>
            </a:r>
            <a:r>
              <a:rPr lang="de-DE" sz="1200" dirty="0" err="1" smtClean="0"/>
              <a:t>work</a:t>
            </a:r>
            <a:r>
              <a:rPr lang="de-DE" sz="1200" dirty="0" smtClean="0"/>
              <a:t> </a:t>
            </a:r>
            <a:r>
              <a:rPr lang="de-DE" sz="1200" dirty="0" err="1" smtClean="0"/>
              <a:t>done</a:t>
            </a:r>
            <a:r>
              <a:rPr lang="de-DE" sz="1200" dirty="0" smtClean="0"/>
              <a:t> so </a:t>
            </a:r>
            <a:r>
              <a:rPr lang="de-DE" sz="1200" dirty="0" err="1" smtClean="0"/>
              <a:t>far</a:t>
            </a:r>
            <a:r>
              <a:rPr lang="de-DE" sz="1200" dirty="0" smtClean="0"/>
              <a:t>.</a:t>
            </a:r>
            <a:endParaRPr lang="de-DE" sz="1200" dirty="0"/>
          </a:p>
        </p:txBody>
      </p:sp>
      <p:sp>
        <p:nvSpPr>
          <p:cNvPr id="30"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Microcomb weekly meeting – KW 13</a:t>
            </a:r>
            <a:endParaRPr lang="en-CA" dirty="0"/>
          </a:p>
        </p:txBody>
      </p:sp>
    </p:spTree>
    <p:extLst>
      <p:ext uri="{BB962C8B-B14F-4D97-AF65-F5344CB8AC3E}">
        <p14:creationId xmlns:p14="http://schemas.microsoft.com/office/powerpoint/2010/main" val="3422165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6"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Summary</a:t>
            </a:r>
            <a:endParaRPr lang="en-CA" dirty="0"/>
          </a:p>
        </p:txBody>
      </p:sp>
      <p:graphicFrame>
        <p:nvGraphicFramePr>
          <p:cNvPr id="8" name="Tabelle 7"/>
          <p:cNvGraphicFramePr>
            <a:graphicFrameLocks noGrp="1"/>
          </p:cNvGraphicFramePr>
          <p:nvPr>
            <p:extLst>
              <p:ext uri="{D42A27DB-BD31-4B8C-83A1-F6EECF244321}">
                <p14:modId xmlns:p14="http://schemas.microsoft.com/office/powerpoint/2010/main" val="425083119"/>
              </p:ext>
            </p:extLst>
          </p:nvPr>
        </p:nvGraphicFramePr>
        <p:xfrm>
          <a:off x="1703512" y="1124744"/>
          <a:ext cx="8858000" cy="3291840"/>
        </p:xfrm>
        <a:graphic>
          <a:graphicData uri="http://schemas.openxmlformats.org/drawingml/2006/table">
            <a:tbl>
              <a:tblPr firstRow="1" bandRow="1">
                <a:tableStyleId>{5C22544A-7EE6-4342-B048-85BDC9FD1C3A}</a:tableStyleId>
              </a:tblPr>
              <a:tblGrid>
                <a:gridCol w="2377280"/>
                <a:gridCol w="1728192"/>
                <a:gridCol w="1944216"/>
                <a:gridCol w="2808312"/>
              </a:tblGrid>
              <a:tr h="247496">
                <a:tc>
                  <a:txBody>
                    <a:bodyPr/>
                    <a:lstStyle/>
                    <a:p>
                      <a:pPr algn="ctr"/>
                      <a:r>
                        <a:rPr lang="en-GB" sz="1200" dirty="0" smtClean="0">
                          <a:latin typeface="Arial" panose="020B0604020202020204" pitchFamily="34" charset="0"/>
                          <a:cs typeface="Arial" panose="020B0604020202020204" pitchFamily="34" charset="0"/>
                        </a:rPr>
                        <a:t>Parameter</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High</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Low</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Fabrication limitations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PCF</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Spirou</a:t>
                      </a:r>
                      <a:r>
                        <a:rPr lang="en-GB" sz="1200" baseline="0" dirty="0" smtClean="0">
                          <a:latin typeface="Arial" panose="020B0604020202020204" pitchFamily="34" charset="0"/>
                          <a:cs typeface="Arial" panose="020B0604020202020204" pitchFamily="34" charset="0"/>
                        </a:rPr>
                        <a:t> v2</a:t>
                      </a:r>
                    </a:p>
                  </a:txBody>
                  <a:tcPr anchor="ctr"/>
                </a:tc>
                <a:tc>
                  <a:txBody>
                    <a:bodyPr/>
                    <a:lstStyle/>
                    <a:p>
                      <a:pPr algn="ctr"/>
                      <a:r>
                        <a:rPr lang="en-GB" sz="1200" dirty="0" smtClean="0">
                          <a:latin typeface="Arial" panose="020B0604020202020204" pitchFamily="34" charset="0"/>
                          <a:cs typeface="Arial" panose="020B0604020202020204" pitchFamily="34" charset="0"/>
                        </a:rPr>
                        <a:t>Spirou</a:t>
                      </a:r>
                      <a:r>
                        <a:rPr lang="en-GB" sz="1200" baseline="0" dirty="0" smtClean="0">
                          <a:latin typeface="Arial" panose="020B0604020202020204" pitchFamily="34" charset="0"/>
                          <a:cs typeface="Arial" panose="020B0604020202020204" pitchFamily="34" charset="0"/>
                        </a:rPr>
                        <a:t> v2</a:t>
                      </a:r>
                    </a:p>
                  </a:txBody>
                  <a:tcPr anchor="ctr"/>
                </a:tc>
                <a:tc>
                  <a:txBody>
                    <a:bodyPr/>
                    <a:lstStyle/>
                    <a:p>
                      <a:pPr algn="ctr"/>
                      <a:r>
                        <a:rPr lang="en-GB" sz="1200" baseline="0" dirty="0" smtClean="0">
                          <a:latin typeface="Arial" panose="020B0604020202020204" pitchFamily="34" charset="0"/>
                          <a:cs typeface="Arial" panose="020B0604020202020204" pitchFamily="34" charset="0"/>
                        </a:rPr>
                        <a:t>-</a:t>
                      </a:r>
                    </a:p>
                  </a:txBody>
                  <a:tcPr anchor="ctr"/>
                </a:tc>
              </a:tr>
              <a:tr h="0">
                <a:tc>
                  <a:txBody>
                    <a:bodyPr/>
                    <a:lstStyle/>
                    <a:p>
                      <a:pPr algn="ctr"/>
                      <a:r>
                        <a:rPr lang="en-GB" sz="1200" dirty="0" smtClean="0">
                          <a:latin typeface="Arial" panose="020B0604020202020204" pitchFamily="34" charset="0"/>
                          <a:cs typeface="Arial" panose="020B0604020202020204" pitchFamily="34" charset="0"/>
                        </a:rPr>
                        <a:t>Tapered</a:t>
                      </a:r>
                      <a:r>
                        <a:rPr lang="en-GB" sz="1200" baseline="0" dirty="0" smtClean="0">
                          <a:latin typeface="Arial" panose="020B0604020202020204" pitchFamily="34" charset="0"/>
                          <a:cs typeface="Arial" panose="020B0604020202020204" pitchFamily="34" charset="0"/>
                        </a:rPr>
                        <a:t> 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8</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14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 cm</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Waist</a:t>
                      </a:r>
                      <a:r>
                        <a:rPr lang="en-GB" sz="1200" baseline="0" dirty="0" smtClean="0">
                          <a:latin typeface="Arial" panose="020B0604020202020204" pitchFamily="34" charset="0"/>
                          <a:cs typeface="Arial" panose="020B0604020202020204" pitchFamily="34" charset="0"/>
                        </a:rPr>
                        <a:t> scale (core diameter)</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0.36</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0.40</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baseline="0" dirty="0" smtClean="0">
                          <a:latin typeface="Arial" panose="020B0604020202020204" pitchFamily="34" charset="0"/>
                          <a:cs typeface="Arial" panose="020B0604020202020204" pitchFamily="34" charset="0"/>
                        </a:rPr>
                        <a:t>&gt; </a:t>
                      </a:r>
                      <a:r>
                        <a:rPr lang="en-GB" sz="1200" dirty="0" smtClean="0">
                          <a:latin typeface="Arial" panose="020B0604020202020204" pitchFamily="34" charset="0"/>
                          <a:cs typeface="Arial" panose="020B0604020202020204" pitchFamily="34" charset="0"/>
                        </a:rPr>
                        <a:t>0.1 (12.5 µm)</a:t>
                      </a:r>
                      <a:endParaRPr lang="en-GB" sz="1200" dirty="0">
                        <a:latin typeface="Arial" panose="020B0604020202020204" pitchFamily="34" charset="0"/>
                        <a:cs typeface="Arial" panose="020B0604020202020204" pitchFamily="34" charset="0"/>
                      </a:endParaRP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Waist 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2.0 cm - 2.5 cm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2.0 cm - 2.5 cm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&gt; 1 cm</a:t>
                      </a: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Up-tapered</a:t>
                      </a:r>
                      <a:r>
                        <a:rPr lang="en-GB" sz="1200" baseline="0" dirty="0" smtClean="0">
                          <a:latin typeface="Arial" panose="020B0604020202020204" pitchFamily="34" charset="0"/>
                          <a:cs typeface="Arial" panose="020B0604020202020204" pitchFamily="34" charset="0"/>
                        </a:rPr>
                        <a:t> region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 cm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 cm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&gt;</a:t>
                      </a:r>
                      <a:r>
                        <a:rPr lang="en-GB" sz="1200" baseline="0" dirty="0" smtClean="0">
                          <a:latin typeface="Arial" panose="020B0604020202020204" pitchFamily="34" charset="0"/>
                          <a:cs typeface="Arial" panose="020B0604020202020204" pitchFamily="34" charset="0"/>
                        </a:rPr>
                        <a:t> 1 cm</a:t>
                      </a:r>
                      <a:endParaRPr lang="en-GB" sz="1200" dirty="0" smtClean="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Lower</a:t>
                      </a:r>
                      <a:r>
                        <a:rPr lang="en-GB" sz="1200" baseline="0" dirty="0" smtClean="0">
                          <a:latin typeface="Arial" panose="020B0604020202020204" pitchFamily="34" charset="0"/>
                          <a:cs typeface="Arial" panose="020B0604020202020204" pitchFamily="34" charset="0"/>
                        </a:rPr>
                        <a:t> wavelength achievable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522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994 nm </a:t>
                      </a:r>
                      <a:r>
                        <a:rPr lang="en-GB" sz="1200" dirty="0" smtClean="0">
                          <a:solidFill>
                            <a:srgbClr val="FF0000"/>
                          </a:solidFill>
                          <a:latin typeface="Arial" panose="020B0604020202020204" pitchFamily="34" charset="0"/>
                          <a:cs typeface="Arial" panose="020B0604020202020204" pitchFamily="34" charset="0"/>
                        </a:rPr>
                        <a:t>(800 nm)</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Higher wavelength achievable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2300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2150</a:t>
                      </a:r>
                      <a:r>
                        <a:rPr lang="en-GB" sz="1200" baseline="0" dirty="0" smtClean="0">
                          <a:latin typeface="Arial" panose="020B0604020202020204" pitchFamily="34" charset="0"/>
                          <a:cs typeface="Arial" panose="020B0604020202020204" pitchFamily="34" charset="0"/>
                        </a:rPr>
                        <a:t> nm </a:t>
                      </a:r>
                      <a:r>
                        <a:rPr lang="en-GB" sz="1200" dirty="0" smtClean="0">
                          <a:solidFill>
                            <a:srgbClr val="FF0000"/>
                          </a:solidFill>
                          <a:latin typeface="Arial" panose="020B0604020202020204" pitchFamily="34" charset="0"/>
                          <a:cs typeface="Arial" panose="020B0604020202020204" pitchFamily="34" charset="0"/>
                        </a:rPr>
                        <a:t>(2150 nm)</a:t>
                      </a:r>
                    </a:p>
                  </a:txBody>
                  <a:tcPr anchor="ctr"/>
                </a:tc>
                <a:tc>
                  <a:txBody>
                    <a:bodyPr/>
                    <a:lstStyle/>
                    <a:p>
                      <a:pPr algn="ctr"/>
                      <a:r>
                        <a:rPr lang="en-GB" sz="1200" dirty="0" smtClean="0">
                          <a:latin typeface="Arial" panose="020B0604020202020204" pitchFamily="34" charset="0"/>
                          <a:cs typeface="Arial" panose="020B0604020202020204" pitchFamily="34" charset="0"/>
                        </a:rPr>
                        <a:t>Depends</a:t>
                      </a:r>
                      <a:r>
                        <a:rPr lang="en-GB" sz="1200" baseline="0" dirty="0" smtClean="0">
                          <a:latin typeface="Arial" panose="020B0604020202020204" pitchFamily="34" charset="0"/>
                          <a:cs typeface="Arial" panose="020B0604020202020204" pitchFamily="34" charset="0"/>
                        </a:rPr>
                        <a:t> on fiber and waist diameter</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Spectral broadening range</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~1750 nm</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~1150 nm </a:t>
                      </a:r>
                      <a:r>
                        <a:rPr lang="en-GB" sz="1200" dirty="0" smtClean="0">
                          <a:solidFill>
                            <a:srgbClr val="FF0000"/>
                          </a:solidFill>
                          <a:latin typeface="Arial" panose="020B0604020202020204" pitchFamily="34" charset="0"/>
                          <a:cs typeface="Arial" panose="020B0604020202020204" pitchFamily="34" charset="0"/>
                        </a:rPr>
                        <a:t>(1350</a:t>
                      </a:r>
                      <a:r>
                        <a:rPr lang="en-GB" sz="1200" baseline="0" dirty="0" smtClean="0">
                          <a:solidFill>
                            <a:srgbClr val="FF0000"/>
                          </a:solidFill>
                          <a:latin typeface="Arial" panose="020B0604020202020204" pitchFamily="34" charset="0"/>
                          <a:cs typeface="Arial" panose="020B0604020202020204" pitchFamily="34" charset="0"/>
                        </a:rPr>
                        <a:t> nm</a:t>
                      </a:r>
                      <a:r>
                        <a:rPr lang="en-GB" sz="1200" dirty="0" smtClean="0">
                          <a:solidFill>
                            <a:srgbClr val="FF0000"/>
                          </a:solidFill>
                          <a:latin typeface="Arial" panose="020B0604020202020204" pitchFamily="34" charset="0"/>
                          <a:cs typeface="Arial" panose="020B0604020202020204" pitchFamily="34" charset="0"/>
                        </a:rPr>
                        <a:t>)</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Coupled</a:t>
                      </a:r>
                      <a:r>
                        <a:rPr lang="en-GB" sz="1200" baseline="0" dirty="0" smtClean="0">
                          <a:latin typeface="Arial" panose="020B0604020202020204" pitchFamily="34" charset="0"/>
                          <a:cs typeface="Arial" panose="020B0604020202020204" pitchFamily="34" charset="0"/>
                        </a:rPr>
                        <a:t> input </a:t>
                      </a:r>
                      <a:r>
                        <a:rPr lang="en-GB" sz="1200" dirty="0" smtClean="0">
                          <a:latin typeface="Arial" panose="020B0604020202020204" pitchFamily="34" charset="0"/>
                          <a:cs typeface="Arial" panose="020B0604020202020204" pitchFamily="34" charset="0"/>
                        </a:rPr>
                        <a:t>power</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8 W</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4 W </a:t>
                      </a:r>
                      <a:r>
                        <a:rPr lang="en-GB" sz="1200" dirty="0" smtClean="0">
                          <a:solidFill>
                            <a:srgbClr val="FF0000"/>
                          </a:solidFill>
                          <a:latin typeface="Arial" panose="020B0604020202020204" pitchFamily="34" charset="0"/>
                          <a:cs typeface="Arial" panose="020B0604020202020204" pitchFamily="34" charset="0"/>
                        </a:rPr>
                        <a:t>(8 W)</a:t>
                      </a:r>
                      <a:endParaRPr lang="en-GB" sz="1200"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Pulse</a:t>
                      </a:r>
                      <a:r>
                        <a:rPr lang="en-GB" sz="1200" baseline="0" dirty="0" smtClean="0">
                          <a:latin typeface="Arial" panose="020B0604020202020204" pitchFamily="34" charset="0"/>
                          <a:cs typeface="Arial" panose="020B0604020202020204" pitchFamily="34" charset="0"/>
                        </a:rPr>
                        <a:t> time duration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110</a:t>
                      </a:r>
                      <a:r>
                        <a:rPr lang="en-GB" sz="1200" baseline="0" dirty="0" smtClean="0">
                          <a:latin typeface="Arial" panose="020B0604020202020204" pitchFamily="34" charset="0"/>
                          <a:cs typeface="Arial" panose="020B0604020202020204" pitchFamily="34" charset="0"/>
                        </a:rPr>
                        <a:t> fs</a:t>
                      </a:r>
                      <a:endParaRPr lang="en-GB"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230 fs </a:t>
                      </a:r>
                      <a:r>
                        <a:rPr lang="en-GB" sz="1200" dirty="0" smtClean="0">
                          <a:solidFill>
                            <a:srgbClr val="FF0000"/>
                          </a:solidFill>
                          <a:latin typeface="Arial" panose="020B0604020202020204" pitchFamily="34" charset="0"/>
                          <a:cs typeface="Arial" panose="020B0604020202020204" pitchFamily="34" charset="0"/>
                        </a:rPr>
                        <a:t>(110</a:t>
                      </a:r>
                      <a:r>
                        <a:rPr lang="en-GB" sz="1200" baseline="0" dirty="0" smtClean="0">
                          <a:solidFill>
                            <a:srgbClr val="FF0000"/>
                          </a:solidFill>
                          <a:latin typeface="Arial" panose="020B0604020202020204" pitchFamily="34" charset="0"/>
                          <a:cs typeface="Arial" panose="020B0604020202020204" pitchFamily="34" charset="0"/>
                        </a:rPr>
                        <a:t> fs</a:t>
                      </a:r>
                      <a:r>
                        <a:rPr lang="en-GB" sz="1200" dirty="0" smtClean="0">
                          <a:solidFill>
                            <a:srgbClr val="FF0000"/>
                          </a:solidFill>
                          <a:latin typeface="Arial" panose="020B0604020202020204" pitchFamily="34" charset="0"/>
                          <a:cs typeface="Arial" panose="020B0604020202020204" pitchFamily="34" charset="0"/>
                        </a:rPr>
                        <a:t>)</a:t>
                      </a: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Total tapering section</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length</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12.5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18.5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&lt;</a:t>
                      </a:r>
                      <a:r>
                        <a:rPr lang="en-GB" sz="1200" baseline="0" dirty="0" smtClean="0">
                          <a:latin typeface="Arial" panose="020B0604020202020204" pitchFamily="34" charset="0"/>
                          <a:cs typeface="Arial" panose="020B0604020202020204" pitchFamily="34" charset="0"/>
                        </a:rPr>
                        <a:t> 20 cm</a:t>
                      </a:r>
                      <a:endParaRPr lang="en-GB" sz="1200" dirty="0">
                        <a:latin typeface="Arial" panose="020B0604020202020204" pitchFamily="34" charset="0"/>
                        <a:cs typeface="Arial" panose="020B0604020202020204" pitchFamily="34" charset="0"/>
                      </a:endParaRPr>
                    </a:p>
                  </a:txBody>
                  <a:tcPr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817356101"/>
              </p:ext>
            </p:extLst>
          </p:nvPr>
        </p:nvGraphicFramePr>
        <p:xfrm>
          <a:off x="3454400" y="4869160"/>
          <a:ext cx="5472608" cy="1097280"/>
        </p:xfrm>
        <a:graphic>
          <a:graphicData uri="http://schemas.openxmlformats.org/drawingml/2006/table">
            <a:tbl>
              <a:tblPr firstRow="1" bandRow="1">
                <a:tableStyleId>{5C22544A-7EE6-4342-B048-85BDC9FD1C3A}</a:tableStyleId>
              </a:tblPr>
              <a:tblGrid>
                <a:gridCol w="1673023"/>
                <a:gridCol w="1711353"/>
                <a:gridCol w="2088232"/>
              </a:tblGrid>
              <a:tr h="247496">
                <a:tc>
                  <a:txBody>
                    <a:bodyPr/>
                    <a:lstStyle/>
                    <a:p>
                      <a:pPr algn="ct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Preference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Observations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Power requirement</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baseline="0" dirty="0" smtClean="0">
                          <a:latin typeface="Arial" panose="020B0604020202020204" pitchFamily="34" charset="0"/>
                          <a:cs typeface="Arial" panose="020B0604020202020204" pitchFamily="34" charset="0"/>
                        </a:rPr>
                        <a:t>Low power version</a:t>
                      </a:r>
                    </a:p>
                  </a:txBody>
                  <a:tcPr anchor="ctr"/>
                </a:tc>
                <a:tc>
                  <a:txBody>
                    <a:bodyPr/>
                    <a:lstStyle/>
                    <a:p>
                      <a:pPr algn="ctr"/>
                      <a:r>
                        <a:rPr lang="en-GB" sz="1200" baseline="0" dirty="0" smtClean="0">
                          <a:latin typeface="Arial" panose="020B0604020202020204" pitchFamily="34" charset="0"/>
                          <a:cs typeface="Arial" panose="020B0604020202020204" pitchFamily="34" charset="0"/>
                        </a:rPr>
                        <a:t>5 W </a:t>
                      </a:r>
                    </a:p>
                  </a:txBody>
                  <a:tcPr anchor="ctr"/>
                </a:tc>
              </a:tr>
              <a:tr h="0">
                <a:tc>
                  <a:txBody>
                    <a:bodyPr/>
                    <a:lstStyle/>
                    <a:p>
                      <a:pPr algn="ctr"/>
                      <a:r>
                        <a:rPr lang="en-GB" sz="1200" dirty="0" smtClean="0">
                          <a:latin typeface="Arial" panose="020B0604020202020204" pitchFamily="34" charset="0"/>
                          <a:cs typeface="Arial" panose="020B0604020202020204" pitchFamily="34" charset="0"/>
                        </a:rPr>
                        <a:t>Amplifier complexity</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Low</a:t>
                      </a:r>
                      <a:r>
                        <a:rPr lang="en-GB" sz="1200" baseline="0" dirty="0" smtClean="0">
                          <a:latin typeface="Arial" panose="020B0604020202020204" pitchFamily="34" charset="0"/>
                          <a:cs typeface="Arial" panose="020B0604020202020204" pitchFamily="34" charset="0"/>
                        </a:rPr>
                        <a:t> power version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smtClean="0">
                          <a:latin typeface="Arial" panose="020B0604020202020204" pitchFamily="34" charset="0"/>
                          <a:cs typeface="Arial" panose="020B0604020202020204" pitchFamily="34" charset="0"/>
                        </a:rPr>
                        <a:t>No</a:t>
                      </a:r>
                      <a:r>
                        <a:rPr lang="en-GB" sz="1200" baseline="0" smtClean="0">
                          <a:latin typeface="Arial" panose="020B0604020202020204" pitchFamily="34" charset="0"/>
                          <a:cs typeface="Arial" panose="020B0604020202020204" pitchFamily="34" charset="0"/>
                        </a:rPr>
                        <a:t> need for a chiller</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Broadening achieved</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High power version</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1750 nm of broadening</a:t>
                      </a:r>
                      <a:endParaRPr lang="en-GB" sz="12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23367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1268760"/>
            <a:ext cx="5256950" cy="3600400"/>
          </a:xfrm>
          <a:prstGeom prst="rect">
            <a:avLst/>
          </a:prstGeom>
        </p:spPr>
      </p:pic>
      <p:sp>
        <p:nvSpPr>
          <p:cNvPr id="7" name="Textfeld 6"/>
          <p:cNvSpPr txBox="1"/>
          <p:nvPr/>
        </p:nvSpPr>
        <p:spPr>
          <a:xfrm>
            <a:off x="6168008" y="1556792"/>
            <a:ext cx="5732443" cy="1938992"/>
          </a:xfrm>
          <a:prstGeom prst="rect">
            <a:avLst/>
          </a:prstGeom>
          <a:noFill/>
        </p:spPr>
        <p:txBody>
          <a:bodyPr wrap="square" rtlCol="0">
            <a:spAutoFit/>
          </a:bodyPr>
          <a:lstStyle/>
          <a:p>
            <a:r>
              <a:rPr lang="en-GB" sz="1200" dirty="0" smtClean="0"/>
              <a:t>A limitation for the waist scale* seems clear when we see the wavelengths that are transmitted in the fiber according to this value. </a:t>
            </a:r>
          </a:p>
          <a:p>
            <a:r>
              <a:rPr lang="en-GB" sz="1200" dirty="0" smtClean="0"/>
              <a:t>The best option would be a waist scale of 0.40 (50 µm). However, later will be seen that such a large waist it is not optimum for broadening. A trade-off should be found here.</a:t>
            </a:r>
          </a:p>
          <a:p>
            <a:endParaRPr lang="en-GB" sz="1200" dirty="0" smtClean="0"/>
          </a:p>
          <a:p>
            <a:endParaRPr lang="en-GB" sz="1200" dirty="0"/>
          </a:p>
          <a:p>
            <a:r>
              <a:rPr lang="en-GB" sz="1200" dirty="0" smtClean="0"/>
              <a:t>*e.g., waist scale is a measure relative to the fiber diameter at the beginning (125 µm). Say waist scale is 0.25 it means that the fiber diameter at the waist would be 0.25 x 125 µm = 31.25 µm </a:t>
            </a:r>
            <a:endParaRPr lang="en-GB" sz="1200" dirty="0"/>
          </a:p>
        </p:txBody>
      </p:sp>
      <p:sp>
        <p:nvSpPr>
          <p:cNvPr id="3" name="Ellipse 2"/>
          <p:cNvSpPr/>
          <p:nvPr/>
        </p:nvSpPr>
        <p:spPr>
          <a:xfrm>
            <a:off x="4367808" y="2060848"/>
            <a:ext cx="1224136" cy="50405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5159896" y="2939170"/>
            <a:ext cx="684803" cy="369332"/>
          </a:xfrm>
          <a:prstGeom prst="rect">
            <a:avLst/>
          </a:prstGeom>
          <a:solidFill>
            <a:schemeClr val="bg1"/>
          </a:solidFill>
          <a:ln>
            <a:solidFill>
              <a:schemeClr val="tx1"/>
            </a:solidFill>
          </a:ln>
        </p:spPr>
        <p:txBody>
          <a:bodyPr wrap="none" rtlCol="0">
            <a:spAutoFit/>
          </a:bodyPr>
          <a:lstStyle/>
          <a:p>
            <a:r>
              <a:rPr lang="en-GB" dirty="0" smtClean="0"/>
              <a:t>Ideal</a:t>
            </a:r>
            <a:endParaRPr lang="en-GB" dirty="0"/>
          </a:p>
        </p:txBody>
      </p:sp>
      <p:cxnSp>
        <p:nvCxnSpPr>
          <p:cNvPr id="10" name="Gekrümmte Verbindung 9"/>
          <p:cNvCxnSpPr>
            <a:stCxn id="8" idx="0"/>
            <a:endCxn id="3" idx="4"/>
          </p:cNvCxnSpPr>
          <p:nvPr/>
        </p:nvCxnSpPr>
        <p:spPr>
          <a:xfrm rot="16200000" flipV="1">
            <a:off x="5053954" y="2490826"/>
            <a:ext cx="374266" cy="522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2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6"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Same with fiber two</a:t>
            </a:r>
            <a:endParaRPr lang="en-CA" dirty="0"/>
          </a:p>
        </p:txBody>
      </p:sp>
      <p:pic>
        <p:nvPicPr>
          <p:cNvPr id="2" name="Grafik 1"/>
          <p:cNvPicPr>
            <a:picLocks noChangeAspect="1"/>
          </p:cNvPicPr>
          <p:nvPr/>
        </p:nvPicPr>
        <p:blipFill rotWithShape="1">
          <a:blip r:embed="rId2" cstate="print">
            <a:extLst>
              <a:ext uri="{28A0092B-C50C-407E-A947-70E740481C1C}">
                <a14:useLocalDpi xmlns:a14="http://schemas.microsoft.com/office/drawing/2010/main" val="0"/>
              </a:ext>
            </a:extLst>
          </a:blip>
          <a:srcRect l="5001" t="8000" r="8751" b="5901"/>
          <a:stretch/>
        </p:blipFill>
        <p:spPr>
          <a:xfrm>
            <a:off x="6672064" y="1700808"/>
            <a:ext cx="4454265" cy="3176085"/>
          </a:xfrm>
          <a:prstGeom prst="rect">
            <a:avLst/>
          </a:prstGeom>
        </p:spPr>
      </p:pic>
      <p:pic>
        <p:nvPicPr>
          <p:cNvPr id="7" name="Grafik 6"/>
          <p:cNvPicPr>
            <a:picLocks noChangeAspect="1"/>
          </p:cNvPicPr>
          <p:nvPr/>
        </p:nvPicPr>
        <p:blipFill rotWithShape="1">
          <a:blip r:embed="rId3" cstate="print">
            <a:extLst>
              <a:ext uri="{28A0092B-C50C-407E-A947-70E740481C1C}">
                <a14:useLocalDpi xmlns:a14="http://schemas.microsoft.com/office/drawing/2010/main" val="0"/>
              </a:ext>
            </a:extLst>
          </a:blip>
          <a:srcRect l="5001" t="8000" r="8751" b="5901"/>
          <a:stretch/>
        </p:blipFill>
        <p:spPr>
          <a:xfrm>
            <a:off x="911424" y="1550290"/>
            <a:ext cx="4665358" cy="3326603"/>
          </a:xfrm>
          <a:prstGeom prst="rect">
            <a:avLst/>
          </a:prstGeom>
        </p:spPr>
      </p:pic>
      <p:sp>
        <p:nvSpPr>
          <p:cNvPr id="8" name="Ellipse 7"/>
          <p:cNvSpPr/>
          <p:nvPr/>
        </p:nvSpPr>
        <p:spPr>
          <a:xfrm>
            <a:off x="8184232" y="4126217"/>
            <a:ext cx="1656184" cy="527672"/>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feld 8"/>
          <p:cNvSpPr txBox="1"/>
          <p:nvPr/>
        </p:nvSpPr>
        <p:spPr>
          <a:xfrm>
            <a:off x="8040216" y="2330734"/>
            <a:ext cx="288032" cy="369332"/>
          </a:xfrm>
          <a:prstGeom prst="rect">
            <a:avLst/>
          </a:prstGeom>
          <a:noFill/>
        </p:spPr>
        <p:txBody>
          <a:bodyPr wrap="square" rtlCol="0">
            <a:spAutoFit/>
          </a:bodyPr>
          <a:lstStyle/>
          <a:p>
            <a:r>
              <a:rPr lang="en-GB" dirty="0" smtClean="0"/>
              <a:t>*</a:t>
            </a:r>
            <a:endParaRPr lang="en-GB" dirty="0"/>
          </a:p>
        </p:txBody>
      </p:sp>
      <p:sp>
        <p:nvSpPr>
          <p:cNvPr id="10" name="Textfeld 9"/>
          <p:cNvSpPr txBox="1"/>
          <p:nvPr/>
        </p:nvSpPr>
        <p:spPr>
          <a:xfrm>
            <a:off x="7889574" y="1820544"/>
            <a:ext cx="438674" cy="369332"/>
          </a:xfrm>
          <a:prstGeom prst="rect">
            <a:avLst/>
          </a:prstGeom>
          <a:noFill/>
        </p:spPr>
        <p:txBody>
          <a:bodyPr wrap="square" rtlCol="0">
            <a:spAutoFit/>
          </a:bodyPr>
          <a:lstStyle/>
          <a:p>
            <a:r>
              <a:rPr lang="en-GB" dirty="0" smtClean="0"/>
              <a:t>**</a:t>
            </a:r>
            <a:endParaRPr lang="en-GB" dirty="0"/>
          </a:p>
        </p:txBody>
      </p:sp>
    </p:spTree>
    <p:extLst>
      <p:ext uri="{BB962C8B-B14F-4D97-AF65-F5344CB8AC3E}">
        <p14:creationId xmlns:p14="http://schemas.microsoft.com/office/powerpoint/2010/main" val="278950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7" name="Textfeld 6"/>
          <p:cNvSpPr txBox="1"/>
          <p:nvPr/>
        </p:nvSpPr>
        <p:spPr>
          <a:xfrm>
            <a:off x="6063995" y="4293096"/>
            <a:ext cx="5732443" cy="1015663"/>
          </a:xfrm>
          <a:prstGeom prst="rect">
            <a:avLst/>
          </a:prstGeom>
          <a:noFill/>
        </p:spPr>
        <p:txBody>
          <a:bodyPr wrap="square" rtlCol="0">
            <a:spAutoFit/>
          </a:bodyPr>
          <a:lstStyle/>
          <a:p>
            <a:r>
              <a:rPr lang="en-GB" sz="1200" dirty="0" smtClean="0"/>
              <a:t>Waist scale variation with fixed waist length = 2.5 cm</a:t>
            </a:r>
          </a:p>
          <a:p>
            <a:endParaRPr lang="en-GB" sz="1200" dirty="0"/>
          </a:p>
          <a:p>
            <a:r>
              <a:rPr lang="en-GB" sz="1200" dirty="0" smtClean="0"/>
              <a:t>Shorter fiber achieves lowest wavelengths</a:t>
            </a:r>
          </a:p>
          <a:p>
            <a:r>
              <a:rPr lang="en-GB" sz="1200" dirty="0" smtClean="0"/>
              <a:t>High wavelength depends exclusively on the transmission available by the waist.</a:t>
            </a:r>
          </a:p>
          <a:p>
            <a:endParaRPr lang="en-GB" sz="1200" dirty="0"/>
          </a:p>
        </p:txBody>
      </p:sp>
      <p:pic>
        <p:nvPicPr>
          <p:cNvPr id="2" name="Grafik 1"/>
          <p:cNvPicPr>
            <a:picLocks noChangeAspect="1"/>
          </p:cNvPicPr>
          <p:nvPr/>
        </p:nvPicPr>
        <p:blipFill rotWithShape="1">
          <a:blip r:embed="rId2" cstate="print">
            <a:extLst>
              <a:ext uri="{28A0092B-C50C-407E-A947-70E740481C1C}">
                <a14:useLocalDpi xmlns:a14="http://schemas.microsoft.com/office/drawing/2010/main" val="0"/>
              </a:ext>
            </a:extLst>
          </a:blip>
          <a:srcRect l="5001" t="8001" r="8751" b="5900"/>
          <a:stretch/>
        </p:blipFill>
        <p:spPr>
          <a:xfrm>
            <a:off x="6456038" y="260648"/>
            <a:ext cx="4948355" cy="3528392"/>
          </a:xfrm>
          <a:prstGeom prst="rect">
            <a:avLst/>
          </a:prstGeom>
        </p:spPr>
      </p:pic>
      <p:pic>
        <p:nvPicPr>
          <p:cNvPr id="3" name="Grafik 2"/>
          <p:cNvPicPr>
            <a:picLocks noChangeAspect="1"/>
          </p:cNvPicPr>
          <p:nvPr/>
        </p:nvPicPr>
        <p:blipFill rotWithShape="1">
          <a:blip r:embed="rId3" cstate="print">
            <a:extLst>
              <a:ext uri="{28A0092B-C50C-407E-A947-70E740481C1C}">
                <a14:useLocalDpi xmlns:a14="http://schemas.microsoft.com/office/drawing/2010/main" val="0"/>
              </a:ext>
            </a:extLst>
          </a:blip>
          <a:srcRect l="5000" t="8000" r="9501" b="5901"/>
          <a:stretch/>
        </p:blipFill>
        <p:spPr>
          <a:xfrm>
            <a:off x="1199456" y="3548045"/>
            <a:ext cx="3904239" cy="2808312"/>
          </a:xfrm>
          <a:prstGeom prst="rect">
            <a:avLst/>
          </a:prstGeom>
        </p:spPr>
      </p:pic>
      <p:pic>
        <p:nvPicPr>
          <p:cNvPr id="5" name="Grafik 4"/>
          <p:cNvPicPr>
            <a:picLocks noChangeAspect="1"/>
          </p:cNvPicPr>
          <p:nvPr/>
        </p:nvPicPr>
        <p:blipFill rotWithShape="1">
          <a:blip r:embed="rId4" cstate="print">
            <a:extLst>
              <a:ext uri="{28A0092B-C50C-407E-A947-70E740481C1C}">
                <a14:useLocalDpi xmlns:a14="http://schemas.microsoft.com/office/drawing/2010/main" val="0"/>
              </a:ext>
            </a:extLst>
          </a:blip>
          <a:srcRect l="5000" t="8000" r="9501" b="5901"/>
          <a:stretch/>
        </p:blipFill>
        <p:spPr>
          <a:xfrm>
            <a:off x="1199456" y="260648"/>
            <a:ext cx="4166098" cy="2996667"/>
          </a:xfrm>
          <a:prstGeom prst="rect">
            <a:avLst/>
          </a:prstGeom>
        </p:spPr>
      </p:pic>
      <p:sp>
        <p:nvSpPr>
          <p:cNvPr id="8" name="Ellipse 7"/>
          <p:cNvSpPr/>
          <p:nvPr/>
        </p:nvSpPr>
        <p:spPr>
          <a:xfrm>
            <a:off x="2567608" y="5445224"/>
            <a:ext cx="460149" cy="441732"/>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368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6"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Same with fiber two</a:t>
            </a:r>
            <a:endParaRPr lang="en-CA"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040" y="1556792"/>
            <a:ext cx="5384117" cy="3893704"/>
          </a:xfrm>
          <a:prstGeom prst="rect">
            <a:avLst/>
          </a:prstGeom>
        </p:spPr>
      </p:pic>
      <p:pic>
        <p:nvPicPr>
          <p:cNvPr id="13" name="Grafik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556792"/>
            <a:ext cx="5384117" cy="3893704"/>
          </a:xfrm>
          <a:prstGeom prst="rect">
            <a:avLst/>
          </a:prstGeom>
        </p:spPr>
      </p:pic>
      <p:sp>
        <p:nvSpPr>
          <p:cNvPr id="14" name="Ellipse 13"/>
          <p:cNvSpPr/>
          <p:nvPr/>
        </p:nvSpPr>
        <p:spPr>
          <a:xfrm>
            <a:off x="9120336" y="4653136"/>
            <a:ext cx="1656184" cy="648072"/>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630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r="47875"/>
          <a:stretch/>
        </p:blipFill>
        <p:spPr>
          <a:xfrm>
            <a:off x="2730740" y="1159719"/>
            <a:ext cx="2800544" cy="5379200"/>
          </a:xfrm>
          <a:prstGeom prst="rect">
            <a:avLst/>
          </a:prstGeom>
        </p:spPr>
      </p:pic>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r="47731"/>
          <a:stretch/>
        </p:blipFill>
        <p:spPr>
          <a:xfrm>
            <a:off x="6456040" y="1159719"/>
            <a:ext cx="2808312" cy="5379200"/>
          </a:xfrm>
          <a:prstGeom prst="rect">
            <a:avLst/>
          </a:prstGeom>
        </p:spPr>
      </p:pic>
      <p:sp>
        <p:nvSpPr>
          <p:cNvPr id="7" name="Textfeld 6"/>
          <p:cNvSpPr txBox="1"/>
          <p:nvPr/>
        </p:nvSpPr>
        <p:spPr>
          <a:xfrm>
            <a:off x="4223792" y="877362"/>
            <a:ext cx="274434" cy="369332"/>
          </a:xfrm>
          <a:prstGeom prst="rect">
            <a:avLst/>
          </a:prstGeom>
          <a:noFill/>
        </p:spPr>
        <p:txBody>
          <a:bodyPr wrap="none" rtlCol="0">
            <a:spAutoFit/>
          </a:bodyPr>
          <a:lstStyle/>
          <a:p>
            <a:r>
              <a:rPr lang="en-GB" dirty="0" smtClean="0"/>
              <a:t>*</a:t>
            </a:r>
            <a:endParaRPr lang="en-GB" dirty="0"/>
          </a:p>
        </p:txBody>
      </p:sp>
      <p:sp>
        <p:nvSpPr>
          <p:cNvPr id="8" name="Textfeld 7"/>
          <p:cNvSpPr txBox="1"/>
          <p:nvPr/>
        </p:nvSpPr>
        <p:spPr>
          <a:xfrm>
            <a:off x="7722979" y="692696"/>
            <a:ext cx="364202" cy="369332"/>
          </a:xfrm>
          <a:prstGeom prst="rect">
            <a:avLst/>
          </a:prstGeom>
          <a:noFill/>
        </p:spPr>
        <p:txBody>
          <a:bodyPr wrap="none" rtlCol="0">
            <a:spAutoFit/>
          </a:bodyPr>
          <a:lstStyle/>
          <a:p>
            <a:r>
              <a:rPr lang="en-GB" dirty="0" smtClean="0"/>
              <a:t>**</a:t>
            </a:r>
            <a:endParaRPr lang="en-GB" dirty="0"/>
          </a:p>
        </p:txBody>
      </p:sp>
    </p:spTree>
    <p:extLst>
      <p:ext uri="{BB962C8B-B14F-4D97-AF65-F5344CB8AC3E}">
        <p14:creationId xmlns:p14="http://schemas.microsoft.com/office/powerpoint/2010/main" val="176250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l="1" r="-518"/>
          <a:stretch/>
        </p:blipFill>
        <p:spPr>
          <a:xfrm>
            <a:off x="263352" y="1159719"/>
            <a:ext cx="5400600" cy="5379200"/>
          </a:xfrm>
          <a:prstGeom prst="rect">
            <a:avLst/>
          </a:prstGeom>
        </p:spPr>
      </p:pic>
      <p:sp>
        <p:nvSpPr>
          <p:cNvPr id="7" name="Textfeld 6"/>
          <p:cNvSpPr txBox="1"/>
          <p:nvPr/>
        </p:nvSpPr>
        <p:spPr>
          <a:xfrm>
            <a:off x="5719228" y="5877272"/>
            <a:ext cx="4875502" cy="276999"/>
          </a:xfrm>
          <a:prstGeom prst="rect">
            <a:avLst/>
          </a:prstGeom>
          <a:noFill/>
        </p:spPr>
        <p:txBody>
          <a:bodyPr wrap="none" rtlCol="0">
            <a:spAutoFit/>
          </a:bodyPr>
          <a:lstStyle/>
          <a:p>
            <a:r>
              <a:rPr lang="en-GB" sz="1200" dirty="0" smtClean="0"/>
              <a:t>Self phase modulation. The pulse gets stretched. GVD is anomalous.</a:t>
            </a:r>
            <a:endParaRPr lang="en-GB" sz="1200" dirty="0"/>
          </a:p>
        </p:txBody>
      </p:sp>
      <p:sp>
        <p:nvSpPr>
          <p:cNvPr id="9" name="Textfeld 8"/>
          <p:cNvSpPr txBox="1"/>
          <p:nvPr/>
        </p:nvSpPr>
        <p:spPr>
          <a:xfrm>
            <a:off x="5719228" y="5157192"/>
            <a:ext cx="4934364" cy="461665"/>
          </a:xfrm>
          <a:prstGeom prst="rect">
            <a:avLst/>
          </a:prstGeom>
          <a:noFill/>
        </p:spPr>
        <p:txBody>
          <a:bodyPr wrap="none" rtlCol="0">
            <a:spAutoFit/>
          </a:bodyPr>
          <a:lstStyle/>
          <a:p>
            <a:r>
              <a:rPr lang="en-GB" sz="1200" dirty="0" smtClean="0"/>
              <a:t>The core is not small enough. Non enough intensity for nonlinearities. </a:t>
            </a:r>
          </a:p>
          <a:p>
            <a:r>
              <a:rPr lang="en-GB" sz="1200" dirty="0" smtClean="0"/>
              <a:t>Only SPM. </a:t>
            </a:r>
            <a:endParaRPr lang="en-GB" sz="1200" dirty="0"/>
          </a:p>
        </p:txBody>
      </p:sp>
      <p:sp>
        <p:nvSpPr>
          <p:cNvPr id="10" name="Textfeld 9"/>
          <p:cNvSpPr txBox="1"/>
          <p:nvPr/>
        </p:nvSpPr>
        <p:spPr>
          <a:xfrm>
            <a:off x="5660021" y="4328298"/>
            <a:ext cx="6447150" cy="646331"/>
          </a:xfrm>
          <a:prstGeom prst="rect">
            <a:avLst/>
          </a:prstGeom>
          <a:noFill/>
        </p:spPr>
        <p:txBody>
          <a:bodyPr wrap="none" rtlCol="0">
            <a:spAutoFit/>
          </a:bodyPr>
          <a:lstStyle/>
          <a:p>
            <a:r>
              <a:rPr lang="en-GB" sz="1200" dirty="0" smtClean="0"/>
              <a:t>Small enough core. </a:t>
            </a:r>
            <a:r>
              <a:rPr lang="en-GB" sz="1200" b="1" dirty="0" smtClean="0"/>
              <a:t>Raman for asymmetric. It compresses the </a:t>
            </a:r>
          </a:p>
          <a:p>
            <a:r>
              <a:rPr lang="en-GB" sz="1200" b="1" dirty="0" smtClean="0"/>
              <a:t>pulse. Gets shorter</a:t>
            </a:r>
            <a:r>
              <a:rPr lang="en-GB" sz="1200" dirty="0" smtClean="0"/>
              <a:t>. Where the pulse is short enough + peak power gets higher. Explodes. </a:t>
            </a:r>
          </a:p>
          <a:p>
            <a:r>
              <a:rPr lang="en-GB" sz="1200" dirty="0" smtClean="0"/>
              <a:t>When the zero dispersion is closed to pump, everything happens?</a:t>
            </a:r>
            <a:endParaRPr lang="en-GB" sz="1200" dirty="0"/>
          </a:p>
        </p:txBody>
      </p:sp>
      <p:sp>
        <p:nvSpPr>
          <p:cNvPr id="11" name="Textfeld 10"/>
          <p:cNvSpPr txBox="1"/>
          <p:nvPr/>
        </p:nvSpPr>
        <p:spPr>
          <a:xfrm>
            <a:off x="5653205" y="3684070"/>
            <a:ext cx="7544053" cy="461665"/>
          </a:xfrm>
          <a:prstGeom prst="rect">
            <a:avLst/>
          </a:prstGeom>
          <a:noFill/>
        </p:spPr>
        <p:txBody>
          <a:bodyPr wrap="none" rtlCol="0">
            <a:spAutoFit/>
          </a:bodyPr>
          <a:lstStyle/>
          <a:p>
            <a:r>
              <a:rPr lang="en-GB" sz="1200" dirty="0" smtClean="0"/>
              <a:t>Soliton always going to the lower energy. Larger wavelength. </a:t>
            </a:r>
          </a:p>
          <a:p>
            <a:r>
              <a:rPr lang="en-GB" sz="1200" dirty="0" smtClean="0"/>
              <a:t>Dispersive waves from independent solitons are in charge of the shorter wavelengths part of the broadening.</a:t>
            </a:r>
          </a:p>
        </p:txBody>
      </p:sp>
      <p:sp>
        <p:nvSpPr>
          <p:cNvPr id="12" name="Textfeld 11"/>
          <p:cNvSpPr txBox="1"/>
          <p:nvPr/>
        </p:nvSpPr>
        <p:spPr>
          <a:xfrm>
            <a:off x="5660021" y="3194822"/>
            <a:ext cx="7002238" cy="276999"/>
          </a:xfrm>
          <a:prstGeom prst="rect">
            <a:avLst/>
          </a:prstGeom>
          <a:noFill/>
        </p:spPr>
        <p:txBody>
          <a:bodyPr wrap="none" rtlCol="0">
            <a:spAutoFit/>
          </a:bodyPr>
          <a:lstStyle/>
          <a:p>
            <a:r>
              <a:rPr lang="en-GB" sz="1200" dirty="0" smtClean="0"/>
              <a:t>High energy solitons </a:t>
            </a:r>
            <a:r>
              <a:rPr lang="en-GB" sz="1200" dirty="0" smtClean="0">
                <a:sym typeface="Wingdings" panose="05000000000000000000" pitchFamily="2" charset="2"/>
              </a:rPr>
              <a:t> Dispersive wave. No generation of short wavelength is generated by solitons</a:t>
            </a:r>
            <a:endParaRPr lang="en-GB" sz="1200" dirty="0" smtClean="0"/>
          </a:p>
        </p:txBody>
      </p:sp>
    </p:spTree>
    <p:extLst>
      <p:ext uri="{BB962C8B-B14F-4D97-AF65-F5344CB8AC3E}">
        <p14:creationId xmlns:p14="http://schemas.microsoft.com/office/powerpoint/2010/main" val="278049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7" name="Textfeld 6"/>
          <p:cNvSpPr txBox="1"/>
          <p:nvPr/>
        </p:nvSpPr>
        <p:spPr>
          <a:xfrm>
            <a:off x="5719228" y="5877272"/>
            <a:ext cx="4875502" cy="276999"/>
          </a:xfrm>
          <a:prstGeom prst="rect">
            <a:avLst/>
          </a:prstGeom>
          <a:noFill/>
        </p:spPr>
        <p:txBody>
          <a:bodyPr wrap="none" rtlCol="0">
            <a:spAutoFit/>
          </a:bodyPr>
          <a:lstStyle/>
          <a:p>
            <a:r>
              <a:rPr lang="en-GB" sz="1200" dirty="0" smtClean="0"/>
              <a:t>Self phase modulation. The pulse gets stretched. GVD is anomalous.</a:t>
            </a:r>
            <a:endParaRPr lang="en-GB" sz="1200" dirty="0"/>
          </a:p>
        </p:txBody>
      </p:sp>
      <p:sp>
        <p:nvSpPr>
          <p:cNvPr id="9" name="Textfeld 8"/>
          <p:cNvSpPr txBox="1"/>
          <p:nvPr/>
        </p:nvSpPr>
        <p:spPr>
          <a:xfrm>
            <a:off x="5719228" y="5157192"/>
            <a:ext cx="4934364" cy="461665"/>
          </a:xfrm>
          <a:prstGeom prst="rect">
            <a:avLst/>
          </a:prstGeom>
          <a:noFill/>
        </p:spPr>
        <p:txBody>
          <a:bodyPr wrap="none" rtlCol="0">
            <a:spAutoFit/>
          </a:bodyPr>
          <a:lstStyle/>
          <a:p>
            <a:r>
              <a:rPr lang="en-GB" sz="1200" dirty="0" smtClean="0"/>
              <a:t>The core is not small enough. Non enough intensity for nonlinearities. </a:t>
            </a:r>
          </a:p>
          <a:p>
            <a:r>
              <a:rPr lang="en-GB" sz="1200" dirty="0" smtClean="0"/>
              <a:t>Only SPM. </a:t>
            </a:r>
            <a:endParaRPr lang="en-GB" sz="1200" dirty="0"/>
          </a:p>
        </p:txBody>
      </p:sp>
      <p:sp>
        <p:nvSpPr>
          <p:cNvPr id="10" name="Textfeld 9"/>
          <p:cNvSpPr txBox="1"/>
          <p:nvPr/>
        </p:nvSpPr>
        <p:spPr>
          <a:xfrm>
            <a:off x="5660021" y="4328298"/>
            <a:ext cx="6447150" cy="646331"/>
          </a:xfrm>
          <a:prstGeom prst="rect">
            <a:avLst/>
          </a:prstGeom>
          <a:noFill/>
        </p:spPr>
        <p:txBody>
          <a:bodyPr wrap="none" rtlCol="0">
            <a:spAutoFit/>
          </a:bodyPr>
          <a:lstStyle/>
          <a:p>
            <a:r>
              <a:rPr lang="en-GB" sz="1200" dirty="0" smtClean="0"/>
              <a:t>Small enough core. </a:t>
            </a:r>
            <a:r>
              <a:rPr lang="en-GB" sz="1200" b="1" dirty="0" smtClean="0"/>
              <a:t>Raman for asymmetric. It compresses the </a:t>
            </a:r>
          </a:p>
          <a:p>
            <a:r>
              <a:rPr lang="en-GB" sz="1200" b="1" dirty="0" smtClean="0"/>
              <a:t>pulse. Gets shorter</a:t>
            </a:r>
            <a:r>
              <a:rPr lang="en-GB" sz="1200" dirty="0" smtClean="0"/>
              <a:t>. Where the pulse is short enough + peak power gets higher. Explodes. </a:t>
            </a:r>
          </a:p>
          <a:p>
            <a:r>
              <a:rPr lang="en-GB" sz="1200" dirty="0" smtClean="0"/>
              <a:t>When the zero dispersion is closed to pump, everything happens?</a:t>
            </a:r>
            <a:endParaRPr lang="en-GB" sz="1200" dirty="0"/>
          </a:p>
        </p:txBody>
      </p:sp>
      <p:sp>
        <p:nvSpPr>
          <p:cNvPr id="11" name="Textfeld 10"/>
          <p:cNvSpPr txBox="1"/>
          <p:nvPr/>
        </p:nvSpPr>
        <p:spPr>
          <a:xfrm>
            <a:off x="5653205" y="3684070"/>
            <a:ext cx="7544053" cy="461665"/>
          </a:xfrm>
          <a:prstGeom prst="rect">
            <a:avLst/>
          </a:prstGeom>
          <a:noFill/>
        </p:spPr>
        <p:txBody>
          <a:bodyPr wrap="none" rtlCol="0">
            <a:spAutoFit/>
          </a:bodyPr>
          <a:lstStyle/>
          <a:p>
            <a:r>
              <a:rPr lang="en-GB" sz="1200" dirty="0" smtClean="0"/>
              <a:t>Soliton always going to the lower energy. Larger wavelength. </a:t>
            </a:r>
          </a:p>
          <a:p>
            <a:r>
              <a:rPr lang="en-GB" sz="1200" dirty="0" smtClean="0"/>
              <a:t>Dispersive waves from independent solitons are in charge of the shorter wavelengths part of the broadening.</a:t>
            </a:r>
          </a:p>
        </p:txBody>
      </p:sp>
      <p:sp>
        <p:nvSpPr>
          <p:cNvPr id="12" name="Textfeld 11"/>
          <p:cNvSpPr txBox="1"/>
          <p:nvPr/>
        </p:nvSpPr>
        <p:spPr>
          <a:xfrm>
            <a:off x="5660021" y="3194822"/>
            <a:ext cx="7002238" cy="276999"/>
          </a:xfrm>
          <a:prstGeom prst="rect">
            <a:avLst/>
          </a:prstGeom>
          <a:noFill/>
        </p:spPr>
        <p:txBody>
          <a:bodyPr wrap="none" rtlCol="0">
            <a:spAutoFit/>
          </a:bodyPr>
          <a:lstStyle/>
          <a:p>
            <a:r>
              <a:rPr lang="en-GB" sz="1200" dirty="0" smtClean="0"/>
              <a:t>High energy solitons </a:t>
            </a:r>
            <a:r>
              <a:rPr lang="en-GB" sz="1200" dirty="0" smtClean="0">
                <a:sym typeface="Wingdings" panose="05000000000000000000" pitchFamily="2" charset="2"/>
              </a:rPr>
              <a:t> Dispersive wave. No generation of short wavelength is generated by solitons</a:t>
            </a:r>
            <a:endParaRPr lang="en-GB" sz="1200" dirty="0" smtClean="0"/>
          </a:p>
        </p:txBody>
      </p:sp>
      <p:sp>
        <p:nvSpPr>
          <p:cNvPr id="13" name="Textfeld 12"/>
          <p:cNvSpPr txBox="1"/>
          <p:nvPr/>
        </p:nvSpPr>
        <p:spPr>
          <a:xfrm>
            <a:off x="191344" y="1201043"/>
            <a:ext cx="5256584" cy="4893647"/>
          </a:xfrm>
          <a:prstGeom prst="rect">
            <a:avLst/>
          </a:prstGeom>
          <a:noFill/>
        </p:spPr>
        <p:txBody>
          <a:bodyPr wrap="square" rtlCol="0">
            <a:spAutoFit/>
          </a:bodyPr>
          <a:lstStyle/>
          <a:p>
            <a:r>
              <a:rPr lang="en-GB" sz="1200" dirty="0" smtClean="0"/>
              <a:t>Gap because we didn’t cross the Zero Dispersion. Still anomalous dispersion! You cannot make shorter wavelengths after. </a:t>
            </a:r>
          </a:p>
          <a:p>
            <a:r>
              <a:rPr lang="en-GB" sz="1200" dirty="0" smtClean="0"/>
              <a:t>Still anomalous. </a:t>
            </a:r>
          </a:p>
          <a:p>
            <a:r>
              <a:rPr lang="en-GB" sz="1200" dirty="0" smtClean="0"/>
              <a:t>Dispersive wave from the highest intensity wave. </a:t>
            </a:r>
          </a:p>
          <a:p>
            <a:r>
              <a:rPr lang="en-GB" sz="1200" dirty="0" smtClean="0"/>
              <a:t>Many dispersive waves from the many solitons and they merge. </a:t>
            </a:r>
          </a:p>
          <a:p>
            <a:r>
              <a:rPr lang="en-GB" sz="1200" dirty="0" smtClean="0"/>
              <a:t>The gap will be real. </a:t>
            </a:r>
          </a:p>
          <a:p>
            <a:endParaRPr lang="en-GB" sz="1200" dirty="0" smtClean="0"/>
          </a:p>
          <a:p>
            <a:r>
              <a:rPr lang="en-GB" sz="1200" b="1" dirty="0" smtClean="0"/>
              <a:t>Zero-dispersion </a:t>
            </a:r>
            <a:r>
              <a:rPr lang="en-GB" sz="1200" b="1" dirty="0"/>
              <a:t>wavelength</a:t>
            </a:r>
            <a:r>
              <a:rPr lang="en-GB" sz="1200" dirty="0"/>
              <a:t> is the </a:t>
            </a:r>
            <a:r>
              <a:rPr lang="en-GB" sz="1200" dirty="0">
                <a:hlinkClick r:id="rId2" tooltip="Wavelength"/>
              </a:rPr>
              <a:t>wavelength</a:t>
            </a:r>
            <a:r>
              <a:rPr lang="en-GB" sz="1200" dirty="0"/>
              <a:t> or wavelengths at which material </a:t>
            </a:r>
            <a:r>
              <a:rPr lang="en-GB" sz="1200" dirty="0">
                <a:hlinkClick r:id="rId3" tooltip="Dispersion (optics)"/>
              </a:rPr>
              <a:t>dispersion</a:t>
            </a:r>
            <a:r>
              <a:rPr lang="en-GB" sz="1200" dirty="0"/>
              <a:t> and </a:t>
            </a:r>
            <a:r>
              <a:rPr lang="en-GB" sz="1200" dirty="0">
                <a:hlinkClick r:id="rId4" tooltip="Waveguide"/>
              </a:rPr>
              <a:t>waveguide</a:t>
            </a:r>
            <a:r>
              <a:rPr lang="en-GB" sz="1200" dirty="0"/>
              <a:t> dispersion cancel one another</a:t>
            </a:r>
            <a:r>
              <a:rPr lang="en-GB" sz="1200" dirty="0" smtClean="0"/>
              <a:t>.</a:t>
            </a:r>
          </a:p>
          <a:p>
            <a:endParaRPr lang="en-GB" sz="1200" dirty="0"/>
          </a:p>
          <a:p>
            <a:r>
              <a:rPr lang="en-GB" sz="1200" dirty="0"/>
              <a:t> As a straightforward solution </a:t>
            </a:r>
            <a:r>
              <a:rPr lang="en-GB" sz="1200" dirty="0">
                <a:hlinkClick r:id="rId5" tooltip="Tapered fiber (page does not exist)"/>
              </a:rPr>
              <a:t>tapered </a:t>
            </a:r>
            <a:r>
              <a:rPr lang="en-GB" sz="1200" dirty="0" err="1">
                <a:hlinkClick r:id="rId5" tooltip="Tapered fiber (page does not exist)"/>
              </a:rPr>
              <a:t>fibers</a:t>
            </a:r>
            <a:r>
              <a:rPr lang="en-GB" sz="1200" dirty="0"/>
              <a:t> and </a:t>
            </a:r>
            <a:r>
              <a:rPr lang="en-GB" sz="1200" dirty="0">
                <a:hlinkClick r:id="rId6" tooltip="Holey fiber"/>
              </a:rPr>
              <a:t>holey </a:t>
            </a:r>
            <a:r>
              <a:rPr lang="en-GB" sz="1200" dirty="0" err="1">
                <a:hlinkClick r:id="rId6" tooltip="Holey fiber"/>
              </a:rPr>
              <a:t>fibers</a:t>
            </a:r>
            <a:r>
              <a:rPr lang="en-GB" sz="1200" dirty="0"/>
              <a:t> or </a:t>
            </a:r>
            <a:r>
              <a:rPr lang="en-GB" sz="1200" dirty="0">
                <a:hlinkClick r:id="rId7" tooltip="Photonic crystal fiber"/>
              </a:rPr>
              <a:t>photonic crystal </a:t>
            </a:r>
            <a:r>
              <a:rPr lang="en-GB" sz="1200" dirty="0" err="1">
                <a:hlinkClick r:id="rId7" tooltip="Photonic crystal fiber"/>
              </a:rPr>
              <a:t>fibers</a:t>
            </a:r>
            <a:r>
              <a:rPr lang="en-GB" sz="1200" dirty="0"/>
              <a:t> (PCF) were produced. Essentially they replace the cladding by air. This improves the contrast of refractive indices by a factor of 10. Therefore, the effective index is changed, especially for longer wavelengths. This type of refractive index change versus wavelength due to different geometry is called </a:t>
            </a:r>
            <a:r>
              <a:rPr lang="en-GB" sz="1200" dirty="0">
                <a:hlinkClick r:id="rId8" tooltip="Waveguide dispersion (page does not exist)"/>
              </a:rPr>
              <a:t>waveguide dispersion</a:t>
            </a:r>
            <a:r>
              <a:rPr lang="en-GB" sz="1200" dirty="0"/>
              <a:t>. As these narrow waveguides (~1-3 </a:t>
            </a:r>
            <a:r>
              <a:rPr lang="en-GB" sz="1200" dirty="0" err="1"/>
              <a:t>μm</a:t>
            </a:r>
            <a:r>
              <a:rPr lang="en-GB" sz="1200" dirty="0"/>
              <a:t> core diameter) are combined with </a:t>
            </a:r>
            <a:r>
              <a:rPr lang="en-GB" sz="1200" dirty="0">
                <a:hlinkClick r:id="rId9" tooltip="Ultrashort pulse"/>
              </a:rPr>
              <a:t>ultrashort pulses</a:t>
            </a:r>
            <a:r>
              <a:rPr lang="en-GB" sz="1200" dirty="0"/>
              <a:t> at the zero-dispersion wavelength pulses are not instantly destroyed by dispersion. After reaching a certain peak power within the pulse the </a:t>
            </a:r>
            <a:r>
              <a:rPr lang="en-GB" sz="1200" dirty="0">
                <a:hlinkClick r:id="rId10" tooltip="Non-linear refractive index (page does not exist)"/>
              </a:rPr>
              <a:t>non-linear refractive index</a:t>
            </a:r>
            <a:r>
              <a:rPr lang="en-GB" sz="1200" dirty="0"/>
              <a:t> starts to play an important role leading to frequency generation processes like </a:t>
            </a:r>
            <a:r>
              <a:rPr lang="en-GB" sz="1200" dirty="0">
                <a:hlinkClick r:id="rId11" tooltip="Self-phase modulation"/>
              </a:rPr>
              <a:t>self-phase modulation</a:t>
            </a:r>
            <a:r>
              <a:rPr lang="en-GB" sz="1200" dirty="0"/>
              <a:t> (SPM), </a:t>
            </a:r>
            <a:r>
              <a:rPr lang="en-GB" sz="1200" dirty="0" err="1">
                <a:hlinkClick r:id="rId12" tooltip="Modulational instability"/>
              </a:rPr>
              <a:t>modulational</a:t>
            </a:r>
            <a:r>
              <a:rPr lang="en-GB" sz="1200" dirty="0">
                <a:hlinkClick r:id="rId12" tooltip="Modulational instability"/>
              </a:rPr>
              <a:t> instability</a:t>
            </a:r>
            <a:r>
              <a:rPr lang="en-GB" sz="1200" dirty="0"/>
              <a:t>, </a:t>
            </a:r>
            <a:r>
              <a:rPr lang="en-GB" sz="1200" dirty="0">
                <a:hlinkClick r:id="rId13" tooltip="Soliton (optics)"/>
              </a:rPr>
              <a:t>soliton</a:t>
            </a:r>
            <a:r>
              <a:rPr lang="en-GB" sz="1200" dirty="0"/>
              <a:t> generation and </a:t>
            </a:r>
            <a:r>
              <a:rPr lang="en-GB" sz="1200" dirty="0">
                <a:hlinkClick r:id="rId14" tooltip="Soliton fission (page does not exist)"/>
              </a:rPr>
              <a:t>soliton fission</a:t>
            </a:r>
            <a:r>
              <a:rPr lang="en-GB" sz="1200" dirty="0"/>
              <a:t>, </a:t>
            </a:r>
            <a:r>
              <a:rPr lang="en-GB" sz="1200" dirty="0">
                <a:hlinkClick r:id="rId15" tooltip="Cross phase modulation"/>
              </a:rPr>
              <a:t>cross phase modulation</a:t>
            </a:r>
            <a:r>
              <a:rPr lang="en-GB" sz="1200" dirty="0"/>
              <a:t> (XPM) and others. All these processes generate new frequency components, meaning that input light with narrow bandwidth expands into a wide range of new colours, through a process called </a:t>
            </a:r>
            <a:r>
              <a:rPr lang="en-GB" sz="1200" dirty="0">
                <a:hlinkClick r:id="rId16" tooltip="Supercontinuum generation (page does not exist)"/>
              </a:rPr>
              <a:t>supercontinuum generation</a:t>
            </a:r>
            <a:r>
              <a:rPr lang="en-GB" sz="1200" dirty="0"/>
              <a:t>.</a:t>
            </a:r>
            <a:endParaRPr lang="en-GB" sz="1200" dirty="0" smtClean="0"/>
          </a:p>
        </p:txBody>
      </p:sp>
    </p:spTree>
    <p:extLst>
      <p:ext uri="{BB962C8B-B14F-4D97-AF65-F5344CB8AC3E}">
        <p14:creationId xmlns:p14="http://schemas.microsoft.com/office/powerpoint/2010/main" val="376438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7" name="Textfeld 6"/>
          <p:cNvSpPr txBox="1"/>
          <p:nvPr/>
        </p:nvSpPr>
        <p:spPr>
          <a:xfrm>
            <a:off x="3647728" y="5137667"/>
            <a:ext cx="5732443" cy="1384995"/>
          </a:xfrm>
          <a:prstGeom prst="rect">
            <a:avLst/>
          </a:prstGeom>
          <a:noFill/>
        </p:spPr>
        <p:txBody>
          <a:bodyPr wrap="square" rtlCol="0">
            <a:spAutoFit/>
          </a:bodyPr>
          <a:lstStyle/>
          <a:p>
            <a:r>
              <a:rPr lang="en-GB" sz="1200" dirty="0" smtClean="0"/>
              <a:t>Waist length variation with fixed waist scale = 0.3 (37.5 µm)</a:t>
            </a:r>
          </a:p>
          <a:p>
            <a:endParaRPr lang="en-GB" sz="1200" dirty="0"/>
          </a:p>
          <a:p>
            <a:r>
              <a:rPr lang="en-GB" sz="1200" dirty="0" smtClean="0"/>
              <a:t>Shorter fiber achieves lowest wavelengths</a:t>
            </a:r>
          </a:p>
          <a:p>
            <a:r>
              <a:rPr lang="en-GB" sz="1200" dirty="0" smtClean="0"/>
              <a:t>High wavelength depends exclusively on the transmission available by the waist</a:t>
            </a:r>
          </a:p>
          <a:p>
            <a:endParaRPr lang="en-GB" sz="1200" dirty="0"/>
          </a:p>
          <a:p>
            <a:r>
              <a:rPr lang="en-GB" sz="1200" b="1" dirty="0"/>
              <a:t>A better alternative consists in the PCFv2 for SPIROU which </a:t>
            </a:r>
            <a:r>
              <a:rPr lang="en-GB" sz="1200" b="1" dirty="0" err="1"/>
              <a:t>cutoff</a:t>
            </a:r>
            <a:r>
              <a:rPr lang="en-GB" sz="1200" b="1" dirty="0"/>
              <a:t> frequency is improved in the larger wavelengths</a:t>
            </a:r>
            <a:r>
              <a:rPr lang="en-GB" sz="1200" b="1" dirty="0" smtClean="0"/>
              <a:t>… </a:t>
            </a:r>
            <a:endParaRPr lang="en-GB" sz="1200" b="1"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914772"/>
            <a:ext cx="5761498" cy="4220163"/>
          </a:xfrm>
          <a:prstGeom prst="rect">
            <a:avLst/>
          </a:prstGeom>
        </p:spPr>
      </p:pic>
    </p:spTree>
    <p:extLst>
      <p:ext uri="{BB962C8B-B14F-4D97-AF65-F5344CB8AC3E}">
        <p14:creationId xmlns:p14="http://schemas.microsoft.com/office/powerpoint/2010/main" val="1250043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5" name="Textfeld 4"/>
          <p:cNvSpPr txBox="1"/>
          <p:nvPr/>
        </p:nvSpPr>
        <p:spPr>
          <a:xfrm>
            <a:off x="767408" y="1112803"/>
            <a:ext cx="10657184" cy="5111143"/>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Comments</a:t>
            </a:r>
            <a:endParaRPr lang="de-DE" sz="1542" b="1" dirty="0"/>
          </a:p>
          <a:p>
            <a:pPr marL="631576" lvl="1" indent="-259232" algn="just">
              <a:lnSpc>
                <a:spcPct val="150000"/>
              </a:lnSpc>
              <a:buFont typeface="Arial" panose="020B0604020202020204" pitchFamily="34" charset="0"/>
              <a:buChar char="•"/>
            </a:pPr>
            <a:r>
              <a:rPr lang="de-DE" sz="1300" dirty="0" smtClean="0"/>
              <a:t>Shorter </a:t>
            </a:r>
            <a:r>
              <a:rPr lang="de-DE" sz="1300" dirty="0" err="1" smtClean="0"/>
              <a:t>waist</a:t>
            </a:r>
            <a:r>
              <a:rPr lang="de-DE" sz="1300" dirty="0" smtClean="0"/>
              <a:t> </a:t>
            </a:r>
            <a:r>
              <a:rPr lang="de-DE" sz="1300" dirty="0" err="1" smtClean="0"/>
              <a:t>is</a:t>
            </a:r>
            <a:r>
              <a:rPr lang="de-DE" sz="1300" dirty="0" smtClean="0"/>
              <a:t> </a:t>
            </a:r>
            <a:r>
              <a:rPr lang="de-DE" sz="1300" dirty="0" err="1" smtClean="0"/>
              <a:t>better</a:t>
            </a:r>
            <a:r>
              <a:rPr lang="de-DE" sz="1300" dirty="0" smtClean="0"/>
              <a:t>. </a:t>
            </a:r>
            <a:r>
              <a:rPr lang="de-DE" sz="1300" dirty="0" err="1" smtClean="0"/>
              <a:t>How</a:t>
            </a:r>
            <a:r>
              <a:rPr lang="de-DE" sz="1300" dirty="0" smtClean="0"/>
              <a:t> </a:t>
            </a:r>
            <a:r>
              <a:rPr lang="de-DE" sz="1300" dirty="0" err="1" smtClean="0"/>
              <a:t>many</a:t>
            </a:r>
            <a:r>
              <a:rPr lang="de-DE" sz="1300" dirty="0" smtClean="0"/>
              <a:t> dB </a:t>
            </a:r>
            <a:r>
              <a:rPr lang="de-DE" sz="1300" dirty="0" err="1" smtClean="0"/>
              <a:t>loss</a:t>
            </a:r>
            <a:r>
              <a:rPr lang="de-DE" sz="1300" dirty="0" smtClean="0"/>
              <a:t> per cm. The </a:t>
            </a:r>
            <a:r>
              <a:rPr lang="de-DE" sz="1300" dirty="0" err="1" smtClean="0"/>
              <a:t>shorter</a:t>
            </a:r>
            <a:r>
              <a:rPr lang="de-DE" sz="1300" dirty="0" smtClean="0"/>
              <a:t> </a:t>
            </a:r>
            <a:r>
              <a:rPr lang="de-DE" sz="1300" dirty="0" err="1" smtClean="0"/>
              <a:t>the</a:t>
            </a:r>
            <a:r>
              <a:rPr lang="de-DE" sz="1300" dirty="0" smtClean="0"/>
              <a:t> </a:t>
            </a:r>
            <a:r>
              <a:rPr lang="de-DE" sz="1300" dirty="0" err="1" smtClean="0"/>
              <a:t>waist</a:t>
            </a:r>
            <a:r>
              <a:rPr lang="de-DE" sz="1300" dirty="0" smtClean="0"/>
              <a:t> </a:t>
            </a:r>
            <a:r>
              <a:rPr lang="de-DE" sz="1300" dirty="0" err="1" smtClean="0"/>
              <a:t>the</a:t>
            </a:r>
            <a:r>
              <a:rPr lang="de-DE" sz="1300" dirty="0" smtClean="0"/>
              <a:t> </a:t>
            </a:r>
            <a:r>
              <a:rPr lang="de-DE" sz="1300" dirty="0" err="1" smtClean="0"/>
              <a:t>better</a:t>
            </a:r>
            <a:r>
              <a:rPr lang="de-DE" sz="1300" dirty="0" smtClean="0"/>
              <a:t>. </a:t>
            </a:r>
          </a:p>
          <a:p>
            <a:pPr marL="631576" lvl="1" indent="-259232" algn="just">
              <a:lnSpc>
                <a:spcPct val="150000"/>
              </a:lnSpc>
              <a:buFont typeface="Arial" panose="020B0604020202020204" pitchFamily="34" charset="0"/>
              <a:buChar char="•"/>
            </a:pPr>
            <a:r>
              <a:rPr lang="de-DE" sz="1300" dirty="0" err="1" smtClean="0"/>
              <a:t>Tranmission</a:t>
            </a:r>
            <a:r>
              <a:rPr lang="de-DE" sz="1300" dirty="0" smtClean="0"/>
              <a:t> </a:t>
            </a:r>
            <a:r>
              <a:rPr lang="de-DE" sz="1300" dirty="0" err="1" smtClean="0"/>
              <a:t>depends</a:t>
            </a:r>
            <a:r>
              <a:rPr lang="de-DE" sz="1300" dirty="0" smtClean="0"/>
              <a:t> on </a:t>
            </a:r>
            <a:r>
              <a:rPr lang="de-DE" sz="1300" dirty="0" err="1" smtClean="0"/>
              <a:t>the</a:t>
            </a:r>
            <a:r>
              <a:rPr lang="de-DE" sz="1300" dirty="0" smtClean="0"/>
              <a:t> </a:t>
            </a:r>
            <a:r>
              <a:rPr lang="de-DE" sz="1300" dirty="0" err="1" smtClean="0"/>
              <a:t>air</a:t>
            </a:r>
            <a:r>
              <a:rPr lang="de-DE" sz="1300" dirty="0" smtClean="0"/>
              <a:t> </a:t>
            </a:r>
            <a:r>
              <a:rPr lang="de-DE" sz="1300" dirty="0" err="1" smtClean="0"/>
              <a:t>holes</a:t>
            </a:r>
            <a:r>
              <a:rPr lang="de-DE" sz="1300" dirty="0" smtClean="0"/>
              <a:t>. </a:t>
            </a:r>
          </a:p>
          <a:p>
            <a:pPr marL="631576" lvl="1" indent="-259232" algn="just">
              <a:lnSpc>
                <a:spcPct val="150000"/>
              </a:lnSpc>
              <a:buFont typeface="Arial" panose="020B0604020202020204" pitchFamily="34" charset="0"/>
              <a:buChar char="•"/>
            </a:pPr>
            <a:r>
              <a:rPr lang="de-DE" sz="1300" dirty="0" smtClean="0"/>
              <a:t>Transmission </a:t>
            </a:r>
            <a:r>
              <a:rPr lang="de-DE" sz="1300" dirty="0" err="1" smtClean="0"/>
              <a:t>depends</a:t>
            </a:r>
            <a:r>
              <a:rPr lang="de-DE" sz="1300" dirty="0" smtClean="0"/>
              <a:t> on </a:t>
            </a:r>
            <a:r>
              <a:rPr lang="de-DE" sz="1300" dirty="0" err="1" smtClean="0"/>
              <a:t>the</a:t>
            </a:r>
            <a:r>
              <a:rPr lang="de-DE" sz="1300" dirty="0" smtClean="0"/>
              <a:t> </a:t>
            </a:r>
            <a:r>
              <a:rPr lang="de-DE" sz="1300" dirty="0" err="1" smtClean="0"/>
              <a:t>diameter</a:t>
            </a:r>
            <a:r>
              <a:rPr lang="de-DE" sz="1300" dirty="0"/>
              <a:t> </a:t>
            </a:r>
            <a:r>
              <a:rPr lang="de-DE" sz="1300" dirty="0" err="1" smtClean="0"/>
              <a:t>of</a:t>
            </a:r>
            <a:r>
              <a:rPr lang="de-DE" sz="1300" dirty="0" smtClean="0"/>
              <a:t> </a:t>
            </a:r>
            <a:r>
              <a:rPr lang="de-DE" sz="1300" dirty="0" err="1" smtClean="0"/>
              <a:t>the</a:t>
            </a:r>
            <a:r>
              <a:rPr lang="de-DE" sz="1300" dirty="0" smtClean="0"/>
              <a:t> </a:t>
            </a:r>
            <a:r>
              <a:rPr lang="de-DE" sz="1300" dirty="0" err="1" smtClean="0"/>
              <a:t>core</a:t>
            </a:r>
            <a:r>
              <a:rPr lang="de-DE" sz="1300" dirty="0" smtClean="0"/>
              <a:t>. </a:t>
            </a:r>
          </a:p>
          <a:p>
            <a:pPr marL="631576" lvl="1" indent="-259232" algn="just">
              <a:lnSpc>
                <a:spcPct val="150000"/>
              </a:lnSpc>
              <a:buFont typeface="Arial" panose="020B0604020202020204" pitchFamily="34" charset="0"/>
              <a:buChar char="•"/>
            </a:pPr>
            <a:r>
              <a:rPr lang="de-DE" sz="1300" dirty="0" err="1" smtClean="0"/>
              <a:t>Bigger</a:t>
            </a:r>
            <a:r>
              <a:rPr lang="de-DE" sz="1300" dirty="0" smtClean="0"/>
              <a:t> </a:t>
            </a:r>
            <a:r>
              <a:rPr lang="de-DE" sz="1300" dirty="0" err="1" smtClean="0"/>
              <a:t>core</a:t>
            </a:r>
            <a:r>
              <a:rPr lang="de-DE" sz="1300" dirty="0"/>
              <a:t> </a:t>
            </a:r>
            <a:r>
              <a:rPr lang="de-DE" sz="1300" dirty="0" err="1" smtClean="0"/>
              <a:t>less</a:t>
            </a:r>
            <a:r>
              <a:rPr lang="de-DE" sz="1300" dirty="0" smtClean="0"/>
              <a:t> </a:t>
            </a:r>
            <a:r>
              <a:rPr lang="de-DE" sz="1300" dirty="0" err="1" smtClean="0"/>
              <a:t>nonlinearity</a:t>
            </a:r>
            <a:r>
              <a:rPr lang="de-DE" sz="1300" dirty="0" smtClean="0"/>
              <a:t>, </a:t>
            </a:r>
            <a:r>
              <a:rPr lang="de-DE" sz="1300" dirty="0" err="1" smtClean="0"/>
              <a:t>less</a:t>
            </a:r>
            <a:r>
              <a:rPr lang="de-DE" sz="1300" dirty="0" smtClean="0"/>
              <a:t> </a:t>
            </a:r>
            <a:r>
              <a:rPr lang="de-DE" sz="1300" dirty="0" err="1" smtClean="0"/>
              <a:t>intensity</a:t>
            </a:r>
            <a:endParaRPr lang="de-DE" sz="1300" dirty="0"/>
          </a:p>
          <a:p>
            <a:pPr marL="631576" lvl="1" indent="-259232" algn="just">
              <a:lnSpc>
                <a:spcPct val="150000"/>
              </a:lnSpc>
              <a:buFont typeface="Arial" panose="020B0604020202020204" pitchFamily="34" charset="0"/>
              <a:buChar char="•"/>
            </a:pPr>
            <a:r>
              <a:rPr lang="de-DE" sz="1300" dirty="0" err="1" smtClean="0"/>
              <a:t>Therefore</a:t>
            </a:r>
            <a:r>
              <a:rPr lang="de-DE" sz="1300" dirty="0" smtClean="0"/>
              <a:t>, </a:t>
            </a:r>
            <a:r>
              <a:rPr lang="de-DE" sz="1300" dirty="0" err="1" smtClean="0"/>
              <a:t>short</a:t>
            </a:r>
            <a:r>
              <a:rPr lang="de-DE" sz="1300" dirty="0" smtClean="0"/>
              <a:t> </a:t>
            </a:r>
            <a:r>
              <a:rPr lang="de-DE" sz="1300" dirty="0" err="1" smtClean="0"/>
              <a:t>waist</a:t>
            </a:r>
            <a:r>
              <a:rPr lang="de-DE" sz="1300" dirty="0" smtClean="0"/>
              <a:t>, </a:t>
            </a:r>
            <a:r>
              <a:rPr lang="de-DE" sz="1300" dirty="0" err="1" smtClean="0"/>
              <a:t>small</a:t>
            </a:r>
            <a:r>
              <a:rPr lang="de-DE" sz="1300" dirty="0" smtClean="0"/>
              <a:t> </a:t>
            </a:r>
            <a:r>
              <a:rPr lang="de-DE" sz="1300" dirty="0" err="1" smtClean="0"/>
              <a:t>core</a:t>
            </a:r>
            <a:r>
              <a:rPr lang="de-DE" sz="1300" dirty="0" smtClean="0"/>
              <a:t>.</a:t>
            </a:r>
          </a:p>
          <a:p>
            <a:pPr marL="631576" lvl="1" indent="-259232" algn="just">
              <a:lnSpc>
                <a:spcPct val="150000"/>
              </a:lnSpc>
              <a:buFont typeface="Arial" panose="020B0604020202020204" pitchFamily="34" charset="0"/>
              <a:buChar char="•"/>
            </a:pPr>
            <a:r>
              <a:rPr lang="de-DE" sz="1300" dirty="0" smtClean="0"/>
              <a:t>1 cm </a:t>
            </a:r>
            <a:r>
              <a:rPr lang="de-DE" sz="1300" dirty="0" err="1" smtClean="0"/>
              <a:t>is</a:t>
            </a:r>
            <a:r>
              <a:rPr lang="de-DE" sz="1300" dirty="0" smtClean="0"/>
              <a:t> </a:t>
            </a:r>
            <a:r>
              <a:rPr lang="de-DE" sz="1300" dirty="0" err="1" smtClean="0"/>
              <a:t>already</a:t>
            </a:r>
            <a:r>
              <a:rPr lang="de-DE" sz="1300" dirty="0" smtClean="0"/>
              <a:t> </a:t>
            </a:r>
            <a:r>
              <a:rPr lang="de-DE" sz="1300" dirty="0" err="1" smtClean="0"/>
              <a:t>quite</a:t>
            </a:r>
            <a:r>
              <a:rPr lang="de-DE" sz="1300" dirty="0" smtClean="0"/>
              <a:t> </a:t>
            </a:r>
            <a:r>
              <a:rPr lang="de-DE" sz="1300" dirty="0" err="1" smtClean="0"/>
              <a:t>short</a:t>
            </a:r>
            <a:r>
              <a:rPr lang="de-DE" sz="1300" dirty="0" smtClean="0"/>
              <a:t>. </a:t>
            </a:r>
            <a:r>
              <a:rPr lang="de-DE" sz="1300" dirty="0" err="1" smtClean="0"/>
              <a:t>You</a:t>
            </a:r>
            <a:r>
              <a:rPr lang="de-DE" sz="1300" dirty="0" smtClean="0"/>
              <a:t> </a:t>
            </a:r>
            <a:r>
              <a:rPr lang="de-DE" sz="1300" dirty="0" err="1" smtClean="0"/>
              <a:t>cannot</a:t>
            </a:r>
            <a:r>
              <a:rPr lang="de-DE" sz="1300" dirty="0" smtClean="0"/>
              <a:t> </a:t>
            </a:r>
            <a:r>
              <a:rPr lang="de-DE" sz="1300" dirty="0" err="1" smtClean="0"/>
              <a:t>make</a:t>
            </a:r>
            <a:r>
              <a:rPr lang="de-DE" sz="1300" dirty="0" smtClean="0"/>
              <a:t> </a:t>
            </a:r>
            <a:r>
              <a:rPr lang="de-DE" sz="1300" dirty="0" err="1" smtClean="0"/>
              <a:t>it</a:t>
            </a:r>
            <a:r>
              <a:rPr lang="de-DE" sz="1300" dirty="0" smtClean="0"/>
              <a:t> </a:t>
            </a:r>
            <a:r>
              <a:rPr lang="de-DE" sz="1300" dirty="0" err="1" smtClean="0"/>
              <a:t>shorter</a:t>
            </a:r>
            <a:r>
              <a:rPr lang="de-DE" sz="1300" dirty="0" smtClean="0"/>
              <a:t>.</a:t>
            </a:r>
          </a:p>
          <a:p>
            <a:pPr marL="631576" lvl="1" indent="-259232" algn="just">
              <a:lnSpc>
                <a:spcPct val="150000"/>
              </a:lnSpc>
              <a:buFont typeface="Arial" panose="020B0604020202020204" pitchFamily="34" charset="0"/>
              <a:buChar char="•"/>
            </a:pPr>
            <a:r>
              <a:rPr lang="de-DE" sz="1300" dirty="0" err="1" smtClean="0"/>
              <a:t>Backcut</a:t>
            </a:r>
            <a:r>
              <a:rPr lang="de-DE" sz="1300" dirty="0" smtClean="0"/>
              <a:t>. </a:t>
            </a:r>
          </a:p>
          <a:p>
            <a:pPr marL="631576" lvl="1" indent="-259232" algn="just">
              <a:lnSpc>
                <a:spcPct val="150000"/>
              </a:lnSpc>
              <a:buFont typeface="Arial" panose="020B0604020202020204" pitchFamily="34" charset="0"/>
              <a:buChar char="•"/>
            </a:pPr>
            <a:endParaRPr lang="de-DE" sz="1300" dirty="0"/>
          </a:p>
          <a:p>
            <a:pPr marL="631576" lvl="1" indent="-259232" algn="just">
              <a:lnSpc>
                <a:spcPct val="150000"/>
              </a:lnSpc>
              <a:buFont typeface="Arial" panose="020B0604020202020204" pitchFamily="34" charset="0"/>
              <a:buChar char="•"/>
            </a:pPr>
            <a:r>
              <a:rPr lang="de-DE" sz="1300" dirty="0" smtClean="0"/>
              <a:t>Version 2 </a:t>
            </a:r>
            <a:r>
              <a:rPr lang="de-DE" sz="1300" dirty="0" err="1" smtClean="0"/>
              <a:t>has</a:t>
            </a:r>
            <a:r>
              <a:rPr lang="de-DE" sz="1300" dirty="0" smtClean="0"/>
              <a:t> a </a:t>
            </a:r>
            <a:r>
              <a:rPr lang="de-DE" sz="1300" dirty="0" err="1" smtClean="0"/>
              <a:t>similar</a:t>
            </a:r>
            <a:r>
              <a:rPr lang="de-DE" sz="1300" dirty="0" smtClean="0"/>
              <a:t> design but </a:t>
            </a:r>
            <a:r>
              <a:rPr lang="de-DE" sz="1300" dirty="0" err="1" smtClean="0"/>
              <a:t>the</a:t>
            </a:r>
            <a:r>
              <a:rPr lang="de-DE" sz="1300" dirty="0" smtClean="0"/>
              <a:t> </a:t>
            </a:r>
            <a:r>
              <a:rPr lang="de-DE" sz="1300" dirty="0" err="1" smtClean="0"/>
              <a:t>tranmission</a:t>
            </a:r>
            <a:r>
              <a:rPr lang="de-DE" sz="1300" dirty="0" smtClean="0"/>
              <a:t> </a:t>
            </a:r>
            <a:r>
              <a:rPr lang="de-DE" sz="1300" dirty="0" err="1" smtClean="0"/>
              <a:t>is</a:t>
            </a:r>
            <a:r>
              <a:rPr lang="de-DE" sz="1300" dirty="0" smtClean="0"/>
              <a:t> </a:t>
            </a:r>
            <a:r>
              <a:rPr lang="de-DE" sz="1300" dirty="0" err="1" smtClean="0"/>
              <a:t>better</a:t>
            </a:r>
            <a:r>
              <a:rPr lang="de-DE" sz="1300" dirty="0" smtClean="0"/>
              <a:t> </a:t>
            </a:r>
            <a:r>
              <a:rPr lang="de-DE" sz="1300" dirty="0" err="1" smtClean="0"/>
              <a:t>for</a:t>
            </a:r>
            <a:r>
              <a:rPr lang="de-DE" sz="1300" dirty="0" smtClean="0"/>
              <a:t> </a:t>
            </a:r>
            <a:r>
              <a:rPr lang="de-DE" sz="1300" dirty="0" err="1" smtClean="0"/>
              <a:t>longer</a:t>
            </a:r>
            <a:r>
              <a:rPr lang="de-DE" sz="1300" dirty="0" smtClean="0"/>
              <a:t> </a:t>
            </a:r>
            <a:r>
              <a:rPr lang="de-DE" sz="1300" dirty="0" err="1" smtClean="0"/>
              <a:t>wavelengths</a:t>
            </a:r>
            <a:r>
              <a:rPr lang="de-DE" sz="1300" dirty="0" smtClean="0"/>
              <a:t>. 5 dB </a:t>
            </a:r>
            <a:r>
              <a:rPr lang="de-DE" sz="1300" dirty="0" err="1" smtClean="0"/>
              <a:t>is</a:t>
            </a:r>
            <a:r>
              <a:rPr lang="de-DE" sz="1300" dirty="0" smtClean="0"/>
              <a:t> </a:t>
            </a:r>
            <a:r>
              <a:rPr lang="de-DE" sz="1300" dirty="0" err="1" smtClean="0"/>
              <a:t>way</a:t>
            </a:r>
            <a:r>
              <a:rPr lang="de-DE" sz="1300" dirty="0" smtClean="0"/>
              <a:t> </a:t>
            </a:r>
            <a:r>
              <a:rPr lang="de-DE" sz="1300" dirty="0" err="1" smtClean="0"/>
              <a:t>too</a:t>
            </a:r>
            <a:r>
              <a:rPr lang="de-DE" sz="1300" dirty="0" smtClean="0"/>
              <a:t> </a:t>
            </a:r>
            <a:r>
              <a:rPr lang="de-DE" sz="1300" dirty="0" err="1" smtClean="0"/>
              <a:t>lossy</a:t>
            </a:r>
            <a:r>
              <a:rPr lang="de-DE" sz="1300" dirty="0" smtClean="0"/>
              <a:t>. The </a:t>
            </a:r>
            <a:r>
              <a:rPr lang="de-DE" sz="1300" dirty="0" err="1" smtClean="0"/>
              <a:t>holes</a:t>
            </a:r>
            <a:r>
              <a:rPr lang="de-DE" sz="1300" dirty="0" smtClean="0"/>
              <a:t> </a:t>
            </a:r>
            <a:r>
              <a:rPr lang="de-DE" sz="1300" dirty="0" err="1" smtClean="0"/>
              <a:t>diameter</a:t>
            </a:r>
            <a:r>
              <a:rPr lang="de-DE" sz="1300" dirty="0" smtClean="0"/>
              <a:t> </a:t>
            </a:r>
            <a:r>
              <a:rPr lang="de-DE" sz="1300" dirty="0" err="1" smtClean="0"/>
              <a:t>are</a:t>
            </a:r>
            <a:r>
              <a:rPr lang="de-DE" sz="1300" dirty="0" smtClean="0"/>
              <a:t> not so different. 5% </a:t>
            </a:r>
            <a:r>
              <a:rPr lang="de-DE" sz="1300" dirty="0" err="1" smtClean="0"/>
              <a:t>bigger</a:t>
            </a:r>
            <a:r>
              <a:rPr lang="de-DE" sz="1300" dirty="0" smtClean="0"/>
              <a:t>. </a:t>
            </a:r>
          </a:p>
          <a:p>
            <a:pPr marL="631576" lvl="1" indent="-259232" algn="just">
              <a:lnSpc>
                <a:spcPct val="150000"/>
              </a:lnSpc>
              <a:buFont typeface="Arial" panose="020B0604020202020204" pitchFamily="34" charset="0"/>
              <a:buChar char="•"/>
            </a:pPr>
            <a:r>
              <a:rPr lang="de-DE" sz="1300" dirty="0" smtClean="0"/>
              <a:t>0.335 </a:t>
            </a:r>
            <a:r>
              <a:rPr lang="de-DE" sz="1300" dirty="0" err="1" smtClean="0"/>
              <a:t>waist</a:t>
            </a:r>
            <a:r>
              <a:rPr lang="de-DE" sz="1300" dirty="0" smtClean="0"/>
              <a:t> </a:t>
            </a:r>
            <a:r>
              <a:rPr lang="de-DE" sz="1300" dirty="0" err="1" smtClean="0"/>
              <a:t>scale</a:t>
            </a:r>
            <a:r>
              <a:rPr lang="de-DE" sz="1300" dirty="0" smtClean="0"/>
              <a:t>. 4 cm </a:t>
            </a:r>
            <a:r>
              <a:rPr lang="de-DE" sz="1300" dirty="0" err="1" smtClean="0"/>
              <a:t>of</a:t>
            </a:r>
            <a:r>
              <a:rPr lang="de-DE" sz="1300" dirty="0" smtClean="0"/>
              <a:t> </a:t>
            </a:r>
            <a:r>
              <a:rPr lang="de-DE" sz="1300" dirty="0" err="1" smtClean="0"/>
              <a:t>waist</a:t>
            </a:r>
            <a:r>
              <a:rPr lang="de-DE" sz="1300" dirty="0" smtClean="0"/>
              <a:t>.   </a:t>
            </a:r>
          </a:p>
          <a:p>
            <a:pPr marL="631576" lvl="1" indent="-259232" algn="just">
              <a:lnSpc>
                <a:spcPct val="150000"/>
              </a:lnSpc>
              <a:buFont typeface="Arial" panose="020B0604020202020204" pitchFamily="34" charset="0"/>
              <a:buChar char="•"/>
            </a:pPr>
            <a:r>
              <a:rPr lang="de-DE" sz="1300" dirty="0" smtClean="0"/>
              <a:t>More </a:t>
            </a:r>
            <a:r>
              <a:rPr lang="de-DE" sz="1300" dirty="0" err="1" smtClean="0"/>
              <a:t>airholes</a:t>
            </a:r>
            <a:r>
              <a:rPr lang="de-DE" sz="1300" dirty="0" smtClean="0"/>
              <a:t> </a:t>
            </a:r>
            <a:r>
              <a:rPr lang="de-DE" sz="1300" dirty="0" err="1" smtClean="0"/>
              <a:t>would</a:t>
            </a:r>
            <a:r>
              <a:rPr lang="de-DE" sz="1300" dirty="0" smtClean="0"/>
              <a:t> </a:t>
            </a:r>
            <a:r>
              <a:rPr lang="de-DE" sz="1300" dirty="0" err="1" smtClean="0"/>
              <a:t>give</a:t>
            </a:r>
            <a:r>
              <a:rPr lang="de-DE" sz="1300" dirty="0" smtClean="0"/>
              <a:t> larger </a:t>
            </a:r>
            <a:r>
              <a:rPr lang="de-DE" sz="1300" dirty="0" err="1" smtClean="0"/>
              <a:t>wavelength</a:t>
            </a:r>
            <a:r>
              <a:rPr lang="de-DE" sz="1300" dirty="0" smtClean="0"/>
              <a:t>. </a:t>
            </a:r>
            <a:r>
              <a:rPr lang="de-DE" sz="1300" dirty="0" err="1" smtClean="0"/>
              <a:t>Does</a:t>
            </a:r>
            <a:r>
              <a:rPr lang="de-DE" sz="1300" dirty="0" smtClean="0"/>
              <a:t> not </a:t>
            </a:r>
            <a:r>
              <a:rPr lang="de-DE" sz="1300" dirty="0" err="1" smtClean="0"/>
              <a:t>leak</a:t>
            </a:r>
            <a:r>
              <a:rPr lang="de-DE" sz="1300" dirty="0" smtClean="0"/>
              <a:t> </a:t>
            </a:r>
            <a:r>
              <a:rPr lang="de-DE" sz="1300" dirty="0" err="1" smtClean="0"/>
              <a:t>the</a:t>
            </a:r>
            <a:r>
              <a:rPr lang="de-DE" sz="1300" dirty="0" smtClean="0"/>
              <a:t> light. </a:t>
            </a:r>
            <a:r>
              <a:rPr lang="de-DE" sz="1300" dirty="0" err="1" smtClean="0"/>
              <a:t>Better</a:t>
            </a:r>
            <a:r>
              <a:rPr lang="de-DE" sz="1300" dirty="0" smtClean="0"/>
              <a:t> </a:t>
            </a:r>
            <a:r>
              <a:rPr lang="de-DE" sz="1300" dirty="0" err="1" smtClean="0"/>
              <a:t>confinement</a:t>
            </a:r>
            <a:r>
              <a:rPr lang="de-DE" sz="1300" dirty="0" smtClean="0"/>
              <a:t>. More </a:t>
            </a:r>
            <a:r>
              <a:rPr lang="de-DE" sz="1300" dirty="0" err="1" smtClean="0"/>
              <a:t>intensity</a:t>
            </a:r>
            <a:r>
              <a:rPr lang="de-DE" sz="1300" dirty="0" smtClean="0"/>
              <a:t>. </a:t>
            </a:r>
          </a:p>
          <a:p>
            <a:pPr marL="631576" lvl="1" indent="-259232" algn="just">
              <a:lnSpc>
                <a:spcPct val="150000"/>
              </a:lnSpc>
              <a:buFont typeface="Arial" panose="020B0604020202020204" pitchFamily="34" charset="0"/>
              <a:buChar char="•"/>
            </a:pPr>
            <a:r>
              <a:rPr lang="de-DE" sz="1300" dirty="0" smtClean="0"/>
              <a:t>Maximum </a:t>
            </a:r>
            <a:r>
              <a:rPr lang="de-DE" sz="1300" dirty="0" err="1" smtClean="0"/>
              <a:t>is</a:t>
            </a:r>
            <a:r>
              <a:rPr lang="de-DE" sz="1300" dirty="0" smtClean="0"/>
              <a:t> 7 rings. 8 </a:t>
            </a:r>
            <a:r>
              <a:rPr lang="de-DE" sz="1300" dirty="0" err="1" smtClean="0"/>
              <a:t>is</a:t>
            </a:r>
            <a:r>
              <a:rPr lang="de-DE" sz="1300" dirty="0" smtClean="0"/>
              <a:t> </a:t>
            </a:r>
            <a:r>
              <a:rPr lang="de-DE" sz="1300" dirty="0" err="1" smtClean="0"/>
              <a:t>too</a:t>
            </a:r>
            <a:r>
              <a:rPr lang="de-DE" sz="1300" dirty="0" smtClean="0"/>
              <a:t> </a:t>
            </a:r>
            <a:r>
              <a:rPr lang="de-DE" sz="1300" dirty="0" err="1" smtClean="0"/>
              <a:t>comlpicated</a:t>
            </a:r>
            <a:r>
              <a:rPr lang="de-DE" sz="1300" dirty="0" smtClean="0"/>
              <a:t>. </a:t>
            </a:r>
            <a:endParaRPr lang="de-DE" sz="1300" dirty="0"/>
          </a:p>
          <a:p>
            <a:pPr marL="631576" lvl="1" indent="-259232" algn="just">
              <a:lnSpc>
                <a:spcPct val="150000"/>
              </a:lnSpc>
              <a:buFont typeface="Arial" panose="020B0604020202020204" pitchFamily="34" charset="0"/>
              <a:buChar char="•"/>
            </a:pPr>
            <a:r>
              <a:rPr lang="de-DE" sz="1300" dirty="0" smtClean="0"/>
              <a:t>The </a:t>
            </a:r>
            <a:r>
              <a:rPr lang="de-DE" sz="1300" dirty="0" err="1" smtClean="0"/>
              <a:t>inner</a:t>
            </a:r>
            <a:r>
              <a:rPr lang="de-DE" sz="1300" dirty="0" smtClean="0"/>
              <a:t> ring </a:t>
            </a:r>
            <a:r>
              <a:rPr lang="de-DE" sz="1300" dirty="0" err="1" smtClean="0"/>
              <a:t>is</a:t>
            </a:r>
            <a:r>
              <a:rPr lang="de-DE" sz="1300" dirty="0" smtClean="0"/>
              <a:t> </a:t>
            </a:r>
            <a:r>
              <a:rPr lang="de-DE" sz="1300" dirty="0" err="1" smtClean="0"/>
              <a:t>the</a:t>
            </a:r>
            <a:r>
              <a:rPr lang="de-DE" sz="1300" dirty="0" smtClean="0"/>
              <a:t> </a:t>
            </a:r>
            <a:r>
              <a:rPr lang="de-DE" sz="1300" dirty="0" err="1" smtClean="0"/>
              <a:t>one</a:t>
            </a:r>
            <a:r>
              <a:rPr lang="de-DE" sz="1300" dirty="0" smtClean="0"/>
              <a:t> </a:t>
            </a:r>
            <a:r>
              <a:rPr lang="de-DE" sz="1300" dirty="0" err="1" smtClean="0"/>
              <a:t>that</a:t>
            </a:r>
            <a:r>
              <a:rPr lang="de-DE" sz="1300" dirty="0" smtClean="0"/>
              <a:t> </a:t>
            </a:r>
            <a:r>
              <a:rPr lang="de-DE" sz="1300" dirty="0" err="1" smtClean="0"/>
              <a:t>is</a:t>
            </a:r>
            <a:r>
              <a:rPr lang="de-DE" sz="1300" dirty="0" smtClean="0"/>
              <a:t> </a:t>
            </a:r>
            <a:r>
              <a:rPr lang="de-DE" sz="1300" dirty="0" err="1" smtClean="0"/>
              <a:t>defining</a:t>
            </a:r>
            <a:r>
              <a:rPr lang="de-DE" sz="1300" dirty="0" smtClean="0"/>
              <a:t> </a:t>
            </a:r>
            <a:r>
              <a:rPr lang="de-DE" sz="1300" dirty="0" err="1" smtClean="0"/>
              <a:t>the</a:t>
            </a:r>
            <a:r>
              <a:rPr lang="de-DE" sz="1300" dirty="0" smtClean="0"/>
              <a:t> </a:t>
            </a:r>
            <a:r>
              <a:rPr lang="de-DE" sz="1300" dirty="0" err="1" smtClean="0"/>
              <a:t>air</a:t>
            </a:r>
            <a:r>
              <a:rPr lang="de-DE" sz="1300" dirty="0" smtClean="0"/>
              <a:t> </a:t>
            </a:r>
            <a:r>
              <a:rPr lang="de-DE" sz="1300" dirty="0" err="1" smtClean="0"/>
              <a:t>filling</a:t>
            </a:r>
            <a:r>
              <a:rPr lang="de-DE" sz="1300" dirty="0" smtClean="0"/>
              <a:t> </a:t>
            </a:r>
            <a:r>
              <a:rPr lang="de-DE" sz="1300" dirty="0" err="1" smtClean="0"/>
              <a:t>fraction</a:t>
            </a:r>
            <a:r>
              <a:rPr lang="de-DE" sz="1300" dirty="0" smtClean="0"/>
              <a:t>. All </a:t>
            </a:r>
            <a:r>
              <a:rPr lang="de-DE" sz="1300" dirty="0" err="1" smtClean="0"/>
              <a:t>the</a:t>
            </a:r>
            <a:r>
              <a:rPr lang="de-DE" sz="1300" dirty="0" smtClean="0"/>
              <a:t> </a:t>
            </a:r>
            <a:r>
              <a:rPr lang="de-DE" sz="1300" dirty="0" err="1" smtClean="0"/>
              <a:t>other</a:t>
            </a:r>
            <a:r>
              <a:rPr lang="de-DE" sz="1300" dirty="0" smtClean="0"/>
              <a:t> </a:t>
            </a:r>
            <a:r>
              <a:rPr lang="de-DE" sz="1300" dirty="0" err="1" smtClean="0"/>
              <a:t>does</a:t>
            </a:r>
            <a:r>
              <a:rPr lang="de-DE" sz="1300" dirty="0" smtClean="0"/>
              <a:t> not matter </a:t>
            </a:r>
            <a:r>
              <a:rPr lang="de-DE" sz="1300" dirty="0" err="1" smtClean="0"/>
              <a:t>anymore</a:t>
            </a:r>
            <a:r>
              <a:rPr lang="de-DE" sz="1300" dirty="0" smtClean="0"/>
              <a:t>. </a:t>
            </a:r>
            <a:r>
              <a:rPr lang="de-DE" sz="1300" dirty="0" err="1" smtClean="0"/>
              <a:t>Spirou</a:t>
            </a:r>
            <a:r>
              <a:rPr lang="de-DE" sz="1300" dirty="0" smtClean="0"/>
              <a:t> v2 </a:t>
            </a:r>
            <a:r>
              <a:rPr lang="de-DE" sz="1300" dirty="0" err="1" smtClean="0"/>
              <a:t>makes</a:t>
            </a:r>
            <a:r>
              <a:rPr lang="de-DE" sz="1300" dirty="0" smtClean="0"/>
              <a:t> </a:t>
            </a:r>
            <a:r>
              <a:rPr lang="de-DE" sz="1300" dirty="0" err="1" smtClean="0"/>
              <a:t>change</a:t>
            </a:r>
            <a:r>
              <a:rPr lang="de-DE" sz="1300" dirty="0" smtClean="0"/>
              <a:t> in </a:t>
            </a:r>
            <a:r>
              <a:rPr lang="de-DE" sz="1300" dirty="0" err="1" smtClean="0"/>
              <a:t>the</a:t>
            </a:r>
            <a:r>
              <a:rPr lang="de-DE" sz="1300" dirty="0" smtClean="0"/>
              <a:t> </a:t>
            </a:r>
            <a:r>
              <a:rPr lang="de-DE" sz="1300" dirty="0" err="1" smtClean="0"/>
              <a:t>inner</a:t>
            </a:r>
            <a:r>
              <a:rPr lang="de-DE" sz="1300" dirty="0" smtClean="0"/>
              <a:t> </a:t>
            </a:r>
            <a:r>
              <a:rPr lang="de-DE" sz="1300" dirty="0" err="1" smtClean="0"/>
              <a:t>region</a:t>
            </a:r>
            <a:r>
              <a:rPr lang="de-DE" sz="1300" dirty="0" smtClean="0"/>
              <a:t>. Transmission </a:t>
            </a:r>
            <a:r>
              <a:rPr lang="de-DE" sz="1300" dirty="0" err="1" smtClean="0"/>
              <a:t>is</a:t>
            </a:r>
            <a:r>
              <a:rPr lang="de-DE" sz="1300" dirty="0" smtClean="0"/>
              <a:t> </a:t>
            </a:r>
            <a:r>
              <a:rPr lang="de-DE" sz="1300" dirty="0" err="1" smtClean="0"/>
              <a:t>better</a:t>
            </a:r>
            <a:r>
              <a:rPr lang="de-DE" sz="1300" dirty="0" smtClean="0"/>
              <a:t>. The </a:t>
            </a:r>
            <a:r>
              <a:rPr lang="de-DE" sz="1300" dirty="0" err="1" smtClean="0"/>
              <a:t>broadening</a:t>
            </a:r>
            <a:r>
              <a:rPr lang="de-DE" sz="1300" dirty="0" smtClean="0"/>
              <a:t> </a:t>
            </a:r>
            <a:r>
              <a:rPr lang="de-DE" sz="1300" dirty="0" err="1" smtClean="0"/>
              <a:t>is</a:t>
            </a:r>
            <a:r>
              <a:rPr lang="de-DE" sz="1300" dirty="0" smtClean="0"/>
              <a:t> </a:t>
            </a:r>
            <a:r>
              <a:rPr lang="de-DE" sz="1300" dirty="0" err="1" smtClean="0"/>
              <a:t>the</a:t>
            </a:r>
            <a:r>
              <a:rPr lang="de-DE" sz="1300" dirty="0" smtClean="0"/>
              <a:t> same but </a:t>
            </a:r>
            <a:r>
              <a:rPr lang="de-DE" sz="1300" dirty="0" err="1" smtClean="0"/>
              <a:t>the</a:t>
            </a:r>
            <a:r>
              <a:rPr lang="de-DE" sz="1300" dirty="0" smtClean="0"/>
              <a:t> </a:t>
            </a:r>
            <a:r>
              <a:rPr lang="de-DE" sz="1300" dirty="0" err="1" smtClean="0"/>
              <a:t>transmission</a:t>
            </a:r>
            <a:r>
              <a:rPr lang="de-DE" sz="1300" dirty="0" smtClean="0"/>
              <a:t> </a:t>
            </a:r>
            <a:r>
              <a:rPr lang="de-DE" sz="1300" dirty="0" err="1" smtClean="0"/>
              <a:t>gets</a:t>
            </a:r>
            <a:r>
              <a:rPr lang="de-DE" sz="1300" dirty="0" smtClean="0"/>
              <a:t> </a:t>
            </a:r>
            <a:r>
              <a:rPr lang="de-DE" sz="1300" dirty="0" err="1" smtClean="0"/>
              <a:t>better</a:t>
            </a:r>
            <a:r>
              <a:rPr lang="de-DE" sz="1300" dirty="0" smtClean="0"/>
              <a:t>. </a:t>
            </a:r>
          </a:p>
          <a:p>
            <a:pPr marL="631576" lvl="1" indent="-259232" algn="just">
              <a:lnSpc>
                <a:spcPct val="150000"/>
              </a:lnSpc>
              <a:buFont typeface="Arial" panose="020B0604020202020204" pitchFamily="34" charset="0"/>
              <a:buChar char="•"/>
            </a:pPr>
            <a:endParaRPr lang="de-DE" sz="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33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Supercontinuum generation</a:t>
            </a:r>
            <a:endParaRPr lang="en-CA" dirty="0"/>
          </a:p>
        </p:txBody>
      </p:sp>
      <p:sp>
        <p:nvSpPr>
          <p:cNvPr id="3" name="Datumsplatzhalter 2">
            <a:extLst>
              <a:ext uri="{FF2B5EF4-FFF2-40B4-BE49-F238E27FC236}">
                <a16:creationId xmlns:a16="http://schemas.microsoft.com/office/drawing/2014/main" xmlns="" id="{3D1CF18F-D483-634F-8098-7CA2A721BB7C}"/>
              </a:ext>
            </a:extLst>
          </p:cNvPr>
          <p:cNvSpPr>
            <a:spLocks noGrp="1"/>
          </p:cNvSpPr>
          <p:nvPr>
            <p:ph type="dt" sz="half" idx="10"/>
          </p:nvPr>
        </p:nvSpPr>
        <p:spPr/>
        <p:txBody>
          <a:bodyPr/>
          <a:lstStyle/>
          <a:p>
            <a:pPr>
              <a:defRPr/>
            </a:pPr>
            <a:fld id="{53B0E48A-EDA7-4317-9FA7-77D0DA9DD36F}" type="datetime4">
              <a:rPr lang="de-DE" smtClean="0"/>
              <a:t>27. März 2022</a:t>
            </a:fld>
            <a:endParaRPr lang="en-US" dirty="0"/>
          </a:p>
        </p:txBody>
      </p:sp>
      <p:sp>
        <p:nvSpPr>
          <p:cNvPr id="9" name="Gleichschenkliges Dreieck 8"/>
          <p:cNvSpPr/>
          <p:nvPr/>
        </p:nvSpPr>
        <p:spPr>
          <a:xfrm rot="5400000">
            <a:off x="7176120" y="1252359"/>
            <a:ext cx="864096" cy="30243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smtClean="0"/>
              <a:t>[2]</a:t>
            </a:r>
            <a:endParaRPr lang="en-GB" sz="1200" dirty="0"/>
          </a:p>
        </p:txBody>
      </p:sp>
      <p:sp>
        <p:nvSpPr>
          <p:cNvPr id="11" name="Gleichschenkliges Dreieck 10"/>
          <p:cNvSpPr/>
          <p:nvPr/>
        </p:nvSpPr>
        <p:spPr>
          <a:xfrm rot="16200000">
            <a:off x="9008132" y="2364291"/>
            <a:ext cx="864096" cy="8004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200" dirty="0" smtClean="0"/>
              <a:t>[4]</a:t>
            </a:r>
            <a:endParaRPr lang="en-GB" sz="1200" dirty="0"/>
          </a:p>
        </p:txBody>
      </p:sp>
      <p:sp>
        <p:nvSpPr>
          <p:cNvPr id="10" name="Rechteck 9"/>
          <p:cNvSpPr/>
          <p:nvPr/>
        </p:nvSpPr>
        <p:spPr>
          <a:xfrm>
            <a:off x="8112224" y="2620511"/>
            <a:ext cx="119880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[3]</a:t>
            </a:r>
            <a:endParaRPr lang="en-GB" sz="1200" dirty="0"/>
          </a:p>
        </p:txBody>
      </p:sp>
      <p:sp>
        <p:nvSpPr>
          <p:cNvPr id="12" name="Rechteck 11"/>
          <p:cNvSpPr/>
          <p:nvPr/>
        </p:nvSpPr>
        <p:spPr>
          <a:xfrm>
            <a:off x="5591944" y="2332479"/>
            <a:ext cx="5040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[1]</a:t>
            </a:r>
            <a:endParaRPr lang="en-GB" sz="1200" dirty="0"/>
          </a:p>
        </p:txBody>
      </p:sp>
      <p:sp>
        <p:nvSpPr>
          <p:cNvPr id="13" name="Rechteck 12"/>
          <p:cNvSpPr/>
          <p:nvPr/>
        </p:nvSpPr>
        <p:spPr>
          <a:xfrm>
            <a:off x="9840416" y="2332479"/>
            <a:ext cx="5040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[5]</a:t>
            </a:r>
            <a:endParaRPr lang="en-GB" sz="1200" dirty="0"/>
          </a:p>
        </p:txBody>
      </p:sp>
      <p:cxnSp>
        <p:nvCxnSpPr>
          <p:cNvPr id="15" name="Gerade Verbindung mit Pfeil 14"/>
          <p:cNvCxnSpPr/>
          <p:nvPr/>
        </p:nvCxnSpPr>
        <p:spPr>
          <a:xfrm>
            <a:off x="5591944" y="3412599"/>
            <a:ext cx="5040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6168008" y="3412599"/>
            <a:ext cx="19442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8148228" y="3412599"/>
            <a:ext cx="1162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9311024" y="3412599"/>
            <a:ext cx="5357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9840416" y="3412599"/>
            <a:ext cx="5040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a:off x="6096000" y="3628623"/>
            <a:ext cx="37507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6786647" y="3660601"/>
            <a:ext cx="2735621" cy="276999"/>
          </a:xfrm>
          <a:prstGeom prst="rect">
            <a:avLst/>
          </a:prstGeom>
          <a:noFill/>
        </p:spPr>
        <p:txBody>
          <a:bodyPr wrap="none" rtlCol="0">
            <a:spAutoFit/>
          </a:bodyPr>
          <a:lstStyle/>
          <a:p>
            <a:r>
              <a:rPr lang="en-GB" sz="1200" dirty="0" smtClean="0"/>
              <a:t>Taper section = [2] + [3] + [4] &lt; 20 cm</a:t>
            </a:r>
            <a:endParaRPr lang="en-GB" sz="1200" dirty="0"/>
          </a:p>
        </p:txBody>
      </p:sp>
      <p:sp>
        <p:nvSpPr>
          <p:cNvPr id="26" name="Textfeld 25"/>
          <p:cNvSpPr txBox="1"/>
          <p:nvPr/>
        </p:nvSpPr>
        <p:spPr>
          <a:xfrm>
            <a:off x="8687118" y="2166546"/>
            <a:ext cx="651140" cy="276999"/>
          </a:xfrm>
          <a:prstGeom prst="rect">
            <a:avLst/>
          </a:prstGeom>
          <a:noFill/>
        </p:spPr>
        <p:txBody>
          <a:bodyPr wrap="none" rtlCol="0">
            <a:spAutoFit/>
          </a:bodyPr>
          <a:lstStyle/>
          <a:p>
            <a:r>
              <a:rPr lang="en-GB" sz="1200" dirty="0" smtClean="0"/>
              <a:t>&gt; 1 cm</a:t>
            </a:r>
            <a:endParaRPr lang="en-GB" sz="1200" dirty="0"/>
          </a:p>
        </p:txBody>
      </p:sp>
      <p:cxnSp>
        <p:nvCxnSpPr>
          <p:cNvPr id="29" name="Gekrümmte Verbindung 28"/>
          <p:cNvCxnSpPr>
            <a:stCxn id="26" idx="1"/>
            <a:endCxn id="10" idx="0"/>
          </p:cNvCxnSpPr>
          <p:nvPr/>
        </p:nvCxnSpPr>
        <p:spPr>
          <a:xfrm rot="10800000" flipH="1" flipV="1">
            <a:off x="8687118" y="2305045"/>
            <a:ext cx="24506" cy="315465"/>
          </a:xfrm>
          <a:prstGeom prst="curvedConnector4">
            <a:avLst>
              <a:gd name="adj1" fmla="val -932833"/>
              <a:gd name="adj2" fmla="val 71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krümmte Verbindung 30"/>
          <p:cNvCxnSpPr>
            <a:stCxn id="26" idx="3"/>
            <a:endCxn id="11" idx="5"/>
          </p:cNvCxnSpPr>
          <p:nvPr/>
        </p:nvCxnSpPr>
        <p:spPr>
          <a:xfrm>
            <a:off x="9338258" y="2305046"/>
            <a:ext cx="101922" cy="2434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767408" y="1112803"/>
            <a:ext cx="4125276" cy="2248821"/>
          </a:xfrm>
          <a:prstGeom prst="rect">
            <a:avLst/>
          </a:prstGeom>
          <a:noFill/>
        </p:spPr>
        <p:txBody>
          <a:bodyPr wrap="square" rtlCol="0">
            <a:spAutoFit/>
          </a:bodyPr>
          <a:lstStyle/>
          <a:p>
            <a:pPr algn="just">
              <a:lnSpc>
                <a:spcPct val="150000"/>
              </a:lnSpc>
            </a:pPr>
            <a:r>
              <a:rPr lang="de-DE" sz="1542" b="1" dirty="0" smtClean="0"/>
              <a:t>Parameters</a:t>
            </a:r>
          </a:p>
          <a:p>
            <a:pPr algn="just">
              <a:lnSpc>
                <a:spcPct val="150000"/>
              </a:lnSpc>
            </a:pPr>
            <a:r>
              <a:rPr lang="en-GB" sz="1300" dirty="0" smtClean="0"/>
              <a:t>[1] </a:t>
            </a:r>
            <a:r>
              <a:rPr lang="en-GB" sz="1300" dirty="0" err="1" smtClean="0"/>
              <a:t>Untapered</a:t>
            </a:r>
            <a:r>
              <a:rPr lang="en-GB" sz="1300" dirty="0" smtClean="0"/>
              <a:t> region input</a:t>
            </a:r>
            <a:endParaRPr lang="en-GB" sz="1300" dirty="0"/>
          </a:p>
          <a:p>
            <a:pPr algn="just">
              <a:lnSpc>
                <a:spcPct val="150000"/>
              </a:lnSpc>
            </a:pPr>
            <a:r>
              <a:rPr lang="en-GB" sz="1300" dirty="0" smtClean="0"/>
              <a:t>[2] Tapering</a:t>
            </a:r>
            <a:endParaRPr lang="en-GB" sz="1300" dirty="0"/>
          </a:p>
          <a:p>
            <a:pPr algn="just">
              <a:lnSpc>
                <a:spcPct val="150000"/>
              </a:lnSpc>
            </a:pPr>
            <a:r>
              <a:rPr lang="en-GB" sz="1300" dirty="0" smtClean="0"/>
              <a:t>[3] Waist</a:t>
            </a:r>
            <a:endParaRPr lang="en-GB" sz="1300" dirty="0"/>
          </a:p>
          <a:p>
            <a:pPr algn="just">
              <a:lnSpc>
                <a:spcPct val="150000"/>
              </a:lnSpc>
            </a:pPr>
            <a:r>
              <a:rPr lang="en-GB" sz="1300" dirty="0" smtClean="0"/>
              <a:t>[4] </a:t>
            </a:r>
            <a:r>
              <a:rPr lang="en-GB" sz="1300" dirty="0" err="1" smtClean="0"/>
              <a:t>Uptapering</a:t>
            </a:r>
            <a:r>
              <a:rPr lang="en-GB" sz="1300" dirty="0" smtClean="0"/>
              <a:t> region</a:t>
            </a:r>
          </a:p>
          <a:p>
            <a:pPr algn="just">
              <a:lnSpc>
                <a:spcPct val="150000"/>
              </a:lnSpc>
            </a:pPr>
            <a:r>
              <a:rPr lang="en-GB" sz="1300" dirty="0" smtClean="0"/>
              <a:t>[5] </a:t>
            </a:r>
            <a:r>
              <a:rPr lang="en-GB" sz="1300" dirty="0" err="1" smtClean="0"/>
              <a:t>Untapered</a:t>
            </a:r>
            <a:r>
              <a:rPr lang="en-GB" sz="1300" dirty="0" smtClean="0"/>
              <a:t> region output</a:t>
            </a:r>
            <a:endParaRPr lang="en-GB" sz="1300" dirty="0"/>
          </a:p>
          <a:p>
            <a:pPr algn="just">
              <a:lnSpc>
                <a:spcPct val="150000"/>
              </a:lnSpc>
            </a:pPr>
            <a:endParaRPr lang="en-GB" sz="1300" dirty="0" smtClean="0"/>
          </a:p>
        </p:txBody>
      </p:sp>
      <p:graphicFrame>
        <p:nvGraphicFramePr>
          <p:cNvPr id="27" name="Tabelle 26"/>
          <p:cNvGraphicFramePr>
            <a:graphicFrameLocks noGrp="1"/>
          </p:cNvGraphicFramePr>
          <p:nvPr>
            <p:extLst>
              <p:ext uri="{D42A27DB-BD31-4B8C-83A1-F6EECF244321}">
                <p14:modId xmlns:p14="http://schemas.microsoft.com/office/powerpoint/2010/main" val="3030729735"/>
              </p:ext>
            </p:extLst>
          </p:nvPr>
        </p:nvGraphicFramePr>
        <p:xfrm>
          <a:off x="1127448" y="4225632"/>
          <a:ext cx="9674667" cy="2011680"/>
        </p:xfrm>
        <a:graphic>
          <a:graphicData uri="http://schemas.openxmlformats.org/drawingml/2006/table">
            <a:tbl>
              <a:tblPr firstRow="1" bandRow="1">
                <a:tableStyleId>{5C22544A-7EE6-4342-B048-85BDC9FD1C3A}</a:tableStyleId>
              </a:tblPr>
              <a:tblGrid>
                <a:gridCol w="853691"/>
                <a:gridCol w="1648781"/>
                <a:gridCol w="1648781"/>
                <a:gridCol w="5523414"/>
              </a:tblGrid>
              <a:tr h="247496">
                <a:tc>
                  <a:txBody>
                    <a:bodyPr/>
                    <a:lstStyle/>
                    <a:p>
                      <a:pPr algn="ctr"/>
                      <a:r>
                        <a:rPr lang="en-GB" sz="1200" dirty="0" smtClean="0">
                          <a:latin typeface="Arial" panose="020B0604020202020204" pitchFamily="34" charset="0"/>
                          <a:cs typeface="Arial" panose="020B0604020202020204" pitchFamily="34" charset="0"/>
                        </a:rPr>
                        <a:t>Region</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Minimum</a:t>
                      </a:r>
                      <a:r>
                        <a:rPr lang="en-GB" sz="1200" baseline="0" dirty="0" smtClean="0">
                          <a:latin typeface="Arial" panose="020B0604020202020204" pitchFamily="34" charset="0"/>
                          <a:cs typeface="Arial" panose="020B0604020202020204" pitchFamily="34" charset="0"/>
                        </a:rPr>
                        <a:t> value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Maximum</a:t>
                      </a:r>
                      <a:r>
                        <a:rPr lang="en-GB" sz="1200" baseline="0" dirty="0" smtClean="0">
                          <a:latin typeface="Arial" panose="020B0604020202020204" pitchFamily="34" charset="0"/>
                          <a:cs typeface="Arial" panose="020B0604020202020204" pitchFamily="34" charset="0"/>
                        </a:rPr>
                        <a:t> value</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Observations</a:t>
                      </a:r>
                      <a:endParaRPr lang="en-GB" sz="1200" dirty="0">
                        <a:latin typeface="Arial" panose="020B0604020202020204" pitchFamily="34" charset="0"/>
                        <a:cs typeface="Arial" panose="020B0604020202020204" pitchFamily="34" charset="0"/>
                      </a:endParaRPr>
                    </a:p>
                  </a:txBody>
                  <a:tcPr/>
                </a:tc>
              </a:tr>
              <a:tr h="0">
                <a:tc>
                  <a:txBody>
                    <a:bodyPr/>
                    <a:lstStyle/>
                    <a:p>
                      <a:pPr algn="ctr"/>
                      <a:r>
                        <a:rPr lang="en-GB" sz="1200" dirty="0" smtClean="0">
                          <a:latin typeface="Arial" panose="020B0604020202020204" pitchFamily="34" charset="0"/>
                          <a:cs typeface="Arial" panose="020B0604020202020204" pitchFamily="34" charset="0"/>
                        </a:rPr>
                        <a:t>1</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3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Too long would stretch the pulse more than desire</a:t>
                      </a:r>
                      <a:endParaRPr lang="en-GB" sz="1200" dirty="0">
                        <a:latin typeface="Arial" panose="020B0604020202020204" pitchFamily="34" charset="0"/>
                        <a:cs typeface="Arial" panose="020B0604020202020204" pitchFamily="34" charset="0"/>
                      </a:endParaRPr>
                    </a:p>
                  </a:txBody>
                  <a:tcPr anchor="ctr"/>
                </a:tc>
              </a:tr>
              <a:tr h="0">
                <a:tc>
                  <a:txBody>
                    <a:bodyPr/>
                    <a:lstStyle/>
                    <a:p>
                      <a:pPr algn="ctr"/>
                      <a:r>
                        <a:rPr lang="en-GB" sz="1200" dirty="0" smtClean="0">
                          <a:latin typeface="Arial" panose="020B0604020202020204" pitchFamily="34" charset="0"/>
                          <a:cs typeface="Arial" panose="020B0604020202020204" pitchFamily="34" charset="0"/>
                        </a:rPr>
                        <a:t>2</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3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17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Too sharp</a:t>
                      </a:r>
                      <a:r>
                        <a:rPr lang="en-GB" sz="1200" baseline="0" dirty="0" smtClean="0">
                          <a:latin typeface="Arial" panose="020B0604020202020204" pitchFamily="34" charset="0"/>
                          <a:cs typeface="Arial" panose="020B0604020202020204" pitchFamily="34" charset="0"/>
                        </a:rPr>
                        <a:t>, implies a higher level of losses and also it might end up in reflection that could compromised the amplifier!</a:t>
                      </a:r>
                      <a:endParaRPr lang="en-GB" sz="1200" dirty="0">
                        <a:latin typeface="Arial" panose="020B0604020202020204" pitchFamily="34" charset="0"/>
                        <a:cs typeface="Arial" panose="020B0604020202020204" pitchFamily="34" charset="0"/>
                      </a:endParaRPr>
                    </a:p>
                  </a:txBody>
                  <a:tcPr anchor="ctr"/>
                </a:tc>
              </a:tr>
              <a:tr h="151904">
                <a:tc>
                  <a:txBody>
                    <a:bodyPr/>
                    <a:lstStyle/>
                    <a:p>
                      <a:pPr algn="ctr"/>
                      <a:r>
                        <a:rPr lang="en-GB" sz="1200" dirty="0" smtClean="0">
                          <a:latin typeface="Arial" panose="020B0604020202020204" pitchFamily="34" charset="0"/>
                          <a:cs typeface="Arial" panose="020B0604020202020204" pitchFamily="34" charset="0"/>
                        </a:rPr>
                        <a:t>3</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Limitations lie</a:t>
                      </a:r>
                      <a:r>
                        <a:rPr lang="en-GB" sz="1200" baseline="0" dirty="0" smtClean="0">
                          <a:latin typeface="Arial" panose="020B0604020202020204" pitchFamily="34" charset="0"/>
                          <a:cs typeface="Arial" panose="020B0604020202020204" pitchFamily="34" charset="0"/>
                        </a:rPr>
                        <a:t> in the scale</a:t>
                      </a:r>
                      <a:endParaRPr lang="en-GB" sz="1200" dirty="0">
                        <a:latin typeface="Arial" panose="020B0604020202020204" pitchFamily="34" charset="0"/>
                        <a:cs typeface="Arial" panose="020B0604020202020204" pitchFamily="34" charset="0"/>
                      </a:endParaRPr>
                    </a:p>
                  </a:txBody>
                  <a:tcPr anchor="ctr"/>
                </a:tc>
              </a:tr>
              <a:tr h="141104">
                <a:tc>
                  <a:txBody>
                    <a:bodyPr/>
                    <a:lstStyle/>
                    <a:p>
                      <a:pPr algn="ctr"/>
                      <a:r>
                        <a:rPr lang="en-GB" sz="1200" dirty="0" smtClean="0">
                          <a:latin typeface="Arial" panose="020B0604020202020204" pitchFamily="34" charset="0"/>
                          <a:cs typeface="Arial" panose="020B0604020202020204" pitchFamily="34" charset="0"/>
                        </a:rPr>
                        <a:t>4</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4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Same</a:t>
                      </a:r>
                      <a:r>
                        <a:rPr lang="en-GB" sz="1200" baseline="0" dirty="0" smtClean="0">
                          <a:latin typeface="Arial" panose="020B0604020202020204" pitchFamily="34" charset="0"/>
                          <a:cs typeface="Arial" panose="020B0604020202020204" pitchFamily="34" charset="0"/>
                        </a:rPr>
                        <a:t> as 2, a too sharp might affect via reflections although it is not clear how. </a:t>
                      </a:r>
                      <a:endParaRPr lang="en-GB" sz="1200" dirty="0">
                        <a:latin typeface="Arial" panose="020B0604020202020204" pitchFamily="34" charset="0"/>
                        <a:cs typeface="Arial" panose="020B0604020202020204" pitchFamily="34" charset="0"/>
                      </a:endParaRPr>
                    </a:p>
                  </a:txBody>
                  <a:tcPr anchor="ctr"/>
                </a:tc>
              </a:tr>
              <a:tr h="122035">
                <a:tc>
                  <a:txBody>
                    <a:bodyPr/>
                    <a:lstStyle/>
                    <a:p>
                      <a:pPr algn="ctr"/>
                      <a:r>
                        <a:rPr lang="en-GB" sz="1200" dirty="0" smtClean="0">
                          <a:latin typeface="Arial" panose="020B0604020202020204" pitchFamily="34" charset="0"/>
                          <a:cs typeface="Arial" panose="020B0604020202020204" pitchFamily="34" charset="0"/>
                        </a:rPr>
                        <a:t>5</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1</a:t>
                      </a:r>
                      <a:r>
                        <a:rPr lang="en-GB" sz="1200" baseline="0" dirty="0" smtClean="0">
                          <a:latin typeface="Arial" panose="020B0604020202020204" pitchFamily="34" charset="0"/>
                          <a:cs typeface="Arial" panose="020B0604020202020204" pitchFamily="34" charset="0"/>
                        </a:rPr>
                        <a:t> cm</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a:txBody>
                  <a:tcPr anchor="ctr"/>
                </a:tc>
                <a:tc>
                  <a:txBody>
                    <a:bodyPr/>
                    <a:lstStyle/>
                    <a:p>
                      <a:pPr algn="ctr"/>
                      <a:r>
                        <a:rPr lang="en-GB" sz="1200" dirty="0" smtClean="0">
                          <a:latin typeface="Arial" panose="020B0604020202020204" pitchFamily="34" charset="0"/>
                          <a:cs typeface="Arial" panose="020B0604020202020204" pitchFamily="34" charset="0"/>
                        </a:rPr>
                        <a:t>The</a:t>
                      </a:r>
                      <a:r>
                        <a:rPr lang="en-GB" sz="1200" baseline="0" dirty="0" smtClean="0">
                          <a:latin typeface="Arial" panose="020B0604020202020204" pitchFamily="34" charset="0"/>
                          <a:cs typeface="Arial" panose="020B0604020202020204" pitchFamily="34" charset="0"/>
                        </a:rPr>
                        <a:t> length of this region is actually irrelevant given all the broadening was already achieved in the previous sections</a:t>
                      </a:r>
                      <a:endParaRPr lang="en-GB" sz="1200" dirty="0">
                        <a:latin typeface="Arial" panose="020B0604020202020204" pitchFamily="34" charset="0"/>
                        <a:cs typeface="Arial" panose="020B0604020202020204" pitchFamily="34" charset="0"/>
                      </a:endParaRPr>
                    </a:p>
                  </a:txBody>
                  <a:tcPr anchor="ctr"/>
                </a:tc>
              </a:tr>
            </a:tbl>
          </a:graphicData>
        </a:graphic>
      </p:graphicFrame>
      <p:sp>
        <p:nvSpPr>
          <p:cNvPr id="4" name="Textfeld 3"/>
          <p:cNvSpPr txBox="1"/>
          <p:nvPr/>
        </p:nvSpPr>
        <p:spPr>
          <a:xfrm>
            <a:off x="5591945" y="994594"/>
            <a:ext cx="5832648" cy="1015663"/>
          </a:xfrm>
          <a:prstGeom prst="rect">
            <a:avLst/>
          </a:prstGeom>
          <a:noFill/>
        </p:spPr>
        <p:txBody>
          <a:bodyPr wrap="square" rtlCol="0">
            <a:spAutoFit/>
          </a:bodyPr>
          <a:lstStyle/>
          <a:p>
            <a:r>
              <a:rPr lang="en-GB" sz="1200" dirty="0" smtClean="0"/>
              <a:t>The optimum design would have a look like this, allowing an easily integration with a connector. </a:t>
            </a:r>
          </a:p>
          <a:p>
            <a:r>
              <a:rPr lang="en-GB" sz="1200" dirty="0" smtClean="0"/>
              <a:t>Otherwise, to get the higher broadening, might be needed to cut throughout the fiber and test. This not only represents an unnecessary waste of time but also, the integration is not easy given the fiber is much smaller.. </a:t>
            </a:r>
            <a:endParaRPr lang="en-GB" sz="1200" dirty="0"/>
          </a:p>
        </p:txBody>
      </p:sp>
    </p:spTree>
    <p:extLst>
      <p:ext uri="{BB962C8B-B14F-4D97-AF65-F5344CB8AC3E}">
        <p14:creationId xmlns:p14="http://schemas.microsoft.com/office/powerpoint/2010/main" val="3491414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5" name="Textfeld 4"/>
          <p:cNvSpPr txBox="1"/>
          <p:nvPr/>
        </p:nvSpPr>
        <p:spPr>
          <a:xfrm>
            <a:off x="767408" y="1112803"/>
            <a:ext cx="10657184" cy="5064976"/>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Comments</a:t>
            </a:r>
            <a:endParaRPr lang="de-DE" sz="1542" b="1" dirty="0"/>
          </a:p>
          <a:p>
            <a:pPr marL="631576" lvl="1" indent="-259232" algn="just">
              <a:lnSpc>
                <a:spcPct val="150000"/>
              </a:lnSpc>
              <a:buFont typeface="Arial" panose="020B0604020202020204" pitchFamily="34" charset="0"/>
              <a:buChar char="•"/>
            </a:pPr>
            <a:r>
              <a:rPr lang="de-DE" sz="1300" dirty="0" smtClean="0"/>
              <a:t>The </a:t>
            </a:r>
            <a:r>
              <a:rPr lang="de-DE" sz="1300" dirty="0" err="1" smtClean="0"/>
              <a:t>smallest</a:t>
            </a:r>
            <a:r>
              <a:rPr lang="de-DE" sz="1300" dirty="0" smtClean="0"/>
              <a:t> </a:t>
            </a:r>
            <a:r>
              <a:rPr lang="de-DE" sz="1300" dirty="0" err="1" smtClean="0"/>
              <a:t>the</a:t>
            </a:r>
            <a:r>
              <a:rPr lang="de-DE" sz="1300" dirty="0" smtClean="0"/>
              <a:t> </a:t>
            </a:r>
            <a:r>
              <a:rPr lang="de-DE" sz="1300" dirty="0" err="1" smtClean="0"/>
              <a:t>waist</a:t>
            </a:r>
            <a:r>
              <a:rPr lang="de-DE" sz="1300" dirty="0" smtClean="0"/>
              <a:t> </a:t>
            </a:r>
            <a:r>
              <a:rPr lang="de-DE" sz="1300" dirty="0" err="1" smtClean="0"/>
              <a:t>diameter</a:t>
            </a:r>
            <a:r>
              <a:rPr lang="de-DE" sz="1300" dirty="0" smtClean="0"/>
              <a:t>, </a:t>
            </a:r>
            <a:r>
              <a:rPr lang="de-DE" sz="1300" dirty="0" err="1" smtClean="0"/>
              <a:t>the</a:t>
            </a:r>
            <a:r>
              <a:rPr lang="de-DE" sz="1300" dirty="0" smtClean="0"/>
              <a:t> </a:t>
            </a:r>
            <a:r>
              <a:rPr lang="de-DE" sz="1300" dirty="0" err="1" smtClean="0"/>
              <a:t>higher</a:t>
            </a:r>
            <a:r>
              <a:rPr lang="de-DE" sz="1300" dirty="0" smtClean="0"/>
              <a:t> </a:t>
            </a:r>
            <a:r>
              <a:rPr lang="de-DE" sz="1300" dirty="0" err="1" smtClean="0"/>
              <a:t>the</a:t>
            </a:r>
            <a:r>
              <a:rPr lang="de-DE" sz="1300" dirty="0" smtClean="0"/>
              <a:t> </a:t>
            </a:r>
            <a:r>
              <a:rPr lang="de-DE" sz="1300" dirty="0" err="1" smtClean="0"/>
              <a:t>losses</a:t>
            </a:r>
            <a:r>
              <a:rPr lang="de-DE" sz="1300" dirty="0" smtClean="0"/>
              <a:t>. </a:t>
            </a:r>
            <a:r>
              <a:rPr lang="de-DE" sz="1300" dirty="0" err="1" smtClean="0"/>
              <a:t>Therefore</a:t>
            </a:r>
            <a:r>
              <a:rPr lang="de-DE" sz="1300" dirty="0" smtClean="0"/>
              <a:t>, </a:t>
            </a:r>
            <a:r>
              <a:rPr lang="de-DE" sz="1300" dirty="0" err="1" smtClean="0"/>
              <a:t>sometimes</a:t>
            </a:r>
            <a:r>
              <a:rPr lang="de-DE" sz="1300" dirty="0" smtClean="0"/>
              <a:t> </a:t>
            </a:r>
            <a:r>
              <a:rPr lang="de-DE" sz="1300" dirty="0" err="1" smtClean="0"/>
              <a:t>it</a:t>
            </a:r>
            <a:r>
              <a:rPr lang="de-DE" sz="1300" dirty="0" smtClean="0"/>
              <a:t> </a:t>
            </a:r>
            <a:r>
              <a:rPr lang="de-DE" sz="1300" dirty="0" err="1" smtClean="0"/>
              <a:t>is</a:t>
            </a:r>
            <a:r>
              <a:rPr lang="de-DE" sz="1300" dirty="0" smtClean="0"/>
              <a:t> </a:t>
            </a:r>
            <a:r>
              <a:rPr lang="de-DE" sz="1300" dirty="0" err="1" smtClean="0"/>
              <a:t>needed</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cut</a:t>
            </a:r>
            <a:r>
              <a:rPr lang="de-DE" sz="1300" dirty="0" smtClean="0"/>
              <a:t> so </a:t>
            </a:r>
            <a:r>
              <a:rPr lang="de-DE" sz="1300" dirty="0" err="1" smtClean="0"/>
              <a:t>the</a:t>
            </a:r>
            <a:r>
              <a:rPr lang="de-DE" sz="1300" dirty="0" smtClean="0"/>
              <a:t> </a:t>
            </a:r>
            <a:r>
              <a:rPr lang="de-DE" sz="1300" dirty="0" err="1" smtClean="0"/>
              <a:t>broadening</a:t>
            </a:r>
            <a:r>
              <a:rPr lang="de-DE" sz="1300" dirty="0" smtClean="0"/>
              <a:t> </a:t>
            </a:r>
            <a:r>
              <a:rPr lang="de-DE" sz="1300" dirty="0" err="1" smtClean="0"/>
              <a:t>can</a:t>
            </a:r>
            <a:r>
              <a:rPr lang="de-DE" sz="1300" dirty="0" smtClean="0"/>
              <a:t> </a:t>
            </a:r>
            <a:r>
              <a:rPr lang="de-DE" sz="1300" dirty="0" err="1" smtClean="0"/>
              <a:t>be</a:t>
            </a:r>
            <a:r>
              <a:rPr lang="de-DE" sz="1300" dirty="0" smtClean="0"/>
              <a:t> </a:t>
            </a:r>
            <a:r>
              <a:rPr lang="de-DE" sz="1300" dirty="0" err="1" smtClean="0"/>
              <a:t>recover</a:t>
            </a:r>
            <a:r>
              <a:rPr lang="de-DE" sz="1300" dirty="0" smtClean="0"/>
              <a:t>.</a:t>
            </a:r>
          </a:p>
          <a:p>
            <a:pPr marL="631576" lvl="1" indent="-259232" algn="just">
              <a:lnSpc>
                <a:spcPct val="150000"/>
              </a:lnSpc>
              <a:buFont typeface="Arial" panose="020B0604020202020204" pitchFamily="34" charset="0"/>
              <a:buChar char="•"/>
            </a:pPr>
            <a:r>
              <a:rPr lang="de-DE" sz="1300" dirty="0" smtClean="0"/>
              <a:t>The </a:t>
            </a:r>
            <a:r>
              <a:rPr lang="de-DE" sz="1300" dirty="0" err="1" smtClean="0"/>
              <a:t>waist</a:t>
            </a:r>
            <a:r>
              <a:rPr lang="de-DE" sz="1300" dirty="0" smtClean="0"/>
              <a:t> </a:t>
            </a:r>
            <a:r>
              <a:rPr lang="de-DE" sz="1300" dirty="0" err="1" smtClean="0"/>
              <a:t>is</a:t>
            </a:r>
            <a:r>
              <a:rPr lang="de-DE" sz="1300" dirty="0" smtClean="0"/>
              <a:t> </a:t>
            </a:r>
            <a:r>
              <a:rPr lang="de-DE" sz="1300" dirty="0" err="1" smtClean="0"/>
              <a:t>needed</a:t>
            </a:r>
            <a:r>
              <a:rPr lang="de-DE" sz="1300" dirty="0" smtClean="0"/>
              <a:t> </a:t>
            </a:r>
            <a:r>
              <a:rPr lang="de-DE" sz="1300" dirty="0" err="1" smtClean="0"/>
              <a:t>because</a:t>
            </a:r>
            <a:r>
              <a:rPr lang="de-DE" sz="1300" dirty="0" smtClean="0"/>
              <a:t> </a:t>
            </a:r>
            <a:r>
              <a:rPr lang="de-DE" sz="1300" dirty="0" err="1" smtClean="0"/>
              <a:t>we</a:t>
            </a:r>
            <a:r>
              <a:rPr lang="de-DE" sz="1300" dirty="0" smtClean="0"/>
              <a:t> </a:t>
            </a:r>
            <a:r>
              <a:rPr lang="de-DE" sz="1300" dirty="0" err="1" smtClean="0"/>
              <a:t>need</a:t>
            </a:r>
            <a:r>
              <a:rPr lang="de-DE" sz="1300" dirty="0" smtClean="0"/>
              <a:t> </a:t>
            </a:r>
            <a:r>
              <a:rPr lang="de-DE" sz="1300" dirty="0" err="1" smtClean="0"/>
              <a:t>to</a:t>
            </a:r>
            <a:r>
              <a:rPr lang="de-DE" sz="1300" dirty="0" smtClean="0"/>
              <a:t> </a:t>
            </a:r>
            <a:r>
              <a:rPr lang="de-DE" sz="1300" dirty="0" err="1" smtClean="0"/>
              <a:t>go</a:t>
            </a:r>
            <a:r>
              <a:rPr lang="de-DE" sz="1300" dirty="0" smtClean="0"/>
              <a:t> back </a:t>
            </a:r>
            <a:r>
              <a:rPr lang="de-DE" sz="1300" dirty="0" err="1" smtClean="0"/>
              <a:t>to</a:t>
            </a:r>
            <a:r>
              <a:rPr lang="de-DE" sz="1300" dirty="0" smtClean="0"/>
              <a:t> </a:t>
            </a:r>
            <a:r>
              <a:rPr lang="de-DE" sz="1300" dirty="0" err="1" smtClean="0"/>
              <a:t>higher</a:t>
            </a:r>
            <a:r>
              <a:rPr lang="de-DE" sz="1300" dirty="0" smtClean="0"/>
              <a:t> </a:t>
            </a:r>
            <a:r>
              <a:rPr lang="de-DE" sz="1300" dirty="0" err="1" smtClean="0"/>
              <a:t>diameter</a:t>
            </a:r>
            <a:r>
              <a:rPr lang="de-DE" sz="1300" dirty="0"/>
              <a:t> </a:t>
            </a:r>
            <a:r>
              <a:rPr lang="de-DE" sz="1300" dirty="0" err="1" smtClean="0"/>
              <a:t>for</a:t>
            </a:r>
            <a:r>
              <a:rPr lang="de-DE" sz="1300" dirty="0" smtClean="0"/>
              <a:t> </a:t>
            </a:r>
            <a:r>
              <a:rPr lang="de-DE" sz="1300" dirty="0" err="1" smtClean="0"/>
              <a:t>connectors</a:t>
            </a:r>
            <a:r>
              <a:rPr lang="de-DE" sz="1300" dirty="0" smtClean="0"/>
              <a:t>. </a:t>
            </a:r>
          </a:p>
          <a:p>
            <a:pPr marL="631576" lvl="1" indent="-259232" algn="just">
              <a:lnSpc>
                <a:spcPct val="150000"/>
              </a:lnSpc>
              <a:buFont typeface="Arial" panose="020B0604020202020204" pitchFamily="34" charset="0"/>
              <a:buChar char="•"/>
            </a:pPr>
            <a:r>
              <a:rPr lang="de-DE" sz="1300" dirty="0" err="1" smtClean="0"/>
              <a:t>You</a:t>
            </a:r>
            <a:r>
              <a:rPr lang="de-DE" sz="1300" dirty="0" smtClean="0"/>
              <a:t> </a:t>
            </a:r>
            <a:r>
              <a:rPr lang="de-DE" sz="1300" dirty="0" err="1" smtClean="0"/>
              <a:t>get</a:t>
            </a:r>
            <a:r>
              <a:rPr lang="de-DE" sz="1300" dirty="0" smtClean="0"/>
              <a:t> </a:t>
            </a:r>
            <a:r>
              <a:rPr lang="de-DE" sz="1300" dirty="0" err="1" smtClean="0"/>
              <a:t>the</a:t>
            </a:r>
            <a:r>
              <a:rPr lang="de-DE" sz="1300" dirty="0" smtClean="0"/>
              <a:t> </a:t>
            </a:r>
            <a:r>
              <a:rPr lang="de-DE" sz="1300" dirty="0" err="1" smtClean="0"/>
              <a:t>broadening</a:t>
            </a:r>
            <a:r>
              <a:rPr lang="de-DE" sz="1300" dirty="0" smtClean="0"/>
              <a:t> but </a:t>
            </a:r>
            <a:r>
              <a:rPr lang="de-DE" sz="1300" dirty="0" err="1" smtClean="0"/>
              <a:t>you</a:t>
            </a:r>
            <a:r>
              <a:rPr lang="de-DE" sz="1300" dirty="0" smtClean="0"/>
              <a:t> </a:t>
            </a:r>
            <a:r>
              <a:rPr lang="de-DE" sz="1300" dirty="0" err="1" smtClean="0"/>
              <a:t>don´t</a:t>
            </a:r>
            <a:r>
              <a:rPr lang="de-DE" sz="1300" dirty="0" smtClean="0"/>
              <a:t> </a:t>
            </a:r>
            <a:r>
              <a:rPr lang="de-DE" sz="1300" dirty="0" err="1" smtClean="0"/>
              <a:t>transmit</a:t>
            </a:r>
            <a:r>
              <a:rPr lang="de-DE" sz="1300" dirty="0" smtClean="0"/>
              <a:t> </a:t>
            </a:r>
            <a:r>
              <a:rPr lang="de-DE" sz="1300" dirty="0" err="1" smtClean="0"/>
              <a:t>anything</a:t>
            </a:r>
            <a:r>
              <a:rPr lang="de-DE" sz="1300" dirty="0" smtClean="0"/>
              <a:t>. Short </a:t>
            </a:r>
            <a:r>
              <a:rPr lang="de-DE" sz="1300" dirty="0" err="1" smtClean="0"/>
              <a:t>wavelength</a:t>
            </a:r>
            <a:r>
              <a:rPr lang="de-DE" sz="1300" dirty="0" smtClean="0"/>
              <a:t> </a:t>
            </a:r>
            <a:r>
              <a:rPr lang="de-DE" sz="1300" dirty="0" err="1" smtClean="0"/>
              <a:t>is</a:t>
            </a:r>
            <a:r>
              <a:rPr lang="de-DE" sz="1300" dirty="0" smtClean="0"/>
              <a:t> </a:t>
            </a:r>
            <a:r>
              <a:rPr lang="de-DE" sz="1300" dirty="0" err="1" smtClean="0"/>
              <a:t>transmitted</a:t>
            </a:r>
            <a:r>
              <a:rPr lang="de-DE" sz="1300" dirty="0" smtClean="0"/>
              <a:t>. Large </a:t>
            </a:r>
            <a:r>
              <a:rPr lang="de-DE" sz="1300" dirty="0" err="1" smtClean="0"/>
              <a:t>wavelength</a:t>
            </a:r>
            <a:r>
              <a:rPr lang="de-DE" sz="1300" dirty="0" smtClean="0"/>
              <a:t> </a:t>
            </a:r>
            <a:r>
              <a:rPr lang="de-DE" sz="1300" dirty="0" err="1" smtClean="0"/>
              <a:t>is</a:t>
            </a:r>
            <a:r>
              <a:rPr lang="de-DE" sz="1300" dirty="0" smtClean="0"/>
              <a:t> </a:t>
            </a:r>
            <a:r>
              <a:rPr lang="de-DE" sz="1300" dirty="0" err="1" smtClean="0"/>
              <a:t>blocked</a:t>
            </a:r>
            <a:r>
              <a:rPr lang="de-DE" sz="1300" dirty="0" smtClean="0"/>
              <a:t>. </a:t>
            </a:r>
          </a:p>
          <a:p>
            <a:pPr marL="631576" lvl="1" indent="-259232" algn="just">
              <a:lnSpc>
                <a:spcPct val="150000"/>
              </a:lnSpc>
              <a:buFont typeface="Arial" panose="020B0604020202020204" pitchFamily="34" charset="0"/>
              <a:buChar char="•"/>
            </a:pPr>
            <a:endParaRPr lang="de-DE" sz="1300" dirty="0"/>
          </a:p>
          <a:p>
            <a:pPr marL="631576" lvl="1" indent="-259232" algn="just">
              <a:lnSpc>
                <a:spcPct val="150000"/>
              </a:lnSpc>
              <a:buFont typeface="Arial" panose="020B0604020202020204" pitchFamily="34" charset="0"/>
              <a:buChar char="•"/>
            </a:pPr>
            <a:r>
              <a:rPr lang="de-DE" sz="1300" dirty="0" smtClean="0"/>
              <a:t>The </a:t>
            </a:r>
            <a:r>
              <a:rPr lang="de-DE" sz="1300" dirty="0" err="1" smtClean="0"/>
              <a:t>broadening</a:t>
            </a:r>
            <a:r>
              <a:rPr lang="de-DE" sz="1300" dirty="0" smtClean="0"/>
              <a:t> </a:t>
            </a:r>
            <a:r>
              <a:rPr lang="de-DE" sz="1300" dirty="0" err="1" smtClean="0"/>
              <a:t>happens</a:t>
            </a:r>
            <a:r>
              <a:rPr lang="de-DE" sz="1300" dirty="0" smtClean="0"/>
              <a:t> BEFORE </a:t>
            </a:r>
            <a:r>
              <a:rPr lang="de-DE" sz="1300" dirty="0" err="1" smtClean="0"/>
              <a:t>the</a:t>
            </a:r>
            <a:r>
              <a:rPr lang="de-DE" sz="1300" dirty="0" smtClean="0"/>
              <a:t> </a:t>
            </a:r>
            <a:r>
              <a:rPr lang="de-DE" sz="1300" dirty="0" err="1" smtClean="0"/>
              <a:t>zero</a:t>
            </a:r>
            <a:r>
              <a:rPr lang="de-DE" sz="1300" dirty="0" smtClean="0"/>
              <a:t> </a:t>
            </a:r>
            <a:r>
              <a:rPr lang="de-DE" sz="1300" dirty="0" err="1" smtClean="0"/>
              <a:t>dispersion</a:t>
            </a:r>
            <a:r>
              <a:rPr lang="de-DE" sz="1300" dirty="0" smtClean="0"/>
              <a:t> </a:t>
            </a:r>
            <a:r>
              <a:rPr lang="de-DE" sz="1300" dirty="0" err="1" smtClean="0"/>
              <a:t>crossing</a:t>
            </a:r>
            <a:r>
              <a:rPr lang="de-DE" sz="1300" dirty="0" smtClean="0"/>
              <a:t> </a:t>
            </a:r>
            <a:r>
              <a:rPr lang="de-DE" sz="1300" dirty="0" err="1" smtClean="0"/>
              <a:t>with</a:t>
            </a:r>
            <a:r>
              <a:rPr lang="de-DE" sz="1300" dirty="0" smtClean="0"/>
              <a:t> </a:t>
            </a:r>
            <a:r>
              <a:rPr lang="de-DE" sz="1300" dirty="0" err="1" smtClean="0"/>
              <a:t>each</a:t>
            </a:r>
            <a:r>
              <a:rPr lang="de-DE" sz="1300" dirty="0" smtClean="0"/>
              <a:t> </a:t>
            </a:r>
            <a:r>
              <a:rPr lang="de-DE" sz="1300" dirty="0" err="1" smtClean="0"/>
              <a:t>other</a:t>
            </a:r>
            <a:r>
              <a:rPr lang="de-DE" sz="1300" dirty="0" smtClean="0"/>
              <a:t>. </a:t>
            </a:r>
            <a:r>
              <a:rPr lang="de-DE" sz="1300" dirty="0" err="1" smtClean="0"/>
              <a:t>They</a:t>
            </a:r>
            <a:r>
              <a:rPr lang="de-DE" sz="1300" dirty="0" smtClean="0"/>
              <a:t> </a:t>
            </a:r>
            <a:r>
              <a:rPr lang="de-DE" sz="1300" dirty="0" err="1" smtClean="0"/>
              <a:t>have</a:t>
            </a:r>
            <a:r>
              <a:rPr lang="de-DE" sz="1300" dirty="0" smtClean="0"/>
              <a:t> </a:t>
            </a:r>
            <a:r>
              <a:rPr lang="de-DE" sz="1300" dirty="0" err="1" smtClean="0"/>
              <a:t>two</a:t>
            </a:r>
            <a:r>
              <a:rPr lang="de-DE" sz="1300" dirty="0" smtClean="0"/>
              <a:t> </a:t>
            </a:r>
            <a:r>
              <a:rPr lang="de-DE" sz="1300" dirty="0" err="1" smtClean="0"/>
              <a:t>zero</a:t>
            </a:r>
            <a:r>
              <a:rPr lang="de-DE" sz="1300" dirty="0" smtClean="0"/>
              <a:t> </a:t>
            </a:r>
            <a:r>
              <a:rPr lang="de-DE" sz="1300" dirty="0" err="1" smtClean="0"/>
              <a:t>dispersion</a:t>
            </a:r>
            <a:r>
              <a:rPr lang="de-DE" sz="1300" dirty="0" smtClean="0"/>
              <a:t>. </a:t>
            </a:r>
            <a:r>
              <a:rPr lang="de-DE" sz="1300" dirty="0" err="1" smtClean="0"/>
              <a:t>One</a:t>
            </a:r>
            <a:r>
              <a:rPr lang="de-DE" sz="1300" dirty="0" smtClean="0"/>
              <a:t> </a:t>
            </a:r>
            <a:r>
              <a:rPr lang="de-DE" sz="1300" dirty="0" err="1" smtClean="0"/>
              <a:t>is</a:t>
            </a:r>
            <a:r>
              <a:rPr lang="de-DE" sz="1300" dirty="0" smtClean="0"/>
              <a:t> normal </a:t>
            </a:r>
            <a:r>
              <a:rPr lang="de-DE" sz="1300" dirty="0" err="1" smtClean="0"/>
              <a:t>and</a:t>
            </a:r>
            <a:r>
              <a:rPr lang="de-DE" sz="1300" dirty="0" smtClean="0"/>
              <a:t> </a:t>
            </a:r>
            <a:r>
              <a:rPr lang="de-DE" sz="1300" dirty="0" err="1" smtClean="0"/>
              <a:t>one</a:t>
            </a:r>
            <a:r>
              <a:rPr lang="de-DE" sz="1300" dirty="0" smtClean="0"/>
              <a:t> </a:t>
            </a:r>
            <a:r>
              <a:rPr lang="de-DE" sz="1300" dirty="0" err="1" smtClean="0"/>
              <a:t>is</a:t>
            </a:r>
            <a:r>
              <a:rPr lang="de-DE" sz="1300" dirty="0" smtClean="0"/>
              <a:t> </a:t>
            </a:r>
            <a:r>
              <a:rPr lang="de-DE" sz="1300" dirty="0" err="1" smtClean="0"/>
              <a:t>anomalous</a:t>
            </a:r>
            <a:r>
              <a:rPr lang="de-DE" sz="1300" dirty="0" smtClean="0"/>
              <a:t>. </a:t>
            </a:r>
          </a:p>
          <a:p>
            <a:pPr marL="631576" lvl="1" indent="-259232" algn="just">
              <a:lnSpc>
                <a:spcPct val="150000"/>
              </a:lnSpc>
              <a:buFont typeface="Arial" panose="020B0604020202020204" pitchFamily="34" charset="0"/>
              <a:buChar char="•"/>
            </a:pPr>
            <a:r>
              <a:rPr lang="de-DE" sz="1300" dirty="0" err="1" smtClean="0"/>
              <a:t>For</a:t>
            </a:r>
            <a:r>
              <a:rPr lang="de-DE" sz="1300" dirty="0" smtClean="0"/>
              <a:t> 1 µm </a:t>
            </a:r>
            <a:r>
              <a:rPr lang="de-DE" sz="1300" dirty="0" err="1" smtClean="0"/>
              <a:t>is</a:t>
            </a:r>
            <a:r>
              <a:rPr lang="de-DE" sz="1300" dirty="0" smtClean="0"/>
              <a:t> </a:t>
            </a:r>
            <a:r>
              <a:rPr lang="de-DE" sz="1300" dirty="0" err="1" smtClean="0"/>
              <a:t>necessary</a:t>
            </a:r>
            <a:r>
              <a:rPr lang="de-DE" sz="1300" dirty="0" smtClean="0"/>
              <a:t> </a:t>
            </a:r>
            <a:r>
              <a:rPr lang="de-DE" sz="1300" dirty="0" err="1" smtClean="0"/>
              <a:t>to</a:t>
            </a:r>
            <a:r>
              <a:rPr lang="de-DE" sz="1300" dirty="0" smtClean="0"/>
              <a:t> </a:t>
            </a:r>
            <a:r>
              <a:rPr lang="de-DE" sz="1300" dirty="0" err="1" smtClean="0"/>
              <a:t>wait</a:t>
            </a:r>
            <a:r>
              <a:rPr lang="de-DE" sz="1300" dirty="0" smtClean="0"/>
              <a:t> </a:t>
            </a:r>
            <a:r>
              <a:rPr lang="de-DE" sz="1300" dirty="0" err="1" smtClean="0"/>
              <a:t>till</a:t>
            </a:r>
            <a:r>
              <a:rPr lang="de-DE" sz="1300" dirty="0" smtClean="0"/>
              <a:t> </a:t>
            </a:r>
            <a:r>
              <a:rPr lang="de-DE" sz="1300" dirty="0" err="1" smtClean="0"/>
              <a:t>the</a:t>
            </a:r>
            <a:r>
              <a:rPr lang="de-DE" sz="1300" dirty="0" smtClean="0"/>
              <a:t> </a:t>
            </a:r>
            <a:r>
              <a:rPr lang="de-DE" sz="1300" dirty="0" err="1" smtClean="0"/>
              <a:t>crossing</a:t>
            </a:r>
            <a:r>
              <a:rPr lang="de-DE" sz="1300" dirty="0" smtClean="0"/>
              <a:t> </a:t>
            </a:r>
            <a:r>
              <a:rPr lang="de-DE" sz="1300" dirty="0" err="1" smtClean="0"/>
              <a:t>and</a:t>
            </a:r>
            <a:r>
              <a:rPr lang="de-DE" sz="1300" dirty="0" smtClean="0"/>
              <a:t> </a:t>
            </a:r>
            <a:r>
              <a:rPr lang="de-DE" sz="1300" dirty="0" err="1" smtClean="0"/>
              <a:t>the</a:t>
            </a:r>
            <a:r>
              <a:rPr lang="de-DE" sz="1300" dirty="0" smtClean="0"/>
              <a:t> </a:t>
            </a:r>
            <a:r>
              <a:rPr lang="de-DE" sz="1300" dirty="0" err="1" smtClean="0"/>
              <a:t>broadening</a:t>
            </a:r>
            <a:r>
              <a:rPr lang="de-DE" sz="1300" dirty="0" smtClean="0"/>
              <a:t> </a:t>
            </a:r>
            <a:r>
              <a:rPr lang="de-DE" sz="1300" dirty="0" err="1" smtClean="0"/>
              <a:t>happens</a:t>
            </a:r>
            <a:r>
              <a:rPr lang="de-DE" sz="1300" dirty="0" smtClean="0"/>
              <a:t>. </a:t>
            </a:r>
            <a:r>
              <a:rPr lang="de-DE" sz="1300" dirty="0" err="1" smtClean="0"/>
              <a:t>For</a:t>
            </a:r>
            <a:r>
              <a:rPr lang="de-DE" sz="1300" dirty="0" smtClean="0"/>
              <a:t> 1.5 </a:t>
            </a:r>
            <a:r>
              <a:rPr lang="de-DE" sz="1300" dirty="0" err="1" smtClean="0"/>
              <a:t>we</a:t>
            </a:r>
            <a:r>
              <a:rPr lang="de-DE" sz="1300" dirty="0" smtClean="0"/>
              <a:t> do not </a:t>
            </a:r>
            <a:r>
              <a:rPr lang="de-DE" sz="1300" dirty="0" err="1" smtClean="0"/>
              <a:t>need</a:t>
            </a:r>
            <a:r>
              <a:rPr lang="de-DE" sz="1300" dirty="0" smtClean="0"/>
              <a:t> </a:t>
            </a:r>
            <a:r>
              <a:rPr lang="de-DE" sz="1300" dirty="0" err="1" smtClean="0"/>
              <a:t>to</a:t>
            </a:r>
            <a:r>
              <a:rPr lang="de-DE" sz="1300" dirty="0" smtClean="0"/>
              <a:t> </a:t>
            </a:r>
            <a:r>
              <a:rPr lang="de-DE" sz="1300" dirty="0" err="1" smtClean="0"/>
              <a:t>wait</a:t>
            </a:r>
            <a:r>
              <a:rPr lang="de-DE" sz="1300" dirty="0" smtClean="0"/>
              <a:t>. </a:t>
            </a:r>
          </a:p>
          <a:p>
            <a:pPr marL="631576" lvl="1" indent="-259232" algn="just">
              <a:lnSpc>
                <a:spcPct val="150000"/>
              </a:lnSpc>
              <a:buFont typeface="Arial" panose="020B0604020202020204" pitchFamily="34" charset="0"/>
              <a:buChar char="•"/>
            </a:pPr>
            <a:r>
              <a:rPr lang="de-DE" sz="1300" dirty="0" smtClean="0"/>
              <a:t>The </a:t>
            </a:r>
            <a:r>
              <a:rPr lang="de-DE" sz="1300" dirty="0" err="1" smtClean="0"/>
              <a:t>lower</a:t>
            </a:r>
            <a:r>
              <a:rPr lang="de-DE" sz="1300" dirty="0" smtClean="0"/>
              <a:t> </a:t>
            </a:r>
            <a:r>
              <a:rPr lang="de-DE" sz="1300" dirty="0" err="1" smtClean="0"/>
              <a:t>side</a:t>
            </a:r>
            <a:r>
              <a:rPr lang="de-DE" sz="1300" dirty="0" smtClean="0"/>
              <a:t> </a:t>
            </a:r>
            <a:r>
              <a:rPr lang="de-DE" sz="1300" dirty="0" err="1" smtClean="0"/>
              <a:t>is</a:t>
            </a:r>
            <a:r>
              <a:rPr lang="de-DE" sz="1300" dirty="0" smtClean="0"/>
              <a:t> </a:t>
            </a:r>
            <a:r>
              <a:rPr lang="de-DE" sz="1300" dirty="0" err="1" smtClean="0"/>
              <a:t>always</a:t>
            </a:r>
            <a:r>
              <a:rPr lang="de-DE" sz="1300" dirty="0" smtClean="0"/>
              <a:t> </a:t>
            </a:r>
            <a:r>
              <a:rPr lang="de-DE" sz="1300" dirty="0" err="1" smtClean="0"/>
              <a:t>transmitted</a:t>
            </a:r>
            <a:r>
              <a:rPr lang="de-DE" sz="1300" dirty="0" smtClean="0"/>
              <a:t>. </a:t>
            </a:r>
          </a:p>
          <a:p>
            <a:pPr marL="631576" lvl="1" indent="-259232" algn="just">
              <a:lnSpc>
                <a:spcPct val="150000"/>
              </a:lnSpc>
              <a:buFont typeface="Arial" panose="020B0604020202020204" pitchFamily="34" charset="0"/>
              <a:buChar char="•"/>
            </a:pPr>
            <a:endParaRPr lang="de-DE" sz="1300" dirty="0" smtClean="0"/>
          </a:p>
          <a:p>
            <a:pPr marL="631576" lvl="1" indent="-259232" algn="just">
              <a:lnSpc>
                <a:spcPct val="150000"/>
              </a:lnSpc>
              <a:buFont typeface="Arial" panose="020B0604020202020204" pitchFamily="34" charset="0"/>
              <a:buChar char="•"/>
            </a:pPr>
            <a:r>
              <a:rPr lang="en-GB" sz="1300" dirty="0"/>
              <a:t>Hence, frequencies in this region are better phase-matched to the pump laser, thereby enhancing comb generation. Dispersive waves play a crucial role in self-referencing soliton microcombs, as explored in the next </a:t>
            </a:r>
            <a:r>
              <a:rPr lang="en-GB" sz="1300" dirty="0" smtClean="0"/>
              <a:t>chapter</a:t>
            </a:r>
          </a:p>
          <a:p>
            <a:pPr marL="631576" lvl="1" indent="-259232" algn="just">
              <a:lnSpc>
                <a:spcPct val="150000"/>
              </a:lnSpc>
              <a:buFont typeface="Arial" panose="020B0604020202020204" pitchFamily="34" charset="0"/>
              <a:buChar char="•"/>
            </a:pPr>
            <a:endParaRPr lang="de-DE" sz="1300" dirty="0"/>
          </a:p>
          <a:p>
            <a:pPr marL="628650" lvl="1" indent="-171450">
              <a:buFont typeface="Arial" panose="020B0604020202020204" pitchFamily="34" charset="0"/>
              <a:buChar char="•"/>
            </a:pPr>
            <a:r>
              <a:rPr lang="en-GB" sz="1300" b="1" dirty="0"/>
              <a:t>Gap because we didn’t cross the Zero Dispersion. Still anomalous dispersion! You cannot make shorter wavelengths after. </a:t>
            </a:r>
            <a:r>
              <a:rPr lang="en-GB" sz="1300" b="1" dirty="0" smtClean="0"/>
              <a:t>Still </a:t>
            </a:r>
            <a:r>
              <a:rPr lang="en-GB" sz="1300" b="1" dirty="0"/>
              <a:t>anomalous</a:t>
            </a:r>
            <a:r>
              <a:rPr lang="en-GB" sz="1300" b="1" dirty="0" smtClean="0"/>
              <a:t>. Dispersive </a:t>
            </a:r>
            <a:r>
              <a:rPr lang="en-GB" sz="1300" b="1" dirty="0"/>
              <a:t>wave from the highest intensity wave. </a:t>
            </a:r>
            <a:r>
              <a:rPr lang="en-GB" sz="1300" b="1" dirty="0" smtClean="0"/>
              <a:t>Many </a:t>
            </a:r>
            <a:r>
              <a:rPr lang="en-GB" sz="1300" b="1" dirty="0"/>
              <a:t>dispersive waves from the many solitons and they merge. </a:t>
            </a:r>
            <a:r>
              <a:rPr lang="en-GB" sz="1300" b="1" dirty="0" smtClean="0"/>
              <a:t>The </a:t>
            </a:r>
            <a:r>
              <a:rPr lang="en-GB" sz="1300" b="1" dirty="0"/>
              <a:t>gap will be real. </a:t>
            </a:r>
          </a:p>
          <a:p>
            <a:pPr marL="631576" lvl="1" indent="-259232" algn="just">
              <a:lnSpc>
                <a:spcPct val="150000"/>
              </a:lnSpc>
              <a:buFont typeface="Arial" panose="020B0604020202020204" pitchFamily="34" charset="0"/>
              <a:buChar char="•"/>
            </a:pPr>
            <a:endParaRPr lang="de-DE" sz="1300" b="1" dirty="0" smtClean="0"/>
          </a:p>
          <a:p>
            <a:pPr marL="631576" lvl="1" indent="-259232" algn="just">
              <a:lnSpc>
                <a:spcPct val="150000"/>
              </a:lnSpc>
              <a:buFont typeface="Arial" panose="020B0604020202020204" pitchFamily="34" charset="0"/>
              <a:buChar char="•"/>
            </a:pPr>
            <a:endParaRPr lang="de-DE" sz="7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01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7" name="Textfeld 6"/>
          <p:cNvSpPr txBox="1"/>
          <p:nvPr/>
        </p:nvSpPr>
        <p:spPr>
          <a:xfrm>
            <a:off x="7824192" y="1052736"/>
            <a:ext cx="1656184" cy="2308324"/>
          </a:xfrm>
          <a:prstGeom prst="rect">
            <a:avLst/>
          </a:prstGeom>
          <a:noFill/>
        </p:spPr>
        <p:txBody>
          <a:bodyPr wrap="square" rtlCol="0">
            <a:spAutoFit/>
          </a:bodyPr>
          <a:lstStyle/>
          <a:p>
            <a:r>
              <a:rPr lang="en-GB" sz="1200" b="1" dirty="0"/>
              <a:t>C</a:t>
            </a:r>
            <a:r>
              <a:rPr lang="en-GB" sz="1200" b="1" dirty="0" smtClean="0"/>
              <a:t>riteria defined</a:t>
            </a:r>
          </a:p>
          <a:p>
            <a:endParaRPr lang="en-GB" sz="1200" b="1" dirty="0" smtClean="0"/>
          </a:p>
          <a:p>
            <a:r>
              <a:rPr lang="en-GB" sz="1200" dirty="0" smtClean="0"/>
              <a:t>High wavelength accessed</a:t>
            </a:r>
          </a:p>
          <a:p>
            <a:endParaRPr lang="en-GB" sz="1200" dirty="0" smtClean="0"/>
          </a:p>
          <a:p>
            <a:r>
              <a:rPr lang="en-GB" sz="1200" dirty="0" smtClean="0"/>
              <a:t>Low wavelength accessed</a:t>
            </a:r>
          </a:p>
          <a:p>
            <a:endParaRPr lang="en-GB" sz="1200" dirty="0"/>
          </a:p>
          <a:p>
            <a:endParaRPr lang="en-GB" sz="1200" dirty="0" smtClean="0"/>
          </a:p>
          <a:p>
            <a:r>
              <a:rPr lang="en-GB" sz="1200" dirty="0" smtClean="0"/>
              <a:t>Waist scale defined by allowed transmission</a:t>
            </a:r>
            <a:endParaRPr lang="en-GB" sz="1200" dirty="0"/>
          </a:p>
        </p:txBody>
      </p:sp>
      <p:grpSp>
        <p:nvGrpSpPr>
          <p:cNvPr id="14" name="Gruppieren 13"/>
          <p:cNvGrpSpPr/>
          <p:nvPr/>
        </p:nvGrpSpPr>
        <p:grpSpPr>
          <a:xfrm>
            <a:off x="119336" y="821601"/>
            <a:ext cx="2880320" cy="5534756"/>
            <a:chOff x="983432" y="821601"/>
            <a:chExt cx="2880320" cy="5534756"/>
          </a:xfrm>
        </p:grpSpPr>
        <p:pic>
          <p:nvPicPr>
            <p:cNvPr id="2" name="Grafik 1"/>
            <p:cNvPicPr>
              <a:picLocks noChangeAspect="1"/>
            </p:cNvPicPr>
            <p:nvPr/>
          </p:nvPicPr>
          <p:blipFill rotWithShape="1">
            <a:blip r:embed="rId2">
              <a:extLst>
                <a:ext uri="{28A0092B-C50C-407E-A947-70E740481C1C}">
                  <a14:useLocalDpi xmlns:a14="http://schemas.microsoft.com/office/drawing/2010/main" val="0"/>
                </a:ext>
              </a:extLst>
            </a:blip>
            <a:srcRect r="47898"/>
            <a:stretch/>
          </p:blipFill>
          <p:spPr>
            <a:xfrm>
              <a:off x="983432" y="821601"/>
              <a:ext cx="2880320" cy="5534756"/>
            </a:xfrm>
            <a:prstGeom prst="rect">
              <a:avLst/>
            </a:prstGeom>
          </p:spPr>
        </p:pic>
        <p:cxnSp>
          <p:nvCxnSpPr>
            <p:cNvPr id="9" name="Gerader Verbinder 8"/>
            <p:cNvCxnSpPr/>
            <p:nvPr/>
          </p:nvCxnSpPr>
          <p:spPr>
            <a:xfrm>
              <a:off x="1487488" y="2132856"/>
              <a:ext cx="23042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2207568" y="209295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Ellipse 12"/>
            <p:cNvSpPr/>
            <p:nvPr/>
          </p:nvSpPr>
          <p:spPr>
            <a:xfrm>
              <a:off x="2855640" y="2092956"/>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uppieren 23"/>
          <p:cNvGrpSpPr/>
          <p:nvPr/>
        </p:nvGrpSpPr>
        <p:grpSpPr>
          <a:xfrm>
            <a:off x="3863752" y="814057"/>
            <a:ext cx="2880320" cy="5534755"/>
            <a:chOff x="4727848" y="814057"/>
            <a:chExt cx="2880320" cy="5534755"/>
          </a:xfrm>
        </p:grpSpPr>
        <p:pic>
          <p:nvPicPr>
            <p:cNvPr id="15" name="Grafik 14"/>
            <p:cNvPicPr>
              <a:picLocks noChangeAspect="1"/>
            </p:cNvPicPr>
            <p:nvPr/>
          </p:nvPicPr>
          <p:blipFill rotWithShape="1">
            <a:blip r:embed="rId3">
              <a:extLst>
                <a:ext uri="{28A0092B-C50C-407E-A947-70E740481C1C}">
                  <a14:useLocalDpi xmlns:a14="http://schemas.microsoft.com/office/drawing/2010/main" val="0"/>
                </a:ext>
              </a:extLst>
            </a:blip>
            <a:srcRect r="47898"/>
            <a:stretch/>
          </p:blipFill>
          <p:spPr>
            <a:xfrm>
              <a:off x="4727848" y="814057"/>
              <a:ext cx="2880320" cy="5534755"/>
            </a:xfrm>
            <a:prstGeom prst="rect">
              <a:avLst/>
            </a:prstGeom>
          </p:spPr>
        </p:pic>
        <p:cxnSp>
          <p:nvCxnSpPr>
            <p:cNvPr id="16" name="Gerader Verbinder 15"/>
            <p:cNvCxnSpPr/>
            <p:nvPr/>
          </p:nvCxnSpPr>
          <p:spPr>
            <a:xfrm>
              <a:off x="5195900" y="2127774"/>
              <a:ext cx="23402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411924" y="209177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llipse 17"/>
            <p:cNvSpPr/>
            <p:nvPr/>
          </p:nvSpPr>
          <p:spPr>
            <a:xfrm>
              <a:off x="7428148" y="1556792"/>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Ellipse 21"/>
          <p:cNvSpPr/>
          <p:nvPr/>
        </p:nvSpPr>
        <p:spPr>
          <a:xfrm>
            <a:off x="7680175" y="1515706"/>
            <a:ext cx="144016" cy="1440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Ellipse 22"/>
          <p:cNvSpPr/>
          <p:nvPr/>
        </p:nvSpPr>
        <p:spPr>
          <a:xfrm>
            <a:off x="7680175" y="212269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feld 24"/>
          <p:cNvSpPr txBox="1"/>
          <p:nvPr/>
        </p:nvSpPr>
        <p:spPr>
          <a:xfrm>
            <a:off x="7608169" y="4077072"/>
            <a:ext cx="3024336" cy="923330"/>
          </a:xfrm>
          <a:prstGeom prst="rect">
            <a:avLst/>
          </a:prstGeom>
          <a:noFill/>
        </p:spPr>
        <p:txBody>
          <a:bodyPr wrap="square" rtlCol="0">
            <a:spAutoFit/>
          </a:bodyPr>
          <a:lstStyle/>
          <a:p>
            <a:r>
              <a:rPr lang="en-GB" dirty="0" smtClean="0"/>
              <a:t>Larger broadening available with available setup and within fabrication limitations</a:t>
            </a:r>
            <a:endParaRPr lang="en-GB" dirty="0"/>
          </a:p>
        </p:txBody>
      </p:sp>
    </p:spTree>
    <p:extLst>
      <p:ext uri="{BB962C8B-B14F-4D97-AF65-F5344CB8AC3E}">
        <p14:creationId xmlns:p14="http://schemas.microsoft.com/office/powerpoint/2010/main" val="411066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grpSp>
        <p:nvGrpSpPr>
          <p:cNvPr id="19" name="Gruppieren 18"/>
          <p:cNvGrpSpPr/>
          <p:nvPr/>
        </p:nvGrpSpPr>
        <p:grpSpPr>
          <a:xfrm>
            <a:off x="479376" y="1104718"/>
            <a:ext cx="4621276" cy="3165037"/>
            <a:chOff x="407368" y="980728"/>
            <a:chExt cx="5357249" cy="3669093"/>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980728"/>
              <a:ext cx="5357249" cy="3669093"/>
            </a:xfrm>
            <a:prstGeom prst="rect">
              <a:avLst/>
            </a:prstGeom>
          </p:spPr>
        </p:pic>
        <p:sp>
          <p:nvSpPr>
            <p:cNvPr id="11" name="Ellipse 10"/>
            <p:cNvSpPr/>
            <p:nvPr/>
          </p:nvSpPr>
          <p:spPr>
            <a:xfrm>
              <a:off x="3967727" y="1772817"/>
              <a:ext cx="1224136" cy="50405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feld 11"/>
            <p:cNvSpPr txBox="1"/>
            <p:nvPr/>
          </p:nvSpPr>
          <p:spPr>
            <a:xfrm>
              <a:off x="4759815" y="2651139"/>
              <a:ext cx="684803" cy="369332"/>
            </a:xfrm>
            <a:prstGeom prst="rect">
              <a:avLst/>
            </a:prstGeom>
            <a:solidFill>
              <a:schemeClr val="bg1"/>
            </a:solidFill>
            <a:ln>
              <a:solidFill>
                <a:schemeClr val="tx1"/>
              </a:solidFill>
            </a:ln>
          </p:spPr>
          <p:txBody>
            <a:bodyPr wrap="none" rtlCol="0">
              <a:spAutoFit/>
            </a:bodyPr>
            <a:lstStyle/>
            <a:p>
              <a:r>
                <a:rPr lang="en-GB" dirty="0" smtClean="0"/>
                <a:t>Ideal</a:t>
              </a:r>
              <a:endParaRPr lang="en-GB" dirty="0"/>
            </a:p>
          </p:txBody>
        </p:sp>
        <p:cxnSp>
          <p:nvCxnSpPr>
            <p:cNvPr id="13" name="Gekrümmte Verbindung 12"/>
            <p:cNvCxnSpPr>
              <a:stCxn id="12" idx="0"/>
              <a:endCxn id="11" idx="4"/>
            </p:cNvCxnSpPr>
            <p:nvPr/>
          </p:nvCxnSpPr>
          <p:spPr>
            <a:xfrm rot="16200000" flipV="1">
              <a:off x="4653873" y="2202795"/>
              <a:ext cx="374266" cy="522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uppieren 19"/>
          <p:cNvGrpSpPr/>
          <p:nvPr/>
        </p:nvGrpSpPr>
        <p:grpSpPr>
          <a:xfrm>
            <a:off x="6744072" y="1082181"/>
            <a:ext cx="4626104" cy="3168344"/>
            <a:chOff x="6096000" y="980729"/>
            <a:chExt cx="5357249" cy="3669093"/>
          </a:xfrm>
        </p:grpSpPr>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80729"/>
              <a:ext cx="5357249" cy="3669093"/>
            </a:xfrm>
            <a:prstGeom prst="rect">
              <a:avLst/>
            </a:prstGeom>
          </p:spPr>
        </p:pic>
        <p:sp>
          <p:nvSpPr>
            <p:cNvPr id="14" name="Ellipse 13"/>
            <p:cNvSpPr/>
            <p:nvPr/>
          </p:nvSpPr>
          <p:spPr>
            <a:xfrm>
              <a:off x="9797065" y="1748040"/>
              <a:ext cx="1224136" cy="50405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feld 14"/>
            <p:cNvSpPr txBox="1"/>
            <p:nvPr/>
          </p:nvSpPr>
          <p:spPr>
            <a:xfrm>
              <a:off x="10678799" y="2815275"/>
              <a:ext cx="684803" cy="369331"/>
            </a:xfrm>
            <a:prstGeom prst="rect">
              <a:avLst/>
            </a:prstGeom>
            <a:solidFill>
              <a:schemeClr val="bg1"/>
            </a:solidFill>
            <a:ln>
              <a:solidFill>
                <a:schemeClr val="tx1"/>
              </a:solidFill>
            </a:ln>
          </p:spPr>
          <p:txBody>
            <a:bodyPr wrap="none" rtlCol="0">
              <a:spAutoFit/>
            </a:bodyPr>
            <a:lstStyle/>
            <a:p>
              <a:r>
                <a:rPr lang="en-GB" dirty="0" smtClean="0"/>
                <a:t>Ideal</a:t>
              </a:r>
              <a:endParaRPr lang="en-GB" dirty="0"/>
            </a:p>
          </p:txBody>
        </p:sp>
        <p:cxnSp>
          <p:nvCxnSpPr>
            <p:cNvPr id="16" name="Gekrümmte Verbindung 15"/>
            <p:cNvCxnSpPr>
              <a:stCxn id="15" idx="0"/>
              <a:endCxn id="14" idx="4"/>
            </p:cNvCxnSpPr>
            <p:nvPr/>
          </p:nvCxnSpPr>
          <p:spPr>
            <a:xfrm rot="16200000" flipV="1">
              <a:off x="10433578" y="2227652"/>
              <a:ext cx="563179" cy="6120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feld 16"/>
          <p:cNvSpPr txBox="1"/>
          <p:nvPr/>
        </p:nvSpPr>
        <p:spPr>
          <a:xfrm>
            <a:off x="4328804" y="4715020"/>
            <a:ext cx="3590302" cy="1323439"/>
          </a:xfrm>
          <a:prstGeom prst="rect">
            <a:avLst/>
          </a:prstGeom>
          <a:noFill/>
        </p:spPr>
        <p:txBody>
          <a:bodyPr wrap="square" rtlCol="0">
            <a:spAutoFit/>
          </a:bodyPr>
          <a:lstStyle/>
          <a:p>
            <a:r>
              <a:rPr lang="en-GB" sz="1000" dirty="0" smtClean="0"/>
              <a:t>A limitation for the waist scale* seems clear when we see the wavelengths that are transmitted according to this value. </a:t>
            </a:r>
          </a:p>
          <a:p>
            <a:r>
              <a:rPr lang="en-GB" sz="1000" dirty="0" smtClean="0"/>
              <a:t>The best option would be a waist scale of 0.40 (50 µm). However, such large waist it is not optimum for broadening. </a:t>
            </a:r>
          </a:p>
          <a:p>
            <a:endParaRPr lang="en-GB" sz="1000" dirty="0"/>
          </a:p>
          <a:p>
            <a:r>
              <a:rPr lang="en-GB" sz="1000" dirty="0" smtClean="0"/>
              <a:t>*Waist scale is a measure relative to the fiber diameter at the beginning (125 µm). Say, e.g., waist scale is 0.25 means the fiber diameter at the waist is 0.25 x 125 µm = 31.25 µm </a:t>
            </a:r>
            <a:endParaRPr lang="en-GB" sz="1000" dirty="0"/>
          </a:p>
        </p:txBody>
      </p:sp>
      <p:pic>
        <p:nvPicPr>
          <p:cNvPr id="9" name="Grafik 8"/>
          <p:cNvPicPr>
            <a:picLocks noChangeAspect="1"/>
          </p:cNvPicPr>
          <p:nvPr/>
        </p:nvPicPr>
        <p:blipFill rotWithShape="1">
          <a:blip r:embed="rId5"/>
          <a:srcRect l="4314" t="7521" r="55395" b="16795"/>
          <a:stretch/>
        </p:blipFill>
        <p:spPr>
          <a:xfrm>
            <a:off x="839416" y="4305176"/>
            <a:ext cx="2736304" cy="2076152"/>
          </a:xfrm>
          <a:prstGeom prst="rect">
            <a:avLst/>
          </a:prstGeom>
        </p:spPr>
      </p:pic>
      <p:pic>
        <p:nvPicPr>
          <p:cNvPr id="18" name="Grafik 17"/>
          <p:cNvPicPr>
            <a:picLocks noChangeAspect="1"/>
          </p:cNvPicPr>
          <p:nvPr/>
        </p:nvPicPr>
        <p:blipFill rotWithShape="1">
          <a:blip r:embed="rId5"/>
          <a:srcRect l="54711" t="7676" r="4998" b="17974"/>
          <a:stretch/>
        </p:blipFill>
        <p:spPr>
          <a:xfrm>
            <a:off x="8616279" y="4269755"/>
            <a:ext cx="2736305" cy="2039565"/>
          </a:xfrm>
          <a:prstGeom prst="rect">
            <a:avLst/>
          </a:prstGeom>
        </p:spPr>
      </p:pic>
    </p:spTree>
    <p:extLst>
      <p:ext uri="{BB962C8B-B14F-4D97-AF65-F5344CB8AC3E}">
        <p14:creationId xmlns:p14="http://schemas.microsoft.com/office/powerpoint/2010/main" val="55264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13" name="Grafik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052736"/>
            <a:ext cx="6344561" cy="5368475"/>
          </a:xfrm>
          <a:prstGeom prst="rect">
            <a:avLst/>
          </a:prstGeom>
        </p:spPr>
      </p:pic>
      <p:sp>
        <p:nvSpPr>
          <p:cNvPr id="12" name="Ellipse 11"/>
          <p:cNvSpPr/>
          <p:nvPr/>
        </p:nvSpPr>
        <p:spPr>
          <a:xfrm>
            <a:off x="4813648" y="3133814"/>
            <a:ext cx="22322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r="48601"/>
          <a:stretch/>
        </p:blipFill>
        <p:spPr>
          <a:xfrm>
            <a:off x="9280017" y="2233366"/>
            <a:ext cx="2022208" cy="3939040"/>
          </a:xfrm>
          <a:prstGeom prst="rect">
            <a:avLst/>
          </a:prstGeom>
        </p:spPr>
      </p:pic>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r="46923"/>
          <a:stretch/>
        </p:blipFill>
        <p:spPr>
          <a:xfrm>
            <a:off x="407368" y="2204864"/>
            <a:ext cx="2088232" cy="3939040"/>
          </a:xfrm>
          <a:prstGeom prst="rect">
            <a:avLst/>
          </a:prstGeom>
        </p:spPr>
      </p:pic>
      <p:sp>
        <p:nvSpPr>
          <p:cNvPr id="6" name="Ellipse 5"/>
          <p:cNvSpPr/>
          <p:nvPr/>
        </p:nvSpPr>
        <p:spPr>
          <a:xfrm>
            <a:off x="5231904" y="4941168"/>
            <a:ext cx="57606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p:cNvSpPr/>
          <p:nvPr/>
        </p:nvSpPr>
        <p:spPr>
          <a:xfrm>
            <a:off x="3454400" y="4581128"/>
            <a:ext cx="4093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Gewinkelte Verbindung 7"/>
          <p:cNvCxnSpPr>
            <a:endCxn id="3" idx="3"/>
          </p:cNvCxnSpPr>
          <p:nvPr/>
        </p:nvCxnSpPr>
        <p:spPr>
          <a:xfrm rot="10800000">
            <a:off x="2495600" y="4174384"/>
            <a:ext cx="958800" cy="622768"/>
          </a:xfrm>
          <a:prstGeom prst="bentConnector3">
            <a:avLst>
              <a:gd name="adj1" fmla="val 7637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 Verbindung 13"/>
          <p:cNvCxnSpPr>
            <a:endCxn id="2" idx="1"/>
          </p:cNvCxnSpPr>
          <p:nvPr/>
        </p:nvCxnSpPr>
        <p:spPr>
          <a:xfrm flipV="1">
            <a:off x="5807968" y="4202886"/>
            <a:ext cx="3472049" cy="1026314"/>
          </a:xfrm>
          <a:prstGeom prst="bentConnector3">
            <a:avLst>
              <a:gd name="adj1" fmla="val 9594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High power PCF version (8 W coupled, 110 fs pulse duration)</a:t>
            </a:r>
            <a:endParaRPr lang="en-CA" dirty="0"/>
          </a:p>
        </p:txBody>
      </p:sp>
      <p:sp>
        <p:nvSpPr>
          <p:cNvPr id="20" name="Textfeld 19"/>
          <p:cNvSpPr txBox="1"/>
          <p:nvPr/>
        </p:nvSpPr>
        <p:spPr>
          <a:xfrm>
            <a:off x="10479600" y="3068960"/>
            <a:ext cx="144016" cy="400110"/>
          </a:xfrm>
          <a:prstGeom prst="rect">
            <a:avLst/>
          </a:prstGeom>
          <a:noFill/>
          <a:ln>
            <a:noFill/>
          </a:ln>
        </p:spPr>
        <p:txBody>
          <a:bodyPr wrap="square" rtlCol="0">
            <a:spAutoFit/>
          </a:bodyPr>
          <a:lstStyle/>
          <a:p>
            <a:r>
              <a:rPr lang="en-GB" sz="2000" dirty="0">
                <a:solidFill>
                  <a:srgbClr val="FF0000"/>
                </a:solidFill>
              </a:rPr>
              <a:t>.</a:t>
            </a:r>
          </a:p>
        </p:txBody>
      </p:sp>
      <p:sp>
        <p:nvSpPr>
          <p:cNvPr id="21" name="Textfeld 20"/>
          <p:cNvSpPr txBox="1"/>
          <p:nvPr/>
        </p:nvSpPr>
        <p:spPr>
          <a:xfrm>
            <a:off x="1670470" y="3065286"/>
            <a:ext cx="144016" cy="400110"/>
          </a:xfrm>
          <a:prstGeom prst="rect">
            <a:avLst/>
          </a:prstGeom>
          <a:noFill/>
          <a:ln>
            <a:noFill/>
          </a:ln>
        </p:spPr>
        <p:txBody>
          <a:bodyPr wrap="square" rtlCol="0">
            <a:spAutoFit/>
          </a:bodyPr>
          <a:lstStyle/>
          <a:p>
            <a:r>
              <a:rPr lang="en-GB" sz="2000" dirty="0">
                <a:solidFill>
                  <a:srgbClr val="FF0000"/>
                </a:solidFill>
              </a:rPr>
              <a:t>.</a:t>
            </a:r>
          </a:p>
        </p:txBody>
      </p:sp>
    </p:spTree>
    <p:extLst>
      <p:ext uri="{BB962C8B-B14F-4D97-AF65-F5344CB8AC3E}">
        <p14:creationId xmlns:p14="http://schemas.microsoft.com/office/powerpoint/2010/main" val="203345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sp>
        <p:nvSpPr>
          <p:cNvPr id="5"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High power PCF version (8 W coupled, 110 fs pulse duration)</a:t>
            </a:r>
            <a:endParaRPr lang="en-CA" dirty="0"/>
          </a:p>
        </p:txBody>
      </p:sp>
      <p:pic>
        <p:nvPicPr>
          <p:cNvPr id="13" name="Grafik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052736"/>
            <a:ext cx="6344561" cy="5368475"/>
          </a:xfrm>
          <a:prstGeom prst="rect">
            <a:avLst/>
          </a:prstGeom>
        </p:spPr>
      </p:pic>
      <p:sp>
        <p:nvSpPr>
          <p:cNvPr id="12" name="Ellipse 11"/>
          <p:cNvSpPr/>
          <p:nvPr/>
        </p:nvSpPr>
        <p:spPr>
          <a:xfrm>
            <a:off x="4813648" y="3133814"/>
            <a:ext cx="2232248" cy="50405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p:cNvSpPr/>
          <p:nvPr/>
        </p:nvSpPr>
        <p:spPr>
          <a:xfrm>
            <a:off x="5663952" y="3133814"/>
            <a:ext cx="108012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p:cNvPicPr>
            <a:picLocks noChangeAspect="1"/>
          </p:cNvPicPr>
          <p:nvPr/>
        </p:nvPicPr>
        <p:blipFill rotWithShape="1">
          <a:blip r:embed="rId3">
            <a:extLst>
              <a:ext uri="{28A0092B-C50C-407E-A947-70E740481C1C}">
                <a14:useLocalDpi xmlns:a14="http://schemas.microsoft.com/office/drawing/2010/main" val="0"/>
              </a:ext>
            </a:extLst>
          </a:blip>
          <a:srcRect r="46846"/>
          <a:stretch/>
        </p:blipFill>
        <p:spPr>
          <a:xfrm>
            <a:off x="9192344" y="1158377"/>
            <a:ext cx="2737983" cy="5157192"/>
          </a:xfrm>
          <a:prstGeom prst="rect">
            <a:avLst/>
          </a:prstGeom>
        </p:spPr>
      </p:pic>
      <p:sp>
        <p:nvSpPr>
          <p:cNvPr id="16" name="Textfeld 15"/>
          <p:cNvSpPr txBox="1"/>
          <p:nvPr/>
        </p:nvSpPr>
        <p:spPr>
          <a:xfrm>
            <a:off x="263352" y="1772816"/>
            <a:ext cx="2318048" cy="1754326"/>
          </a:xfrm>
          <a:prstGeom prst="rect">
            <a:avLst/>
          </a:prstGeom>
          <a:noFill/>
        </p:spPr>
        <p:txBody>
          <a:bodyPr wrap="square" rtlCol="0">
            <a:spAutoFit/>
          </a:bodyPr>
          <a:lstStyle/>
          <a:p>
            <a:r>
              <a:rPr lang="en-GB" sz="1200" b="1" dirty="0" err="1" smtClean="0"/>
              <a:t>Colors</a:t>
            </a:r>
            <a:r>
              <a:rPr lang="en-GB" sz="1200" b="1" dirty="0" smtClean="0"/>
              <a:t> = Broadening range</a:t>
            </a:r>
          </a:p>
          <a:p>
            <a:endParaRPr lang="en-GB" sz="1200" b="1" dirty="0" smtClean="0"/>
          </a:p>
          <a:p>
            <a:r>
              <a:rPr lang="en-GB" sz="1200" dirty="0" smtClean="0"/>
              <a:t>Numbers = Lower wavelength accessed</a:t>
            </a:r>
          </a:p>
          <a:p>
            <a:endParaRPr lang="en-GB" sz="1200" dirty="0"/>
          </a:p>
          <a:p>
            <a:r>
              <a:rPr lang="en-GB" sz="1200" dirty="0" smtClean="0"/>
              <a:t>Higher wavelength is the same for all </a:t>
            </a:r>
            <a:r>
              <a:rPr lang="en-GB" sz="1200" dirty="0" err="1" smtClean="0"/>
              <a:t>fibers</a:t>
            </a:r>
            <a:r>
              <a:rPr lang="en-GB" sz="1200" dirty="0" smtClean="0"/>
              <a:t> given the transmission limitation  </a:t>
            </a:r>
          </a:p>
          <a:p>
            <a:endParaRPr lang="en-GB" sz="1200" dirty="0" smtClean="0"/>
          </a:p>
        </p:txBody>
      </p:sp>
      <p:cxnSp>
        <p:nvCxnSpPr>
          <p:cNvPr id="18" name="Gewinkelte Verbindung 17"/>
          <p:cNvCxnSpPr>
            <a:endCxn id="13" idx="3"/>
          </p:cNvCxnSpPr>
          <p:nvPr/>
        </p:nvCxnSpPr>
        <p:spPr>
          <a:xfrm>
            <a:off x="6168008" y="3637870"/>
            <a:ext cx="2960185" cy="99104"/>
          </a:xfrm>
          <a:prstGeom prst="bentConnector3">
            <a:avLst>
              <a:gd name="adj1" fmla="val 2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97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4595" t="7507" r="8586" b="5675"/>
          <a:stretch/>
        </p:blipFill>
        <p:spPr>
          <a:xfrm>
            <a:off x="3806145" y="933430"/>
            <a:ext cx="4234071" cy="3024336"/>
          </a:xfrm>
          <a:prstGeom prst="rect">
            <a:avLst/>
          </a:prstGeom>
        </p:spPr>
      </p:pic>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4859" t="7117" r="9278" b="6065"/>
          <a:stretch/>
        </p:blipFill>
        <p:spPr>
          <a:xfrm>
            <a:off x="3806145" y="3722047"/>
            <a:ext cx="4187543" cy="3024337"/>
          </a:xfrm>
          <a:prstGeom prst="rect">
            <a:avLst/>
          </a:prstGeom>
        </p:spPr>
      </p:pic>
      <p:pic>
        <p:nvPicPr>
          <p:cNvPr id="8" name="Grafik 7"/>
          <p:cNvPicPr>
            <a:picLocks noChangeAspect="1"/>
          </p:cNvPicPr>
          <p:nvPr/>
        </p:nvPicPr>
        <p:blipFill rotWithShape="1">
          <a:blip r:embed="rId4">
            <a:extLst>
              <a:ext uri="{28A0092B-C50C-407E-A947-70E740481C1C}">
                <a14:useLocalDpi xmlns:a14="http://schemas.microsoft.com/office/drawing/2010/main" val="0"/>
              </a:ext>
            </a:extLst>
          </a:blip>
          <a:srcRect r="48874"/>
          <a:stretch/>
        </p:blipFill>
        <p:spPr>
          <a:xfrm>
            <a:off x="551384" y="1074136"/>
            <a:ext cx="2526264" cy="4947152"/>
          </a:xfrm>
          <a:prstGeom prst="rect">
            <a:avLst/>
          </a:prstGeom>
        </p:spPr>
      </p:pic>
      <p:pic>
        <p:nvPicPr>
          <p:cNvPr id="9" name="Grafik 8"/>
          <p:cNvPicPr>
            <a:picLocks noChangeAspect="1"/>
          </p:cNvPicPr>
          <p:nvPr/>
        </p:nvPicPr>
        <p:blipFill rotWithShape="1">
          <a:blip r:embed="rId5">
            <a:extLst>
              <a:ext uri="{28A0092B-C50C-407E-A947-70E740481C1C}">
                <a14:useLocalDpi xmlns:a14="http://schemas.microsoft.com/office/drawing/2010/main" val="0"/>
              </a:ext>
            </a:extLst>
          </a:blip>
          <a:srcRect r="47538"/>
          <a:stretch/>
        </p:blipFill>
        <p:spPr>
          <a:xfrm>
            <a:off x="8663969" y="1002128"/>
            <a:ext cx="2592288" cy="4947152"/>
          </a:xfrm>
          <a:prstGeom prst="rect">
            <a:avLst/>
          </a:prstGeom>
        </p:spPr>
      </p:pic>
      <p:sp>
        <p:nvSpPr>
          <p:cNvPr id="10" name="Ellipse 9"/>
          <p:cNvSpPr/>
          <p:nvPr/>
        </p:nvSpPr>
        <p:spPr>
          <a:xfrm>
            <a:off x="7248128" y="3461456"/>
            <a:ext cx="288032" cy="273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lipse 10"/>
          <p:cNvSpPr/>
          <p:nvPr/>
        </p:nvSpPr>
        <p:spPr>
          <a:xfrm>
            <a:off x="6528048" y="3956375"/>
            <a:ext cx="216024" cy="191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Gewinkelte Verbindung 12"/>
          <p:cNvCxnSpPr>
            <a:stCxn id="11" idx="2"/>
            <a:endCxn id="8" idx="3"/>
          </p:cNvCxnSpPr>
          <p:nvPr/>
        </p:nvCxnSpPr>
        <p:spPr>
          <a:xfrm rot="10800000">
            <a:off x="3077648" y="3547712"/>
            <a:ext cx="3450400" cy="504320"/>
          </a:xfrm>
          <a:prstGeom prst="bentConnector3">
            <a:avLst>
              <a:gd name="adj1" fmla="val 89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10" idx="6"/>
            <a:endCxn id="9" idx="1"/>
          </p:cNvCxnSpPr>
          <p:nvPr/>
        </p:nvCxnSpPr>
        <p:spPr>
          <a:xfrm flipV="1">
            <a:off x="7536160" y="3475704"/>
            <a:ext cx="1127809" cy="122616"/>
          </a:xfrm>
          <a:prstGeom prst="bentConnector3">
            <a:avLst>
              <a:gd name="adj1" fmla="val 6294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
        <p:nvSpPr>
          <p:cNvPr id="19" name="Ellipse 18"/>
          <p:cNvSpPr/>
          <p:nvPr/>
        </p:nvSpPr>
        <p:spPr>
          <a:xfrm>
            <a:off x="2161849" y="23488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Ellipse 19"/>
          <p:cNvSpPr/>
          <p:nvPr/>
        </p:nvSpPr>
        <p:spPr>
          <a:xfrm flipV="1">
            <a:off x="10416480" y="2276872"/>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02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2" name="Grafik 1"/>
          <p:cNvPicPr>
            <a:picLocks noChangeAspect="1"/>
          </p:cNvPicPr>
          <p:nvPr/>
        </p:nvPicPr>
        <p:blipFill rotWithShape="1">
          <a:blip r:embed="rId2" cstate="print">
            <a:extLst>
              <a:ext uri="{28A0092B-C50C-407E-A947-70E740481C1C}">
                <a14:useLocalDpi xmlns:a14="http://schemas.microsoft.com/office/drawing/2010/main" val="0"/>
              </a:ext>
            </a:extLst>
          </a:blip>
          <a:srcRect l="13555" t="8014" r="12983" b="6504"/>
          <a:stretch/>
        </p:blipFill>
        <p:spPr>
          <a:xfrm>
            <a:off x="263352" y="1340637"/>
            <a:ext cx="5544617" cy="4608512"/>
          </a:xfrm>
          <a:prstGeom prst="rect">
            <a:avLst/>
          </a:prstGeom>
        </p:spPr>
      </p:pic>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l="4219" t="8014" r="8961" b="5168"/>
          <a:stretch/>
        </p:blipFill>
        <p:spPr>
          <a:xfrm>
            <a:off x="5951984" y="1767542"/>
            <a:ext cx="5256584" cy="3754702"/>
          </a:xfrm>
          <a:prstGeom prst="rect">
            <a:avLst/>
          </a:prstGeom>
        </p:spPr>
      </p:pic>
      <p:sp>
        <p:nvSpPr>
          <p:cNvPr id="9" name="Ellipse 8"/>
          <p:cNvSpPr/>
          <p:nvPr/>
        </p:nvSpPr>
        <p:spPr>
          <a:xfrm>
            <a:off x="10704512" y="1988840"/>
            <a:ext cx="43204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lipse 9"/>
          <p:cNvSpPr/>
          <p:nvPr/>
        </p:nvSpPr>
        <p:spPr>
          <a:xfrm>
            <a:off x="4439816" y="4437112"/>
            <a:ext cx="432048"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
        <p:nvSpPr>
          <p:cNvPr id="13" name="Ellipse 12"/>
          <p:cNvSpPr/>
          <p:nvPr/>
        </p:nvSpPr>
        <p:spPr>
          <a:xfrm>
            <a:off x="2855640" y="1988840"/>
            <a:ext cx="792088" cy="360040"/>
          </a:xfrm>
          <a:prstGeom prst="ellipse">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Gewinkelte Verbindung 14"/>
          <p:cNvCxnSpPr>
            <a:stCxn id="10" idx="4"/>
            <a:endCxn id="9" idx="6"/>
          </p:cNvCxnSpPr>
          <p:nvPr/>
        </p:nvCxnSpPr>
        <p:spPr>
          <a:xfrm rot="5400000" flipH="1" flipV="1">
            <a:off x="6186010" y="638690"/>
            <a:ext cx="3420380" cy="6480720"/>
          </a:xfrm>
          <a:prstGeom prst="bentConnector4">
            <a:avLst>
              <a:gd name="adj1" fmla="val -393"/>
              <a:gd name="adj2" fmla="val 1035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4511824" y="1211637"/>
            <a:ext cx="1749197" cy="230832"/>
          </a:xfrm>
          <a:prstGeom prst="rect">
            <a:avLst/>
          </a:prstGeom>
          <a:noFill/>
        </p:spPr>
        <p:txBody>
          <a:bodyPr wrap="none" rtlCol="0">
            <a:spAutoFit/>
          </a:bodyPr>
          <a:lstStyle/>
          <a:p>
            <a:r>
              <a:rPr lang="en-GB" sz="900" dirty="0" smtClean="0"/>
              <a:t>Optimal for high power version</a:t>
            </a:r>
            <a:endParaRPr lang="en-GB" sz="900" dirty="0"/>
          </a:p>
        </p:txBody>
      </p:sp>
      <p:cxnSp>
        <p:nvCxnSpPr>
          <p:cNvPr id="21" name="Gewinkelte Verbindung 20"/>
          <p:cNvCxnSpPr>
            <a:stCxn id="13" idx="6"/>
            <a:endCxn id="19" idx="1"/>
          </p:cNvCxnSpPr>
          <p:nvPr/>
        </p:nvCxnSpPr>
        <p:spPr>
          <a:xfrm flipV="1">
            <a:off x="3647728" y="1327053"/>
            <a:ext cx="864096" cy="8418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85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27. März 2022</a:t>
            </a:fld>
            <a:endParaRPr lang="en-US" dirty="0"/>
          </a:p>
        </p:txBody>
      </p:sp>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4219" t="8014" r="8961" b="5168"/>
          <a:stretch/>
        </p:blipFill>
        <p:spPr>
          <a:xfrm>
            <a:off x="119336" y="1196752"/>
            <a:ext cx="5256584" cy="3754702"/>
          </a:xfrm>
          <a:prstGeom prst="rect">
            <a:avLst/>
          </a:prstGeom>
        </p:spPr>
      </p:pic>
      <p:sp>
        <p:nvSpPr>
          <p:cNvPr id="9" name="Ellipse 8"/>
          <p:cNvSpPr/>
          <p:nvPr/>
        </p:nvSpPr>
        <p:spPr>
          <a:xfrm>
            <a:off x="4871864" y="1418050"/>
            <a:ext cx="43204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r="47898"/>
          <a:stretch/>
        </p:blipFill>
        <p:spPr>
          <a:xfrm>
            <a:off x="5951984" y="1517442"/>
            <a:ext cx="2643615" cy="5079910"/>
          </a:xfrm>
          <a:prstGeom prst="rect">
            <a:avLst/>
          </a:prstGeom>
        </p:spPr>
      </p:pic>
      <p:cxnSp>
        <p:nvCxnSpPr>
          <p:cNvPr id="7" name="Gewinkelte Verbindung 6"/>
          <p:cNvCxnSpPr>
            <a:stCxn id="9" idx="6"/>
            <a:endCxn id="3" idx="1"/>
          </p:cNvCxnSpPr>
          <p:nvPr/>
        </p:nvCxnSpPr>
        <p:spPr>
          <a:xfrm>
            <a:off x="5303912" y="1598070"/>
            <a:ext cx="648072" cy="245932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rotWithShape="1">
          <a:blip r:embed="rId4">
            <a:extLst>
              <a:ext uri="{28A0092B-C50C-407E-A947-70E740481C1C}">
                <a14:useLocalDpi xmlns:a14="http://schemas.microsoft.com/office/drawing/2010/main" val="0"/>
              </a:ext>
            </a:extLst>
          </a:blip>
          <a:srcRect r="47898"/>
          <a:stretch/>
        </p:blipFill>
        <p:spPr>
          <a:xfrm>
            <a:off x="8900323" y="1517442"/>
            <a:ext cx="2643615" cy="5079910"/>
          </a:xfrm>
          <a:prstGeom prst="rect">
            <a:avLst/>
          </a:prstGeom>
        </p:spPr>
      </p:pic>
      <p:sp>
        <p:nvSpPr>
          <p:cNvPr id="11" name="Textfeld 10"/>
          <p:cNvSpPr txBox="1"/>
          <p:nvPr/>
        </p:nvSpPr>
        <p:spPr>
          <a:xfrm>
            <a:off x="8650646" y="992727"/>
            <a:ext cx="3541354" cy="553998"/>
          </a:xfrm>
          <a:prstGeom prst="rect">
            <a:avLst/>
          </a:prstGeom>
          <a:noFill/>
        </p:spPr>
        <p:txBody>
          <a:bodyPr wrap="none" rtlCol="0">
            <a:spAutoFit/>
          </a:bodyPr>
          <a:lstStyle/>
          <a:p>
            <a:pPr algn="ctr"/>
            <a:r>
              <a:rPr lang="en-GB" sz="1200" dirty="0" smtClean="0"/>
              <a:t>Same with higher power and lower pulse duration</a:t>
            </a:r>
          </a:p>
          <a:p>
            <a:pPr algn="ctr"/>
            <a:r>
              <a:rPr lang="en-GB" dirty="0" smtClean="0"/>
              <a:t>8 W, 110 fs</a:t>
            </a:r>
            <a:endParaRPr lang="en-GB" dirty="0"/>
          </a:p>
        </p:txBody>
      </p:sp>
      <p:sp>
        <p:nvSpPr>
          <p:cNvPr id="12" name="Textfeld 11"/>
          <p:cNvSpPr txBox="1"/>
          <p:nvPr/>
        </p:nvSpPr>
        <p:spPr>
          <a:xfrm>
            <a:off x="6744072" y="1050205"/>
            <a:ext cx="1338893" cy="369332"/>
          </a:xfrm>
          <a:prstGeom prst="rect">
            <a:avLst/>
          </a:prstGeom>
          <a:noFill/>
        </p:spPr>
        <p:txBody>
          <a:bodyPr wrap="none" rtlCol="0">
            <a:spAutoFit/>
          </a:bodyPr>
          <a:lstStyle/>
          <a:p>
            <a:r>
              <a:rPr lang="en-GB" dirty="0"/>
              <a:t>4</a:t>
            </a:r>
            <a:r>
              <a:rPr lang="en-GB" dirty="0" smtClean="0"/>
              <a:t> W, 230 fs</a:t>
            </a:r>
            <a:endParaRPr lang="en-GB" dirty="0"/>
          </a:p>
        </p:txBody>
      </p:sp>
      <p:sp>
        <p:nvSpPr>
          <p:cNvPr id="13"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001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Low power PCF version (4 W coupled, 230 fs pulse duration)</a:t>
            </a:r>
            <a:endParaRPr lang="en-CA" dirty="0"/>
          </a:p>
        </p:txBody>
      </p:sp>
    </p:spTree>
    <p:extLst>
      <p:ext uri="{BB962C8B-B14F-4D97-AF65-F5344CB8AC3E}">
        <p14:creationId xmlns:p14="http://schemas.microsoft.com/office/powerpoint/2010/main" val="3146046817"/>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Breitbild</PresentationFormat>
  <Paragraphs>247</Paragraphs>
  <Slides>20</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Wingdings</vt:lpstr>
      <vt:lpstr>1_Larissa-Design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996</cp:revision>
  <dcterms:created xsi:type="dcterms:W3CDTF">2010-10-22T07:33:06Z</dcterms:created>
  <dcterms:modified xsi:type="dcterms:W3CDTF">2022-03-28T09:09:29Z</dcterms:modified>
</cp:coreProperties>
</file>