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712" r:id="rId2"/>
    <p:sldId id="722" r:id="rId3"/>
    <p:sldId id="723" r:id="rId4"/>
    <p:sldId id="725" r:id="rId5"/>
    <p:sldId id="731" r:id="rId6"/>
    <p:sldId id="728" r:id="rId7"/>
    <p:sldId id="727" r:id="rId8"/>
    <p:sldId id="729" r:id="rId9"/>
    <p:sldId id="713" r:id="rId10"/>
    <p:sldId id="717" r:id="rId11"/>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8" autoAdjust="0"/>
    <p:restoredTop sz="92980" autoAdjust="0"/>
  </p:normalViewPr>
  <p:slideViewPr>
    <p:cSldViewPr>
      <p:cViewPr varScale="1">
        <p:scale>
          <a:sx n="108" d="100"/>
          <a:sy n="108" d="100"/>
        </p:scale>
        <p:origin x="118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25.03.2022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240523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3</a:t>
            </a:fld>
            <a:endParaRPr lang="de-DE" dirty="0"/>
          </a:p>
        </p:txBody>
      </p:sp>
    </p:spTree>
    <p:extLst>
      <p:ext uri="{BB962C8B-B14F-4D97-AF65-F5344CB8AC3E}">
        <p14:creationId xmlns:p14="http://schemas.microsoft.com/office/powerpoint/2010/main" val="15602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9</a:t>
            </a:fld>
            <a:endParaRPr lang="de-DE" dirty="0"/>
          </a:p>
        </p:txBody>
      </p:sp>
    </p:spTree>
    <p:extLst>
      <p:ext uri="{BB962C8B-B14F-4D97-AF65-F5344CB8AC3E}">
        <p14:creationId xmlns:p14="http://schemas.microsoft.com/office/powerpoint/2010/main" val="181652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25.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25.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25.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Supercontinuum generation</a:t>
            </a:r>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53B0E48A-EDA7-4317-9FA7-77D0DA9DD36F}" type="datetime4">
              <a:rPr lang="de-DE" smtClean="0"/>
              <a:t>25. März 2022</a:t>
            </a:fld>
            <a:endParaRPr lang="en-US" dirty="0"/>
          </a:p>
        </p:txBody>
      </p:sp>
      <p:sp>
        <p:nvSpPr>
          <p:cNvPr id="9" name="Gleichschenkliges Dreieck 8"/>
          <p:cNvSpPr/>
          <p:nvPr/>
        </p:nvSpPr>
        <p:spPr>
          <a:xfrm rot="5400000">
            <a:off x="7176120" y="1252359"/>
            <a:ext cx="864096" cy="30243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smtClean="0"/>
              <a:t>[2]</a:t>
            </a:r>
            <a:endParaRPr lang="en-GB" sz="1200" dirty="0"/>
          </a:p>
        </p:txBody>
      </p:sp>
      <p:sp>
        <p:nvSpPr>
          <p:cNvPr id="11" name="Gleichschenkliges Dreieck 10"/>
          <p:cNvSpPr/>
          <p:nvPr/>
        </p:nvSpPr>
        <p:spPr>
          <a:xfrm rot="16200000">
            <a:off x="9008132" y="2364291"/>
            <a:ext cx="864096" cy="8004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200" dirty="0" smtClean="0"/>
              <a:t>[4]</a:t>
            </a:r>
            <a:endParaRPr lang="en-GB" sz="1200" dirty="0"/>
          </a:p>
        </p:txBody>
      </p:sp>
      <p:sp>
        <p:nvSpPr>
          <p:cNvPr id="10" name="Rechteck 9"/>
          <p:cNvSpPr/>
          <p:nvPr/>
        </p:nvSpPr>
        <p:spPr>
          <a:xfrm>
            <a:off x="8112224" y="2620511"/>
            <a:ext cx="119880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[3]</a:t>
            </a:r>
            <a:endParaRPr lang="en-GB" sz="1200" dirty="0"/>
          </a:p>
        </p:txBody>
      </p:sp>
      <p:sp>
        <p:nvSpPr>
          <p:cNvPr id="12" name="Rechteck 11"/>
          <p:cNvSpPr/>
          <p:nvPr/>
        </p:nvSpPr>
        <p:spPr>
          <a:xfrm>
            <a:off x="5591944" y="2332479"/>
            <a:ext cx="5040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[1]</a:t>
            </a:r>
            <a:endParaRPr lang="en-GB" sz="1200" dirty="0"/>
          </a:p>
        </p:txBody>
      </p:sp>
      <p:sp>
        <p:nvSpPr>
          <p:cNvPr id="13" name="Rechteck 12"/>
          <p:cNvSpPr/>
          <p:nvPr/>
        </p:nvSpPr>
        <p:spPr>
          <a:xfrm>
            <a:off x="9840416" y="2332479"/>
            <a:ext cx="5040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[5]</a:t>
            </a:r>
            <a:endParaRPr lang="en-GB" sz="1200" dirty="0"/>
          </a:p>
        </p:txBody>
      </p:sp>
      <p:cxnSp>
        <p:nvCxnSpPr>
          <p:cNvPr id="15" name="Gerade Verbindung mit Pfeil 14"/>
          <p:cNvCxnSpPr/>
          <p:nvPr/>
        </p:nvCxnSpPr>
        <p:spPr>
          <a:xfrm>
            <a:off x="5591944" y="3412599"/>
            <a:ext cx="5040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6168008" y="3412599"/>
            <a:ext cx="19442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8148228" y="3412599"/>
            <a:ext cx="1162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9311024" y="3412599"/>
            <a:ext cx="5357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9840416" y="3412599"/>
            <a:ext cx="5040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a:off x="6096000" y="3628623"/>
            <a:ext cx="37507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6786647" y="3660601"/>
            <a:ext cx="2735621" cy="276999"/>
          </a:xfrm>
          <a:prstGeom prst="rect">
            <a:avLst/>
          </a:prstGeom>
          <a:noFill/>
        </p:spPr>
        <p:txBody>
          <a:bodyPr wrap="none" rtlCol="0">
            <a:spAutoFit/>
          </a:bodyPr>
          <a:lstStyle/>
          <a:p>
            <a:r>
              <a:rPr lang="en-GB" sz="1200" dirty="0" smtClean="0"/>
              <a:t>Taper section = [2] + [3] + [4] &lt; 20 cm</a:t>
            </a:r>
            <a:endParaRPr lang="en-GB" sz="1200" dirty="0"/>
          </a:p>
        </p:txBody>
      </p:sp>
      <p:sp>
        <p:nvSpPr>
          <p:cNvPr id="26" name="Textfeld 25"/>
          <p:cNvSpPr txBox="1"/>
          <p:nvPr/>
        </p:nvSpPr>
        <p:spPr>
          <a:xfrm>
            <a:off x="8687118" y="2166546"/>
            <a:ext cx="651140" cy="276999"/>
          </a:xfrm>
          <a:prstGeom prst="rect">
            <a:avLst/>
          </a:prstGeom>
          <a:noFill/>
        </p:spPr>
        <p:txBody>
          <a:bodyPr wrap="none" rtlCol="0">
            <a:spAutoFit/>
          </a:bodyPr>
          <a:lstStyle/>
          <a:p>
            <a:r>
              <a:rPr lang="en-GB" sz="1200" dirty="0" smtClean="0"/>
              <a:t>&gt; 1 cm</a:t>
            </a:r>
            <a:endParaRPr lang="en-GB" sz="1200" dirty="0"/>
          </a:p>
        </p:txBody>
      </p:sp>
      <p:cxnSp>
        <p:nvCxnSpPr>
          <p:cNvPr id="29" name="Gekrümmte Verbindung 28"/>
          <p:cNvCxnSpPr>
            <a:stCxn id="26" idx="1"/>
            <a:endCxn id="10" idx="0"/>
          </p:cNvCxnSpPr>
          <p:nvPr/>
        </p:nvCxnSpPr>
        <p:spPr>
          <a:xfrm rot="10800000" flipH="1" flipV="1">
            <a:off x="8687118" y="2305045"/>
            <a:ext cx="24506" cy="315465"/>
          </a:xfrm>
          <a:prstGeom prst="curvedConnector4">
            <a:avLst>
              <a:gd name="adj1" fmla="val -932833"/>
              <a:gd name="adj2" fmla="val 71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krümmte Verbindung 30"/>
          <p:cNvCxnSpPr>
            <a:stCxn id="26" idx="3"/>
            <a:endCxn id="11" idx="5"/>
          </p:cNvCxnSpPr>
          <p:nvPr/>
        </p:nvCxnSpPr>
        <p:spPr>
          <a:xfrm>
            <a:off x="9338258" y="2305046"/>
            <a:ext cx="101922" cy="243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767408" y="1112803"/>
            <a:ext cx="4125276" cy="2248821"/>
          </a:xfrm>
          <a:prstGeom prst="rect">
            <a:avLst/>
          </a:prstGeom>
          <a:noFill/>
        </p:spPr>
        <p:txBody>
          <a:bodyPr wrap="square" rtlCol="0">
            <a:spAutoFit/>
          </a:bodyPr>
          <a:lstStyle/>
          <a:p>
            <a:pPr algn="just">
              <a:lnSpc>
                <a:spcPct val="150000"/>
              </a:lnSpc>
            </a:pPr>
            <a:r>
              <a:rPr lang="de-DE" sz="1542" b="1" dirty="0" smtClean="0"/>
              <a:t>Parameters</a:t>
            </a:r>
          </a:p>
          <a:p>
            <a:pPr algn="just">
              <a:lnSpc>
                <a:spcPct val="150000"/>
              </a:lnSpc>
            </a:pPr>
            <a:r>
              <a:rPr lang="en-GB" sz="1300" dirty="0" smtClean="0"/>
              <a:t>[1] </a:t>
            </a:r>
            <a:r>
              <a:rPr lang="en-GB" sz="1300" dirty="0" err="1" smtClean="0"/>
              <a:t>Untapered</a:t>
            </a:r>
            <a:r>
              <a:rPr lang="en-GB" sz="1300" dirty="0" smtClean="0"/>
              <a:t> region input</a:t>
            </a:r>
            <a:endParaRPr lang="en-GB" sz="1300" dirty="0"/>
          </a:p>
          <a:p>
            <a:pPr algn="just">
              <a:lnSpc>
                <a:spcPct val="150000"/>
              </a:lnSpc>
            </a:pPr>
            <a:r>
              <a:rPr lang="en-GB" sz="1300" dirty="0" smtClean="0"/>
              <a:t>[2] Tapering</a:t>
            </a:r>
            <a:endParaRPr lang="en-GB" sz="1300" dirty="0"/>
          </a:p>
          <a:p>
            <a:pPr algn="just">
              <a:lnSpc>
                <a:spcPct val="150000"/>
              </a:lnSpc>
            </a:pPr>
            <a:r>
              <a:rPr lang="en-GB" sz="1300" dirty="0" smtClean="0"/>
              <a:t>[3] Waist</a:t>
            </a:r>
            <a:endParaRPr lang="en-GB" sz="1300" dirty="0"/>
          </a:p>
          <a:p>
            <a:pPr algn="just">
              <a:lnSpc>
                <a:spcPct val="150000"/>
              </a:lnSpc>
            </a:pPr>
            <a:r>
              <a:rPr lang="en-GB" sz="1300" dirty="0" smtClean="0"/>
              <a:t>[4] </a:t>
            </a:r>
            <a:r>
              <a:rPr lang="en-GB" sz="1300" dirty="0" err="1" smtClean="0"/>
              <a:t>Uptapering</a:t>
            </a:r>
            <a:r>
              <a:rPr lang="en-GB" sz="1300" dirty="0" smtClean="0"/>
              <a:t> region</a:t>
            </a:r>
          </a:p>
          <a:p>
            <a:pPr algn="just">
              <a:lnSpc>
                <a:spcPct val="150000"/>
              </a:lnSpc>
            </a:pPr>
            <a:r>
              <a:rPr lang="en-GB" sz="1300" dirty="0" smtClean="0"/>
              <a:t>[5] </a:t>
            </a:r>
            <a:r>
              <a:rPr lang="en-GB" sz="1300" dirty="0" err="1" smtClean="0"/>
              <a:t>Untapered</a:t>
            </a:r>
            <a:r>
              <a:rPr lang="en-GB" sz="1300" dirty="0" smtClean="0"/>
              <a:t> region output</a:t>
            </a:r>
            <a:endParaRPr lang="en-GB" sz="1300" dirty="0"/>
          </a:p>
          <a:p>
            <a:pPr algn="just">
              <a:lnSpc>
                <a:spcPct val="150000"/>
              </a:lnSpc>
            </a:pPr>
            <a:endParaRPr lang="en-GB" sz="1300" dirty="0" smtClean="0"/>
          </a:p>
        </p:txBody>
      </p:sp>
      <p:graphicFrame>
        <p:nvGraphicFramePr>
          <p:cNvPr id="27" name="Tabelle 26"/>
          <p:cNvGraphicFramePr>
            <a:graphicFrameLocks noGrp="1"/>
          </p:cNvGraphicFramePr>
          <p:nvPr>
            <p:extLst>
              <p:ext uri="{D42A27DB-BD31-4B8C-83A1-F6EECF244321}">
                <p14:modId xmlns:p14="http://schemas.microsoft.com/office/powerpoint/2010/main" val="1471653321"/>
              </p:ext>
            </p:extLst>
          </p:nvPr>
        </p:nvGraphicFramePr>
        <p:xfrm>
          <a:off x="1127448" y="4225632"/>
          <a:ext cx="9674667" cy="2194560"/>
        </p:xfrm>
        <a:graphic>
          <a:graphicData uri="http://schemas.openxmlformats.org/drawingml/2006/table">
            <a:tbl>
              <a:tblPr firstRow="1" bandRow="1">
                <a:tableStyleId>{5C22544A-7EE6-4342-B048-85BDC9FD1C3A}</a:tableStyleId>
              </a:tblPr>
              <a:tblGrid>
                <a:gridCol w="853691"/>
                <a:gridCol w="1648781"/>
                <a:gridCol w="1648781"/>
                <a:gridCol w="5523414"/>
              </a:tblGrid>
              <a:tr h="247496">
                <a:tc>
                  <a:txBody>
                    <a:bodyPr/>
                    <a:lstStyle/>
                    <a:p>
                      <a:pPr algn="ctr"/>
                      <a:r>
                        <a:rPr lang="en-GB" sz="1200" dirty="0" smtClean="0">
                          <a:latin typeface="Arial" panose="020B0604020202020204" pitchFamily="34" charset="0"/>
                          <a:cs typeface="Arial" panose="020B0604020202020204" pitchFamily="34" charset="0"/>
                        </a:rPr>
                        <a:t>Region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Minimum</a:t>
                      </a:r>
                      <a:r>
                        <a:rPr lang="en-GB" sz="1200" baseline="0" dirty="0" smtClean="0">
                          <a:latin typeface="Arial" panose="020B0604020202020204" pitchFamily="34" charset="0"/>
                          <a:cs typeface="Arial" panose="020B0604020202020204" pitchFamily="34" charset="0"/>
                        </a:rPr>
                        <a:t> value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Maximum</a:t>
                      </a:r>
                      <a:r>
                        <a:rPr lang="en-GB" sz="1200" baseline="0" dirty="0" smtClean="0">
                          <a:latin typeface="Arial" panose="020B0604020202020204" pitchFamily="34" charset="0"/>
                          <a:cs typeface="Arial" panose="020B0604020202020204" pitchFamily="34" charset="0"/>
                        </a:rPr>
                        <a:t> value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Observations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1</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3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Too long would stretch the pulse more than desire</a:t>
                      </a:r>
                      <a:endParaRPr lang="en-GB" sz="1200" dirty="0">
                        <a:latin typeface="Arial" panose="020B0604020202020204" pitchFamily="34" charset="0"/>
                        <a:cs typeface="Arial" panose="020B0604020202020204" pitchFamily="34" charset="0"/>
                      </a:endParaRPr>
                    </a:p>
                  </a:txBody>
                  <a:tcPr anchor="ctr"/>
                </a:tc>
              </a:tr>
              <a:tr h="0">
                <a:tc>
                  <a:txBody>
                    <a:bodyPr/>
                    <a:lstStyle/>
                    <a:p>
                      <a:pPr algn="ctr"/>
                      <a:r>
                        <a:rPr lang="en-GB" sz="1200" dirty="0" smtClean="0">
                          <a:latin typeface="Arial" panose="020B0604020202020204" pitchFamily="34" charset="0"/>
                          <a:cs typeface="Arial" panose="020B0604020202020204" pitchFamily="34" charset="0"/>
                        </a:rPr>
                        <a:t>2</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3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Too sharp</a:t>
                      </a:r>
                      <a:r>
                        <a:rPr lang="en-GB" sz="1200" baseline="0" dirty="0" smtClean="0">
                          <a:latin typeface="Arial" panose="020B0604020202020204" pitchFamily="34" charset="0"/>
                          <a:cs typeface="Arial" panose="020B0604020202020204" pitchFamily="34" charset="0"/>
                        </a:rPr>
                        <a:t> implies a higher level of losses. Also it might end up in reflection that could compromised the amplifier!</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3</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4</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Limitations lie</a:t>
                      </a:r>
                      <a:r>
                        <a:rPr lang="en-GB" sz="1200" baseline="0" dirty="0" smtClean="0">
                          <a:latin typeface="Arial" panose="020B0604020202020204" pitchFamily="34" charset="0"/>
                          <a:cs typeface="Arial" panose="020B0604020202020204" pitchFamily="34" charset="0"/>
                        </a:rPr>
                        <a:t> in the scale. Needed for transitioning to higher diameters without significant losses. </a:t>
                      </a:r>
                      <a:endParaRPr lang="en-GB" sz="1200" dirty="0">
                        <a:latin typeface="Arial" panose="020B0604020202020204" pitchFamily="34" charset="0"/>
                        <a:cs typeface="Arial" panose="020B0604020202020204" pitchFamily="34" charset="0"/>
                      </a:endParaRP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4</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4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Same</a:t>
                      </a:r>
                      <a:r>
                        <a:rPr lang="en-GB" sz="1200" baseline="0" dirty="0" smtClean="0">
                          <a:latin typeface="Arial" panose="020B0604020202020204" pitchFamily="34" charset="0"/>
                          <a:cs typeface="Arial" panose="020B0604020202020204" pitchFamily="34" charset="0"/>
                        </a:rPr>
                        <a:t> as 2, a too sharp might affect via reflections*</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5</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The</a:t>
                      </a:r>
                      <a:r>
                        <a:rPr lang="en-GB" sz="1200" baseline="0" dirty="0" smtClean="0">
                          <a:latin typeface="Arial" panose="020B0604020202020204" pitchFamily="34" charset="0"/>
                          <a:cs typeface="Arial" panose="020B0604020202020204" pitchFamily="34" charset="0"/>
                        </a:rPr>
                        <a:t> length of this region is actually irrelevant given all the broadening was already achieved in the previous sections</a:t>
                      </a:r>
                      <a:endParaRPr lang="en-GB" sz="1200" dirty="0">
                        <a:latin typeface="Arial" panose="020B0604020202020204" pitchFamily="34" charset="0"/>
                        <a:cs typeface="Arial" panose="020B0604020202020204" pitchFamily="34" charset="0"/>
                      </a:endParaRPr>
                    </a:p>
                  </a:txBody>
                  <a:tcPr anchor="ctr"/>
                </a:tc>
              </a:tr>
            </a:tbl>
          </a:graphicData>
        </a:graphic>
      </p:graphicFrame>
      <p:sp>
        <p:nvSpPr>
          <p:cNvPr id="4" name="Textfeld 3"/>
          <p:cNvSpPr txBox="1"/>
          <p:nvPr/>
        </p:nvSpPr>
        <p:spPr>
          <a:xfrm>
            <a:off x="5591945" y="994594"/>
            <a:ext cx="5832648" cy="1015663"/>
          </a:xfrm>
          <a:prstGeom prst="rect">
            <a:avLst/>
          </a:prstGeom>
          <a:noFill/>
        </p:spPr>
        <p:txBody>
          <a:bodyPr wrap="square" rtlCol="0">
            <a:spAutoFit/>
          </a:bodyPr>
          <a:lstStyle/>
          <a:p>
            <a:r>
              <a:rPr lang="en-GB" sz="1200" dirty="0" smtClean="0"/>
              <a:t>The optimum design would have a look like this, allowing an easily integration with a connector. </a:t>
            </a:r>
          </a:p>
          <a:p>
            <a:r>
              <a:rPr lang="en-GB" sz="1200" dirty="0" smtClean="0"/>
              <a:t>Otherwise, to get the higher broadening, might be needed to cut throughout the fiber and test. This not only represents an unnecessary waste of time but also, the integration is not easy given the fiber is much smaller.. </a:t>
            </a:r>
            <a:endParaRPr lang="en-GB" sz="1200" dirty="0"/>
          </a:p>
        </p:txBody>
      </p:sp>
    </p:spTree>
    <p:extLst>
      <p:ext uri="{BB962C8B-B14F-4D97-AF65-F5344CB8AC3E}">
        <p14:creationId xmlns:p14="http://schemas.microsoft.com/office/powerpoint/2010/main" val="349141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sp>
        <p:nvSpPr>
          <p:cNvPr id="7" name="Textfeld 6"/>
          <p:cNvSpPr txBox="1"/>
          <p:nvPr/>
        </p:nvSpPr>
        <p:spPr>
          <a:xfrm>
            <a:off x="6063995" y="4293096"/>
            <a:ext cx="5732443" cy="1015663"/>
          </a:xfrm>
          <a:prstGeom prst="rect">
            <a:avLst/>
          </a:prstGeom>
          <a:noFill/>
        </p:spPr>
        <p:txBody>
          <a:bodyPr wrap="square" rtlCol="0">
            <a:spAutoFit/>
          </a:bodyPr>
          <a:lstStyle/>
          <a:p>
            <a:r>
              <a:rPr lang="en-GB" sz="1200" dirty="0" smtClean="0"/>
              <a:t>Waist scale variation with fixed waist length = 2.5 cm</a:t>
            </a:r>
          </a:p>
          <a:p>
            <a:endParaRPr lang="en-GB" sz="1200" dirty="0"/>
          </a:p>
          <a:p>
            <a:r>
              <a:rPr lang="en-GB" sz="1200" dirty="0" smtClean="0"/>
              <a:t>Shorter fiber achieves lowest wavelengths</a:t>
            </a:r>
          </a:p>
          <a:p>
            <a:r>
              <a:rPr lang="en-GB" sz="1200" dirty="0" smtClean="0"/>
              <a:t>High wavelength depends exclusively on the transmission available by the waist.</a:t>
            </a:r>
          </a:p>
          <a:p>
            <a:endParaRPr lang="en-GB" sz="1200" dirty="0"/>
          </a:p>
        </p:txBody>
      </p:sp>
      <p:pic>
        <p:nvPicPr>
          <p:cNvPr id="2" name="Grafik 1"/>
          <p:cNvPicPr>
            <a:picLocks noChangeAspect="1"/>
          </p:cNvPicPr>
          <p:nvPr/>
        </p:nvPicPr>
        <p:blipFill rotWithShape="1">
          <a:blip r:embed="rId2" cstate="print">
            <a:extLst>
              <a:ext uri="{28A0092B-C50C-407E-A947-70E740481C1C}">
                <a14:useLocalDpi xmlns:a14="http://schemas.microsoft.com/office/drawing/2010/main" val="0"/>
              </a:ext>
            </a:extLst>
          </a:blip>
          <a:srcRect l="5001" t="8001" r="8751" b="5900"/>
          <a:stretch/>
        </p:blipFill>
        <p:spPr>
          <a:xfrm>
            <a:off x="6456038" y="260648"/>
            <a:ext cx="4948355" cy="3528392"/>
          </a:xfrm>
          <a:prstGeom prst="rect">
            <a:avLst/>
          </a:prstGeom>
        </p:spPr>
      </p:pic>
      <p:pic>
        <p:nvPicPr>
          <p:cNvPr id="3" name="Grafik 2"/>
          <p:cNvPicPr>
            <a:picLocks noChangeAspect="1"/>
          </p:cNvPicPr>
          <p:nvPr/>
        </p:nvPicPr>
        <p:blipFill rotWithShape="1">
          <a:blip r:embed="rId3" cstate="print">
            <a:extLst>
              <a:ext uri="{28A0092B-C50C-407E-A947-70E740481C1C}">
                <a14:useLocalDpi xmlns:a14="http://schemas.microsoft.com/office/drawing/2010/main" val="0"/>
              </a:ext>
            </a:extLst>
          </a:blip>
          <a:srcRect l="5000" t="8000" r="9501" b="5901"/>
          <a:stretch/>
        </p:blipFill>
        <p:spPr>
          <a:xfrm>
            <a:off x="1199456" y="3548045"/>
            <a:ext cx="3904239" cy="2808312"/>
          </a:xfrm>
          <a:prstGeom prst="rect">
            <a:avLst/>
          </a:prstGeom>
        </p:spPr>
      </p:pic>
      <p:pic>
        <p:nvPicPr>
          <p:cNvPr id="5" name="Grafik 4"/>
          <p:cNvPicPr>
            <a:picLocks noChangeAspect="1"/>
          </p:cNvPicPr>
          <p:nvPr/>
        </p:nvPicPr>
        <p:blipFill rotWithShape="1">
          <a:blip r:embed="rId4" cstate="print">
            <a:extLst>
              <a:ext uri="{28A0092B-C50C-407E-A947-70E740481C1C}">
                <a14:useLocalDpi xmlns:a14="http://schemas.microsoft.com/office/drawing/2010/main" val="0"/>
              </a:ext>
            </a:extLst>
          </a:blip>
          <a:srcRect l="5000" t="8000" r="9501" b="5901"/>
          <a:stretch/>
        </p:blipFill>
        <p:spPr>
          <a:xfrm>
            <a:off x="1199456" y="260648"/>
            <a:ext cx="4166098" cy="2996667"/>
          </a:xfrm>
          <a:prstGeom prst="rect">
            <a:avLst/>
          </a:prstGeom>
        </p:spPr>
      </p:pic>
      <p:sp>
        <p:nvSpPr>
          <p:cNvPr id="8" name="Ellipse 7"/>
          <p:cNvSpPr/>
          <p:nvPr/>
        </p:nvSpPr>
        <p:spPr>
          <a:xfrm>
            <a:off x="2567608" y="5445224"/>
            <a:ext cx="460149" cy="441732"/>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368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sp>
        <p:nvSpPr>
          <p:cNvPr id="7" name="Textfeld 6"/>
          <p:cNvSpPr txBox="1"/>
          <p:nvPr/>
        </p:nvSpPr>
        <p:spPr>
          <a:xfrm>
            <a:off x="7824192" y="1052736"/>
            <a:ext cx="1656184" cy="2308324"/>
          </a:xfrm>
          <a:prstGeom prst="rect">
            <a:avLst/>
          </a:prstGeom>
          <a:noFill/>
        </p:spPr>
        <p:txBody>
          <a:bodyPr wrap="square" rtlCol="0">
            <a:spAutoFit/>
          </a:bodyPr>
          <a:lstStyle/>
          <a:p>
            <a:r>
              <a:rPr lang="en-GB" sz="1200" b="1" dirty="0"/>
              <a:t>C</a:t>
            </a:r>
            <a:r>
              <a:rPr lang="en-GB" sz="1200" b="1" dirty="0" smtClean="0"/>
              <a:t>riteria defined</a:t>
            </a:r>
          </a:p>
          <a:p>
            <a:endParaRPr lang="en-GB" sz="1200" b="1" dirty="0" smtClean="0"/>
          </a:p>
          <a:p>
            <a:r>
              <a:rPr lang="en-GB" sz="1200" dirty="0" smtClean="0"/>
              <a:t>High wavelength accessed</a:t>
            </a:r>
          </a:p>
          <a:p>
            <a:endParaRPr lang="en-GB" sz="1200" dirty="0" smtClean="0"/>
          </a:p>
          <a:p>
            <a:r>
              <a:rPr lang="en-GB" sz="1200" dirty="0" smtClean="0"/>
              <a:t>Low wavelength accessed</a:t>
            </a:r>
          </a:p>
          <a:p>
            <a:endParaRPr lang="en-GB" sz="1200" dirty="0"/>
          </a:p>
          <a:p>
            <a:endParaRPr lang="en-GB" sz="1200" dirty="0" smtClean="0"/>
          </a:p>
          <a:p>
            <a:r>
              <a:rPr lang="en-GB" sz="1200" dirty="0" smtClean="0"/>
              <a:t>Waist scale defined by allowed transmission</a:t>
            </a:r>
            <a:endParaRPr lang="en-GB" sz="1200" dirty="0"/>
          </a:p>
        </p:txBody>
      </p:sp>
      <p:grpSp>
        <p:nvGrpSpPr>
          <p:cNvPr id="14" name="Gruppieren 13"/>
          <p:cNvGrpSpPr/>
          <p:nvPr/>
        </p:nvGrpSpPr>
        <p:grpSpPr>
          <a:xfrm>
            <a:off x="119336" y="821601"/>
            <a:ext cx="2880320" cy="5534756"/>
            <a:chOff x="983432" y="821601"/>
            <a:chExt cx="2880320" cy="5534756"/>
          </a:xfrm>
        </p:grpSpPr>
        <p:pic>
          <p:nvPicPr>
            <p:cNvPr id="2" name="Grafik 1"/>
            <p:cNvPicPr>
              <a:picLocks noChangeAspect="1"/>
            </p:cNvPicPr>
            <p:nvPr/>
          </p:nvPicPr>
          <p:blipFill rotWithShape="1">
            <a:blip r:embed="rId2">
              <a:extLst>
                <a:ext uri="{28A0092B-C50C-407E-A947-70E740481C1C}">
                  <a14:useLocalDpi xmlns:a14="http://schemas.microsoft.com/office/drawing/2010/main" val="0"/>
                </a:ext>
              </a:extLst>
            </a:blip>
            <a:srcRect r="47898"/>
            <a:stretch/>
          </p:blipFill>
          <p:spPr>
            <a:xfrm>
              <a:off x="983432" y="821601"/>
              <a:ext cx="2880320" cy="5534756"/>
            </a:xfrm>
            <a:prstGeom prst="rect">
              <a:avLst/>
            </a:prstGeom>
          </p:spPr>
        </p:pic>
        <p:cxnSp>
          <p:nvCxnSpPr>
            <p:cNvPr id="9" name="Gerader Verbinder 8"/>
            <p:cNvCxnSpPr/>
            <p:nvPr/>
          </p:nvCxnSpPr>
          <p:spPr>
            <a:xfrm>
              <a:off x="1487488" y="2132856"/>
              <a:ext cx="23042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2207568" y="209295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p:cNvSpPr/>
            <p:nvPr/>
          </p:nvSpPr>
          <p:spPr>
            <a:xfrm>
              <a:off x="2855640" y="2092956"/>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uppieren 23"/>
          <p:cNvGrpSpPr/>
          <p:nvPr/>
        </p:nvGrpSpPr>
        <p:grpSpPr>
          <a:xfrm>
            <a:off x="3863752" y="814057"/>
            <a:ext cx="2880320" cy="5534755"/>
            <a:chOff x="4727848" y="814057"/>
            <a:chExt cx="2880320" cy="5534755"/>
          </a:xfrm>
        </p:grpSpPr>
        <p:pic>
          <p:nvPicPr>
            <p:cNvPr id="15" name="Grafik 14"/>
            <p:cNvPicPr>
              <a:picLocks noChangeAspect="1"/>
            </p:cNvPicPr>
            <p:nvPr/>
          </p:nvPicPr>
          <p:blipFill rotWithShape="1">
            <a:blip r:embed="rId3">
              <a:extLst>
                <a:ext uri="{28A0092B-C50C-407E-A947-70E740481C1C}">
                  <a14:useLocalDpi xmlns:a14="http://schemas.microsoft.com/office/drawing/2010/main" val="0"/>
                </a:ext>
              </a:extLst>
            </a:blip>
            <a:srcRect r="47898"/>
            <a:stretch/>
          </p:blipFill>
          <p:spPr>
            <a:xfrm>
              <a:off x="4727848" y="814057"/>
              <a:ext cx="2880320" cy="5534755"/>
            </a:xfrm>
            <a:prstGeom prst="rect">
              <a:avLst/>
            </a:prstGeom>
          </p:spPr>
        </p:pic>
        <p:cxnSp>
          <p:nvCxnSpPr>
            <p:cNvPr id="16" name="Gerader Verbinder 15"/>
            <p:cNvCxnSpPr/>
            <p:nvPr/>
          </p:nvCxnSpPr>
          <p:spPr>
            <a:xfrm>
              <a:off x="5195900" y="2127774"/>
              <a:ext cx="23402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411924" y="209177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llipse 17"/>
            <p:cNvSpPr/>
            <p:nvPr/>
          </p:nvSpPr>
          <p:spPr>
            <a:xfrm>
              <a:off x="7428148" y="1556792"/>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Ellipse 21"/>
          <p:cNvSpPr/>
          <p:nvPr/>
        </p:nvSpPr>
        <p:spPr>
          <a:xfrm>
            <a:off x="7680175" y="1515706"/>
            <a:ext cx="144016" cy="1440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Ellipse 22"/>
          <p:cNvSpPr/>
          <p:nvPr/>
        </p:nvSpPr>
        <p:spPr>
          <a:xfrm>
            <a:off x="7680175" y="212269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feld 24"/>
          <p:cNvSpPr txBox="1"/>
          <p:nvPr/>
        </p:nvSpPr>
        <p:spPr>
          <a:xfrm>
            <a:off x="7176120" y="4221088"/>
            <a:ext cx="4248471" cy="553998"/>
          </a:xfrm>
          <a:prstGeom prst="rect">
            <a:avLst/>
          </a:prstGeom>
          <a:noFill/>
        </p:spPr>
        <p:txBody>
          <a:bodyPr wrap="square" rtlCol="0">
            <a:spAutoFit/>
          </a:bodyPr>
          <a:lstStyle/>
          <a:p>
            <a:r>
              <a:rPr lang="en-GB" sz="1500" dirty="0" smtClean="0"/>
              <a:t>Larger broadening with available setup and within fabrication limitations</a:t>
            </a:r>
            <a:endParaRPr lang="en-GB" sz="1500" dirty="0"/>
          </a:p>
        </p:txBody>
      </p:sp>
    </p:spTree>
    <p:extLst>
      <p:ext uri="{BB962C8B-B14F-4D97-AF65-F5344CB8AC3E}">
        <p14:creationId xmlns:p14="http://schemas.microsoft.com/office/powerpoint/2010/main" val="411066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grpSp>
        <p:nvGrpSpPr>
          <p:cNvPr id="19" name="Gruppieren 18"/>
          <p:cNvGrpSpPr/>
          <p:nvPr/>
        </p:nvGrpSpPr>
        <p:grpSpPr>
          <a:xfrm>
            <a:off x="479376" y="1104718"/>
            <a:ext cx="4621276" cy="3165037"/>
            <a:chOff x="407368" y="980728"/>
            <a:chExt cx="5357249" cy="3669093"/>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980728"/>
              <a:ext cx="5357249" cy="3669093"/>
            </a:xfrm>
            <a:prstGeom prst="rect">
              <a:avLst/>
            </a:prstGeom>
          </p:spPr>
        </p:pic>
        <p:sp>
          <p:nvSpPr>
            <p:cNvPr id="11" name="Ellipse 10"/>
            <p:cNvSpPr/>
            <p:nvPr/>
          </p:nvSpPr>
          <p:spPr>
            <a:xfrm>
              <a:off x="3967727" y="1772817"/>
              <a:ext cx="1224136" cy="50405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feld 11"/>
            <p:cNvSpPr txBox="1"/>
            <p:nvPr/>
          </p:nvSpPr>
          <p:spPr>
            <a:xfrm>
              <a:off x="4759815" y="2651139"/>
              <a:ext cx="684803" cy="369332"/>
            </a:xfrm>
            <a:prstGeom prst="rect">
              <a:avLst/>
            </a:prstGeom>
            <a:solidFill>
              <a:schemeClr val="bg1"/>
            </a:solidFill>
            <a:ln>
              <a:solidFill>
                <a:schemeClr val="tx1"/>
              </a:solidFill>
            </a:ln>
          </p:spPr>
          <p:txBody>
            <a:bodyPr wrap="none" rtlCol="0">
              <a:spAutoFit/>
            </a:bodyPr>
            <a:lstStyle/>
            <a:p>
              <a:r>
                <a:rPr lang="en-GB" dirty="0" smtClean="0"/>
                <a:t>Ideal</a:t>
              </a:r>
              <a:endParaRPr lang="en-GB" dirty="0"/>
            </a:p>
          </p:txBody>
        </p:sp>
        <p:cxnSp>
          <p:nvCxnSpPr>
            <p:cNvPr id="13" name="Gekrümmte Verbindung 12"/>
            <p:cNvCxnSpPr>
              <a:stCxn id="12" idx="0"/>
              <a:endCxn id="11" idx="4"/>
            </p:cNvCxnSpPr>
            <p:nvPr/>
          </p:nvCxnSpPr>
          <p:spPr>
            <a:xfrm rot="16200000" flipV="1">
              <a:off x="4653873" y="2202795"/>
              <a:ext cx="374266" cy="522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p:nvGrpSpPr>
        <p:grpSpPr>
          <a:xfrm>
            <a:off x="6744072" y="1082181"/>
            <a:ext cx="4626104" cy="3168344"/>
            <a:chOff x="6096000" y="980729"/>
            <a:chExt cx="5357249" cy="3669093"/>
          </a:xfrm>
        </p:grpSpPr>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80729"/>
              <a:ext cx="5357249" cy="3669093"/>
            </a:xfrm>
            <a:prstGeom prst="rect">
              <a:avLst/>
            </a:prstGeom>
          </p:spPr>
        </p:pic>
        <p:sp>
          <p:nvSpPr>
            <p:cNvPr id="14" name="Ellipse 13"/>
            <p:cNvSpPr/>
            <p:nvPr/>
          </p:nvSpPr>
          <p:spPr>
            <a:xfrm>
              <a:off x="9797065" y="1748040"/>
              <a:ext cx="1224136" cy="50405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feld 14"/>
            <p:cNvSpPr txBox="1"/>
            <p:nvPr/>
          </p:nvSpPr>
          <p:spPr>
            <a:xfrm>
              <a:off x="10678799" y="2815275"/>
              <a:ext cx="684803" cy="369331"/>
            </a:xfrm>
            <a:prstGeom prst="rect">
              <a:avLst/>
            </a:prstGeom>
            <a:solidFill>
              <a:schemeClr val="bg1"/>
            </a:solidFill>
            <a:ln>
              <a:solidFill>
                <a:schemeClr val="tx1"/>
              </a:solidFill>
            </a:ln>
          </p:spPr>
          <p:txBody>
            <a:bodyPr wrap="none" rtlCol="0">
              <a:spAutoFit/>
            </a:bodyPr>
            <a:lstStyle/>
            <a:p>
              <a:r>
                <a:rPr lang="en-GB" dirty="0" smtClean="0"/>
                <a:t>Ideal</a:t>
              </a:r>
              <a:endParaRPr lang="en-GB" dirty="0"/>
            </a:p>
          </p:txBody>
        </p:sp>
        <p:cxnSp>
          <p:nvCxnSpPr>
            <p:cNvPr id="16" name="Gekrümmte Verbindung 15"/>
            <p:cNvCxnSpPr>
              <a:stCxn id="15" idx="0"/>
              <a:endCxn id="14" idx="4"/>
            </p:cNvCxnSpPr>
            <p:nvPr/>
          </p:nvCxnSpPr>
          <p:spPr>
            <a:xfrm rot="16200000" flipV="1">
              <a:off x="10433578" y="2227652"/>
              <a:ext cx="563179" cy="6120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feld 16"/>
          <p:cNvSpPr txBox="1"/>
          <p:nvPr/>
        </p:nvSpPr>
        <p:spPr>
          <a:xfrm>
            <a:off x="4328804" y="4715020"/>
            <a:ext cx="3590302" cy="1323439"/>
          </a:xfrm>
          <a:prstGeom prst="rect">
            <a:avLst/>
          </a:prstGeom>
          <a:noFill/>
        </p:spPr>
        <p:txBody>
          <a:bodyPr wrap="square" rtlCol="0">
            <a:spAutoFit/>
          </a:bodyPr>
          <a:lstStyle/>
          <a:p>
            <a:r>
              <a:rPr lang="en-GB" sz="1000" dirty="0" smtClean="0"/>
              <a:t>A limitation for the waist scale* seems clear when we see the wavelengths that are transmitted according to this value. </a:t>
            </a:r>
          </a:p>
          <a:p>
            <a:r>
              <a:rPr lang="en-GB" sz="1000" dirty="0" smtClean="0"/>
              <a:t>The best option would be a waist scale of 0.40 (50 µm). However, such large waist it is not optimum for broadening. </a:t>
            </a:r>
          </a:p>
          <a:p>
            <a:endParaRPr lang="en-GB" sz="1000" dirty="0"/>
          </a:p>
          <a:p>
            <a:r>
              <a:rPr lang="en-GB" sz="1000" dirty="0" smtClean="0"/>
              <a:t>*Waist scale is a measure relative to the fiber diameter at the beginning (125 µm). Say, e.g., waist scale is 0.25 means the fiber diameter at the waist is 0.25 x 125 µm = 31.25 µm </a:t>
            </a:r>
            <a:endParaRPr lang="en-GB" sz="1000" dirty="0"/>
          </a:p>
        </p:txBody>
      </p:sp>
      <p:pic>
        <p:nvPicPr>
          <p:cNvPr id="9" name="Grafik 8"/>
          <p:cNvPicPr>
            <a:picLocks noChangeAspect="1"/>
          </p:cNvPicPr>
          <p:nvPr/>
        </p:nvPicPr>
        <p:blipFill rotWithShape="1">
          <a:blip r:embed="rId5"/>
          <a:srcRect l="4314" t="7521" r="55395" b="16795"/>
          <a:stretch/>
        </p:blipFill>
        <p:spPr>
          <a:xfrm>
            <a:off x="839416" y="4305176"/>
            <a:ext cx="2736304" cy="2076152"/>
          </a:xfrm>
          <a:prstGeom prst="rect">
            <a:avLst/>
          </a:prstGeom>
        </p:spPr>
      </p:pic>
      <p:pic>
        <p:nvPicPr>
          <p:cNvPr id="18" name="Grafik 17"/>
          <p:cNvPicPr>
            <a:picLocks noChangeAspect="1"/>
          </p:cNvPicPr>
          <p:nvPr/>
        </p:nvPicPr>
        <p:blipFill rotWithShape="1">
          <a:blip r:embed="rId5"/>
          <a:srcRect l="54711" t="7676" r="4998" b="17974"/>
          <a:stretch/>
        </p:blipFill>
        <p:spPr>
          <a:xfrm>
            <a:off x="8616279" y="4269755"/>
            <a:ext cx="2736305" cy="2039565"/>
          </a:xfrm>
          <a:prstGeom prst="rect">
            <a:avLst/>
          </a:prstGeom>
        </p:spPr>
      </p:pic>
    </p:spTree>
    <p:extLst>
      <p:ext uri="{BB962C8B-B14F-4D97-AF65-F5344CB8AC3E}">
        <p14:creationId xmlns:p14="http://schemas.microsoft.com/office/powerpoint/2010/main" val="55264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305" y="1068386"/>
            <a:ext cx="6364031" cy="5384950"/>
          </a:xfrm>
          <a:prstGeom prst="rect">
            <a:avLst/>
          </a:prstGeom>
        </p:spPr>
      </p:pic>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High power PCF version (8 W coupled, 110 fs pulse duration)</a:t>
            </a:r>
            <a:endParaRPr lang="en-CA" dirty="0"/>
          </a:p>
        </p:txBody>
      </p:sp>
      <p:sp>
        <p:nvSpPr>
          <p:cNvPr id="12" name="Ellipse 11"/>
          <p:cNvSpPr/>
          <p:nvPr/>
        </p:nvSpPr>
        <p:spPr>
          <a:xfrm>
            <a:off x="4860611" y="2708920"/>
            <a:ext cx="2232248" cy="50405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p:cNvSpPr/>
          <p:nvPr/>
        </p:nvSpPr>
        <p:spPr>
          <a:xfrm>
            <a:off x="5710915" y="2708920"/>
            <a:ext cx="108012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p:cNvPicPr>
            <a:picLocks noChangeAspect="1"/>
          </p:cNvPicPr>
          <p:nvPr/>
        </p:nvPicPr>
        <p:blipFill rotWithShape="1">
          <a:blip r:embed="rId3">
            <a:extLst>
              <a:ext uri="{28A0092B-C50C-407E-A947-70E740481C1C}">
                <a14:useLocalDpi xmlns:a14="http://schemas.microsoft.com/office/drawing/2010/main" val="0"/>
              </a:ext>
            </a:extLst>
          </a:blip>
          <a:srcRect r="46846"/>
          <a:stretch/>
        </p:blipFill>
        <p:spPr>
          <a:xfrm>
            <a:off x="9192344" y="1158377"/>
            <a:ext cx="2737983" cy="5157192"/>
          </a:xfrm>
          <a:prstGeom prst="rect">
            <a:avLst/>
          </a:prstGeom>
        </p:spPr>
      </p:pic>
      <p:sp>
        <p:nvSpPr>
          <p:cNvPr id="16" name="Textfeld 15"/>
          <p:cNvSpPr txBox="1"/>
          <p:nvPr/>
        </p:nvSpPr>
        <p:spPr>
          <a:xfrm>
            <a:off x="438257" y="1831757"/>
            <a:ext cx="2318048" cy="1754326"/>
          </a:xfrm>
          <a:prstGeom prst="rect">
            <a:avLst/>
          </a:prstGeom>
          <a:noFill/>
        </p:spPr>
        <p:txBody>
          <a:bodyPr wrap="square" rtlCol="0">
            <a:spAutoFit/>
          </a:bodyPr>
          <a:lstStyle/>
          <a:p>
            <a:r>
              <a:rPr lang="en-GB" sz="1200" b="1" dirty="0" err="1" smtClean="0"/>
              <a:t>Colors</a:t>
            </a:r>
            <a:r>
              <a:rPr lang="en-GB" sz="1200" b="1" dirty="0" smtClean="0"/>
              <a:t> = Broadening range</a:t>
            </a:r>
          </a:p>
          <a:p>
            <a:endParaRPr lang="en-GB" sz="1200" b="1" dirty="0" smtClean="0"/>
          </a:p>
          <a:p>
            <a:r>
              <a:rPr lang="en-GB" sz="1200" dirty="0" smtClean="0"/>
              <a:t>Numbers = Lower wavelength accessed</a:t>
            </a:r>
          </a:p>
          <a:p>
            <a:endParaRPr lang="en-GB" sz="1200" dirty="0"/>
          </a:p>
          <a:p>
            <a:r>
              <a:rPr lang="en-GB" sz="1200" dirty="0" smtClean="0"/>
              <a:t>Higher wavelength is the same for all </a:t>
            </a:r>
            <a:r>
              <a:rPr lang="en-GB" sz="1200" dirty="0" err="1" smtClean="0"/>
              <a:t>fibers</a:t>
            </a:r>
            <a:r>
              <a:rPr lang="en-GB" sz="1200" dirty="0" smtClean="0"/>
              <a:t> given the transmission limitation  </a:t>
            </a:r>
          </a:p>
          <a:p>
            <a:endParaRPr lang="en-GB" sz="1200" dirty="0" smtClean="0"/>
          </a:p>
        </p:txBody>
      </p:sp>
      <p:cxnSp>
        <p:nvCxnSpPr>
          <p:cNvPr id="18" name="Gewinkelte Verbindung 17"/>
          <p:cNvCxnSpPr>
            <a:stCxn id="14" idx="4"/>
          </p:cNvCxnSpPr>
          <p:nvPr/>
        </p:nvCxnSpPr>
        <p:spPr>
          <a:xfrm rot="16200000" flipH="1">
            <a:off x="7451066" y="2012884"/>
            <a:ext cx="523998" cy="29241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97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305" y="1052736"/>
            <a:ext cx="6364031" cy="5384950"/>
          </a:xfrm>
          <a:prstGeom prst="rect">
            <a:avLst/>
          </a:prstGeom>
        </p:spPr>
      </p:pic>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sp>
        <p:nvSpPr>
          <p:cNvPr id="12" name="Ellipse 11"/>
          <p:cNvSpPr/>
          <p:nvPr/>
        </p:nvSpPr>
        <p:spPr>
          <a:xfrm>
            <a:off x="4822196" y="2708920"/>
            <a:ext cx="22322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r="48601"/>
          <a:stretch/>
        </p:blipFill>
        <p:spPr>
          <a:xfrm>
            <a:off x="9280017" y="2233366"/>
            <a:ext cx="2022208" cy="3939040"/>
          </a:xfrm>
          <a:prstGeom prst="rect">
            <a:avLst/>
          </a:prstGeom>
        </p:spPr>
      </p:pic>
      <p:sp>
        <p:nvSpPr>
          <p:cNvPr id="6" name="Ellipse 5"/>
          <p:cNvSpPr/>
          <p:nvPr/>
        </p:nvSpPr>
        <p:spPr>
          <a:xfrm>
            <a:off x="5231904" y="4507002"/>
            <a:ext cx="57606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p:cNvSpPr/>
          <p:nvPr/>
        </p:nvSpPr>
        <p:spPr>
          <a:xfrm>
            <a:off x="3409405" y="4111263"/>
            <a:ext cx="4093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Gewinkelte Verbindung 7"/>
          <p:cNvCxnSpPr>
            <a:stCxn id="9" idx="3"/>
            <a:endCxn id="3" idx="3"/>
          </p:cNvCxnSpPr>
          <p:nvPr/>
        </p:nvCxnSpPr>
        <p:spPr>
          <a:xfrm rot="5400000" flipH="1">
            <a:off x="1995910" y="3006597"/>
            <a:ext cx="1973133" cy="973753"/>
          </a:xfrm>
          <a:prstGeom prst="bentConnector4">
            <a:avLst>
              <a:gd name="adj1" fmla="val -11586"/>
              <a:gd name="adj2" fmla="val 8747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 Verbindung 13"/>
          <p:cNvCxnSpPr>
            <a:stCxn id="6" idx="7"/>
            <a:endCxn id="2" idx="1"/>
          </p:cNvCxnSpPr>
          <p:nvPr/>
        </p:nvCxnSpPr>
        <p:spPr>
          <a:xfrm rot="5400000" flipH="1" flipV="1">
            <a:off x="7307572" y="2618920"/>
            <a:ext cx="388479" cy="355641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High power PCF version (8 W coupled, 110 fs pulse duration)</a:t>
            </a:r>
            <a:endParaRPr lang="en-CA" dirty="0"/>
          </a:p>
        </p:txBody>
      </p:sp>
      <p:sp>
        <p:nvSpPr>
          <p:cNvPr id="20" name="Textfeld 19"/>
          <p:cNvSpPr txBox="1"/>
          <p:nvPr/>
        </p:nvSpPr>
        <p:spPr>
          <a:xfrm>
            <a:off x="10479600" y="3068960"/>
            <a:ext cx="144016" cy="400110"/>
          </a:xfrm>
          <a:prstGeom prst="rect">
            <a:avLst/>
          </a:prstGeom>
          <a:noFill/>
          <a:ln>
            <a:noFill/>
          </a:ln>
        </p:spPr>
        <p:txBody>
          <a:bodyPr wrap="square" rtlCol="0">
            <a:spAutoFit/>
          </a:bodyPr>
          <a:lstStyle/>
          <a:p>
            <a:r>
              <a:rPr lang="en-GB" sz="2000" dirty="0">
                <a:solidFill>
                  <a:srgbClr val="FF0000"/>
                </a:solidFill>
              </a:rPr>
              <a:t>.</a:t>
            </a:r>
          </a:p>
        </p:txBody>
      </p:sp>
      <p:grpSp>
        <p:nvGrpSpPr>
          <p:cNvPr id="25" name="Gruppieren 24"/>
          <p:cNvGrpSpPr/>
          <p:nvPr/>
        </p:nvGrpSpPr>
        <p:grpSpPr>
          <a:xfrm>
            <a:off x="407368" y="1858834"/>
            <a:ext cx="2088232" cy="1296144"/>
            <a:chOff x="407368" y="2204864"/>
            <a:chExt cx="2088232" cy="1296144"/>
          </a:xfrm>
        </p:grpSpPr>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r="46923" b="67095"/>
            <a:stretch/>
          </p:blipFill>
          <p:spPr>
            <a:xfrm>
              <a:off x="407368" y="2204864"/>
              <a:ext cx="2088232" cy="1296144"/>
            </a:xfrm>
            <a:prstGeom prst="rect">
              <a:avLst/>
            </a:prstGeom>
          </p:spPr>
        </p:pic>
        <p:sp>
          <p:nvSpPr>
            <p:cNvPr id="21" name="Textfeld 20"/>
            <p:cNvSpPr txBox="1"/>
            <p:nvPr/>
          </p:nvSpPr>
          <p:spPr>
            <a:xfrm>
              <a:off x="1670470" y="3065286"/>
              <a:ext cx="144016" cy="400110"/>
            </a:xfrm>
            <a:prstGeom prst="rect">
              <a:avLst/>
            </a:prstGeom>
            <a:noFill/>
            <a:ln>
              <a:noFill/>
            </a:ln>
          </p:spPr>
          <p:txBody>
            <a:bodyPr wrap="square" rtlCol="0">
              <a:spAutoFit/>
            </a:bodyPr>
            <a:lstStyle/>
            <a:p>
              <a:r>
                <a:rPr lang="en-GB" sz="2000" dirty="0">
                  <a:solidFill>
                    <a:srgbClr val="FF0000"/>
                  </a:solidFill>
                </a:rPr>
                <a:t>.</a:t>
              </a:r>
            </a:p>
          </p:txBody>
        </p:sp>
      </p:grpSp>
      <p:pic>
        <p:nvPicPr>
          <p:cNvPr id="22" name="Grafik 21"/>
          <p:cNvPicPr>
            <a:picLocks noChangeAspect="1"/>
          </p:cNvPicPr>
          <p:nvPr/>
        </p:nvPicPr>
        <p:blipFill rotWithShape="1">
          <a:blip r:embed="rId5">
            <a:extLst>
              <a:ext uri="{28A0092B-C50C-407E-A947-70E740481C1C}">
                <a14:useLocalDpi xmlns:a14="http://schemas.microsoft.com/office/drawing/2010/main" val="0"/>
              </a:ext>
            </a:extLst>
          </a:blip>
          <a:srcRect r="48626" b="67042"/>
          <a:stretch/>
        </p:blipFill>
        <p:spPr>
          <a:xfrm>
            <a:off x="99460" y="4680531"/>
            <a:ext cx="2396140" cy="1539014"/>
          </a:xfrm>
          <a:prstGeom prst="rect">
            <a:avLst/>
          </a:prstGeom>
        </p:spPr>
      </p:pic>
      <p:sp>
        <p:nvSpPr>
          <p:cNvPr id="23" name="Ellipse 22"/>
          <p:cNvSpPr/>
          <p:nvPr/>
        </p:nvSpPr>
        <p:spPr>
          <a:xfrm>
            <a:off x="4349942" y="5515432"/>
            <a:ext cx="428414" cy="4338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Gewinkelte Verbindung 23"/>
          <p:cNvCxnSpPr>
            <a:stCxn id="23" idx="2"/>
            <a:endCxn id="22" idx="3"/>
          </p:cNvCxnSpPr>
          <p:nvPr/>
        </p:nvCxnSpPr>
        <p:spPr>
          <a:xfrm rot="10800000">
            <a:off x="2495600" y="5450038"/>
            <a:ext cx="1854342" cy="282318"/>
          </a:xfrm>
          <a:prstGeom prst="bentConnector3">
            <a:avLst>
              <a:gd name="adj1" fmla="val 557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5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4595" t="7507" r="8586" b="5675"/>
          <a:stretch/>
        </p:blipFill>
        <p:spPr>
          <a:xfrm>
            <a:off x="3806145" y="933430"/>
            <a:ext cx="4234071" cy="3024336"/>
          </a:xfrm>
          <a:prstGeom prst="rect">
            <a:avLst/>
          </a:prstGeom>
        </p:spPr>
      </p:pic>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4859" t="7117" r="9278" b="6065"/>
          <a:stretch/>
        </p:blipFill>
        <p:spPr>
          <a:xfrm>
            <a:off x="3806145" y="3722047"/>
            <a:ext cx="4187543" cy="3024337"/>
          </a:xfrm>
          <a:prstGeom prst="rect">
            <a:avLst/>
          </a:prstGeom>
        </p:spPr>
      </p:pic>
      <p:pic>
        <p:nvPicPr>
          <p:cNvPr id="8" name="Grafik 7"/>
          <p:cNvPicPr>
            <a:picLocks noChangeAspect="1"/>
          </p:cNvPicPr>
          <p:nvPr/>
        </p:nvPicPr>
        <p:blipFill rotWithShape="1">
          <a:blip r:embed="rId4">
            <a:extLst>
              <a:ext uri="{28A0092B-C50C-407E-A947-70E740481C1C}">
                <a14:useLocalDpi xmlns:a14="http://schemas.microsoft.com/office/drawing/2010/main" val="0"/>
              </a:ext>
            </a:extLst>
          </a:blip>
          <a:srcRect r="48874"/>
          <a:stretch/>
        </p:blipFill>
        <p:spPr>
          <a:xfrm>
            <a:off x="551384" y="1074136"/>
            <a:ext cx="2526264" cy="4947152"/>
          </a:xfrm>
          <a:prstGeom prst="rect">
            <a:avLst/>
          </a:prstGeom>
        </p:spPr>
      </p:pic>
      <p:pic>
        <p:nvPicPr>
          <p:cNvPr id="9" name="Grafik 8"/>
          <p:cNvPicPr>
            <a:picLocks noChangeAspect="1"/>
          </p:cNvPicPr>
          <p:nvPr/>
        </p:nvPicPr>
        <p:blipFill rotWithShape="1">
          <a:blip r:embed="rId5">
            <a:extLst>
              <a:ext uri="{28A0092B-C50C-407E-A947-70E740481C1C}">
                <a14:useLocalDpi xmlns:a14="http://schemas.microsoft.com/office/drawing/2010/main" val="0"/>
              </a:ext>
            </a:extLst>
          </a:blip>
          <a:srcRect r="47538"/>
          <a:stretch/>
        </p:blipFill>
        <p:spPr>
          <a:xfrm>
            <a:off x="8663969" y="1002128"/>
            <a:ext cx="2592288" cy="4947152"/>
          </a:xfrm>
          <a:prstGeom prst="rect">
            <a:avLst/>
          </a:prstGeom>
        </p:spPr>
      </p:pic>
      <p:sp>
        <p:nvSpPr>
          <p:cNvPr id="10" name="Ellipse 9"/>
          <p:cNvSpPr/>
          <p:nvPr/>
        </p:nvSpPr>
        <p:spPr>
          <a:xfrm>
            <a:off x="7248128" y="3461456"/>
            <a:ext cx="288032" cy="273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lipse 10"/>
          <p:cNvSpPr/>
          <p:nvPr/>
        </p:nvSpPr>
        <p:spPr>
          <a:xfrm>
            <a:off x="6528048" y="3956375"/>
            <a:ext cx="216024" cy="191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Gewinkelte Verbindung 12"/>
          <p:cNvCxnSpPr>
            <a:stCxn id="11" idx="2"/>
            <a:endCxn id="8" idx="3"/>
          </p:cNvCxnSpPr>
          <p:nvPr/>
        </p:nvCxnSpPr>
        <p:spPr>
          <a:xfrm rot="10800000">
            <a:off x="3077648" y="3547712"/>
            <a:ext cx="3450400" cy="504320"/>
          </a:xfrm>
          <a:prstGeom prst="bentConnector3">
            <a:avLst>
              <a:gd name="adj1" fmla="val 89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10" idx="6"/>
            <a:endCxn id="9" idx="1"/>
          </p:cNvCxnSpPr>
          <p:nvPr/>
        </p:nvCxnSpPr>
        <p:spPr>
          <a:xfrm flipV="1">
            <a:off x="7536160" y="3475704"/>
            <a:ext cx="1127809" cy="122616"/>
          </a:xfrm>
          <a:prstGeom prst="bentConnector3">
            <a:avLst>
              <a:gd name="adj1" fmla="val 6294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
        <p:nvSpPr>
          <p:cNvPr id="19" name="Ellipse 18"/>
          <p:cNvSpPr/>
          <p:nvPr/>
        </p:nvSpPr>
        <p:spPr>
          <a:xfrm>
            <a:off x="2161849" y="23488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lipse 19"/>
          <p:cNvSpPr/>
          <p:nvPr/>
        </p:nvSpPr>
        <p:spPr>
          <a:xfrm flipV="1">
            <a:off x="10416480" y="2276872"/>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02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pic>
        <p:nvPicPr>
          <p:cNvPr id="2" name="Grafik 1"/>
          <p:cNvPicPr>
            <a:picLocks noChangeAspect="1"/>
          </p:cNvPicPr>
          <p:nvPr/>
        </p:nvPicPr>
        <p:blipFill rotWithShape="1">
          <a:blip r:embed="rId2" cstate="print">
            <a:extLst>
              <a:ext uri="{28A0092B-C50C-407E-A947-70E740481C1C}">
                <a14:useLocalDpi xmlns:a14="http://schemas.microsoft.com/office/drawing/2010/main" val="0"/>
              </a:ext>
            </a:extLst>
          </a:blip>
          <a:srcRect l="13555" t="8014" r="12983" b="6504"/>
          <a:stretch/>
        </p:blipFill>
        <p:spPr>
          <a:xfrm>
            <a:off x="263352" y="1340637"/>
            <a:ext cx="5544617" cy="4608512"/>
          </a:xfrm>
          <a:prstGeom prst="rect">
            <a:avLst/>
          </a:prstGeom>
        </p:spPr>
      </p:pic>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l="4219" t="8014" r="8961" b="5168"/>
          <a:stretch/>
        </p:blipFill>
        <p:spPr>
          <a:xfrm>
            <a:off x="5951984" y="1767542"/>
            <a:ext cx="5256584" cy="3754702"/>
          </a:xfrm>
          <a:prstGeom prst="rect">
            <a:avLst/>
          </a:prstGeom>
        </p:spPr>
      </p:pic>
      <p:sp>
        <p:nvSpPr>
          <p:cNvPr id="9" name="Ellipse 8"/>
          <p:cNvSpPr/>
          <p:nvPr/>
        </p:nvSpPr>
        <p:spPr>
          <a:xfrm>
            <a:off x="10704512" y="1988840"/>
            <a:ext cx="43204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lipse 9"/>
          <p:cNvSpPr/>
          <p:nvPr/>
        </p:nvSpPr>
        <p:spPr>
          <a:xfrm>
            <a:off x="4439816" y="4437112"/>
            <a:ext cx="432048"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
        <p:nvSpPr>
          <p:cNvPr id="13" name="Ellipse 12"/>
          <p:cNvSpPr/>
          <p:nvPr/>
        </p:nvSpPr>
        <p:spPr>
          <a:xfrm>
            <a:off x="2855640" y="1988840"/>
            <a:ext cx="792088" cy="360040"/>
          </a:xfrm>
          <a:prstGeom prst="ellipse">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Gewinkelte Verbindung 14"/>
          <p:cNvCxnSpPr>
            <a:stCxn id="10" idx="4"/>
            <a:endCxn id="9" idx="6"/>
          </p:cNvCxnSpPr>
          <p:nvPr/>
        </p:nvCxnSpPr>
        <p:spPr>
          <a:xfrm rot="5400000" flipH="1" flipV="1">
            <a:off x="6186010" y="638690"/>
            <a:ext cx="3420380" cy="6480720"/>
          </a:xfrm>
          <a:prstGeom prst="bentConnector4">
            <a:avLst>
              <a:gd name="adj1" fmla="val -393"/>
              <a:gd name="adj2" fmla="val 1035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4511824" y="1211637"/>
            <a:ext cx="1749197" cy="230832"/>
          </a:xfrm>
          <a:prstGeom prst="rect">
            <a:avLst/>
          </a:prstGeom>
          <a:noFill/>
        </p:spPr>
        <p:txBody>
          <a:bodyPr wrap="none" rtlCol="0">
            <a:spAutoFit/>
          </a:bodyPr>
          <a:lstStyle/>
          <a:p>
            <a:r>
              <a:rPr lang="en-GB" sz="900" dirty="0" smtClean="0"/>
              <a:t>Optimal for high power version</a:t>
            </a:r>
            <a:endParaRPr lang="en-GB" sz="900" dirty="0"/>
          </a:p>
        </p:txBody>
      </p:sp>
      <p:cxnSp>
        <p:nvCxnSpPr>
          <p:cNvPr id="21" name="Gewinkelte Verbindung 20"/>
          <p:cNvCxnSpPr>
            <a:stCxn id="13" idx="6"/>
            <a:endCxn id="19" idx="1"/>
          </p:cNvCxnSpPr>
          <p:nvPr/>
        </p:nvCxnSpPr>
        <p:spPr>
          <a:xfrm flipV="1">
            <a:off x="3647728" y="1327053"/>
            <a:ext cx="864096" cy="8418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85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4219" t="8014" r="8961" b="5168"/>
          <a:stretch/>
        </p:blipFill>
        <p:spPr>
          <a:xfrm>
            <a:off x="119336" y="1196752"/>
            <a:ext cx="5256584" cy="3754702"/>
          </a:xfrm>
          <a:prstGeom prst="rect">
            <a:avLst/>
          </a:prstGeom>
        </p:spPr>
      </p:pic>
      <p:sp>
        <p:nvSpPr>
          <p:cNvPr id="9" name="Ellipse 8"/>
          <p:cNvSpPr/>
          <p:nvPr/>
        </p:nvSpPr>
        <p:spPr>
          <a:xfrm>
            <a:off x="4871864" y="1418050"/>
            <a:ext cx="43204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r="47898"/>
          <a:stretch/>
        </p:blipFill>
        <p:spPr>
          <a:xfrm>
            <a:off x="5951984" y="1517442"/>
            <a:ext cx="2643615" cy="5079910"/>
          </a:xfrm>
          <a:prstGeom prst="rect">
            <a:avLst/>
          </a:prstGeom>
        </p:spPr>
      </p:pic>
      <p:cxnSp>
        <p:nvCxnSpPr>
          <p:cNvPr id="7" name="Gewinkelte Verbindung 6"/>
          <p:cNvCxnSpPr>
            <a:stCxn id="9" idx="6"/>
            <a:endCxn id="3" idx="1"/>
          </p:cNvCxnSpPr>
          <p:nvPr/>
        </p:nvCxnSpPr>
        <p:spPr>
          <a:xfrm>
            <a:off x="5303912" y="1598070"/>
            <a:ext cx="648072" cy="245932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rotWithShape="1">
          <a:blip r:embed="rId4">
            <a:extLst>
              <a:ext uri="{28A0092B-C50C-407E-A947-70E740481C1C}">
                <a14:useLocalDpi xmlns:a14="http://schemas.microsoft.com/office/drawing/2010/main" val="0"/>
              </a:ext>
            </a:extLst>
          </a:blip>
          <a:srcRect r="47898"/>
          <a:stretch/>
        </p:blipFill>
        <p:spPr>
          <a:xfrm>
            <a:off x="8900323" y="1517442"/>
            <a:ext cx="2643615" cy="5079910"/>
          </a:xfrm>
          <a:prstGeom prst="rect">
            <a:avLst/>
          </a:prstGeom>
        </p:spPr>
      </p:pic>
      <p:sp>
        <p:nvSpPr>
          <p:cNvPr id="11" name="Textfeld 10"/>
          <p:cNvSpPr txBox="1"/>
          <p:nvPr/>
        </p:nvSpPr>
        <p:spPr>
          <a:xfrm>
            <a:off x="8650646" y="992727"/>
            <a:ext cx="3541354" cy="553998"/>
          </a:xfrm>
          <a:prstGeom prst="rect">
            <a:avLst/>
          </a:prstGeom>
          <a:noFill/>
        </p:spPr>
        <p:txBody>
          <a:bodyPr wrap="none" rtlCol="0">
            <a:spAutoFit/>
          </a:bodyPr>
          <a:lstStyle/>
          <a:p>
            <a:pPr algn="ctr"/>
            <a:r>
              <a:rPr lang="en-GB" sz="1200" dirty="0" smtClean="0"/>
              <a:t>Same with higher power and lower pulse duration</a:t>
            </a:r>
          </a:p>
          <a:p>
            <a:pPr algn="ctr"/>
            <a:r>
              <a:rPr lang="en-GB" dirty="0" smtClean="0"/>
              <a:t>8 W, 110 fs</a:t>
            </a:r>
            <a:endParaRPr lang="en-GB" dirty="0"/>
          </a:p>
        </p:txBody>
      </p:sp>
      <p:sp>
        <p:nvSpPr>
          <p:cNvPr id="12" name="Textfeld 11"/>
          <p:cNvSpPr txBox="1"/>
          <p:nvPr/>
        </p:nvSpPr>
        <p:spPr>
          <a:xfrm>
            <a:off x="6744072" y="1050205"/>
            <a:ext cx="1338893" cy="369332"/>
          </a:xfrm>
          <a:prstGeom prst="rect">
            <a:avLst/>
          </a:prstGeom>
          <a:noFill/>
        </p:spPr>
        <p:txBody>
          <a:bodyPr wrap="none" rtlCol="0">
            <a:spAutoFit/>
          </a:bodyPr>
          <a:lstStyle/>
          <a:p>
            <a:r>
              <a:rPr lang="en-GB" dirty="0"/>
              <a:t>4</a:t>
            </a:r>
            <a:r>
              <a:rPr lang="en-GB" dirty="0" smtClean="0"/>
              <a:t> W, 230 fs</a:t>
            </a:r>
            <a:endParaRPr lang="en-GB" dirty="0"/>
          </a:p>
        </p:txBody>
      </p:sp>
      <p:sp>
        <p:nvSpPr>
          <p:cNvPr id="13"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001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Tree>
    <p:extLst>
      <p:ext uri="{BB962C8B-B14F-4D97-AF65-F5344CB8AC3E}">
        <p14:creationId xmlns:p14="http://schemas.microsoft.com/office/powerpoint/2010/main" val="314604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25. März 2022</a:t>
            </a:fld>
            <a:endParaRPr lang="en-US" dirty="0"/>
          </a:p>
        </p:txBody>
      </p:sp>
      <p:sp>
        <p:nvSpPr>
          <p:cNvPr id="6"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Summary</a:t>
            </a:r>
            <a:endParaRPr lang="en-CA" dirty="0"/>
          </a:p>
        </p:txBody>
      </p:sp>
      <p:graphicFrame>
        <p:nvGraphicFramePr>
          <p:cNvPr id="8" name="Tabelle 7"/>
          <p:cNvGraphicFramePr>
            <a:graphicFrameLocks noGrp="1"/>
          </p:cNvGraphicFramePr>
          <p:nvPr>
            <p:extLst>
              <p:ext uri="{D42A27DB-BD31-4B8C-83A1-F6EECF244321}">
                <p14:modId xmlns:p14="http://schemas.microsoft.com/office/powerpoint/2010/main" val="425083119"/>
              </p:ext>
            </p:extLst>
          </p:nvPr>
        </p:nvGraphicFramePr>
        <p:xfrm>
          <a:off x="1703512" y="1124744"/>
          <a:ext cx="8858000" cy="3291840"/>
        </p:xfrm>
        <a:graphic>
          <a:graphicData uri="http://schemas.openxmlformats.org/drawingml/2006/table">
            <a:tbl>
              <a:tblPr firstRow="1" bandRow="1">
                <a:tableStyleId>{5C22544A-7EE6-4342-B048-85BDC9FD1C3A}</a:tableStyleId>
              </a:tblPr>
              <a:tblGrid>
                <a:gridCol w="2377280"/>
                <a:gridCol w="1728192"/>
                <a:gridCol w="1944216"/>
                <a:gridCol w="2808312"/>
              </a:tblGrid>
              <a:tr h="247496">
                <a:tc>
                  <a:txBody>
                    <a:bodyPr/>
                    <a:lstStyle/>
                    <a:p>
                      <a:pPr algn="ctr"/>
                      <a:r>
                        <a:rPr lang="en-GB" sz="1200" dirty="0" smtClean="0">
                          <a:latin typeface="Arial" panose="020B0604020202020204" pitchFamily="34" charset="0"/>
                          <a:cs typeface="Arial" panose="020B0604020202020204" pitchFamily="34" charset="0"/>
                        </a:rPr>
                        <a:t>Parameter</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High</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Low</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Fabrication limitations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PCF</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Spirou</a:t>
                      </a:r>
                      <a:r>
                        <a:rPr lang="en-GB" sz="1200" baseline="0" dirty="0" smtClean="0">
                          <a:latin typeface="Arial" panose="020B0604020202020204" pitchFamily="34" charset="0"/>
                          <a:cs typeface="Arial" panose="020B0604020202020204" pitchFamily="34" charset="0"/>
                        </a:rPr>
                        <a:t> v2</a:t>
                      </a:r>
                    </a:p>
                  </a:txBody>
                  <a:tcPr anchor="ctr"/>
                </a:tc>
                <a:tc>
                  <a:txBody>
                    <a:bodyPr/>
                    <a:lstStyle/>
                    <a:p>
                      <a:pPr algn="ctr"/>
                      <a:r>
                        <a:rPr lang="en-GB" sz="1200" dirty="0" smtClean="0">
                          <a:latin typeface="Arial" panose="020B0604020202020204" pitchFamily="34" charset="0"/>
                          <a:cs typeface="Arial" panose="020B0604020202020204" pitchFamily="34" charset="0"/>
                        </a:rPr>
                        <a:t>Spirou</a:t>
                      </a:r>
                      <a:r>
                        <a:rPr lang="en-GB" sz="1200" baseline="0" dirty="0" smtClean="0">
                          <a:latin typeface="Arial" panose="020B0604020202020204" pitchFamily="34" charset="0"/>
                          <a:cs typeface="Arial" panose="020B0604020202020204" pitchFamily="34" charset="0"/>
                        </a:rPr>
                        <a:t> v2</a:t>
                      </a:r>
                    </a:p>
                  </a:txBody>
                  <a:tcPr anchor="ctr"/>
                </a:tc>
                <a:tc>
                  <a:txBody>
                    <a:bodyPr/>
                    <a:lstStyle/>
                    <a:p>
                      <a:pPr algn="ctr"/>
                      <a:r>
                        <a:rPr lang="en-GB" sz="1200" baseline="0" dirty="0" smtClean="0">
                          <a:latin typeface="Arial" panose="020B0604020202020204" pitchFamily="34" charset="0"/>
                          <a:cs typeface="Arial" panose="020B0604020202020204" pitchFamily="34" charset="0"/>
                        </a:rPr>
                        <a:t>-</a:t>
                      </a:r>
                    </a:p>
                  </a:txBody>
                  <a:tcPr anchor="ctr"/>
                </a:tc>
              </a:tr>
              <a:tr h="0">
                <a:tc>
                  <a:txBody>
                    <a:bodyPr/>
                    <a:lstStyle/>
                    <a:p>
                      <a:pPr algn="ctr"/>
                      <a:r>
                        <a:rPr lang="en-GB" sz="1200" dirty="0" smtClean="0">
                          <a:latin typeface="Arial" panose="020B0604020202020204" pitchFamily="34" charset="0"/>
                          <a:cs typeface="Arial" panose="020B0604020202020204" pitchFamily="34" charset="0"/>
                        </a:rPr>
                        <a:t>Tapered</a:t>
                      </a:r>
                      <a:r>
                        <a:rPr lang="en-GB" sz="1200" baseline="0" dirty="0" smtClean="0">
                          <a:latin typeface="Arial" panose="020B0604020202020204" pitchFamily="34" charset="0"/>
                          <a:cs typeface="Arial" panose="020B0604020202020204" pitchFamily="34" charset="0"/>
                        </a:rPr>
                        <a:t> 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8</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14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 cm</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Waist</a:t>
                      </a:r>
                      <a:r>
                        <a:rPr lang="en-GB" sz="1200" baseline="0" dirty="0" smtClean="0">
                          <a:latin typeface="Arial" panose="020B0604020202020204" pitchFamily="34" charset="0"/>
                          <a:cs typeface="Arial" panose="020B0604020202020204" pitchFamily="34" charset="0"/>
                        </a:rPr>
                        <a:t> scale (core diameter)</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0.36</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0.40</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baseline="0" dirty="0" smtClean="0">
                          <a:latin typeface="Arial" panose="020B0604020202020204" pitchFamily="34" charset="0"/>
                          <a:cs typeface="Arial" panose="020B0604020202020204" pitchFamily="34" charset="0"/>
                        </a:rPr>
                        <a:t>&gt; </a:t>
                      </a:r>
                      <a:r>
                        <a:rPr lang="en-GB" sz="1200" dirty="0" smtClean="0">
                          <a:latin typeface="Arial" panose="020B0604020202020204" pitchFamily="34" charset="0"/>
                          <a:cs typeface="Arial" panose="020B0604020202020204" pitchFamily="34" charset="0"/>
                        </a:rPr>
                        <a:t>0.1 (12.5 µm)</a:t>
                      </a:r>
                      <a:endParaRPr lang="en-GB" sz="1200" dirty="0">
                        <a:latin typeface="Arial" panose="020B0604020202020204" pitchFamily="34" charset="0"/>
                        <a:cs typeface="Arial" panose="020B0604020202020204" pitchFamily="34" charset="0"/>
                      </a:endParaRP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Waist 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2.0 cm - 2.5 cm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2.0 cm - 2.5 cm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&gt; 1 cm</a:t>
                      </a: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Up-tapered</a:t>
                      </a:r>
                      <a:r>
                        <a:rPr lang="en-GB" sz="1200" baseline="0" dirty="0" smtClean="0">
                          <a:latin typeface="Arial" panose="020B0604020202020204" pitchFamily="34" charset="0"/>
                          <a:cs typeface="Arial" panose="020B0604020202020204" pitchFamily="34" charset="0"/>
                        </a:rPr>
                        <a:t> region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 cm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 cm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&gt;</a:t>
                      </a:r>
                      <a:r>
                        <a:rPr lang="en-GB" sz="1200" baseline="0" dirty="0" smtClean="0">
                          <a:latin typeface="Arial" panose="020B0604020202020204" pitchFamily="34" charset="0"/>
                          <a:cs typeface="Arial" panose="020B0604020202020204" pitchFamily="34" charset="0"/>
                        </a:rPr>
                        <a:t> 1 cm</a:t>
                      </a:r>
                      <a:endParaRPr lang="en-GB" sz="1200" dirty="0" smtClean="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Lower</a:t>
                      </a:r>
                      <a:r>
                        <a:rPr lang="en-GB" sz="1200" baseline="0" dirty="0" smtClean="0">
                          <a:latin typeface="Arial" panose="020B0604020202020204" pitchFamily="34" charset="0"/>
                          <a:cs typeface="Arial" panose="020B0604020202020204" pitchFamily="34" charset="0"/>
                        </a:rPr>
                        <a:t> wavelength achievable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522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994 nm </a:t>
                      </a:r>
                      <a:r>
                        <a:rPr lang="en-GB" sz="1200" dirty="0" smtClean="0">
                          <a:solidFill>
                            <a:srgbClr val="FF0000"/>
                          </a:solidFill>
                          <a:latin typeface="Arial" panose="020B0604020202020204" pitchFamily="34" charset="0"/>
                          <a:cs typeface="Arial" panose="020B0604020202020204" pitchFamily="34" charset="0"/>
                        </a:rPr>
                        <a:t>(800 nm)</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Higher wavelength achievable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2300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2150</a:t>
                      </a:r>
                      <a:r>
                        <a:rPr lang="en-GB" sz="1200" baseline="0" dirty="0" smtClean="0">
                          <a:latin typeface="Arial" panose="020B0604020202020204" pitchFamily="34" charset="0"/>
                          <a:cs typeface="Arial" panose="020B0604020202020204" pitchFamily="34" charset="0"/>
                        </a:rPr>
                        <a:t> nm </a:t>
                      </a:r>
                      <a:r>
                        <a:rPr lang="en-GB" sz="1200" dirty="0" smtClean="0">
                          <a:solidFill>
                            <a:srgbClr val="FF0000"/>
                          </a:solidFill>
                          <a:latin typeface="Arial" panose="020B0604020202020204" pitchFamily="34" charset="0"/>
                          <a:cs typeface="Arial" panose="020B0604020202020204" pitchFamily="34" charset="0"/>
                        </a:rPr>
                        <a:t>(2150 nm)</a:t>
                      </a:r>
                    </a:p>
                  </a:txBody>
                  <a:tcPr anchor="ctr"/>
                </a:tc>
                <a:tc>
                  <a:txBody>
                    <a:bodyPr/>
                    <a:lstStyle/>
                    <a:p>
                      <a:pPr algn="ctr"/>
                      <a:r>
                        <a:rPr lang="en-GB" sz="1200" dirty="0" smtClean="0">
                          <a:latin typeface="Arial" panose="020B0604020202020204" pitchFamily="34" charset="0"/>
                          <a:cs typeface="Arial" panose="020B0604020202020204" pitchFamily="34" charset="0"/>
                        </a:rPr>
                        <a:t>Depends</a:t>
                      </a:r>
                      <a:r>
                        <a:rPr lang="en-GB" sz="1200" baseline="0" dirty="0" smtClean="0">
                          <a:latin typeface="Arial" panose="020B0604020202020204" pitchFamily="34" charset="0"/>
                          <a:cs typeface="Arial" panose="020B0604020202020204" pitchFamily="34" charset="0"/>
                        </a:rPr>
                        <a:t> on fiber and waist diameter</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Spectral broadening range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~1750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~1150 nm </a:t>
                      </a:r>
                      <a:r>
                        <a:rPr lang="en-GB" sz="1200" dirty="0" smtClean="0">
                          <a:solidFill>
                            <a:srgbClr val="FF0000"/>
                          </a:solidFill>
                          <a:latin typeface="Arial" panose="020B0604020202020204" pitchFamily="34" charset="0"/>
                          <a:cs typeface="Arial" panose="020B0604020202020204" pitchFamily="34" charset="0"/>
                        </a:rPr>
                        <a:t>(1350</a:t>
                      </a:r>
                      <a:r>
                        <a:rPr lang="en-GB" sz="1200" baseline="0" dirty="0" smtClean="0">
                          <a:solidFill>
                            <a:srgbClr val="FF0000"/>
                          </a:solidFill>
                          <a:latin typeface="Arial" panose="020B0604020202020204" pitchFamily="34" charset="0"/>
                          <a:cs typeface="Arial" panose="020B0604020202020204" pitchFamily="34" charset="0"/>
                        </a:rPr>
                        <a:t> nm</a:t>
                      </a:r>
                      <a:r>
                        <a:rPr lang="en-GB" sz="1200" dirty="0" smtClean="0">
                          <a:solidFill>
                            <a:srgbClr val="FF0000"/>
                          </a:solidFill>
                          <a:latin typeface="Arial" panose="020B0604020202020204" pitchFamily="34" charset="0"/>
                          <a:cs typeface="Arial" panose="020B0604020202020204" pitchFamily="34" charset="0"/>
                        </a:rPr>
                        <a:t>)</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Coupled</a:t>
                      </a:r>
                      <a:r>
                        <a:rPr lang="en-GB" sz="1200" baseline="0" dirty="0" smtClean="0">
                          <a:latin typeface="Arial" panose="020B0604020202020204" pitchFamily="34" charset="0"/>
                          <a:cs typeface="Arial" panose="020B0604020202020204" pitchFamily="34" charset="0"/>
                        </a:rPr>
                        <a:t> input </a:t>
                      </a:r>
                      <a:r>
                        <a:rPr lang="en-GB" sz="1200" dirty="0" smtClean="0">
                          <a:latin typeface="Arial" panose="020B0604020202020204" pitchFamily="34" charset="0"/>
                          <a:cs typeface="Arial" panose="020B0604020202020204" pitchFamily="34" charset="0"/>
                        </a:rPr>
                        <a:t>power</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8 W</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4 W </a:t>
                      </a:r>
                      <a:r>
                        <a:rPr lang="en-GB" sz="1200" dirty="0" smtClean="0">
                          <a:solidFill>
                            <a:srgbClr val="FF0000"/>
                          </a:solidFill>
                          <a:latin typeface="Arial" panose="020B0604020202020204" pitchFamily="34" charset="0"/>
                          <a:cs typeface="Arial" panose="020B0604020202020204" pitchFamily="34" charset="0"/>
                        </a:rPr>
                        <a:t>(8 W)</a:t>
                      </a:r>
                      <a:endParaRPr lang="en-GB" sz="1200"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Pulse</a:t>
                      </a:r>
                      <a:r>
                        <a:rPr lang="en-GB" sz="1200" baseline="0" dirty="0" smtClean="0">
                          <a:latin typeface="Arial" panose="020B0604020202020204" pitchFamily="34" charset="0"/>
                          <a:cs typeface="Arial" panose="020B0604020202020204" pitchFamily="34" charset="0"/>
                        </a:rPr>
                        <a:t> time duration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110</a:t>
                      </a:r>
                      <a:r>
                        <a:rPr lang="en-GB" sz="1200" baseline="0" dirty="0" smtClean="0">
                          <a:latin typeface="Arial" panose="020B0604020202020204" pitchFamily="34" charset="0"/>
                          <a:cs typeface="Arial" panose="020B0604020202020204" pitchFamily="34" charset="0"/>
                        </a:rPr>
                        <a:t> fs</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230 fs </a:t>
                      </a:r>
                      <a:r>
                        <a:rPr lang="en-GB" sz="1200" dirty="0" smtClean="0">
                          <a:solidFill>
                            <a:srgbClr val="FF0000"/>
                          </a:solidFill>
                          <a:latin typeface="Arial" panose="020B0604020202020204" pitchFamily="34" charset="0"/>
                          <a:cs typeface="Arial" panose="020B0604020202020204" pitchFamily="34" charset="0"/>
                        </a:rPr>
                        <a:t>(110</a:t>
                      </a:r>
                      <a:r>
                        <a:rPr lang="en-GB" sz="1200" baseline="0" dirty="0" smtClean="0">
                          <a:solidFill>
                            <a:srgbClr val="FF0000"/>
                          </a:solidFill>
                          <a:latin typeface="Arial" panose="020B0604020202020204" pitchFamily="34" charset="0"/>
                          <a:cs typeface="Arial" panose="020B0604020202020204" pitchFamily="34" charset="0"/>
                        </a:rPr>
                        <a:t> fs</a:t>
                      </a:r>
                      <a:r>
                        <a:rPr lang="en-GB" sz="1200" dirty="0" smtClean="0">
                          <a:solidFill>
                            <a:srgbClr val="FF0000"/>
                          </a:solidFill>
                          <a:latin typeface="Arial" panose="020B0604020202020204" pitchFamily="34" charset="0"/>
                          <a:cs typeface="Arial" panose="020B0604020202020204" pitchFamily="34" charset="0"/>
                        </a:rPr>
                        <a:t>)</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Total tapering section</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12.5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18.5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&lt;</a:t>
                      </a:r>
                      <a:r>
                        <a:rPr lang="en-GB" sz="1200" baseline="0" dirty="0" smtClean="0">
                          <a:latin typeface="Arial" panose="020B0604020202020204" pitchFamily="34" charset="0"/>
                          <a:cs typeface="Arial" panose="020B0604020202020204" pitchFamily="34" charset="0"/>
                        </a:rPr>
                        <a:t> 20 cm</a:t>
                      </a:r>
                      <a:endParaRPr lang="en-GB" sz="1200" dirty="0">
                        <a:latin typeface="Arial" panose="020B0604020202020204" pitchFamily="34" charset="0"/>
                        <a:cs typeface="Arial" panose="020B0604020202020204" pitchFamily="34" charset="0"/>
                      </a:endParaRPr>
                    </a:p>
                  </a:txBody>
                  <a:tcPr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817356101"/>
              </p:ext>
            </p:extLst>
          </p:nvPr>
        </p:nvGraphicFramePr>
        <p:xfrm>
          <a:off x="3454400" y="4869160"/>
          <a:ext cx="5472608" cy="1097280"/>
        </p:xfrm>
        <a:graphic>
          <a:graphicData uri="http://schemas.openxmlformats.org/drawingml/2006/table">
            <a:tbl>
              <a:tblPr firstRow="1" bandRow="1">
                <a:tableStyleId>{5C22544A-7EE6-4342-B048-85BDC9FD1C3A}</a:tableStyleId>
              </a:tblPr>
              <a:tblGrid>
                <a:gridCol w="1673023"/>
                <a:gridCol w="1711353"/>
                <a:gridCol w="2088232"/>
              </a:tblGrid>
              <a:tr h="247496">
                <a:tc>
                  <a:txBody>
                    <a:bodyPr/>
                    <a:lstStyle/>
                    <a:p>
                      <a:pPr algn="ct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Preference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Observations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Power requirement</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baseline="0" dirty="0" smtClean="0">
                          <a:latin typeface="Arial" panose="020B0604020202020204" pitchFamily="34" charset="0"/>
                          <a:cs typeface="Arial" panose="020B0604020202020204" pitchFamily="34" charset="0"/>
                        </a:rPr>
                        <a:t>Low power version</a:t>
                      </a:r>
                    </a:p>
                  </a:txBody>
                  <a:tcPr anchor="ctr"/>
                </a:tc>
                <a:tc>
                  <a:txBody>
                    <a:bodyPr/>
                    <a:lstStyle/>
                    <a:p>
                      <a:pPr algn="ctr"/>
                      <a:r>
                        <a:rPr lang="en-GB" sz="1200" baseline="0" dirty="0" smtClean="0">
                          <a:latin typeface="Arial" panose="020B0604020202020204" pitchFamily="34" charset="0"/>
                          <a:cs typeface="Arial" panose="020B0604020202020204" pitchFamily="34" charset="0"/>
                        </a:rPr>
                        <a:t>5 W </a:t>
                      </a:r>
                    </a:p>
                  </a:txBody>
                  <a:tcPr anchor="ctr"/>
                </a:tc>
              </a:tr>
              <a:tr h="0">
                <a:tc>
                  <a:txBody>
                    <a:bodyPr/>
                    <a:lstStyle/>
                    <a:p>
                      <a:pPr algn="ctr"/>
                      <a:r>
                        <a:rPr lang="en-GB" sz="1200" dirty="0" smtClean="0">
                          <a:latin typeface="Arial" panose="020B0604020202020204" pitchFamily="34" charset="0"/>
                          <a:cs typeface="Arial" panose="020B0604020202020204" pitchFamily="34" charset="0"/>
                        </a:rPr>
                        <a:t>Amplifier complexity</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Low</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smtClean="0">
                          <a:latin typeface="Arial" panose="020B0604020202020204" pitchFamily="34" charset="0"/>
                          <a:cs typeface="Arial" panose="020B0604020202020204" pitchFamily="34" charset="0"/>
                        </a:rPr>
                        <a:t>No</a:t>
                      </a:r>
                      <a:r>
                        <a:rPr lang="en-GB" sz="1200" baseline="0" smtClean="0">
                          <a:latin typeface="Arial" panose="020B0604020202020204" pitchFamily="34" charset="0"/>
                          <a:cs typeface="Arial" panose="020B0604020202020204" pitchFamily="34" charset="0"/>
                        </a:rPr>
                        <a:t> need for a chiller</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Broadening achieved</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High power version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1750 nm of broadening</a:t>
                      </a:r>
                      <a:endParaRPr lang="en-GB" sz="12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233674530"/>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Breitbild</PresentationFormat>
  <Paragraphs>148</Paragraphs>
  <Slides>10</Slides>
  <Notes>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Calibri</vt:lpstr>
      <vt:lpstr>1_Larissa-Design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988</cp:revision>
  <dcterms:created xsi:type="dcterms:W3CDTF">2010-10-22T07:33:06Z</dcterms:created>
  <dcterms:modified xsi:type="dcterms:W3CDTF">2022-03-25T15:51:58Z</dcterms:modified>
</cp:coreProperties>
</file>