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9B4847-8516-4B57-8916-AADDE8E769EA}">
  <a:tblStyle styleId="{B79B4847-8516-4B57-8916-AADDE8E769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9f7e6da8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9f7e6da8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9f7e6da8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9f7e6da8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9df3b60b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9df3b60b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9df3b60b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9df3b60b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9df3b60b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9df3b60b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59df3b60b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9df3b60b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9df3b60b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9df3b60b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9df3b60b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9df3b60b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9df3b60b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9df3b60b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9df3b60b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9df3b60b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9df3b60b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9df3b60b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9df3b60b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9df3b60b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9df3b60b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9df3b60b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9f7e6da8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9f7e6da8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9df3b60b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9df3b60b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TP 6</a:t>
            </a:r>
            <a:endParaRPr/>
          </a:p>
          <a:p>
            <a:pPr indent="0" lvl="0" marL="0" rtl="0" algn="ctr">
              <a:spcBef>
                <a:spcPts val="0"/>
              </a:spcBef>
              <a:spcAft>
                <a:spcPts val="0"/>
              </a:spcAft>
              <a:buNone/>
            </a:pPr>
            <a:r>
              <a:rPr lang="es"/>
              <a:t>De Luca - Crusoe - Yogui</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600">
                <a:solidFill>
                  <a:schemeClr val="dk1"/>
                </a:solidFill>
                <a:latin typeface="Oswald"/>
                <a:ea typeface="Oswald"/>
                <a:cs typeface="Oswald"/>
                <a:sym typeface="Oswald"/>
              </a:rPr>
              <a:t>GRUPO 1</a:t>
            </a:r>
            <a:endParaRPr sz="2600">
              <a:solidFill>
                <a:schemeClr val="dk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1566863" y="995363"/>
            <a:ext cx="6010275" cy="3152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1309688" y="404813"/>
            <a:ext cx="6524625" cy="4333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200" u="sng"/>
              <a:t>Funciones de densidad de probabilidad</a:t>
            </a:r>
            <a:endParaRPr sz="3200" u="sng"/>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Oswald"/>
              <a:buChar char="●"/>
            </a:pPr>
            <a:r>
              <a:rPr lang="es">
                <a:solidFill>
                  <a:schemeClr val="dk1"/>
                </a:solidFill>
                <a:latin typeface="Oswald"/>
                <a:ea typeface="Oswald"/>
                <a:cs typeface="Oswald"/>
                <a:sym typeface="Oswald"/>
              </a:rPr>
              <a:t>Para tiempo de atención en caja:</a:t>
            </a:r>
            <a:endParaRPr>
              <a:solidFill>
                <a:schemeClr val="dk1"/>
              </a:solidFill>
              <a:latin typeface="Oswald"/>
              <a:ea typeface="Oswald"/>
              <a:cs typeface="Oswald"/>
              <a:sym typeface="Oswald"/>
            </a:endParaRPr>
          </a:p>
        </p:txBody>
      </p:sp>
      <p:pic>
        <p:nvPicPr>
          <p:cNvPr id="135" name="Google Shape;135;p24"/>
          <p:cNvPicPr preferRelativeResize="0"/>
          <p:nvPr/>
        </p:nvPicPr>
        <p:blipFill>
          <a:blip r:embed="rId3">
            <a:alphaModFix/>
          </a:blip>
          <a:stretch>
            <a:fillRect/>
          </a:stretch>
        </p:blipFill>
        <p:spPr>
          <a:xfrm>
            <a:off x="2377775" y="1604125"/>
            <a:ext cx="4388425" cy="332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211" u="sng"/>
              <a:t>Funciones de densidad de probabilidad</a:t>
            </a:r>
            <a:endParaRPr sz="3211" u="sng"/>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Oswald"/>
              <a:buChar char="●"/>
            </a:pPr>
            <a:r>
              <a:rPr lang="es">
                <a:solidFill>
                  <a:schemeClr val="dk1"/>
                </a:solidFill>
                <a:latin typeface="Oswald"/>
                <a:ea typeface="Oswald"/>
                <a:cs typeface="Oswald"/>
                <a:sym typeface="Oswald"/>
              </a:rPr>
              <a:t>Para tiempo de atención de baristas:</a:t>
            </a:r>
            <a:endParaRPr>
              <a:solidFill>
                <a:schemeClr val="dk1"/>
              </a:solidFill>
              <a:latin typeface="Oswald"/>
              <a:ea typeface="Oswald"/>
              <a:cs typeface="Oswald"/>
              <a:sym typeface="Oswald"/>
            </a:endParaRPr>
          </a:p>
          <a:p>
            <a:pPr indent="0" lvl="0" marL="457200" rtl="0" algn="l">
              <a:spcBef>
                <a:spcPts val="1200"/>
              </a:spcBef>
              <a:spcAft>
                <a:spcPts val="0"/>
              </a:spcAft>
              <a:buNone/>
            </a:pPr>
            <a:r>
              <a:t/>
            </a:r>
            <a:endParaRPr>
              <a:solidFill>
                <a:schemeClr val="dk1"/>
              </a:solidFill>
              <a:latin typeface="Oswald"/>
              <a:ea typeface="Oswald"/>
              <a:cs typeface="Oswald"/>
              <a:sym typeface="Oswald"/>
            </a:endParaRPr>
          </a:p>
          <a:p>
            <a:pPr indent="0" lvl="0" marL="457200" rtl="0" algn="l">
              <a:spcBef>
                <a:spcPts val="1200"/>
              </a:spcBef>
              <a:spcAft>
                <a:spcPts val="1200"/>
              </a:spcAft>
              <a:buNone/>
            </a:pPr>
            <a:r>
              <a:t/>
            </a:r>
            <a:endParaRPr>
              <a:solidFill>
                <a:schemeClr val="dk1"/>
              </a:solidFill>
              <a:latin typeface="Oswald"/>
              <a:ea typeface="Oswald"/>
              <a:cs typeface="Oswald"/>
              <a:sym typeface="Oswald"/>
            </a:endParaRPr>
          </a:p>
        </p:txBody>
      </p:sp>
      <p:pic>
        <p:nvPicPr>
          <p:cNvPr id="142" name="Google Shape;142;p25"/>
          <p:cNvPicPr preferRelativeResize="0"/>
          <p:nvPr/>
        </p:nvPicPr>
        <p:blipFill>
          <a:blip r:embed="rId3">
            <a:alphaModFix/>
          </a:blip>
          <a:stretch>
            <a:fillRect/>
          </a:stretch>
        </p:blipFill>
        <p:spPr>
          <a:xfrm>
            <a:off x="1825200" y="1568400"/>
            <a:ext cx="4701850" cy="345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s" sz="3200" u="sng"/>
              <a:t>Funciones de densidad de probabilidad</a:t>
            </a:r>
            <a:endParaRPr sz="3200"/>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Oswald"/>
              <a:buChar char="●"/>
            </a:pPr>
            <a:r>
              <a:rPr lang="es">
                <a:solidFill>
                  <a:schemeClr val="dk1"/>
                </a:solidFill>
                <a:latin typeface="Oswald"/>
                <a:ea typeface="Oswald"/>
                <a:cs typeface="Oswald"/>
                <a:sym typeface="Oswald"/>
              </a:rPr>
              <a:t>Para el intervalo entre arribos</a:t>
            </a:r>
            <a:endParaRPr>
              <a:solidFill>
                <a:schemeClr val="dk1"/>
              </a:solidFill>
              <a:latin typeface="Oswald"/>
              <a:ea typeface="Oswald"/>
              <a:cs typeface="Oswald"/>
              <a:sym typeface="Oswald"/>
            </a:endParaRPr>
          </a:p>
          <a:p>
            <a:pPr indent="0" lvl="0" marL="457200" rtl="0" algn="l">
              <a:spcBef>
                <a:spcPts val="1200"/>
              </a:spcBef>
              <a:spcAft>
                <a:spcPts val="1200"/>
              </a:spcAft>
              <a:buNone/>
            </a:pPr>
            <a:r>
              <a:t/>
            </a:r>
            <a:endParaRPr>
              <a:solidFill>
                <a:schemeClr val="dk1"/>
              </a:solidFill>
              <a:latin typeface="Oswald"/>
              <a:ea typeface="Oswald"/>
              <a:cs typeface="Oswald"/>
              <a:sym typeface="Oswald"/>
            </a:endParaRPr>
          </a:p>
        </p:txBody>
      </p:sp>
      <p:pic>
        <p:nvPicPr>
          <p:cNvPr id="149" name="Google Shape;149;p26"/>
          <p:cNvPicPr preferRelativeResize="0"/>
          <p:nvPr/>
        </p:nvPicPr>
        <p:blipFill>
          <a:blip r:embed="rId3">
            <a:alphaModFix/>
          </a:blip>
          <a:stretch>
            <a:fillRect/>
          </a:stretch>
        </p:blipFill>
        <p:spPr>
          <a:xfrm>
            <a:off x="1962773" y="1636000"/>
            <a:ext cx="4499175" cy="3238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53" name="Shape 153"/>
        <p:cNvGrpSpPr/>
        <p:nvPr/>
      </p:nvGrpSpPr>
      <p:grpSpPr>
        <a:xfrm>
          <a:off x="0" y="0"/>
          <a:ext cx="0" cy="0"/>
          <a:chOff x="0" y="0"/>
          <a:chExt cx="0" cy="0"/>
        </a:xfrm>
      </p:grpSpPr>
      <p:graphicFrame>
        <p:nvGraphicFramePr>
          <p:cNvPr id="154" name="Google Shape;154;p27"/>
          <p:cNvGraphicFramePr/>
          <p:nvPr/>
        </p:nvGraphicFramePr>
        <p:xfrm>
          <a:off x="355200" y="353150"/>
          <a:ext cx="3000000" cy="3000000"/>
        </p:xfrm>
        <a:graphic>
          <a:graphicData uri="http://schemas.openxmlformats.org/drawingml/2006/table">
            <a:tbl>
              <a:tblPr>
                <a:noFill/>
                <a:tableStyleId>{B79B4847-8516-4B57-8916-AADDE8E769EA}</a:tableStyleId>
              </a:tblPr>
              <a:tblGrid>
                <a:gridCol w="459900"/>
                <a:gridCol w="1989750"/>
                <a:gridCol w="2243400"/>
                <a:gridCol w="2082025"/>
                <a:gridCol w="1905150"/>
              </a:tblGrid>
              <a:tr h="461800">
                <a:tc>
                  <a:txBody>
                    <a:bodyPr/>
                    <a:lstStyle/>
                    <a:p>
                      <a:pPr indent="0" lvl="0" marL="0" rtl="0" algn="l">
                        <a:spcBef>
                          <a:spcPts val="0"/>
                        </a:spcBef>
                        <a:spcAft>
                          <a:spcPts val="0"/>
                        </a:spcAft>
                        <a:buNone/>
                      </a:pPr>
                      <a:r>
                        <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1</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2</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3</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4</a:t>
                      </a:r>
                      <a:endParaRPr sz="1200"/>
                    </a:p>
                  </a:txBody>
                  <a:tcPr marT="91425" marB="91425" marR="91425" marL="91425">
                    <a:solidFill>
                      <a:schemeClr val="dk1"/>
                    </a:solidFill>
                  </a:tcPr>
                </a:tc>
              </a:tr>
              <a:tr h="1051100">
                <a:tc>
                  <a:txBody>
                    <a:bodyPr/>
                    <a:lstStyle/>
                    <a:p>
                      <a:pPr indent="0" lvl="0" marL="0" rtl="0" algn="l">
                        <a:spcBef>
                          <a:spcPts val="0"/>
                        </a:spcBef>
                        <a:spcAft>
                          <a:spcPts val="0"/>
                        </a:spcAft>
                        <a:buNone/>
                      </a:pPr>
                      <a:r>
                        <a:rPr b="1" lang="es" sz="1200"/>
                        <a:t>1</a:t>
                      </a:r>
                      <a:endParaRPr b="1"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PPS</a:t>
                      </a:r>
                      <a:r>
                        <a:rPr lang="es" sz="1200"/>
                        <a:t>: 0:09:36</a:t>
                      </a:r>
                      <a:endParaRPr sz="1200"/>
                    </a:p>
                    <a:p>
                      <a:pPr indent="0" lvl="0" marL="0" rtl="0" algn="l">
                        <a:spcBef>
                          <a:spcPts val="0"/>
                        </a:spcBef>
                        <a:spcAft>
                          <a:spcPts val="0"/>
                        </a:spcAft>
                        <a:buNone/>
                      </a:pPr>
                      <a:r>
                        <a:rPr b="1" lang="es" sz="1200"/>
                        <a:t>PPTOTotal</a:t>
                      </a:r>
                      <a:r>
                        <a:rPr lang="es" sz="1200"/>
                        <a:t>: %24.43</a:t>
                      </a:r>
                      <a:endParaRPr sz="1200"/>
                    </a:p>
                    <a:p>
                      <a:pPr indent="0" lvl="0" marL="0" rtl="0" algn="l">
                        <a:spcBef>
                          <a:spcPts val="0"/>
                        </a:spcBef>
                        <a:spcAft>
                          <a:spcPts val="0"/>
                        </a:spcAft>
                        <a:buNone/>
                      </a:pPr>
                      <a:r>
                        <a:rPr b="1" lang="es" sz="1200"/>
                        <a:t>PPTOCaja</a:t>
                      </a:r>
                      <a:r>
                        <a:rPr lang="es" sz="1200"/>
                        <a:t>: %18.22</a:t>
                      </a:r>
                      <a:endParaRPr sz="1200"/>
                    </a:p>
                    <a:p>
                      <a:pPr indent="0" lvl="0" marL="0" rtl="0" algn="l">
                        <a:spcBef>
                          <a:spcPts val="0"/>
                        </a:spcBef>
                        <a:spcAft>
                          <a:spcPts val="0"/>
                        </a:spcAft>
                        <a:buNone/>
                      </a:pPr>
                      <a:r>
                        <a:rPr b="1" lang="es" sz="1200"/>
                        <a:t>PPTOBarista</a:t>
                      </a:r>
                      <a:r>
                        <a:rPr lang="es" sz="1200"/>
                        <a:t>: %30.63</a:t>
                      </a:r>
                      <a:endParaRPr sz="1200"/>
                    </a:p>
                  </a:txBody>
                  <a:tcPr marT="91425" marB="91425" marR="91425" marL="91425">
                    <a:solidFill>
                      <a:srgbClr val="FFE599"/>
                    </a:solidFill>
                  </a:tcPr>
                </a:tc>
                <a:tc>
                  <a:txBody>
                    <a:bodyPr/>
                    <a:lstStyle/>
                    <a:p>
                      <a:pPr indent="0" lvl="0" marL="0" rtl="0" algn="l">
                        <a:spcBef>
                          <a:spcPts val="0"/>
                        </a:spcBef>
                        <a:spcAft>
                          <a:spcPts val="0"/>
                        </a:spcAft>
                        <a:buNone/>
                      </a:pPr>
                      <a:r>
                        <a:rPr b="1" lang="es" sz="1200"/>
                        <a:t>PPS</a:t>
                      </a:r>
                      <a:r>
                        <a:rPr lang="es" sz="1200"/>
                        <a:t>: 0:06:40</a:t>
                      </a:r>
                      <a:endParaRPr sz="1200"/>
                    </a:p>
                    <a:p>
                      <a:pPr indent="0" lvl="0" marL="0" rtl="0" algn="l">
                        <a:spcBef>
                          <a:spcPts val="0"/>
                        </a:spcBef>
                        <a:spcAft>
                          <a:spcPts val="0"/>
                        </a:spcAft>
                        <a:buNone/>
                      </a:pPr>
                      <a:r>
                        <a:rPr b="1" lang="es" sz="1200"/>
                        <a:t>PPTOTotal</a:t>
                      </a:r>
                      <a:r>
                        <a:rPr lang="es" sz="1200"/>
                        <a:t>: 49.15%</a:t>
                      </a:r>
                      <a:endParaRPr sz="1200"/>
                    </a:p>
                    <a:p>
                      <a:pPr indent="0" lvl="0" marL="0" rtl="0" algn="l">
                        <a:spcBef>
                          <a:spcPts val="0"/>
                        </a:spcBef>
                        <a:spcAft>
                          <a:spcPts val="0"/>
                        </a:spcAft>
                        <a:buNone/>
                      </a:pPr>
                      <a:r>
                        <a:rPr b="1" lang="es" sz="1200"/>
                        <a:t>PPTOCaja</a:t>
                      </a:r>
                      <a:r>
                        <a:rPr lang="es" sz="1200"/>
                        <a:t>: 58.52%</a:t>
                      </a:r>
                      <a:endParaRPr sz="1200"/>
                    </a:p>
                    <a:p>
                      <a:pPr indent="0" lvl="0" marL="0" rtl="0" algn="l">
                        <a:spcBef>
                          <a:spcPts val="0"/>
                        </a:spcBef>
                        <a:spcAft>
                          <a:spcPts val="0"/>
                        </a:spcAft>
                        <a:buNone/>
                      </a:pPr>
                      <a:r>
                        <a:rPr b="1" lang="es" sz="1200"/>
                        <a:t>PPTOBarista</a:t>
                      </a:r>
                      <a:r>
                        <a:rPr lang="es" sz="1200"/>
                        <a:t>: 30.4%</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PPS</a:t>
                      </a:r>
                      <a:r>
                        <a:rPr lang="es" sz="1200"/>
                        <a:t>: 0:06:53</a:t>
                      </a:r>
                      <a:endParaRPr sz="1200"/>
                    </a:p>
                    <a:p>
                      <a:pPr indent="0" lvl="0" marL="0" rtl="0" algn="l">
                        <a:spcBef>
                          <a:spcPts val="0"/>
                        </a:spcBef>
                        <a:spcAft>
                          <a:spcPts val="0"/>
                        </a:spcAft>
                        <a:buNone/>
                      </a:pPr>
                      <a:r>
                        <a:rPr b="1" lang="es" sz="1200"/>
                        <a:t>PPTOTotal</a:t>
                      </a:r>
                      <a:r>
                        <a:rPr lang="es" sz="1200"/>
                        <a:t>: 61.48%</a:t>
                      </a:r>
                      <a:endParaRPr sz="1200"/>
                    </a:p>
                    <a:p>
                      <a:pPr indent="0" lvl="0" marL="0" rtl="0" algn="l">
                        <a:spcBef>
                          <a:spcPts val="0"/>
                        </a:spcBef>
                        <a:spcAft>
                          <a:spcPts val="0"/>
                        </a:spcAft>
                        <a:buNone/>
                      </a:pPr>
                      <a:r>
                        <a:rPr b="1" lang="es" sz="1200"/>
                        <a:t>PPTOCaja</a:t>
                      </a:r>
                      <a:r>
                        <a:rPr lang="es" sz="1200"/>
                        <a:t>: 72.69%</a:t>
                      </a:r>
                      <a:endParaRPr sz="1200"/>
                    </a:p>
                    <a:p>
                      <a:pPr indent="0" lvl="0" marL="0" rtl="0" algn="l">
                        <a:spcBef>
                          <a:spcPts val="0"/>
                        </a:spcBef>
                        <a:spcAft>
                          <a:spcPts val="0"/>
                        </a:spcAft>
                        <a:buNone/>
                      </a:pPr>
                      <a:r>
                        <a:rPr b="1" lang="es" sz="1200"/>
                        <a:t>PPTOBarista</a:t>
                      </a:r>
                      <a:r>
                        <a:rPr lang="es" sz="1200"/>
                        <a:t>: 27.86%</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PPS</a:t>
                      </a:r>
                      <a:r>
                        <a:rPr lang="es" sz="1200"/>
                        <a:t>: 0:07:15</a:t>
                      </a:r>
                      <a:endParaRPr sz="1200"/>
                    </a:p>
                    <a:p>
                      <a:pPr indent="0" lvl="0" marL="0" rtl="0" algn="l">
                        <a:spcBef>
                          <a:spcPts val="0"/>
                        </a:spcBef>
                        <a:spcAft>
                          <a:spcPts val="0"/>
                        </a:spcAft>
                        <a:buNone/>
                      </a:pPr>
                      <a:r>
                        <a:rPr b="1" lang="es" sz="1200"/>
                        <a:t>PPTOTotal</a:t>
                      </a:r>
                      <a:r>
                        <a:rPr lang="es" sz="1200"/>
                        <a:t>: 68.32%</a:t>
                      </a:r>
                      <a:endParaRPr sz="1200"/>
                    </a:p>
                    <a:p>
                      <a:pPr indent="0" lvl="0" marL="0" rtl="0" algn="l">
                        <a:spcBef>
                          <a:spcPts val="0"/>
                        </a:spcBef>
                        <a:spcAft>
                          <a:spcPts val="0"/>
                        </a:spcAft>
                        <a:buNone/>
                      </a:pPr>
                      <a:r>
                        <a:rPr b="1" lang="es" sz="1200"/>
                        <a:t>PPTOCaja</a:t>
                      </a:r>
                      <a:r>
                        <a:rPr lang="es" sz="1200"/>
                        <a:t>: 78.08%</a:t>
                      </a:r>
                      <a:endParaRPr sz="1200"/>
                    </a:p>
                    <a:p>
                      <a:pPr indent="0" lvl="0" marL="0" rtl="0" algn="l">
                        <a:spcBef>
                          <a:spcPts val="0"/>
                        </a:spcBef>
                        <a:spcAft>
                          <a:spcPts val="0"/>
                        </a:spcAft>
                        <a:buNone/>
                      </a:pPr>
                      <a:r>
                        <a:rPr b="1" lang="es" sz="1200"/>
                        <a:t>PPTOBarista</a:t>
                      </a:r>
                      <a:r>
                        <a:rPr lang="es" sz="1200"/>
                        <a:t>: 29.27%</a:t>
                      </a:r>
                      <a:endParaRPr sz="1200"/>
                    </a:p>
                  </a:txBody>
                  <a:tcPr marT="91425" marB="91425" marR="91425" marL="91425">
                    <a:solidFill>
                      <a:schemeClr val="dk1"/>
                    </a:solidFill>
                  </a:tcPr>
                </a:tc>
              </a:tr>
              <a:tr h="1051100">
                <a:tc>
                  <a:txBody>
                    <a:bodyPr/>
                    <a:lstStyle/>
                    <a:p>
                      <a:pPr indent="0" lvl="0" marL="0" rtl="0" algn="l">
                        <a:spcBef>
                          <a:spcPts val="0"/>
                        </a:spcBef>
                        <a:spcAft>
                          <a:spcPts val="0"/>
                        </a:spcAft>
                        <a:buNone/>
                      </a:pPr>
                      <a:r>
                        <a:rPr b="1" lang="es" sz="1200"/>
                        <a:t>2</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PPS</a:t>
                      </a:r>
                      <a:r>
                        <a:rPr lang="es" sz="1200"/>
                        <a:t>: 0:08:04</a:t>
                      </a:r>
                      <a:endParaRPr sz="1200"/>
                    </a:p>
                    <a:p>
                      <a:pPr indent="0" lvl="0" marL="0" rtl="0" algn="l">
                        <a:spcBef>
                          <a:spcPts val="0"/>
                        </a:spcBef>
                        <a:spcAft>
                          <a:spcPts val="0"/>
                        </a:spcAft>
                        <a:buNone/>
                      </a:pPr>
                      <a:r>
                        <a:rPr b="1" lang="es" sz="1200"/>
                        <a:t>PPTOTotal</a:t>
                      </a:r>
                      <a:r>
                        <a:rPr lang="es" sz="1200"/>
                        <a:t>: 48.79%</a:t>
                      </a:r>
                      <a:endParaRPr sz="1200"/>
                    </a:p>
                    <a:p>
                      <a:pPr indent="0" lvl="0" marL="0" rtl="0" algn="l">
                        <a:spcBef>
                          <a:spcPts val="0"/>
                        </a:spcBef>
                        <a:spcAft>
                          <a:spcPts val="0"/>
                        </a:spcAft>
                        <a:buNone/>
                      </a:pPr>
                      <a:r>
                        <a:rPr b="1" lang="es" sz="1200"/>
                        <a:t>PPTOCaja</a:t>
                      </a:r>
                      <a:r>
                        <a:rPr lang="es" sz="1200"/>
                        <a:t>: 18.11%</a:t>
                      </a:r>
                      <a:endParaRPr sz="1200"/>
                    </a:p>
                    <a:p>
                      <a:pPr indent="0" lvl="0" marL="0" rtl="0" algn="l">
                        <a:spcBef>
                          <a:spcPts val="0"/>
                        </a:spcBef>
                        <a:spcAft>
                          <a:spcPts val="0"/>
                        </a:spcAft>
                        <a:buNone/>
                      </a:pPr>
                      <a:r>
                        <a:rPr b="1" lang="es" sz="1200"/>
                        <a:t>PPTOBarista</a:t>
                      </a:r>
                      <a:r>
                        <a:rPr lang="es" sz="1200"/>
                        <a:t>: 64.12%</a:t>
                      </a:r>
                      <a:endParaRPr sz="1200"/>
                    </a:p>
                    <a:p>
                      <a:pPr indent="0" lvl="0" marL="0" rtl="0" algn="l">
                        <a:spcBef>
                          <a:spcPts val="0"/>
                        </a:spcBef>
                        <a:spcAft>
                          <a:spcPts val="0"/>
                        </a:spcAft>
                        <a:buNone/>
                      </a:pPr>
                      <a:r>
                        <a:rPr lang="es" sz="1200"/>
                        <a:t>(Actual)</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PPS</a:t>
                      </a:r>
                      <a:r>
                        <a:rPr lang="es" sz="1200"/>
                        <a:t>: 0:05:03</a:t>
                      </a:r>
                      <a:endParaRPr sz="1200"/>
                    </a:p>
                    <a:p>
                      <a:pPr indent="0" lvl="0" marL="0" rtl="0" algn="l">
                        <a:spcBef>
                          <a:spcPts val="0"/>
                        </a:spcBef>
                        <a:spcAft>
                          <a:spcPts val="0"/>
                        </a:spcAft>
                        <a:buNone/>
                      </a:pPr>
                      <a:r>
                        <a:rPr b="1" lang="es" sz="1200"/>
                        <a:t>PPTOTotal</a:t>
                      </a:r>
                      <a:r>
                        <a:rPr lang="es" sz="1200"/>
                        <a:t>: 60.95%</a:t>
                      </a:r>
                      <a:endParaRPr sz="1200"/>
                    </a:p>
                    <a:p>
                      <a:pPr indent="0" lvl="0" marL="0" rtl="0" algn="l">
                        <a:spcBef>
                          <a:spcPts val="0"/>
                        </a:spcBef>
                        <a:spcAft>
                          <a:spcPts val="0"/>
                        </a:spcAft>
                        <a:buNone/>
                      </a:pPr>
                      <a:r>
                        <a:rPr b="1" lang="es" sz="1200"/>
                        <a:t>PPTOCaja</a:t>
                      </a:r>
                      <a:r>
                        <a:rPr lang="es" sz="1200"/>
                        <a:t>: 58.37%</a:t>
                      </a:r>
                      <a:endParaRPr sz="1200"/>
                    </a:p>
                    <a:p>
                      <a:pPr indent="0" lvl="0" marL="0" rtl="0" algn="l">
                        <a:spcBef>
                          <a:spcPts val="0"/>
                        </a:spcBef>
                        <a:spcAft>
                          <a:spcPts val="0"/>
                        </a:spcAft>
                        <a:buNone/>
                      </a:pPr>
                      <a:r>
                        <a:rPr b="1" lang="es" sz="1200"/>
                        <a:t>PPTOBarista</a:t>
                      </a:r>
                      <a:r>
                        <a:rPr lang="es" sz="1200"/>
                        <a:t>: 63.53%</a:t>
                      </a:r>
                      <a:endParaRPr sz="1200"/>
                    </a:p>
                    <a:p>
                      <a:pPr indent="0" lvl="0" marL="0" rtl="0" algn="l">
                        <a:spcBef>
                          <a:spcPts val="0"/>
                        </a:spcBef>
                        <a:spcAft>
                          <a:spcPts val="0"/>
                        </a:spcAft>
                        <a:buNone/>
                      </a:pPr>
                      <a:r>
                        <a:rPr lang="es" sz="1200"/>
                        <a:t>(Nuestra decisión)</a:t>
                      </a:r>
                      <a:endParaRPr sz="1200"/>
                    </a:p>
                  </a:txBody>
                  <a:tcPr marT="91425" marB="91425" marR="91425" marL="91425">
                    <a:solidFill>
                      <a:srgbClr val="B6D7A8"/>
                    </a:solidFill>
                  </a:tcPr>
                </a:tc>
                <a:tc>
                  <a:txBody>
                    <a:bodyPr/>
                    <a:lstStyle/>
                    <a:p>
                      <a:pPr indent="0" lvl="0" marL="0" rtl="0" algn="l">
                        <a:spcBef>
                          <a:spcPts val="0"/>
                        </a:spcBef>
                        <a:spcAft>
                          <a:spcPts val="0"/>
                        </a:spcAft>
                        <a:buNone/>
                      </a:pPr>
                      <a:r>
                        <a:rPr b="1" lang="es" sz="1200"/>
                        <a:t>PPS</a:t>
                      </a:r>
                      <a:r>
                        <a:rPr lang="es" sz="1200"/>
                        <a:t>: 0:04:52</a:t>
                      </a:r>
                      <a:endParaRPr sz="1200"/>
                    </a:p>
                    <a:p>
                      <a:pPr indent="0" lvl="0" marL="0" rtl="0" algn="l">
                        <a:spcBef>
                          <a:spcPts val="0"/>
                        </a:spcBef>
                        <a:spcAft>
                          <a:spcPts val="0"/>
                        </a:spcAft>
                        <a:buNone/>
                      </a:pPr>
                      <a:r>
                        <a:rPr b="1" lang="es" sz="1200"/>
                        <a:t>PPTOTotal</a:t>
                      </a:r>
                      <a:r>
                        <a:rPr lang="es" sz="1200"/>
                        <a:t>: 69.21%</a:t>
                      </a:r>
                      <a:endParaRPr sz="1200"/>
                    </a:p>
                    <a:p>
                      <a:pPr indent="0" lvl="0" marL="0" rtl="0" algn="l">
                        <a:spcBef>
                          <a:spcPts val="0"/>
                        </a:spcBef>
                        <a:spcAft>
                          <a:spcPts val="0"/>
                        </a:spcAft>
                        <a:buNone/>
                      </a:pPr>
                      <a:r>
                        <a:rPr b="1" lang="es" sz="1200"/>
                        <a:t>PPTOCaja</a:t>
                      </a:r>
                      <a:r>
                        <a:rPr lang="es" sz="1200"/>
                        <a:t>: 72.43%</a:t>
                      </a:r>
                      <a:endParaRPr sz="1200"/>
                    </a:p>
                    <a:p>
                      <a:pPr indent="0" lvl="0" marL="0" rtl="0" algn="l">
                        <a:spcBef>
                          <a:spcPts val="0"/>
                        </a:spcBef>
                        <a:spcAft>
                          <a:spcPts val="0"/>
                        </a:spcAft>
                        <a:buNone/>
                      </a:pPr>
                      <a:r>
                        <a:rPr b="1" lang="es" sz="1200"/>
                        <a:t>PPTOBarista</a:t>
                      </a:r>
                      <a:r>
                        <a:rPr lang="es" sz="1200"/>
                        <a:t>: 64.37%</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PPS</a:t>
                      </a:r>
                      <a:r>
                        <a:rPr lang="es" sz="1200"/>
                        <a:t>: 0:04:52</a:t>
                      </a:r>
                      <a:endParaRPr sz="1200"/>
                    </a:p>
                    <a:p>
                      <a:pPr indent="0" lvl="0" marL="0" rtl="0" algn="l">
                        <a:spcBef>
                          <a:spcPts val="0"/>
                        </a:spcBef>
                        <a:spcAft>
                          <a:spcPts val="0"/>
                        </a:spcAft>
                        <a:buNone/>
                      </a:pPr>
                      <a:r>
                        <a:rPr b="1" lang="es" sz="1200"/>
                        <a:t>PPTOTotal</a:t>
                      </a:r>
                      <a:r>
                        <a:rPr lang="es" sz="1200"/>
                        <a:t>: 74.38%</a:t>
                      </a:r>
                      <a:endParaRPr sz="1200"/>
                    </a:p>
                    <a:p>
                      <a:pPr indent="0" lvl="0" marL="0" rtl="0" algn="l">
                        <a:spcBef>
                          <a:spcPts val="0"/>
                        </a:spcBef>
                        <a:spcAft>
                          <a:spcPts val="0"/>
                        </a:spcAft>
                        <a:buNone/>
                      </a:pPr>
                      <a:r>
                        <a:rPr b="1" lang="es" sz="1200"/>
                        <a:t>PPTOCaja</a:t>
                      </a:r>
                      <a:r>
                        <a:rPr lang="es" sz="1200"/>
                        <a:t>: 78.83%</a:t>
                      </a:r>
                      <a:endParaRPr sz="1200"/>
                    </a:p>
                    <a:p>
                      <a:pPr indent="0" lvl="0" marL="0" rtl="0" algn="l">
                        <a:spcBef>
                          <a:spcPts val="0"/>
                        </a:spcBef>
                        <a:spcAft>
                          <a:spcPts val="0"/>
                        </a:spcAft>
                        <a:buNone/>
                      </a:pPr>
                      <a:r>
                        <a:rPr b="1" lang="es" sz="1200"/>
                        <a:t>PPTOBarista</a:t>
                      </a:r>
                      <a:r>
                        <a:rPr lang="es" sz="1200"/>
                        <a:t>: 65.49%</a:t>
                      </a:r>
                      <a:endParaRPr sz="1200"/>
                    </a:p>
                  </a:txBody>
                  <a:tcPr marT="91425" marB="91425" marR="91425" marL="91425">
                    <a:solidFill>
                      <a:srgbClr val="F9CB9C"/>
                    </a:solidFill>
                  </a:tcPr>
                </a:tc>
              </a:tr>
              <a:tr h="1051100">
                <a:tc>
                  <a:txBody>
                    <a:bodyPr/>
                    <a:lstStyle/>
                    <a:p>
                      <a:pPr indent="0" lvl="0" marL="0" rtl="0" algn="l">
                        <a:spcBef>
                          <a:spcPts val="0"/>
                        </a:spcBef>
                        <a:spcAft>
                          <a:spcPts val="0"/>
                        </a:spcAft>
                        <a:buNone/>
                      </a:pPr>
                      <a:r>
                        <a:rPr b="1" lang="es" sz="1200"/>
                        <a:t>3</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PPS</a:t>
                      </a:r>
                      <a:r>
                        <a:rPr lang="es" sz="1200"/>
                        <a:t>: 0:08:39</a:t>
                      </a:r>
                      <a:endParaRPr sz="1200"/>
                    </a:p>
                    <a:p>
                      <a:pPr indent="0" lvl="0" marL="0" rtl="0" algn="l">
                        <a:spcBef>
                          <a:spcPts val="0"/>
                        </a:spcBef>
                        <a:spcAft>
                          <a:spcPts val="0"/>
                        </a:spcAft>
                        <a:buNone/>
                      </a:pPr>
                      <a:r>
                        <a:rPr b="1" lang="es" sz="1200"/>
                        <a:t>PPTOTotal</a:t>
                      </a:r>
                      <a:r>
                        <a:rPr lang="es" sz="1200"/>
                        <a:t>: 61.08%</a:t>
                      </a:r>
                      <a:endParaRPr sz="1200"/>
                    </a:p>
                    <a:p>
                      <a:pPr indent="0" lvl="0" marL="0" rtl="0" algn="l">
                        <a:spcBef>
                          <a:spcPts val="0"/>
                        </a:spcBef>
                        <a:spcAft>
                          <a:spcPts val="0"/>
                        </a:spcAft>
                        <a:buNone/>
                      </a:pPr>
                      <a:r>
                        <a:rPr b="1" lang="es" sz="1200"/>
                        <a:t>PPTOCaja</a:t>
                      </a:r>
                      <a:r>
                        <a:rPr lang="es" sz="1200"/>
                        <a:t>: 16.8%</a:t>
                      </a:r>
                      <a:endParaRPr sz="1200"/>
                    </a:p>
                    <a:p>
                      <a:pPr indent="0" lvl="0" marL="0" rtl="0" algn="l">
                        <a:spcBef>
                          <a:spcPts val="0"/>
                        </a:spcBef>
                        <a:spcAft>
                          <a:spcPts val="0"/>
                        </a:spcAft>
                        <a:buNone/>
                      </a:pPr>
                      <a:r>
                        <a:rPr b="1" lang="es" sz="1200"/>
                        <a:t>PPTOBarista</a:t>
                      </a:r>
                      <a:r>
                        <a:rPr lang="es" sz="1200"/>
                        <a:t>: 75.84%</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PPS</a:t>
                      </a:r>
                      <a:r>
                        <a:rPr lang="es" sz="1200"/>
                        <a:t>: 0:04:46</a:t>
                      </a:r>
                      <a:endParaRPr sz="1200"/>
                    </a:p>
                    <a:p>
                      <a:pPr indent="0" lvl="0" marL="0" rtl="0" algn="l">
                        <a:spcBef>
                          <a:spcPts val="0"/>
                        </a:spcBef>
                        <a:spcAft>
                          <a:spcPts val="0"/>
                        </a:spcAft>
                        <a:buNone/>
                      </a:pPr>
                      <a:r>
                        <a:rPr b="1" lang="es" sz="1200"/>
                        <a:t>PPTOTotal</a:t>
                      </a:r>
                      <a:r>
                        <a:rPr lang="es" sz="1200"/>
                        <a:t>: 70.5%</a:t>
                      </a:r>
                      <a:endParaRPr sz="1200"/>
                    </a:p>
                    <a:p>
                      <a:pPr indent="0" lvl="0" marL="0" rtl="0" algn="l">
                        <a:spcBef>
                          <a:spcPts val="0"/>
                        </a:spcBef>
                        <a:spcAft>
                          <a:spcPts val="0"/>
                        </a:spcAft>
                        <a:buNone/>
                      </a:pPr>
                      <a:r>
                        <a:rPr b="1" lang="es" sz="1200"/>
                        <a:t>PPTOCaja</a:t>
                      </a:r>
                      <a:r>
                        <a:rPr lang="es" sz="1200"/>
                        <a:t>: 60.72%</a:t>
                      </a:r>
                      <a:endParaRPr sz="1200"/>
                    </a:p>
                    <a:p>
                      <a:pPr indent="0" lvl="0" marL="0" rtl="0" algn="l">
                        <a:spcBef>
                          <a:spcPts val="0"/>
                        </a:spcBef>
                        <a:spcAft>
                          <a:spcPts val="0"/>
                        </a:spcAft>
                        <a:buNone/>
                      </a:pPr>
                      <a:r>
                        <a:rPr b="1" lang="es" sz="1200"/>
                        <a:t>PPTOBarista</a:t>
                      </a:r>
                      <a:r>
                        <a:rPr lang="es" sz="1200"/>
                        <a:t>: 77.02%</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PPS:</a:t>
                      </a:r>
                      <a:r>
                        <a:rPr lang="es" sz="1200"/>
                        <a:t> 0:04:48</a:t>
                      </a:r>
                      <a:endParaRPr sz="1200"/>
                    </a:p>
                    <a:p>
                      <a:pPr indent="0" lvl="0" marL="0" rtl="0" algn="l">
                        <a:spcBef>
                          <a:spcPts val="0"/>
                        </a:spcBef>
                        <a:spcAft>
                          <a:spcPts val="0"/>
                        </a:spcAft>
                        <a:buNone/>
                      </a:pPr>
                      <a:r>
                        <a:rPr b="1" lang="es" sz="1200"/>
                        <a:t>PPTOTotal</a:t>
                      </a:r>
                      <a:r>
                        <a:rPr lang="es" sz="1200"/>
                        <a:t>: 74.82%</a:t>
                      </a:r>
                      <a:endParaRPr sz="1200"/>
                    </a:p>
                    <a:p>
                      <a:pPr indent="0" lvl="0" marL="0" rtl="0" algn="l">
                        <a:spcBef>
                          <a:spcPts val="0"/>
                        </a:spcBef>
                        <a:spcAft>
                          <a:spcPts val="0"/>
                        </a:spcAft>
                        <a:buNone/>
                      </a:pPr>
                      <a:r>
                        <a:rPr b="1" lang="es" sz="1200"/>
                        <a:t>PPTOCaja</a:t>
                      </a:r>
                      <a:r>
                        <a:rPr lang="es" sz="1200"/>
                        <a:t>: 73.41%</a:t>
                      </a:r>
                      <a:endParaRPr sz="1200"/>
                    </a:p>
                    <a:p>
                      <a:pPr indent="0" lvl="0" marL="0" rtl="0" algn="l">
                        <a:spcBef>
                          <a:spcPts val="0"/>
                        </a:spcBef>
                        <a:spcAft>
                          <a:spcPts val="0"/>
                        </a:spcAft>
                        <a:buNone/>
                      </a:pPr>
                      <a:r>
                        <a:rPr b="1" lang="es" sz="1200"/>
                        <a:t>PPTOBarista</a:t>
                      </a:r>
                      <a:r>
                        <a:rPr lang="es" sz="1200"/>
                        <a:t>: 76.22%</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PPS</a:t>
                      </a:r>
                      <a:r>
                        <a:rPr lang="es" sz="1200"/>
                        <a:t>: 0:04:50</a:t>
                      </a:r>
                      <a:endParaRPr sz="1200"/>
                    </a:p>
                    <a:p>
                      <a:pPr indent="0" lvl="0" marL="0" rtl="0" algn="l">
                        <a:spcBef>
                          <a:spcPts val="0"/>
                        </a:spcBef>
                        <a:spcAft>
                          <a:spcPts val="0"/>
                        </a:spcAft>
                        <a:buNone/>
                      </a:pPr>
                      <a:r>
                        <a:rPr b="1" lang="es" sz="1200"/>
                        <a:t>PPTOTotal</a:t>
                      </a:r>
                      <a:r>
                        <a:rPr lang="es" sz="1200"/>
                        <a:t>: 77.14%</a:t>
                      </a:r>
                      <a:endParaRPr sz="1200"/>
                    </a:p>
                    <a:p>
                      <a:pPr indent="0" lvl="0" marL="0" rtl="0" algn="l">
                        <a:spcBef>
                          <a:spcPts val="0"/>
                        </a:spcBef>
                        <a:spcAft>
                          <a:spcPts val="0"/>
                        </a:spcAft>
                        <a:buNone/>
                      </a:pPr>
                      <a:r>
                        <a:rPr b="1" lang="es" sz="1200"/>
                        <a:t>PPTOCaja</a:t>
                      </a:r>
                      <a:r>
                        <a:rPr lang="es" sz="1200"/>
                        <a:t>: 78.35%</a:t>
                      </a:r>
                      <a:endParaRPr sz="1200"/>
                    </a:p>
                    <a:p>
                      <a:pPr indent="0" lvl="0" marL="0" rtl="0" algn="l">
                        <a:spcBef>
                          <a:spcPts val="0"/>
                        </a:spcBef>
                        <a:spcAft>
                          <a:spcPts val="0"/>
                        </a:spcAft>
                        <a:buNone/>
                      </a:pPr>
                      <a:r>
                        <a:rPr b="1" lang="es" sz="1200"/>
                        <a:t>PPTOBarista</a:t>
                      </a:r>
                      <a:r>
                        <a:rPr lang="es" sz="1200"/>
                        <a:t>: 75.52%</a:t>
                      </a:r>
                      <a:endParaRPr sz="1200"/>
                    </a:p>
                  </a:txBody>
                  <a:tcPr marT="91425" marB="91425" marR="91425" marL="91425">
                    <a:solidFill>
                      <a:srgbClr val="F9CB9C"/>
                    </a:solidFill>
                  </a:tcPr>
                </a:tc>
              </a:tr>
              <a:tr h="1051100">
                <a:tc>
                  <a:txBody>
                    <a:bodyPr/>
                    <a:lstStyle/>
                    <a:p>
                      <a:pPr indent="0" lvl="0" marL="0" rtl="0" algn="l">
                        <a:spcBef>
                          <a:spcPts val="0"/>
                        </a:spcBef>
                        <a:spcAft>
                          <a:spcPts val="0"/>
                        </a:spcAft>
                        <a:buNone/>
                      </a:pPr>
                      <a:r>
                        <a:rPr b="1" lang="es" sz="1200"/>
                        <a:t>4</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PPS</a:t>
                      </a:r>
                      <a:r>
                        <a:rPr lang="es" sz="1200"/>
                        <a:t>: 0:08:11</a:t>
                      </a:r>
                      <a:endParaRPr sz="1200"/>
                    </a:p>
                    <a:p>
                      <a:pPr indent="0" lvl="0" marL="0" rtl="0" algn="l">
                        <a:spcBef>
                          <a:spcPts val="0"/>
                        </a:spcBef>
                        <a:spcAft>
                          <a:spcPts val="0"/>
                        </a:spcAft>
                        <a:buNone/>
                      </a:pPr>
                      <a:r>
                        <a:rPr b="1" lang="es" sz="1200"/>
                        <a:t>PPTOTotal</a:t>
                      </a:r>
                      <a:r>
                        <a:rPr lang="es" sz="1200"/>
                        <a:t>: 66.99%</a:t>
                      </a:r>
                      <a:endParaRPr sz="1200"/>
                    </a:p>
                    <a:p>
                      <a:pPr indent="0" lvl="0" marL="0" rtl="0" algn="l">
                        <a:spcBef>
                          <a:spcPts val="0"/>
                        </a:spcBef>
                        <a:spcAft>
                          <a:spcPts val="0"/>
                        </a:spcAft>
                        <a:buNone/>
                      </a:pPr>
                      <a:r>
                        <a:rPr b="1" lang="es" sz="1200"/>
                        <a:t>PPTOCaja</a:t>
                      </a:r>
                      <a:r>
                        <a:rPr lang="es" sz="1200"/>
                        <a:t>: 17.98%</a:t>
                      </a:r>
                      <a:endParaRPr sz="1200"/>
                    </a:p>
                    <a:p>
                      <a:pPr indent="0" lvl="0" marL="0" rtl="0" algn="l">
                        <a:spcBef>
                          <a:spcPts val="0"/>
                        </a:spcBef>
                        <a:spcAft>
                          <a:spcPts val="0"/>
                        </a:spcAft>
                        <a:buNone/>
                      </a:pPr>
                      <a:r>
                        <a:rPr b="1" lang="es" sz="1200"/>
                        <a:t>PPTOBarista</a:t>
                      </a:r>
                      <a:r>
                        <a:rPr lang="es" sz="1200"/>
                        <a:t>: 79.25%</a:t>
                      </a:r>
                      <a:endParaRPr sz="1200"/>
                    </a:p>
                  </a:txBody>
                  <a:tcPr marT="91425" marB="91425" marR="91425" marL="91425">
                    <a:solidFill>
                      <a:schemeClr val="dk1"/>
                    </a:solidFill>
                  </a:tcPr>
                </a:tc>
                <a:tc>
                  <a:txBody>
                    <a:bodyPr/>
                    <a:lstStyle/>
                    <a:p>
                      <a:pPr indent="0" lvl="0" marL="0" rtl="0" algn="l">
                        <a:spcBef>
                          <a:spcPts val="0"/>
                        </a:spcBef>
                        <a:spcAft>
                          <a:spcPts val="0"/>
                        </a:spcAft>
                        <a:buNone/>
                      </a:pPr>
                      <a:r>
                        <a:rPr b="1" lang="es" sz="1200"/>
                        <a:t>PPS</a:t>
                      </a:r>
                      <a:r>
                        <a:rPr lang="es" sz="1200"/>
                        <a:t>: 0:04:48</a:t>
                      </a:r>
                      <a:endParaRPr sz="1200"/>
                    </a:p>
                    <a:p>
                      <a:pPr indent="0" lvl="0" marL="0" rtl="0" algn="l">
                        <a:spcBef>
                          <a:spcPts val="0"/>
                        </a:spcBef>
                        <a:spcAft>
                          <a:spcPts val="0"/>
                        </a:spcAft>
                        <a:buNone/>
                      </a:pPr>
                      <a:r>
                        <a:rPr b="1" lang="es" sz="1200"/>
                        <a:t>PPTOTotal</a:t>
                      </a:r>
                      <a:r>
                        <a:rPr lang="es" sz="1200"/>
                        <a:t>: 74.7%</a:t>
                      </a:r>
                      <a:endParaRPr sz="1200"/>
                    </a:p>
                    <a:p>
                      <a:pPr indent="0" lvl="0" marL="0" rtl="0" algn="l">
                        <a:spcBef>
                          <a:spcPts val="0"/>
                        </a:spcBef>
                        <a:spcAft>
                          <a:spcPts val="0"/>
                        </a:spcAft>
                        <a:buNone/>
                      </a:pPr>
                      <a:r>
                        <a:rPr b="1" lang="es" sz="1200"/>
                        <a:t>PPTOCaja</a:t>
                      </a:r>
                      <a:r>
                        <a:rPr lang="es" sz="1200"/>
                        <a:t>: 58.87%</a:t>
                      </a:r>
                      <a:endParaRPr sz="1200"/>
                    </a:p>
                    <a:p>
                      <a:pPr indent="0" lvl="0" marL="0" rtl="0" algn="l">
                        <a:spcBef>
                          <a:spcPts val="0"/>
                        </a:spcBef>
                        <a:spcAft>
                          <a:spcPts val="0"/>
                        </a:spcAft>
                        <a:buNone/>
                      </a:pPr>
                      <a:r>
                        <a:rPr b="1" lang="es" sz="1200"/>
                        <a:t>PPTOBarista</a:t>
                      </a:r>
                      <a:r>
                        <a:rPr lang="es" sz="1200"/>
                        <a:t>: 82.61%</a:t>
                      </a:r>
                      <a:endParaRPr sz="1200"/>
                    </a:p>
                  </a:txBody>
                  <a:tcPr marT="91425" marB="91425" marR="91425" marL="91425">
                    <a:solidFill>
                      <a:srgbClr val="F9CB9C"/>
                    </a:solidFill>
                  </a:tcPr>
                </a:tc>
                <a:tc>
                  <a:txBody>
                    <a:bodyPr/>
                    <a:lstStyle/>
                    <a:p>
                      <a:pPr indent="0" lvl="0" marL="0" rtl="0" algn="l">
                        <a:spcBef>
                          <a:spcPts val="0"/>
                        </a:spcBef>
                        <a:spcAft>
                          <a:spcPts val="0"/>
                        </a:spcAft>
                        <a:buNone/>
                      </a:pPr>
                      <a:r>
                        <a:rPr b="1" lang="es" sz="1200"/>
                        <a:t>PPS</a:t>
                      </a:r>
                      <a:r>
                        <a:rPr lang="es" sz="1200"/>
                        <a:t>: 0:04:45</a:t>
                      </a:r>
                      <a:endParaRPr sz="1200"/>
                    </a:p>
                    <a:p>
                      <a:pPr indent="0" lvl="0" marL="0" rtl="0" algn="l">
                        <a:spcBef>
                          <a:spcPts val="0"/>
                        </a:spcBef>
                        <a:spcAft>
                          <a:spcPts val="0"/>
                        </a:spcAft>
                        <a:buNone/>
                      </a:pPr>
                      <a:r>
                        <a:rPr b="1" lang="es" sz="1200"/>
                        <a:t>PPTOTotal</a:t>
                      </a:r>
                      <a:r>
                        <a:rPr lang="es" sz="1200"/>
                        <a:t>: 77.34%</a:t>
                      </a:r>
                      <a:endParaRPr sz="1200"/>
                    </a:p>
                    <a:p>
                      <a:pPr indent="0" lvl="0" marL="0" rtl="0" algn="l">
                        <a:spcBef>
                          <a:spcPts val="0"/>
                        </a:spcBef>
                        <a:spcAft>
                          <a:spcPts val="0"/>
                        </a:spcAft>
                        <a:buNone/>
                      </a:pPr>
                      <a:r>
                        <a:rPr b="1" lang="es" sz="1200"/>
                        <a:t>PPTOCaja</a:t>
                      </a:r>
                      <a:r>
                        <a:rPr lang="es" sz="1200"/>
                        <a:t>: 72.11%</a:t>
                      </a:r>
                      <a:endParaRPr sz="1200"/>
                    </a:p>
                    <a:p>
                      <a:pPr indent="0" lvl="0" marL="0" rtl="0" algn="l">
                        <a:spcBef>
                          <a:spcPts val="0"/>
                        </a:spcBef>
                        <a:spcAft>
                          <a:spcPts val="0"/>
                        </a:spcAft>
                        <a:buNone/>
                      </a:pPr>
                      <a:r>
                        <a:rPr b="1" lang="es" sz="1200"/>
                        <a:t>PPTOBarista</a:t>
                      </a:r>
                      <a:r>
                        <a:rPr lang="es" sz="1200"/>
                        <a:t>: 81.26%</a:t>
                      </a:r>
                      <a:endParaRPr sz="1200"/>
                    </a:p>
                  </a:txBody>
                  <a:tcPr marT="91425" marB="91425" marR="91425" marL="91425">
                    <a:solidFill>
                      <a:srgbClr val="F9CB9C"/>
                    </a:solidFill>
                  </a:tcPr>
                </a:tc>
                <a:tc>
                  <a:txBody>
                    <a:bodyPr/>
                    <a:lstStyle/>
                    <a:p>
                      <a:pPr indent="0" lvl="0" marL="0" rtl="0" algn="l">
                        <a:spcBef>
                          <a:spcPts val="0"/>
                        </a:spcBef>
                        <a:spcAft>
                          <a:spcPts val="0"/>
                        </a:spcAft>
                        <a:buNone/>
                      </a:pPr>
                      <a:r>
                        <a:rPr b="1" lang="es" sz="1200"/>
                        <a:t>PPS</a:t>
                      </a:r>
                      <a:r>
                        <a:rPr lang="es" sz="1200"/>
                        <a:t>: 0:04:45</a:t>
                      </a:r>
                      <a:endParaRPr sz="1200"/>
                    </a:p>
                    <a:p>
                      <a:pPr indent="0" lvl="0" marL="0" rtl="0" algn="l">
                        <a:spcBef>
                          <a:spcPts val="0"/>
                        </a:spcBef>
                        <a:spcAft>
                          <a:spcPts val="0"/>
                        </a:spcAft>
                        <a:buNone/>
                      </a:pPr>
                      <a:r>
                        <a:rPr b="1" lang="es" sz="1200"/>
                        <a:t>PPTOTotal</a:t>
                      </a:r>
                      <a:r>
                        <a:rPr lang="es" sz="1200"/>
                        <a:t>: 80.44%</a:t>
                      </a:r>
                      <a:endParaRPr sz="1200"/>
                    </a:p>
                    <a:p>
                      <a:pPr indent="0" lvl="0" marL="0" rtl="0" algn="l">
                        <a:spcBef>
                          <a:spcPts val="0"/>
                        </a:spcBef>
                        <a:spcAft>
                          <a:spcPts val="0"/>
                        </a:spcAft>
                        <a:buNone/>
                      </a:pPr>
                      <a:r>
                        <a:rPr b="1" lang="es" sz="1200"/>
                        <a:t>PPTOCaja</a:t>
                      </a:r>
                      <a:r>
                        <a:rPr lang="es" sz="1200"/>
                        <a:t>:  78.67%</a:t>
                      </a:r>
                      <a:endParaRPr sz="1200"/>
                    </a:p>
                    <a:p>
                      <a:pPr indent="0" lvl="0" marL="0" rtl="0" algn="l">
                        <a:spcBef>
                          <a:spcPts val="0"/>
                        </a:spcBef>
                        <a:spcAft>
                          <a:spcPts val="0"/>
                        </a:spcAft>
                        <a:buNone/>
                      </a:pPr>
                      <a:r>
                        <a:rPr lang="es" sz="1200"/>
                        <a:t>PP</a:t>
                      </a:r>
                      <a:r>
                        <a:rPr b="1" lang="es" sz="1200"/>
                        <a:t>T</a:t>
                      </a:r>
                      <a:r>
                        <a:rPr lang="es" sz="1200"/>
                        <a:t>OBarista: 82.21%</a:t>
                      </a:r>
                      <a:endParaRPr sz="1200"/>
                    </a:p>
                  </a:txBody>
                  <a:tcPr marT="91425" marB="91425" marR="91425" marL="91425">
                    <a:solidFill>
                      <a:srgbClr val="F9CB9C"/>
                    </a:solidFill>
                  </a:tcPr>
                </a:tc>
              </a:tr>
            </a:tbl>
          </a:graphicData>
        </a:graphic>
      </p:graphicFrame>
      <p:sp>
        <p:nvSpPr>
          <p:cNvPr id="155" name="Google Shape;155;p27"/>
          <p:cNvSpPr txBox="1"/>
          <p:nvPr/>
        </p:nvSpPr>
        <p:spPr>
          <a:xfrm>
            <a:off x="4268710" y="0"/>
            <a:ext cx="8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CAJAS</a:t>
            </a:r>
            <a:endParaRPr/>
          </a:p>
        </p:txBody>
      </p:sp>
      <p:sp>
        <p:nvSpPr>
          <p:cNvPr id="156" name="Google Shape;156;p27"/>
          <p:cNvSpPr txBox="1"/>
          <p:nvPr/>
        </p:nvSpPr>
        <p:spPr>
          <a:xfrm rot="-5400000">
            <a:off x="-328350" y="2486150"/>
            <a:ext cx="10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BARISTAS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211" u="sng"/>
              <a:t>Conclusión</a:t>
            </a:r>
            <a:endParaRPr sz="3211" u="sng"/>
          </a:p>
        </p:txBody>
      </p:sp>
      <p:sp>
        <p:nvSpPr>
          <p:cNvPr id="162" name="Google Shape;162;p28"/>
          <p:cNvSpPr txBox="1"/>
          <p:nvPr>
            <p:ph idx="1" type="body"/>
          </p:nvPr>
        </p:nvSpPr>
        <p:spPr>
          <a:xfrm>
            <a:off x="311700" y="1505000"/>
            <a:ext cx="8520600" cy="3063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Oswald"/>
              <a:buChar char="●"/>
            </a:pPr>
            <a:r>
              <a:rPr lang="es" sz="2000">
                <a:solidFill>
                  <a:schemeClr val="dk1"/>
                </a:solidFill>
                <a:latin typeface="Oswald"/>
                <a:ea typeface="Oswald"/>
                <a:cs typeface="Oswald"/>
                <a:sym typeface="Oswald"/>
              </a:rPr>
              <a:t>Solución óptima: 2 puestos de cajas y 2 puestos de baristas. </a:t>
            </a:r>
            <a:endParaRPr sz="2000">
              <a:solidFill>
                <a:schemeClr val="dk1"/>
              </a:solidFill>
              <a:latin typeface="Oswald"/>
              <a:ea typeface="Oswald"/>
              <a:cs typeface="Oswald"/>
              <a:sym typeface="Oswald"/>
            </a:endParaRPr>
          </a:p>
          <a:p>
            <a:pPr indent="0" lvl="0" marL="0" rtl="0" algn="l">
              <a:spcBef>
                <a:spcPts val="1200"/>
              </a:spcBef>
              <a:spcAft>
                <a:spcPts val="0"/>
              </a:spcAft>
              <a:buNone/>
            </a:pPr>
            <a:r>
              <a:t/>
            </a:r>
            <a:endParaRPr sz="2000">
              <a:solidFill>
                <a:schemeClr val="dk1"/>
              </a:solidFill>
              <a:latin typeface="Oswald"/>
              <a:ea typeface="Oswald"/>
              <a:cs typeface="Oswald"/>
              <a:sym typeface="Oswald"/>
            </a:endParaRPr>
          </a:p>
          <a:p>
            <a:pPr indent="-355600" lvl="0" marL="457200" rtl="0" algn="l">
              <a:spcBef>
                <a:spcPts val="1200"/>
              </a:spcBef>
              <a:spcAft>
                <a:spcPts val="0"/>
              </a:spcAft>
              <a:buClr>
                <a:schemeClr val="dk1"/>
              </a:buClr>
              <a:buSzPts val="2000"/>
              <a:buFont typeface="Oswald"/>
              <a:buChar char="●"/>
            </a:pPr>
            <a:r>
              <a:rPr lang="es" sz="2000">
                <a:solidFill>
                  <a:schemeClr val="dk1"/>
                </a:solidFill>
                <a:latin typeface="Oswald"/>
                <a:ea typeface="Oswald"/>
                <a:cs typeface="Oswald"/>
                <a:sym typeface="Oswald"/>
              </a:rPr>
              <a:t>Optimización del tiempo ocioso y reducción del promedio de espera en cola. </a:t>
            </a:r>
            <a:endParaRPr sz="2000">
              <a:solidFill>
                <a:schemeClr val="dk1"/>
              </a:solidFill>
              <a:latin typeface="Oswald"/>
              <a:ea typeface="Oswald"/>
              <a:cs typeface="Oswald"/>
              <a:sym typeface="Oswald"/>
            </a:endParaRPr>
          </a:p>
          <a:p>
            <a:pPr indent="0" lvl="0" marL="0" rtl="0" algn="l">
              <a:spcBef>
                <a:spcPts val="1200"/>
              </a:spcBef>
              <a:spcAft>
                <a:spcPts val="1200"/>
              </a:spcAft>
              <a:buNone/>
            </a:pPr>
            <a:r>
              <a:t/>
            </a:r>
            <a:endParaRPr sz="200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8275"/>
            <a:ext cx="8520600" cy="6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300" u="sng"/>
              <a:t>Contexto</a:t>
            </a:r>
            <a:endParaRPr sz="3300" u="sng"/>
          </a:p>
          <a:p>
            <a:pPr indent="0" lvl="0" marL="0" rtl="0" algn="l">
              <a:spcBef>
                <a:spcPts val="0"/>
              </a:spcBef>
              <a:spcAft>
                <a:spcPts val="0"/>
              </a:spcAft>
              <a:buSzPts val="990"/>
              <a:buNone/>
            </a:pPr>
            <a:r>
              <a:t/>
            </a:r>
            <a:endParaRPr sz="3300" u="sng"/>
          </a:p>
        </p:txBody>
      </p:sp>
      <p:sp>
        <p:nvSpPr>
          <p:cNvPr id="66" name="Google Shape;66;p14"/>
          <p:cNvSpPr txBox="1"/>
          <p:nvPr>
            <p:ph idx="1" type="body"/>
          </p:nvPr>
        </p:nvSpPr>
        <p:spPr>
          <a:xfrm>
            <a:off x="311700" y="1378650"/>
            <a:ext cx="8520600" cy="31902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chemeClr val="dk1"/>
              </a:buClr>
              <a:buSzPts val="2000"/>
              <a:buFont typeface="Oswald"/>
              <a:buChar char="●"/>
            </a:pPr>
            <a:r>
              <a:rPr lang="es" sz="2000">
                <a:solidFill>
                  <a:schemeClr val="dk1"/>
                </a:solidFill>
                <a:latin typeface="Oswald"/>
                <a:ea typeface="Oswald"/>
                <a:cs typeface="Oswald"/>
                <a:sym typeface="Oswald"/>
              </a:rPr>
              <a:t>Cafetería Havanna</a:t>
            </a:r>
            <a:endParaRPr>
              <a:solidFill>
                <a:schemeClr val="dk1"/>
              </a:solidFill>
              <a:latin typeface="Oswald"/>
              <a:ea typeface="Oswald"/>
              <a:cs typeface="Oswald"/>
              <a:sym typeface="Oswald"/>
            </a:endParaRPr>
          </a:p>
          <a:p>
            <a:pPr indent="-355600" lvl="0" marL="457200" rtl="0" algn="l">
              <a:lnSpc>
                <a:spcPct val="150000"/>
              </a:lnSpc>
              <a:spcBef>
                <a:spcPts val="0"/>
              </a:spcBef>
              <a:spcAft>
                <a:spcPts val="0"/>
              </a:spcAft>
              <a:buClr>
                <a:schemeClr val="dk1"/>
              </a:buClr>
              <a:buSzPts val="2000"/>
              <a:buFont typeface="Oswald"/>
              <a:buChar char="●"/>
            </a:pPr>
            <a:r>
              <a:rPr lang="es" sz="2000">
                <a:solidFill>
                  <a:schemeClr val="dk1"/>
                </a:solidFill>
                <a:latin typeface="Oswald"/>
                <a:ea typeface="Oswald"/>
                <a:cs typeface="Oswald"/>
                <a:sym typeface="Oswald"/>
              </a:rPr>
              <a:t>Problemática: Tiempo de espera en cola de los clientes.</a:t>
            </a:r>
            <a:endParaRPr sz="2000">
              <a:solidFill>
                <a:schemeClr val="dk1"/>
              </a:solidFill>
              <a:latin typeface="Oswald"/>
              <a:ea typeface="Oswald"/>
              <a:cs typeface="Oswald"/>
              <a:sym typeface="Oswald"/>
            </a:endParaRPr>
          </a:p>
          <a:p>
            <a:pPr indent="-355600" lvl="0" marL="457200" rtl="0" algn="l">
              <a:lnSpc>
                <a:spcPct val="150000"/>
              </a:lnSpc>
              <a:spcBef>
                <a:spcPts val="0"/>
              </a:spcBef>
              <a:spcAft>
                <a:spcPts val="0"/>
              </a:spcAft>
              <a:buClr>
                <a:schemeClr val="dk1"/>
              </a:buClr>
              <a:buSzPts val="2000"/>
              <a:buFont typeface="Oswald"/>
              <a:buChar char="●"/>
            </a:pPr>
            <a:r>
              <a:rPr lang="es" sz="2000">
                <a:solidFill>
                  <a:schemeClr val="dk1"/>
                </a:solidFill>
                <a:latin typeface="Oswald"/>
                <a:ea typeface="Oswald"/>
                <a:cs typeface="Oswald"/>
                <a:sym typeface="Oswald"/>
              </a:rPr>
              <a:t>2 tipos de pedidos. </a:t>
            </a:r>
            <a:endParaRPr sz="2000">
              <a:solidFill>
                <a:schemeClr val="dk1"/>
              </a:solidFill>
              <a:latin typeface="Oswald"/>
              <a:ea typeface="Oswald"/>
              <a:cs typeface="Oswald"/>
              <a:sym typeface="Oswald"/>
            </a:endParaRPr>
          </a:p>
          <a:p>
            <a:pPr indent="-355600" lvl="0" marL="457200" rtl="0" algn="l">
              <a:lnSpc>
                <a:spcPct val="150000"/>
              </a:lnSpc>
              <a:spcBef>
                <a:spcPts val="0"/>
              </a:spcBef>
              <a:spcAft>
                <a:spcPts val="0"/>
              </a:spcAft>
              <a:buClr>
                <a:schemeClr val="dk1"/>
              </a:buClr>
              <a:buSzPts val="2000"/>
              <a:buFont typeface="Oswald"/>
              <a:buChar char="●"/>
            </a:pPr>
            <a:r>
              <a:rPr lang="es" sz="2000">
                <a:solidFill>
                  <a:schemeClr val="dk1"/>
                </a:solidFill>
                <a:latin typeface="Oswald"/>
                <a:ea typeface="Oswald"/>
                <a:cs typeface="Oswald"/>
                <a:sym typeface="Oswald"/>
              </a:rPr>
              <a:t>NC puestos de caja de cobros y NB puestos de atención de baristas. </a:t>
            </a:r>
            <a:endParaRPr sz="2000">
              <a:solidFill>
                <a:schemeClr val="dk1"/>
              </a:solidFill>
              <a:latin typeface="Oswald"/>
              <a:ea typeface="Oswald"/>
              <a:cs typeface="Oswald"/>
              <a:sym typeface="Oswald"/>
            </a:endParaRPr>
          </a:p>
          <a:p>
            <a:pPr indent="-355600" lvl="0" marL="457200" rtl="0" algn="l">
              <a:lnSpc>
                <a:spcPct val="150000"/>
              </a:lnSpc>
              <a:spcBef>
                <a:spcPts val="0"/>
              </a:spcBef>
              <a:spcAft>
                <a:spcPts val="0"/>
              </a:spcAft>
              <a:buClr>
                <a:schemeClr val="dk1"/>
              </a:buClr>
              <a:buSzPts val="2000"/>
              <a:buFont typeface="Oswald"/>
              <a:buChar char="●"/>
            </a:pPr>
            <a:r>
              <a:rPr lang="es" sz="2000">
                <a:solidFill>
                  <a:schemeClr val="dk1"/>
                </a:solidFill>
                <a:latin typeface="Oswald"/>
                <a:ea typeface="Oswald"/>
                <a:cs typeface="Oswald"/>
                <a:sym typeface="Oswald"/>
              </a:rPr>
              <a:t>1 cola para las cajas de cobros y cola para los puestos de atención de baristas.</a:t>
            </a:r>
            <a:endParaRPr sz="2000">
              <a:solidFill>
                <a:schemeClr val="dk1"/>
              </a:solidFill>
              <a:latin typeface="Oswald"/>
              <a:ea typeface="Oswald"/>
              <a:cs typeface="Oswald"/>
              <a:sym typeface="Oswald"/>
            </a:endParaRPr>
          </a:p>
          <a:p>
            <a:pPr indent="0" lvl="0" marL="457200" rtl="0" algn="l">
              <a:spcBef>
                <a:spcPts val="1200"/>
              </a:spcBef>
              <a:spcAft>
                <a:spcPts val="1200"/>
              </a:spcAft>
              <a:buNone/>
            </a:pPr>
            <a:r>
              <a:t/>
            </a:r>
            <a:endParaRPr>
              <a:solidFill>
                <a:schemeClr val="dk1"/>
              </a:solidFill>
            </a:endParaRPr>
          </a:p>
        </p:txBody>
      </p:sp>
      <p:pic>
        <p:nvPicPr>
          <p:cNvPr id="67" name="Google Shape;67;p14" title="havanna-logo1-9febf4fd57ba553ce516038335406738-640-0.jpg"/>
          <p:cNvPicPr preferRelativeResize="0"/>
          <p:nvPr/>
        </p:nvPicPr>
        <p:blipFill>
          <a:blip r:embed="rId3">
            <a:alphaModFix/>
          </a:blip>
          <a:stretch>
            <a:fillRect/>
          </a:stretch>
        </p:blipFill>
        <p:spPr>
          <a:xfrm>
            <a:off x="7459250" y="104900"/>
            <a:ext cx="1485125" cy="148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239550"/>
            <a:ext cx="8520600" cy="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211" u="sng"/>
              <a:t>Análisis Previo</a:t>
            </a:r>
            <a:endParaRPr sz="3211" u="sng"/>
          </a:p>
        </p:txBody>
      </p:sp>
      <p:sp>
        <p:nvSpPr>
          <p:cNvPr id="73" name="Google Shape;73;p15"/>
          <p:cNvSpPr txBox="1"/>
          <p:nvPr>
            <p:ph idx="1" type="body"/>
          </p:nvPr>
        </p:nvSpPr>
        <p:spPr>
          <a:xfrm>
            <a:off x="311700" y="1073325"/>
            <a:ext cx="8520600" cy="38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200" u="sng">
                <a:solidFill>
                  <a:schemeClr val="dk1"/>
                </a:solidFill>
                <a:latin typeface="Oswald"/>
                <a:ea typeface="Oswald"/>
                <a:cs typeface="Oswald"/>
                <a:sym typeface="Oswald"/>
              </a:rPr>
              <a:t>Variables Exógenas</a:t>
            </a:r>
            <a:endParaRPr sz="2200" u="sng">
              <a:solidFill>
                <a:schemeClr val="dk1"/>
              </a:solidFill>
              <a:latin typeface="Oswald"/>
              <a:ea typeface="Oswald"/>
              <a:cs typeface="Oswald"/>
              <a:sym typeface="Oswald"/>
            </a:endParaRPr>
          </a:p>
          <a:p>
            <a:pPr indent="0" lvl="0" marL="0" rtl="0" algn="l">
              <a:spcBef>
                <a:spcPts val="1200"/>
              </a:spcBef>
              <a:spcAft>
                <a:spcPts val="0"/>
              </a:spcAft>
              <a:buNone/>
            </a:pPr>
            <a:r>
              <a:t/>
            </a:r>
            <a:endParaRPr sz="800" u="sng">
              <a:solidFill>
                <a:schemeClr val="dk1"/>
              </a:solidFill>
              <a:latin typeface="Oswald"/>
              <a:ea typeface="Oswald"/>
              <a:cs typeface="Oswald"/>
              <a:sym typeface="Oswald"/>
            </a:endParaRPr>
          </a:p>
          <a:p>
            <a:pPr indent="-355600" lvl="0" marL="457200" rtl="0" algn="l">
              <a:spcBef>
                <a:spcPts val="1200"/>
              </a:spcBef>
              <a:spcAft>
                <a:spcPts val="0"/>
              </a:spcAft>
              <a:buClr>
                <a:schemeClr val="dk1"/>
              </a:buClr>
              <a:buSzPts val="2000"/>
              <a:buFont typeface="Oswald"/>
              <a:buChar char="●"/>
            </a:pPr>
            <a:r>
              <a:rPr lang="es" sz="2000">
                <a:solidFill>
                  <a:schemeClr val="dk1"/>
                </a:solidFill>
                <a:latin typeface="Oswald"/>
                <a:ea typeface="Oswald"/>
                <a:cs typeface="Oswald"/>
                <a:sym typeface="Oswald"/>
              </a:rPr>
              <a:t>Datos: Intervalo entre Arribos (IA), Tiempo de Atención de Cajeros (TAC), Tiempo de Atención de Baristas (TAB).</a:t>
            </a:r>
            <a:endParaRPr sz="2000">
              <a:solidFill>
                <a:schemeClr val="dk1"/>
              </a:solidFill>
              <a:latin typeface="Oswald"/>
              <a:ea typeface="Oswald"/>
              <a:cs typeface="Oswald"/>
              <a:sym typeface="Oswald"/>
            </a:endParaRPr>
          </a:p>
          <a:p>
            <a:pPr indent="0" lvl="0" marL="457200" rtl="0" algn="l">
              <a:spcBef>
                <a:spcPts val="1200"/>
              </a:spcBef>
              <a:spcAft>
                <a:spcPts val="0"/>
              </a:spcAft>
              <a:buNone/>
            </a:pPr>
            <a:r>
              <a:t/>
            </a:r>
            <a:endParaRPr sz="1400">
              <a:solidFill>
                <a:schemeClr val="dk1"/>
              </a:solidFill>
              <a:latin typeface="Oswald"/>
              <a:ea typeface="Oswald"/>
              <a:cs typeface="Oswald"/>
              <a:sym typeface="Oswald"/>
            </a:endParaRPr>
          </a:p>
          <a:p>
            <a:pPr indent="-355600" lvl="0" marL="457200" rtl="0" algn="l">
              <a:spcBef>
                <a:spcPts val="1200"/>
              </a:spcBef>
              <a:spcAft>
                <a:spcPts val="0"/>
              </a:spcAft>
              <a:buClr>
                <a:schemeClr val="dk1"/>
              </a:buClr>
              <a:buSzPts val="2000"/>
              <a:buFont typeface="Oswald"/>
              <a:buChar char="●"/>
            </a:pPr>
            <a:r>
              <a:rPr lang="es" sz="2000">
                <a:solidFill>
                  <a:schemeClr val="dk1"/>
                </a:solidFill>
                <a:latin typeface="Oswald"/>
                <a:ea typeface="Oswald"/>
                <a:cs typeface="Oswald"/>
                <a:sym typeface="Oswald"/>
              </a:rPr>
              <a:t>Variables de control: Cantidad de puestos de atención de cajeros (NC), Cantidad de puestos de atención de baristas (NB).</a:t>
            </a:r>
            <a:endParaRPr sz="2000">
              <a:solidFill>
                <a:schemeClr val="dk1"/>
              </a:solidFill>
              <a:latin typeface="Oswald"/>
              <a:ea typeface="Oswald"/>
              <a:cs typeface="Oswald"/>
              <a:sym typeface="Oswald"/>
            </a:endParaRPr>
          </a:p>
          <a:p>
            <a:pPr indent="0" lvl="0" marL="0" rtl="0" algn="l">
              <a:spcBef>
                <a:spcPts val="1200"/>
              </a:spcBef>
              <a:spcAft>
                <a:spcPts val="1200"/>
              </a:spcAft>
              <a:buNone/>
            </a:pPr>
            <a:r>
              <a:t/>
            </a:r>
            <a:endParaRPr sz="22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286525"/>
            <a:ext cx="8520600" cy="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211" u="sng"/>
              <a:t>Análisis Previo</a:t>
            </a:r>
            <a:endParaRPr sz="3211" u="sng"/>
          </a:p>
        </p:txBody>
      </p:sp>
      <p:sp>
        <p:nvSpPr>
          <p:cNvPr id="79" name="Google Shape;79;p16"/>
          <p:cNvSpPr txBox="1"/>
          <p:nvPr>
            <p:ph idx="1" type="body"/>
          </p:nvPr>
        </p:nvSpPr>
        <p:spPr>
          <a:xfrm>
            <a:off x="311700" y="1179000"/>
            <a:ext cx="8520600" cy="38049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lang="es" sz="2550" u="sng">
                <a:solidFill>
                  <a:schemeClr val="dk1"/>
                </a:solidFill>
                <a:latin typeface="Oswald"/>
                <a:ea typeface="Oswald"/>
                <a:cs typeface="Oswald"/>
                <a:sym typeface="Oswald"/>
              </a:rPr>
              <a:t>Variables Endógenas</a:t>
            </a:r>
            <a:endParaRPr sz="2550" u="sng">
              <a:solidFill>
                <a:schemeClr val="dk1"/>
              </a:solidFill>
              <a:latin typeface="Oswald"/>
              <a:ea typeface="Oswald"/>
              <a:cs typeface="Oswald"/>
              <a:sym typeface="Oswald"/>
            </a:endParaRPr>
          </a:p>
          <a:p>
            <a:pPr indent="0" lvl="0" marL="0" rtl="0" algn="l">
              <a:lnSpc>
                <a:spcPct val="150000"/>
              </a:lnSpc>
              <a:spcBef>
                <a:spcPts val="1200"/>
              </a:spcBef>
              <a:spcAft>
                <a:spcPts val="0"/>
              </a:spcAft>
              <a:buNone/>
            </a:pPr>
            <a:r>
              <a:t/>
            </a:r>
            <a:endParaRPr sz="800" u="sng">
              <a:solidFill>
                <a:schemeClr val="dk1"/>
              </a:solidFill>
              <a:latin typeface="Oswald"/>
              <a:ea typeface="Oswald"/>
              <a:cs typeface="Oswald"/>
              <a:sym typeface="Oswald"/>
            </a:endParaRPr>
          </a:p>
          <a:p>
            <a:pPr indent="-357346" lvl="0" marL="457200" rtl="0" algn="l">
              <a:lnSpc>
                <a:spcPct val="150000"/>
              </a:lnSpc>
              <a:spcBef>
                <a:spcPts val="1200"/>
              </a:spcBef>
              <a:spcAft>
                <a:spcPts val="0"/>
              </a:spcAft>
              <a:buClr>
                <a:schemeClr val="dk1"/>
              </a:buClr>
              <a:buSzPct val="100000"/>
              <a:buFont typeface="Oswald"/>
              <a:buChar char="●"/>
            </a:pPr>
            <a:r>
              <a:rPr lang="es" sz="2385">
                <a:solidFill>
                  <a:schemeClr val="dk1"/>
                </a:solidFill>
                <a:latin typeface="Oswald"/>
                <a:ea typeface="Oswald"/>
                <a:cs typeface="Oswald"/>
                <a:sym typeface="Oswald"/>
              </a:rPr>
              <a:t>Variables de Estado: Cantidad de Personas en el Sistema de Caja (NSC), Cantidad de Personas en el Sistema de Baristas (NSB).</a:t>
            </a:r>
            <a:endParaRPr sz="2385">
              <a:solidFill>
                <a:schemeClr val="dk1"/>
              </a:solidFill>
              <a:latin typeface="Oswald"/>
              <a:ea typeface="Oswald"/>
              <a:cs typeface="Oswald"/>
              <a:sym typeface="Oswald"/>
            </a:endParaRPr>
          </a:p>
          <a:p>
            <a:pPr indent="0" lvl="0" marL="457200" rtl="0" algn="l">
              <a:lnSpc>
                <a:spcPct val="150000"/>
              </a:lnSpc>
              <a:spcBef>
                <a:spcPts val="0"/>
              </a:spcBef>
              <a:spcAft>
                <a:spcPts val="0"/>
              </a:spcAft>
              <a:buNone/>
            </a:pPr>
            <a:r>
              <a:t/>
            </a:r>
            <a:endParaRPr sz="2150">
              <a:solidFill>
                <a:schemeClr val="dk1"/>
              </a:solidFill>
              <a:latin typeface="Oswald"/>
              <a:ea typeface="Oswald"/>
              <a:cs typeface="Oswald"/>
              <a:sym typeface="Oswald"/>
            </a:endParaRPr>
          </a:p>
          <a:p>
            <a:pPr indent="-357346" lvl="0" marL="457200" rtl="0" algn="l">
              <a:lnSpc>
                <a:spcPct val="150000"/>
              </a:lnSpc>
              <a:spcBef>
                <a:spcPts val="0"/>
              </a:spcBef>
              <a:spcAft>
                <a:spcPts val="0"/>
              </a:spcAft>
              <a:buClr>
                <a:schemeClr val="dk1"/>
              </a:buClr>
              <a:buSzPct val="100000"/>
              <a:buFont typeface="Oswald"/>
              <a:buChar char="●"/>
            </a:pPr>
            <a:r>
              <a:rPr lang="es" sz="2385">
                <a:solidFill>
                  <a:schemeClr val="dk1"/>
                </a:solidFill>
                <a:latin typeface="Oswald"/>
                <a:ea typeface="Oswald"/>
                <a:cs typeface="Oswald"/>
                <a:sym typeface="Oswald"/>
              </a:rPr>
              <a:t>Variables de Resultado: Promedio de Permanencia en el Sistema (PPS), Promedio de Espera en Cola de Caja (PECC), Promedio de Espera en Cola de Barista (PECB), Porcentaje de Tiempo Ocioso de Cajeros (PTOC), Porcentaje de Tiempo Ocioso de Baristas (PTOB). </a:t>
            </a:r>
            <a:endParaRPr sz="2385">
              <a:solidFill>
                <a:schemeClr val="dk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211" u="sng"/>
              <a:t>Análisis Previo</a:t>
            </a:r>
            <a:endParaRPr sz="3211"/>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1156213" y="2050875"/>
            <a:ext cx="6831574" cy="191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1836676" y="101050"/>
            <a:ext cx="5056600" cy="493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1740575" y="85450"/>
            <a:ext cx="5553375" cy="497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3121026" y="445025"/>
            <a:ext cx="2754925" cy="4435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1385900" y="290525"/>
            <a:ext cx="6380124" cy="4568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