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19"/>
  </p:notesMasterIdLst>
  <p:sldIdLst>
    <p:sldId id="257" r:id="rId5"/>
    <p:sldId id="331" r:id="rId6"/>
    <p:sldId id="327" r:id="rId7"/>
    <p:sldId id="328" r:id="rId8"/>
    <p:sldId id="326" r:id="rId9"/>
    <p:sldId id="322" r:id="rId10"/>
    <p:sldId id="324" r:id="rId11"/>
    <p:sldId id="329" r:id="rId12"/>
    <p:sldId id="330" r:id="rId13"/>
    <p:sldId id="320" r:id="rId14"/>
    <p:sldId id="315" r:id="rId15"/>
    <p:sldId id="325" r:id="rId16"/>
    <p:sldId id="287" r:id="rId17"/>
    <p:sldId id="332" r:id="rId18"/>
  </p:sldIdLst>
  <p:sldSz cx="12192000" cy="6858000"/>
  <p:notesSz cx="6858000" cy="9144000"/>
  <p:defaultTextStyle>
    <a:defPPr>
      <a:defRPr lang="it-IT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0FAB87D0-6026-4C99-ADEA-EAC6B8C07ED0}">
          <p14:sldIdLst>
            <p14:sldId id="257"/>
            <p14:sldId id="331"/>
            <p14:sldId id="327"/>
            <p14:sldId id="328"/>
            <p14:sldId id="326"/>
            <p14:sldId id="322"/>
            <p14:sldId id="324"/>
            <p14:sldId id="329"/>
          </p14:sldIdLst>
        </p14:section>
        <p14:section name="Untitled Section" id="{42CA94F4-B806-4DF1-AD94-CB26B9C56669}">
          <p14:sldIdLst>
            <p14:sldId id="330"/>
            <p14:sldId id="320"/>
            <p14:sldId id="315"/>
            <p14:sldId id="325"/>
            <p14:sldId id="287"/>
            <p14:sldId id="332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CB638907-878A-1BC1-350E-83210498B9F9}" name="Francesco Jacopo Abete - francesco.abete@studio.unibo.it" initials="Ff" userId="S::francesco.abete@studio.unibo.it::2779821f-ff99-4cba-80ec-17d4629a2603" providerId="AD"/>
  <p188:author id="{C43F2651-F132-41F1-DB86-26BD0825605D}" name="Roberto Vanzetta - roberto.vanzetta@studio.unibo.it" initials="Rr" userId="S::roberto.vanzetta@studio.unibo.it::788628c0-1009-4657-9517-305f884183f4" providerId="AD"/>
  <p188:author id="{39A77087-EF52-0E4B-6D2D-8CA317580A3F}" name="Ignacio Alexander Fernando Kreis - ignacio.kreis@studio.unibo.it" initials="IK" userId="S::ignacio.kreis@studio.unibo.it::660ef9fd-a612-444c-9e23-2a996fa99cb5" providerId="AD"/>
  <p188:author id="{C9FD05E0-C626-EE8E-341F-D73C8585015F}" name="Jasper Carl Ferdinand Von Pachelbel- Gehag - jasper.vonpachelbel@studio.unibo.it" initials="JV" userId="S::jasper.vonpachelbel@studio.unibo.it::28b46ecf-6aab-4728-b4b9-f46da9b10094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4F0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1959CE-B562-45D4-A4F7-3EA9E26C8B3E}" v="1721" dt="2025-03-25T13:26:41.707"/>
    <p1510:client id="{631EACD9-B95C-5BF0-384B-F8911AFB5C9A}" v="1394" dt="2025-03-24T17:45:35.556"/>
    <p1510:client id="{69BFB435-8A9C-4623-96BD-D5B77195C203}" v="2516" dt="2025-03-25T13:49:17.288"/>
    <p1510:client id="{7C44EB45-AAE3-F7CA-4A06-F130F4C2F888}" v="263" dt="2025-03-25T11:18:17.829"/>
    <p1510:client id="{AC71166C-3067-ADA4-673E-50AFAEAF56E2}" v="12" dt="2025-03-25T13:16:44.63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>
        <p:scale>
          <a:sx n="1" d="2"/>
          <a:sy n="1" d="2"/>
        </p:scale>
        <p:origin x="0" y="0"/>
      </p:cViewPr>
      <p:guideLst>
        <p:guide orient="horz" pos="2160"/>
        <p:guide pos="3840"/>
      </p:guideLst>
    </p:cSldViewPr>
  </p:slide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microsoft.com/office/2018/10/relationships/authors" Target="authors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6/11/relationships/changesInfo" Target="changesInfos/changesInfo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Jasper Carl Ferdinand Von Pachelbel- Gehag - jasper.vonpachelbel@studio.unibo.it" userId="28b46ecf-6aab-4728-b4b9-f46da9b10094" providerId="ADAL" clId="{481959CE-B562-45D4-A4F7-3EA9E26C8B3E}"/>
    <pc:docChg chg="delSld modSld sldOrd modSection">
      <pc:chgData name="Jasper Carl Ferdinand Von Pachelbel- Gehag - jasper.vonpachelbel@studio.unibo.it" userId="28b46ecf-6aab-4728-b4b9-f46da9b10094" providerId="ADAL" clId="{481959CE-B562-45D4-A4F7-3EA9E26C8B3E}" dt="2025-03-25T13:26:41.709" v="9" actId="47"/>
      <pc:docMkLst>
        <pc:docMk/>
      </pc:docMkLst>
      <pc:sldChg chg="ord">
        <pc:chgData name="Jasper Carl Ferdinand Von Pachelbel- Gehag - jasper.vonpachelbel@studio.unibo.it" userId="28b46ecf-6aab-4728-b4b9-f46da9b10094" providerId="ADAL" clId="{481959CE-B562-45D4-A4F7-3EA9E26C8B3E}" dt="2025-03-25T13:19:34.937" v="1"/>
        <pc:sldMkLst>
          <pc:docMk/>
          <pc:sldMk cId="205744633" sldId="287"/>
        </pc:sldMkLst>
      </pc:sldChg>
      <pc:sldChg chg="del">
        <pc:chgData name="Jasper Carl Ferdinand Von Pachelbel- Gehag - jasper.vonpachelbel@studio.unibo.it" userId="28b46ecf-6aab-4728-b4b9-f46da9b10094" providerId="ADAL" clId="{481959CE-B562-45D4-A4F7-3EA9E26C8B3E}" dt="2025-03-25T13:26:36.956" v="8" actId="47"/>
        <pc:sldMkLst>
          <pc:docMk/>
          <pc:sldMk cId="2339590956" sldId="313"/>
        </pc:sldMkLst>
      </pc:sldChg>
      <pc:sldChg chg="del">
        <pc:chgData name="Jasper Carl Ferdinand Von Pachelbel- Gehag - jasper.vonpachelbel@studio.unibo.it" userId="28b46ecf-6aab-4728-b4b9-f46da9b10094" providerId="ADAL" clId="{481959CE-B562-45D4-A4F7-3EA9E26C8B3E}" dt="2025-03-25T13:26:41.709" v="9" actId="47"/>
        <pc:sldMkLst>
          <pc:docMk/>
          <pc:sldMk cId="417832717" sldId="314"/>
        </pc:sldMkLst>
      </pc:sldChg>
      <pc:sldChg chg="ord">
        <pc:chgData name="Jasper Carl Ferdinand Von Pachelbel- Gehag - jasper.vonpachelbel@studio.unibo.it" userId="28b46ecf-6aab-4728-b4b9-f46da9b10094" providerId="ADAL" clId="{481959CE-B562-45D4-A4F7-3EA9E26C8B3E}" dt="2025-03-25T13:24:09.996" v="7"/>
        <pc:sldMkLst>
          <pc:docMk/>
          <pc:sldMk cId="1660405922" sldId="324"/>
        </pc:sldMkLst>
      </pc:sldChg>
    </pc:docChg>
  </pc:docChgLst>
  <pc:docChgLst>
    <pc:chgData name="Ignacio Alexander Fernando Kreis - ignacio.kreis@studio.unibo.it" userId="660ef9fd-a612-444c-9e23-2a996fa99cb5" providerId="ADAL" clId="{69BFB435-8A9C-4623-96BD-D5B77195C203}"/>
    <pc:docChg chg="custSel addSld delSld modSld modSection">
      <pc:chgData name="Ignacio Alexander Fernando Kreis - ignacio.kreis@studio.unibo.it" userId="660ef9fd-a612-444c-9e23-2a996fa99cb5" providerId="ADAL" clId="{69BFB435-8A9C-4623-96BD-D5B77195C203}" dt="2025-03-25T13:49:17.289" v="31" actId="20577"/>
      <pc:docMkLst>
        <pc:docMk/>
      </pc:docMkLst>
      <pc:sldChg chg="del">
        <pc:chgData name="Ignacio Alexander Fernando Kreis - ignacio.kreis@studio.unibo.it" userId="660ef9fd-a612-444c-9e23-2a996fa99cb5" providerId="ADAL" clId="{69BFB435-8A9C-4623-96BD-D5B77195C203}" dt="2025-03-25T13:21:19.601" v="25" actId="47"/>
        <pc:sldMkLst>
          <pc:docMk/>
          <pc:sldMk cId="404701153" sldId="302"/>
        </pc:sldMkLst>
      </pc:sldChg>
      <pc:sldChg chg="del">
        <pc:chgData name="Ignacio Alexander Fernando Kreis - ignacio.kreis@studio.unibo.it" userId="660ef9fd-a612-444c-9e23-2a996fa99cb5" providerId="ADAL" clId="{69BFB435-8A9C-4623-96BD-D5B77195C203}" dt="2025-03-25T13:46:37.623" v="27" actId="47"/>
        <pc:sldMkLst>
          <pc:docMk/>
          <pc:sldMk cId="2898807092" sldId="305"/>
        </pc:sldMkLst>
      </pc:sldChg>
      <pc:sldChg chg="modSp del mod">
        <pc:chgData name="Ignacio Alexander Fernando Kreis - ignacio.kreis@studio.unibo.it" userId="660ef9fd-a612-444c-9e23-2a996fa99cb5" providerId="ADAL" clId="{69BFB435-8A9C-4623-96BD-D5B77195C203}" dt="2025-03-25T12:54:59.910" v="16" actId="47"/>
        <pc:sldMkLst>
          <pc:docMk/>
          <pc:sldMk cId="135974477" sldId="308"/>
        </pc:sldMkLst>
        <pc:spChg chg="mod">
          <ac:chgData name="Ignacio Alexander Fernando Kreis - ignacio.kreis@studio.unibo.it" userId="660ef9fd-a612-444c-9e23-2a996fa99cb5" providerId="ADAL" clId="{69BFB435-8A9C-4623-96BD-D5B77195C203}" dt="2025-03-25T12:54:21.880" v="14" actId="57"/>
          <ac:spMkLst>
            <pc:docMk/>
            <pc:sldMk cId="135974477" sldId="308"/>
            <ac:spMk id="2" creationId="{BBBBF85C-A37E-8D31-9675-74598154EB19}"/>
          </ac:spMkLst>
        </pc:spChg>
      </pc:sldChg>
      <pc:sldChg chg="del mod modShow">
        <pc:chgData name="Ignacio Alexander Fernando Kreis - ignacio.kreis@studio.unibo.it" userId="660ef9fd-a612-444c-9e23-2a996fa99cb5" providerId="ADAL" clId="{69BFB435-8A9C-4623-96BD-D5B77195C203}" dt="2025-03-25T13:46:33.667" v="26" actId="47"/>
        <pc:sldMkLst>
          <pc:docMk/>
          <pc:sldMk cId="3258109057" sldId="309"/>
        </pc:sldMkLst>
      </pc:sldChg>
      <pc:sldChg chg="delSp del mod">
        <pc:chgData name="Ignacio Alexander Fernando Kreis - ignacio.kreis@studio.unibo.it" userId="660ef9fd-a612-444c-9e23-2a996fa99cb5" providerId="ADAL" clId="{69BFB435-8A9C-4623-96BD-D5B77195C203}" dt="2025-03-25T12:55:36.255" v="19" actId="47"/>
        <pc:sldMkLst>
          <pc:docMk/>
          <pc:sldMk cId="3617999027" sldId="317"/>
        </pc:sldMkLst>
        <pc:picChg chg="del">
          <ac:chgData name="Ignacio Alexander Fernando Kreis - ignacio.kreis@studio.unibo.it" userId="660ef9fd-a612-444c-9e23-2a996fa99cb5" providerId="ADAL" clId="{69BFB435-8A9C-4623-96BD-D5B77195C203}" dt="2025-03-25T12:55:07.475" v="17" actId="478"/>
          <ac:picMkLst>
            <pc:docMk/>
            <pc:sldMk cId="3617999027" sldId="317"/>
            <ac:picMk id="39" creationId="{42F1EBC3-9A3D-6B86-0FBB-A98627ACE486}"/>
          </ac:picMkLst>
        </pc:picChg>
      </pc:sldChg>
      <pc:sldChg chg="modSp mod">
        <pc:chgData name="Ignacio Alexander Fernando Kreis - ignacio.kreis@studio.unibo.it" userId="660ef9fd-a612-444c-9e23-2a996fa99cb5" providerId="ADAL" clId="{69BFB435-8A9C-4623-96BD-D5B77195C203}" dt="2025-03-25T13:49:17.289" v="31" actId="20577"/>
        <pc:sldMkLst>
          <pc:docMk/>
          <pc:sldMk cId="1145794140" sldId="320"/>
        </pc:sldMkLst>
        <pc:spChg chg="mod">
          <ac:chgData name="Ignacio Alexander Fernando Kreis - ignacio.kreis@studio.unibo.it" userId="660ef9fd-a612-444c-9e23-2a996fa99cb5" providerId="ADAL" clId="{69BFB435-8A9C-4623-96BD-D5B77195C203}" dt="2025-03-25T13:49:17.289" v="31" actId="20577"/>
          <ac:spMkLst>
            <pc:docMk/>
            <pc:sldMk cId="1145794140" sldId="320"/>
            <ac:spMk id="41" creationId="{906A0F9D-E846-A3E4-B021-3237DD10740C}"/>
          </ac:spMkLst>
        </pc:spChg>
      </pc:sldChg>
      <pc:sldChg chg="modSp mod modNotesTx">
        <pc:chgData name="Ignacio Alexander Fernando Kreis - ignacio.kreis@studio.unibo.it" userId="660ef9fd-a612-444c-9e23-2a996fa99cb5" providerId="ADAL" clId="{69BFB435-8A9C-4623-96BD-D5B77195C203}" dt="2025-03-25T12:57:19.637" v="24" actId="20577"/>
        <pc:sldMkLst>
          <pc:docMk/>
          <pc:sldMk cId="2604607826" sldId="325"/>
        </pc:sldMkLst>
        <pc:spChg chg="mod">
          <ac:chgData name="Ignacio Alexander Fernando Kreis - ignacio.kreis@studio.unibo.it" userId="660ef9fd-a612-444c-9e23-2a996fa99cb5" providerId="ADAL" clId="{69BFB435-8A9C-4623-96BD-D5B77195C203}" dt="2025-03-25T12:56:51.574" v="23" actId="20577"/>
          <ac:spMkLst>
            <pc:docMk/>
            <pc:sldMk cId="2604607826" sldId="325"/>
            <ac:spMk id="9" creationId="{3681635A-E1DD-F902-EE87-9B78A2BF8E59}"/>
          </ac:spMkLst>
        </pc:spChg>
      </pc:sldChg>
      <pc:sldChg chg="modSp mod modNotesTx">
        <pc:chgData name="Ignacio Alexander Fernando Kreis - ignacio.kreis@studio.unibo.it" userId="660ef9fd-a612-444c-9e23-2a996fa99cb5" providerId="ADAL" clId="{69BFB435-8A9C-4623-96BD-D5B77195C203}" dt="2025-03-25T13:48:13.291" v="28" actId="20577"/>
        <pc:sldMkLst>
          <pc:docMk/>
          <pc:sldMk cId="2835524219" sldId="327"/>
        </pc:sldMkLst>
        <pc:spChg chg="mod">
          <ac:chgData name="Ignacio Alexander Fernando Kreis - ignacio.kreis@studio.unibo.it" userId="660ef9fd-a612-444c-9e23-2a996fa99cb5" providerId="ADAL" clId="{69BFB435-8A9C-4623-96BD-D5B77195C203}" dt="2025-03-25T12:56:03.960" v="22" actId="207"/>
          <ac:spMkLst>
            <pc:docMk/>
            <pc:sldMk cId="2835524219" sldId="327"/>
            <ac:spMk id="3" creationId="{2BB1D687-8E75-32ED-6107-72CD2654A43E}"/>
          </ac:spMkLst>
        </pc:spChg>
      </pc:sldChg>
      <pc:sldChg chg="modNotesTx">
        <pc:chgData name="Ignacio Alexander Fernando Kreis - ignacio.kreis@studio.unibo.it" userId="660ef9fd-a612-444c-9e23-2a996fa99cb5" providerId="ADAL" clId="{69BFB435-8A9C-4623-96BD-D5B77195C203}" dt="2025-03-25T13:48:19.394" v="29" actId="20577"/>
        <pc:sldMkLst>
          <pc:docMk/>
          <pc:sldMk cId="701955361" sldId="328"/>
        </pc:sldMkLst>
      </pc:sldChg>
      <pc:sldChg chg="add">
        <pc:chgData name="Ignacio Alexander Fernando Kreis - ignacio.kreis@studio.unibo.it" userId="660ef9fd-a612-444c-9e23-2a996fa99cb5" providerId="ADAL" clId="{69BFB435-8A9C-4623-96BD-D5B77195C203}" dt="2025-03-25T10:01:35.151" v="0"/>
        <pc:sldMkLst>
          <pc:docMk/>
          <pc:sldMk cId="2101880506" sldId="329"/>
        </pc:sldMkLst>
      </pc:sldChg>
      <pc:sldChg chg="add modNotesTx">
        <pc:chgData name="Ignacio Alexander Fernando Kreis - ignacio.kreis@studio.unibo.it" userId="660ef9fd-a612-444c-9e23-2a996fa99cb5" providerId="ADAL" clId="{69BFB435-8A9C-4623-96BD-D5B77195C203}" dt="2025-03-25T13:48:31.922" v="30"/>
        <pc:sldMkLst>
          <pc:docMk/>
          <pc:sldMk cId="270061905" sldId="330"/>
        </pc:sldMkLst>
      </pc:sldChg>
      <pc:sldChg chg="add">
        <pc:chgData name="Ignacio Alexander Fernando Kreis - ignacio.kreis@studio.unibo.it" userId="660ef9fd-a612-444c-9e23-2a996fa99cb5" providerId="ADAL" clId="{69BFB435-8A9C-4623-96BD-D5B77195C203}" dt="2025-03-25T12:55:33.346" v="18"/>
        <pc:sldMkLst>
          <pc:docMk/>
          <pc:sldMk cId="939247188" sldId="331"/>
        </pc:sldMkLst>
      </pc:sldChg>
    </pc:docChg>
  </pc:docChgLst>
  <pc:docChgLst>
    <pc:chgData name="Roberto Vanzetta - roberto.vanzetta@studio.unibo.it" userId="S::roberto.vanzetta@studio.unibo.it::788628c0-1009-4657-9517-305f884183f4" providerId="AD" clId="Web-{AC71166C-3067-ADA4-673E-50AFAEAF56E2}"/>
    <pc:docChg chg="addSld modSld modSection">
      <pc:chgData name="Roberto Vanzetta - roberto.vanzetta@studio.unibo.it" userId="S::roberto.vanzetta@studio.unibo.it::788628c0-1009-4657-9517-305f884183f4" providerId="AD" clId="Web-{AC71166C-3067-ADA4-673E-50AFAEAF56E2}" dt="2025-03-25T13:16:44.632" v="10" actId="1076"/>
      <pc:docMkLst>
        <pc:docMk/>
      </pc:docMkLst>
      <pc:sldChg chg="addSp delSp modSp new">
        <pc:chgData name="Roberto Vanzetta - roberto.vanzetta@studio.unibo.it" userId="S::roberto.vanzetta@studio.unibo.it::788628c0-1009-4657-9517-305f884183f4" providerId="AD" clId="Web-{AC71166C-3067-ADA4-673E-50AFAEAF56E2}" dt="2025-03-25T13:16:44.632" v="10" actId="1076"/>
        <pc:sldMkLst>
          <pc:docMk/>
          <pc:sldMk cId="642908203" sldId="332"/>
        </pc:sldMkLst>
        <pc:spChg chg="del">
          <ac:chgData name="Roberto Vanzetta - roberto.vanzetta@studio.unibo.it" userId="S::roberto.vanzetta@studio.unibo.it::788628c0-1009-4657-9517-305f884183f4" providerId="AD" clId="Web-{AC71166C-3067-ADA4-673E-50AFAEAF56E2}" dt="2025-03-25T13:15:56.162" v="1"/>
          <ac:spMkLst>
            <pc:docMk/>
            <pc:sldMk cId="642908203" sldId="332"/>
            <ac:spMk id="3" creationId="{B97F05B7-DB44-5C72-2561-D6F3CCAD32E9}"/>
          </ac:spMkLst>
        </pc:spChg>
        <pc:picChg chg="add mod ord">
          <ac:chgData name="Roberto Vanzetta - roberto.vanzetta@studio.unibo.it" userId="S::roberto.vanzetta@studio.unibo.it::788628c0-1009-4657-9517-305f884183f4" providerId="AD" clId="Web-{AC71166C-3067-ADA4-673E-50AFAEAF56E2}" dt="2025-03-25T13:16:44.632" v="10" actId="1076"/>
          <ac:picMkLst>
            <pc:docMk/>
            <pc:sldMk cId="642908203" sldId="332"/>
            <ac:picMk id="6" creationId="{1E9A8ABD-4762-F177-661E-B53490DA58DE}"/>
          </ac:picMkLst>
        </pc:picChg>
      </pc:sldChg>
    </pc:docChg>
  </pc:docChgLst>
  <pc:docChgLst>
    <pc:chgData name="Helena Borges Daré - helena.borgesdare@studio.unibo.it" userId="S::helena.borgesdare@studio.unibo.it::9f25390a-5aaf-4844-9b37-26db15fdfe57" providerId="AD" clId="Web-{7C44EB45-AAE3-F7CA-4A06-F130F4C2F888}"/>
    <pc:docChg chg="modSld">
      <pc:chgData name="Helena Borges Daré - helena.borgesdare@studio.unibo.it" userId="S::helena.borgesdare@studio.unibo.it::9f25390a-5aaf-4844-9b37-26db15fdfe57" providerId="AD" clId="Web-{7C44EB45-AAE3-F7CA-4A06-F130F4C2F888}" dt="2025-03-25T11:18:17.829" v="260"/>
      <pc:docMkLst>
        <pc:docMk/>
      </pc:docMkLst>
      <pc:sldChg chg="modSp">
        <pc:chgData name="Helena Borges Daré - helena.borgesdare@studio.unibo.it" userId="S::helena.borgesdare@studio.unibo.it::9f25390a-5aaf-4844-9b37-26db15fdfe57" providerId="AD" clId="Web-{7C44EB45-AAE3-F7CA-4A06-F130F4C2F888}" dt="2025-03-25T11:18:17.829" v="260"/>
        <pc:sldMkLst>
          <pc:docMk/>
          <pc:sldMk cId="2604607826" sldId="325"/>
        </pc:sldMkLst>
        <pc:spChg chg="mod">
          <ac:chgData name="Helena Borges Daré - helena.borgesdare@studio.unibo.it" userId="S::helena.borgesdare@studio.unibo.it::9f25390a-5aaf-4844-9b37-26db15fdfe57" providerId="AD" clId="Web-{7C44EB45-AAE3-F7CA-4A06-F130F4C2F888}" dt="2025-03-25T11:18:17.798" v="259"/>
          <ac:spMkLst>
            <pc:docMk/>
            <pc:sldMk cId="2604607826" sldId="325"/>
            <ac:spMk id="6" creationId="{289749AB-D028-1707-94DF-E0A5FB73E1C4}"/>
          </ac:spMkLst>
        </pc:spChg>
        <pc:spChg chg="mod">
          <ac:chgData name="Helena Borges Daré - helena.borgesdare@studio.unibo.it" userId="S::helena.borgesdare@studio.unibo.it::9f25390a-5aaf-4844-9b37-26db15fdfe57" providerId="AD" clId="Web-{7C44EB45-AAE3-F7CA-4A06-F130F4C2F888}" dt="2025-03-25T11:18:17.829" v="260"/>
          <ac:spMkLst>
            <pc:docMk/>
            <pc:sldMk cId="2604607826" sldId="325"/>
            <ac:spMk id="7" creationId="{0E965DBA-4893-E26D-8EC4-EC4851E9B06F}"/>
          </ac:spMkLst>
        </pc:spChg>
        <pc:spChg chg="mod">
          <ac:chgData name="Helena Borges Daré - helena.borgesdare@studio.unibo.it" userId="S::helena.borgesdare@studio.unibo.it::9f25390a-5aaf-4844-9b37-26db15fdfe57" providerId="AD" clId="Web-{7C44EB45-AAE3-F7CA-4A06-F130F4C2F888}" dt="2025-03-25T11:16:24.466" v="257" actId="20577"/>
          <ac:spMkLst>
            <pc:docMk/>
            <pc:sldMk cId="2604607826" sldId="325"/>
            <ac:spMk id="11" creationId="{06C0CC54-7742-D81E-1C5A-55123B2E100A}"/>
          </ac:spMkLst>
        </pc:spChg>
        <pc:spChg chg="mod">
          <ac:chgData name="Helena Borges Daré - helena.borgesdare@studio.unibo.it" userId="S::helena.borgesdare@studio.unibo.it::9f25390a-5aaf-4844-9b37-26db15fdfe57" providerId="AD" clId="Web-{7C44EB45-AAE3-F7CA-4A06-F130F4C2F888}" dt="2025-03-25T11:16:26.122" v="258" actId="20577"/>
          <ac:spMkLst>
            <pc:docMk/>
            <pc:sldMk cId="2604607826" sldId="325"/>
            <ac:spMk id="17" creationId="{1DD19218-BF83-F3B3-F64D-30665D7D6D2C}"/>
          </ac:spMkLst>
        </pc:spChg>
        <pc:spChg chg="mod">
          <ac:chgData name="Helena Borges Daré - helena.borgesdare@studio.unibo.it" userId="S::helena.borgesdare@studio.unibo.it::9f25390a-5aaf-4844-9b37-26db15fdfe57" providerId="AD" clId="Web-{7C44EB45-AAE3-F7CA-4A06-F130F4C2F888}" dt="2025-03-25T11:16:04.340" v="256" actId="20577"/>
          <ac:spMkLst>
            <pc:docMk/>
            <pc:sldMk cId="2604607826" sldId="325"/>
            <ac:spMk id="18" creationId="{B06C1968-31B6-3AE8-58F2-88C136FF306D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intestazion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3" name="Segnaposto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3171E5D-339B-4946-8744-438B20B83E99}" type="datetimeFigureOut">
              <a:rPr lang="it-IT" smtClean="0"/>
              <a:t>25/03/2025</a:t>
            </a:fld>
            <a:endParaRPr lang="it-IT"/>
          </a:p>
        </p:txBody>
      </p:sp>
      <p:sp>
        <p:nvSpPr>
          <p:cNvPr id="4" name="Segnaposto immagin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it-IT"/>
          </a:p>
        </p:txBody>
      </p:sp>
      <p:sp>
        <p:nvSpPr>
          <p:cNvPr id="5" name="Segnaposto not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6" name="Segnaposto piè di pa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it-IT"/>
          </a:p>
        </p:txBody>
      </p:sp>
      <p:sp>
        <p:nvSpPr>
          <p:cNvPr id="7" name="Segnaposto numero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D2AB04-73F9-4321-B3F2-8921CF1B371A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3767414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F05254-A58B-4A5E-3EE1-EF2F95F355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1CCF847-4830-D054-680D-2FE790EF4EC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A3876B-CD66-4105-159C-D721894CCD5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D05A5C-A49B-5B96-0845-69CBC33FFA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96037934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2AD5F-A44A-D1D8-7D80-D69A60F819E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C7A276-9014-EFDD-C681-CF8B47C428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BCA3A45-CE22-B1FE-E0CE-726656B272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s-CL" sz="1200" b="1" kern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Technical</a:t>
            </a:r>
            <a:r>
              <a:rPr lang="es-CL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200" b="1" kern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Justification</a:t>
            </a:r>
            <a:r>
              <a:rPr lang="es-CL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s-CL" sz="1200" b="1" kern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Brief</a:t>
            </a:r>
            <a:r>
              <a:rPr lang="es-CL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s-CL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chose </a:t>
            </a:r>
            <a:r>
              <a:rPr lang="en-US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Apriori with One-Hot Encoding</a:t>
            </a:r>
            <a:r>
              <a:rPr lang="en-US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for its </a:t>
            </a:r>
            <a:r>
              <a:rPr lang="en-US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explainability</a:t>
            </a:r>
            <a:endParaRPr lang="es-CL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 algorithm provides clear, </a:t>
            </a:r>
            <a:r>
              <a:rPr lang="en-US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interpretable rules</a:t>
            </a:r>
            <a:endParaRPr lang="es-CL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Each rule is backed by metrics like </a:t>
            </a:r>
            <a:r>
              <a:rPr lang="en-US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confidence</a:t>
            </a:r>
            <a:r>
              <a:rPr lang="en-US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lift</a:t>
            </a:r>
            <a:r>
              <a:rPr lang="en-US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, which we use to measure </a:t>
            </a:r>
            <a:r>
              <a:rPr lang="en-US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predictive strength</a:t>
            </a:r>
            <a:endParaRPr lang="es-CL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endParaRPr lang="es-CL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0207E1-D015-A629-F9D3-6B33BDC6234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11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86658806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5358CF1-2DB1-781A-4D4D-16B0D6EA74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BCBB7A-82B7-E83B-075A-97EB23E8B28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6FF76E0-EEC3-8DEF-E4CD-4A7DE0E55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  <a:p>
            <a:endParaRPr lang="es-CL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49760C-8787-CA6B-291C-91294196434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12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5721091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CBB263E-E63B-145F-E58F-280319A972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F54C57-03F5-DF68-583A-45CC910027D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4E0BCC-42C0-73BA-DC1E-2DAC62A1D7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D76FF4-1890-89E9-B823-793AEFBCC1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3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352629143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47C842-AB7B-F5B2-BDDB-6A4A643DAA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2CB26B-AFCE-4F74-F2DA-2B002CC9288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C39491-C782-0C4C-2604-A21F707329A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5A259D9-B55D-5058-A4AD-7166129B83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BD2AB04-73F9-4321-B3F2-8921CF1B371A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57137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9266AE-44DC-233E-704A-BE8397A8BA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7973EC2-0134-9582-6EC5-40ACE599073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DDD735-0F59-CD61-EDC3-BBD1961E58C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L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0D816A-92B0-F3A6-D41E-1CCB2BF34C1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5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5411765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938618-FF79-40B1-6445-BB4C212D6F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663D76-4F6A-105C-A91A-AB3992E28B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9EA265E-4028-642D-D26B-8E72F999AB4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CDE8B-ECE1-4E03-807E-DF27268B24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6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49789142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8319D83-8193-5EC4-5B2D-1C2793D015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EEEB006-C5C5-5C58-E413-B7855FABA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C92A69D-BF10-FD9F-CE28-CC369ECF52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E408EA-E006-4D8D-64D4-D0F1201A12F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7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1532444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0AB30B-6AA1-BB89-2E9D-72C2FA98A1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92B55F-FF6F-0361-1939-7223DA6193E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0449260-6D9E-7D63-6B00-E4A1930C91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6DCC3F-7688-F6DB-D8C0-7A7E986D76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8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14122012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Method Used: Association Rules (</a:t>
            </a:r>
            <a:r>
              <a:rPr lang="en-US" sz="1200" b="1" kern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n-US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Algorithm)</a:t>
            </a:r>
            <a:endParaRPr lang="es-CL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2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We used a technique that’s often applied in retail: </a:t>
            </a:r>
            <a:r>
              <a:rPr lang="en-US" sz="12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“People who buy this, also tend to buy that.”</a:t>
            </a:r>
            <a:endParaRPr lang="es-CL" sz="12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endParaRPr lang="en-US" sz="1000" b="1" kern="0">
              <a:effectLst/>
              <a:latin typeface="Times New Roman" panose="02020603050405020304" pitchFamily="18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Aft>
                <a:spcPts val="800"/>
              </a:spcAft>
              <a:buNone/>
            </a:pPr>
            <a:r>
              <a:rPr lang="en-US" sz="1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Step-by-Step:</a:t>
            </a:r>
            <a:endParaRPr lang="es-CL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08940" algn="l"/>
                <a:tab pos="457200" algn="l"/>
              </a:tabLst>
            </a:pPr>
            <a:r>
              <a:rPr lang="es-CL" sz="1000" b="1" kern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Grouped</a:t>
            </a:r>
            <a:r>
              <a:rPr lang="es-CL" sz="1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000" b="1" kern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purchases</a:t>
            </a:r>
            <a:r>
              <a:rPr lang="es-CL" sz="1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per </a:t>
            </a:r>
            <a:r>
              <a:rPr lang="es-CL" sz="1000" b="1" kern="0" err="1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client</a:t>
            </a:r>
            <a:r>
              <a:rPr lang="en-US" sz="1000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es-CL" sz="1000" kern="100">
              <a:effectLst/>
              <a:latin typeface="Aptos" panose="020B0004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08940" algn="l"/>
                <a:tab pos="457200" algn="l"/>
              </a:tabLst>
            </a:pPr>
            <a:r>
              <a:rPr lang="en-US" sz="1000" b="1" kern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Transformed that into a table of YES/NO (One-Hot Encoding)</a:t>
            </a:r>
          </a:p>
          <a:p>
            <a:pPr marL="342900" indent="-342900">
              <a:lnSpc>
                <a:spcPct val="115000"/>
              </a:lnSpc>
              <a:spcAft>
                <a:spcPts val="800"/>
              </a:spcAft>
              <a:buFont typeface="+mj-lt"/>
              <a:buAutoNum type="arabicPeriod"/>
              <a:tabLst>
                <a:tab pos="408940" algn="l"/>
                <a:tab pos="457200" algn="l"/>
              </a:tabLst>
            </a:pPr>
            <a:r>
              <a:rPr lang="es-CL" sz="1000" b="1" kern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Ran</a:t>
            </a:r>
            <a:r>
              <a:rPr lang="es-CL" sz="10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000" b="1" kern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</a:t>
            </a:r>
            <a:r>
              <a:rPr lang="es-CL" sz="10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000" b="1" kern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Apriori</a:t>
            </a:r>
            <a:r>
              <a:rPr lang="es-CL" sz="10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1000" b="1" kern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Algorithm</a:t>
            </a:r>
            <a:endParaRPr lang="es-CL" sz="1000" b="1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5000"/>
              </a:lnSpc>
              <a:spcAft>
                <a:spcPts val="800"/>
              </a:spcAft>
              <a:buNone/>
              <a:tabLst>
                <a:tab pos="408940" algn="l"/>
                <a:tab pos="457200" algn="l"/>
              </a:tabLst>
            </a:pPr>
            <a:r>
              <a:rPr lang="en-US" sz="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Created rules like: "If a client buys item A and B, there’s a 90% chance they’ll also buy item C“</a:t>
            </a:r>
          </a:p>
          <a:p>
            <a:pPr marL="0" indent="0"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buNone/>
              <a:tabLst>
                <a:tab pos="408940" algn="l"/>
                <a:tab pos="457200" algn="l"/>
              </a:tabLst>
            </a:pPr>
            <a:r>
              <a:rPr lang="es-CL" sz="9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4. 	</a:t>
            </a:r>
            <a:r>
              <a:rPr lang="es-CL" sz="900" b="1" kern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Sorted</a:t>
            </a:r>
            <a:r>
              <a:rPr lang="es-CL" sz="9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 Rules </a:t>
            </a:r>
            <a:r>
              <a:rPr lang="es-CL" sz="900" b="1" kern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by</a:t>
            </a:r>
            <a:r>
              <a:rPr lang="es-CL" sz="900" b="1" ker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s-CL" sz="900" b="1" kern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Strength</a:t>
            </a:r>
            <a:endParaRPr lang="es-CL" sz="900" b="1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15000"/>
              </a:lnSpc>
              <a:spcBef>
                <a:spcPts val="1000"/>
              </a:spcBef>
              <a:spcAft>
                <a:spcPts val="800"/>
              </a:spcAft>
              <a:tabLst>
                <a:tab pos="408940" algn="l"/>
                <a:tab pos="457200" algn="l"/>
              </a:tabLst>
            </a:pPr>
            <a:r>
              <a:rPr lang="en-US" sz="800" kern="0">
                <a:latin typeface="Times New Roman" panose="02020603050405020304" pitchFamily="18" charset="0"/>
                <a:cs typeface="Times New Roman" panose="02020603050405020304" pitchFamily="18" charset="0"/>
              </a:rPr>
              <a:t>We focused on rules that are common and highly confident (they're true most of the time).</a:t>
            </a:r>
            <a:endParaRPr lang="es-CL" sz="800" ker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9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263958165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4E6C8F2-B2A2-BCA2-3B43-F7A62AECF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32B851-9DEB-6779-3D65-883702F76D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5C1772-F748-2AD9-9A07-91EE7DFFD82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+mj-lt"/>
              <a:buAutoNum type="arabicPeriod"/>
            </a:pPr>
            <a:r>
              <a:rPr lang="en-US" b="1"/>
              <a:t> Strong product relationships</a:t>
            </a:r>
            <a:r>
              <a:rPr lang="en-US"/>
              <a:t> — e.g., customers who bought product X are very likely to buy product Y.</a:t>
            </a:r>
          </a:p>
          <a:p>
            <a:pPr>
              <a:buFont typeface="+mj-lt"/>
              <a:buNone/>
            </a:pPr>
            <a:r>
              <a:rPr lang="en-US" b="1"/>
              <a:t>Some rules are extremely confident</a:t>
            </a:r>
            <a:r>
              <a:rPr lang="en-US"/>
              <a:t> (up to 96%) — meaning they’re very reliable.</a:t>
            </a:r>
          </a:p>
          <a:p>
            <a:pPr>
              <a:buFont typeface="+mj-lt"/>
              <a:buNone/>
            </a:pPr>
            <a:endParaRPr lang="en-US"/>
          </a:p>
          <a:p>
            <a:pPr>
              <a:buFont typeface="+mj-lt"/>
              <a:buAutoNum type="arabicPeriod"/>
            </a:pPr>
            <a:r>
              <a:rPr lang="en-US" b="1"/>
              <a:t>Lift values &gt; 1.5–4.8</a:t>
            </a:r>
            <a:r>
              <a:rPr lang="en-US"/>
              <a:t> show these aren't just random links — these are meaningful habits or needs.</a:t>
            </a:r>
          </a:p>
          <a:p>
            <a:pPr>
              <a:buFont typeface="+mj-lt"/>
              <a:buAutoNum type="arabicPeriod"/>
            </a:pPr>
            <a:r>
              <a:rPr lang="en-US" b="1"/>
              <a:t>Common rules (high support)</a:t>
            </a:r>
            <a:r>
              <a:rPr lang="en-US"/>
              <a:t> mean we can apply these to a large part of the customer base.</a:t>
            </a:r>
          </a:p>
          <a:p>
            <a:endParaRPr lang="es-CL"/>
          </a:p>
          <a:p>
            <a:endParaRPr lang="es-CL"/>
          </a:p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FA5B2D-14C8-D306-BD5D-C7D374DA3A2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BD2AB04-73F9-4321-B3F2-8921CF1B371A}" type="slidenum">
              <a:rPr lang="it-IT" smtClean="0"/>
              <a:t>10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4524981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iapositiva tito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Immagine 7" descr="BBS_LOGO_LANDOR_RGB-0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5291" r="22907" b="36231"/>
          <a:stretch/>
        </p:blipFill>
        <p:spPr>
          <a:xfrm>
            <a:off x="3618213" y="143779"/>
            <a:ext cx="4373006" cy="158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00951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olo e contenu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olo 1">
            <a:extLst>
              <a:ext uri="{FF2B5EF4-FFF2-40B4-BE49-F238E27FC236}">
                <a16:creationId xmlns:a16="http://schemas.microsoft.com/office/drawing/2014/main" id="{CD5B3609-D6D4-4D81-ACBC-55F67411C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contenuto 2">
            <a:extLst>
              <a:ext uri="{FF2B5EF4-FFF2-40B4-BE49-F238E27FC236}">
                <a16:creationId xmlns:a16="http://schemas.microsoft.com/office/drawing/2014/main" id="{C253E49B-6B01-4828-BC39-C07C7AB2B6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50B5279A-D0AF-4E6F-9D0D-AD7FE20F15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747E76-2229-45AC-AA7B-B4E44E78FA70}" type="datetime1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57163013-B732-42B4-9B21-6CB2E8E603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03643A11-B62C-4BD2-9B70-F9538CEB6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‹#›</a:t>
            </a:fld>
            <a:endParaRPr lang="it-IT"/>
          </a:p>
        </p:txBody>
      </p:sp>
      <p:sp>
        <p:nvSpPr>
          <p:cNvPr id="8" name="Segnaposto piè di pagina 3">
            <a:extLst>
              <a:ext uri="{FF2B5EF4-FFF2-40B4-BE49-F238E27FC236}">
                <a16:creationId xmlns:a16="http://schemas.microsoft.com/office/drawing/2014/main" id="{4E690FFC-B837-4D33-A292-230160A2F608}"/>
              </a:ext>
            </a:extLst>
          </p:cNvPr>
          <p:cNvSpPr txBox="1">
            <a:spLocks/>
          </p:cNvSpPr>
          <p:nvPr userDrawn="1"/>
        </p:nvSpPr>
        <p:spPr>
          <a:xfrm>
            <a:off x="1167455" y="6350577"/>
            <a:ext cx="9985723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it-IT"/>
            </a:defPPr>
            <a:lvl1pPr marL="0" algn="ct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it-IT"/>
              <a:t>________________________________________________________________________________________________________________________________</a:t>
            </a:r>
          </a:p>
        </p:txBody>
      </p:sp>
      <p:pic>
        <p:nvPicPr>
          <p:cNvPr id="10" name="Immagine 9" descr="BBS_LOGO_LANDOR_RGB-01.png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347" t="35291" r="22907" b="36231"/>
          <a:stretch/>
        </p:blipFill>
        <p:spPr>
          <a:xfrm>
            <a:off x="128655" y="6276646"/>
            <a:ext cx="1106991" cy="4001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1046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egnaposto titolo 1">
            <a:extLst>
              <a:ext uri="{FF2B5EF4-FFF2-40B4-BE49-F238E27FC236}">
                <a16:creationId xmlns:a16="http://schemas.microsoft.com/office/drawing/2014/main" id="{F1BD065E-2290-4801-BA7F-30F94D01B1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it-IT"/>
              <a:t>Fare clic per modificare lo stile del titolo dello schema</a:t>
            </a:r>
          </a:p>
        </p:txBody>
      </p:sp>
      <p:sp>
        <p:nvSpPr>
          <p:cNvPr id="3" name="Segnaposto testo 2">
            <a:extLst>
              <a:ext uri="{FF2B5EF4-FFF2-40B4-BE49-F238E27FC236}">
                <a16:creationId xmlns:a16="http://schemas.microsoft.com/office/drawing/2014/main" id="{9029829C-DB09-403A-81E9-ECEF4FBE36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it-IT"/>
              <a:t>Modifica gli stili del testo dello schema</a:t>
            </a:r>
          </a:p>
          <a:p>
            <a:pPr lvl="1"/>
            <a:r>
              <a:rPr lang="it-IT"/>
              <a:t>Secondo livello</a:t>
            </a:r>
          </a:p>
          <a:p>
            <a:pPr lvl="2"/>
            <a:r>
              <a:rPr lang="it-IT"/>
              <a:t>Terzo livello</a:t>
            </a:r>
          </a:p>
          <a:p>
            <a:pPr lvl="3"/>
            <a:r>
              <a:rPr lang="it-IT"/>
              <a:t>Quarto livello</a:t>
            </a:r>
          </a:p>
          <a:p>
            <a:pPr lvl="4"/>
            <a:r>
              <a:rPr lang="it-IT"/>
              <a:t>Quinto livello</a:t>
            </a:r>
          </a:p>
        </p:txBody>
      </p:sp>
      <p:sp>
        <p:nvSpPr>
          <p:cNvPr id="4" name="Segnaposto data 3">
            <a:extLst>
              <a:ext uri="{FF2B5EF4-FFF2-40B4-BE49-F238E27FC236}">
                <a16:creationId xmlns:a16="http://schemas.microsoft.com/office/drawing/2014/main" id="{E4DF6181-E016-4A77-A72F-C89B3AC1FE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1608DC-6A97-45CF-A46A-458FE7830F42}" type="datetime1">
              <a:rPr lang="it-IT" smtClean="0"/>
              <a:t>25/03/2025</a:t>
            </a:fld>
            <a:endParaRPr lang="it-IT"/>
          </a:p>
        </p:txBody>
      </p:sp>
      <p:sp>
        <p:nvSpPr>
          <p:cNvPr id="5" name="Segnaposto piè di pagina 4">
            <a:extLst>
              <a:ext uri="{FF2B5EF4-FFF2-40B4-BE49-F238E27FC236}">
                <a16:creationId xmlns:a16="http://schemas.microsoft.com/office/drawing/2014/main" id="{CFD1F140-C8AF-4E12-9655-E629625DE23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it-IT"/>
          </a:p>
        </p:txBody>
      </p:sp>
      <p:sp>
        <p:nvSpPr>
          <p:cNvPr id="6" name="Segnaposto numero diapositiva 5">
            <a:extLst>
              <a:ext uri="{FF2B5EF4-FFF2-40B4-BE49-F238E27FC236}">
                <a16:creationId xmlns:a16="http://schemas.microsoft.com/office/drawing/2014/main" id="{AFF3B117-1DCF-40D7-B89E-114C14906B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39AEFE-722D-4B83-928D-525B288D7B61}" type="slidenum">
              <a:rPr lang="it-IT" smtClean="0"/>
              <a:t>‹#›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116666050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it-IT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6.sv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18.svg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svg"/><Relationship Id="rId3" Type="http://schemas.openxmlformats.org/officeDocument/2006/relationships/image" Target="../media/image27.png"/><Relationship Id="rId7" Type="http://schemas.openxmlformats.org/officeDocument/2006/relationships/image" Target="../media/image3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0.svg"/><Relationship Id="rId5" Type="http://schemas.openxmlformats.org/officeDocument/2006/relationships/image" Target="../media/image29.png"/><Relationship Id="rId4" Type="http://schemas.openxmlformats.org/officeDocument/2006/relationships/image" Target="../media/image28.sv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sv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sv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svg"/><Relationship Id="rId5" Type="http://schemas.openxmlformats.org/officeDocument/2006/relationships/image" Target="../media/image11.png"/><Relationship Id="rId4" Type="http://schemas.openxmlformats.org/officeDocument/2006/relationships/image" Target="../media/image10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svg"/><Relationship Id="rId5" Type="http://schemas.openxmlformats.org/officeDocument/2006/relationships/image" Target="../media/image15.png"/><Relationship Id="rId4" Type="http://schemas.openxmlformats.org/officeDocument/2006/relationships/image" Target="../media/image14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sv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18.sv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svg"/><Relationship Id="rId3" Type="http://schemas.openxmlformats.org/officeDocument/2006/relationships/image" Target="../media/image3.png"/><Relationship Id="rId7" Type="http://schemas.openxmlformats.org/officeDocument/2006/relationships/image" Target="../media/image2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4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svg"/><Relationship Id="rId5" Type="http://schemas.openxmlformats.org/officeDocument/2006/relationships/image" Target="../media/image3.png"/><Relationship Id="rId4" Type="http://schemas.openxmlformats.org/officeDocument/2006/relationships/image" Target="../media/image23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magine 3">
            <a:extLst>
              <a:ext uri="{FF2B5EF4-FFF2-40B4-BE49-F238E27FC236}">
                <a16:creationId xmlns:a16="http://schemas.microsoft.com/office/drawing/2014/main" id="{B029B940-DAFD-419C-9EAF-A330537EBB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867" y="2186166"/>
            <a:ext cx="7803556" cy="426757"/>
          </a:xfrm>
          <a:prstGeom prst="rect">
            <a:avLst/>
          </a:prstGeom>
        </p:spPr>
      </p:pic>
      <p:sp>
        <p:nvSpPr>
          <p:cNvPr id="8" name="CasellaDiTesto 7">
            <a:extLst>
              <a:ext uri="{FF2B5EF4-FFF2-40B4-BE49-F238E27FC236}">
                <a16:creationId xmlns:a16="http://schemas.microsoft.com/office/drawing/2014/main" id="{CD57F6BB-E391-4616-8BDF-4F9F6351E447}"/>
              </a:ext>
            </a:extLst>
          </p:cNvPr>
          <p:cNvSpPr txBox="1"/>
          <p:nvPr/>
        </p:nvSpPr>
        <p:spPr>
          <a:xfrm>
            <a:off x="2979174" y="2421921"/>
            <a:ext cx="682195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2000" err="1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Consultancy</a:t>
            </a:r>
            <a:r>
              <a:rPr lang="it-IT" sz="2000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 Project</a:t>
            </a:r>
          </a:p>
        </p:txBody>
      </p:sp>
      <p:sp>
        <p:nvSpPr>
          <p:cNvPr id="11" name="CasellaDiTesto 10">
            <a:extLst>
              <a:ext uri="{FF2B5EF4-FFF2-40B4-BE49-F238E27FC236}">
                <a16:creationId xmlns:a16="http://schemas.microsoft.com/office/drawing/2014/main" id="{0E680418-FFD3-4C94-81FC-C61B996CADF4}"/>
              </a:ext>
            </a:extLst>
          </p:cNvPr>
          <p:cNvSpPr txBox="1"/>
          <p:nvPr/>
        </p:nvSpPr>
        <p:spPr>
          <a:xfrm flipH="1">
            <a:off x="2979173" y="2988478"/>
            <a:ext cx="50832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Data (24/March/2025)</a:t>
            </a:r>
          </a:p>
        </p:txBody>
      </p:sp>
      <p:sp>
        <p:nvSpPr>
          <p:cNvPr id="12" name="CasellaDiTesto 11">
            <a:extLst>
              <a:ext uri="{FF2B5EF4-FFF2-40B4-BE49-F238E27FC236}">
                <a16:creationId xmlns:a16="http://schemas.microsoft.com/office/drawing/2014/main" id="{B747867F-C260-4404-AD3A-1B75A51EFBFF}"/>
              </a:ext>
            </a:extLst>
          </p:cNvPr>
          <p:cNvSpPr txBox="1"/>
          <p:nvPr/>
        </p:nvSpPr>
        <p:spPr>
          <a:xfrm flipH="1">
            <a:off x="2979173" y="3493766"/>
            <a:ext cx="398894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it-IT" sz="1400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Master </a:t>
            </a:r>
            <a:r>
              <a:rPr lang="it-IT" sz="1400" err="1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Academic</a:t>
            </a:r>
            <a:r>
              <a:rPr lang="it-IT" sz="1400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 </a:t>
            </a:r>
            <a:r>
              <a:rPr lang="it-IT" sz="1400" err="1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Year</a:t>
            </a:r>
            <a:r>
              <a:rPr lang="it-IT" sz="1400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 (2024/2025)</a:t>
            </a:r>
          </a:p>
        </p:txBody>
      </p:sp>
      <p:sp>
        <p:nvSpPr>
          <p:cNvPr id="2" name="CasellaDiTesto 11">
            <a:extLst>
              <a:ext uri="{FF2B5EF4-FFF2-40B4-BE49-F238E27FC236}">
                <a16:creationId xmlns:a16="http://schemas.microsoft.com/office/drawing/2014/main" id="{9A18584E-E3FF-BD22-42A7-09D908BD0B60}"/>
              </a:ext>
            </a:extLst>
          </p:cNvPr>
          <p:cNvSpPr txBox="1"/>
          <p:nvPr/>
        </p:nvSpPr>
        <p:spPr>
          <a:xfrm flipH="1">
            <a:off x="2979173" y="5361959"/>
            <a:ext cx="6941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1400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TEAM:</a:t>
            </a:r>
            <a:br>
              <a:rPr lang="de-DE" sz="1400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</a:br>
            <a:r>
              <a:rPr lang="de-DE" sz="1400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Roberto </a:t>
            </a:r>
            <a:r>
              <a:rPr lang="de-DE" sz="1400" err="1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Vanzetta</a:t>
            </a:r>
            <a:r>
              <a:rPr lang="it-IT" sz="1400">
                <a:solidFill>
                  <a:schemeClr val="bg2">
                    <a:lumMod val="50000"/>
                  </a:schemeClr>
                </a:solidFill>
                <a:latin typeface="Gotham Book" pitchFamily="50" charset="0"/>
              </a:rPr>
              <a:t>, Helena Borges Daré, Ignacio Kreis, Jacopo Abete, Jasper von Pachelbel</a:t>
            </a:r>
          </a:p>
        </p:txBody>
      </p:sp>
    </p:spTree>
    <p:extLst>
      <p:ext uri="{BB962C8B-B14F-4D97-AF65-F5344CB8AC3E}">
        <p14:creationId xmlns:p14="http://schemas.microsoft.com/office/powerpoint/2010/main" val="25951545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B14474-7B21-F068-AADE-E45B1FB78B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695AF237-24B6-4FFC-1696-D5856C6913A1}"/>
              </a:ext>
            </a:extLst>
          </p:cNvPr>
          <p:cNvGrpSpPr/>
          <p:nvPr/>
        </p:nvGrpSpPr>
        <p:grpSpPr>
          <a:xfrm>
            <a:off x="838200" y="1940627"/>
            <a:ext cx="5658678" cy="4008759"/>
            <a:chOff x="838200" y="1711041"/>
            <a:chExt cx="5658678" cy="42383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77E0261F-3AD9-9C1F-5881-21F7FCEA6B43}"/>
                </a:ext>
              </a:extLst>
            </p:cNvPr>
            <p:cNvSpPr/>
            <p:nvPr/>
          </p:nvSpPr>
          <p:spPr>
            <a:xfrm flipV="1">
              <a:off x="838200" y="2265828"/>
              <a:ext cx="5658678" cy="3683559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005B5F49-5E6A-C51E-3D2E-4270878B85C1}"/>
                </a:ext>
              </a:extLst>
            </p:cNvPr>
            <p:cNvSpPr/>
            <p:nvPr/>
          </p:nvSpPr>
          <p:spPr>
            <a:xfrm>
              <a:off x="838200" y="1711041"/>
              <a:ext cx="5658678" cy="557995"/>
            </a:xfrm>
            <a:prstGeom prst="round2SameRect">
              <a:avLst>
                <a:gd name="adj1" fmla="val 2426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ITEMS 3351 &amp; 585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4169A822-467B-60AD-4F52-845C0F7C7C73}"/>
              </a:ext>
            </a:extLst>
          </p:cNvPr>
          <p:cNvGrpSpPr/>
          <p:nvPr/>
        </p:nvGrpSpPr>
        <p:grpSpPr>
          <a:xfrm>
            <a:off x="697820" y="1854020"/>
            <a:ext cx="748376" cy="748376"/>
            <a:chOff x="772916" y="1743979"/>
            <a:chExt cx="748376" cy="7483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83130B7-FBE4-3051-B9C9-1906D3AF82E1}"/>
                </a:ext>
              </a:extLst>
            </p:cNvPr>
            <p:cNvSpPr/>
            <p:nvPr/>
          </p:nvSpPr>
          <p:spPr>
            <a:xfrm>
              <a:off x="772916" y="1743979"/>
              <a:ext cx="748376" cy="74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34F9587E-5552-219E-A16B-67C49AFE018F}"/>
                </a:ext>
              </a:extLst>
            </p:cNvPr>
            <p:cNvSpPr/>
            <p:nvPr/>
          </p:nvSpPr>
          <p:spPr>
            <a:xfrm>
              <a:off x="853484" y="1824547"/>
              <a:ext cx="587240" cy="587240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A6FB191-6F96-BEC3-0310-2F319BA055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A </a:t>
            </a:r>
            <a:r>
              <a:rPr lang="en-GB" b="1">
                <a:solidFill>
                  <a:srgbClr val="FF4F01"/>
                </a:solidFill>
              </a:rPr>
              <a:t>Strong Purchasing Correlation </a:t>
            </a:r>
            <a:r>
              <a:rPr lang="en-GB"/>
              <a:t>was found for Items 3351 and 585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48CFB2-AA2E-1C15-8FB5-402CB27D55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10</a:t>
            </a:fld>
            <a:endParaRPr lang="it-IT"/>
          </a:p>
        </p:txBody>
      </p:sp>
      <p:pic>
        <p:nvPicPr>
          <p:cNvPr id="8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D87BF1EB-3EEB-A692-9B7C-665258EF2B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51"/>
          <a:stretch/>
        </p:blipFill>
        <p:spPr>
          <a:xfrm>
            <a:off x="1017728" y="2601799"/>
            <a:ext cx="5299623" cy="3174544"/>
          </a:xfrm>
          <a:prstGeom prst="roundRect">
            <a:avLst>
              <a:gd name="adj" fmla="val 5452"/>
            </a:avLst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2790A695-5A1B-8420-A88A-DCE997ECBB09}"/>
              </a:ext>
            </a:extLst>
          </p:cNvPr>
          <p:cNvSpPr>
            <a:spLocks/>
          </p:cNvSpPr>
          <p:nvPr/>
        </p:nvSpPr>
        <p:spPr>
          <a:xfrm>
            <a:off x="5226382" y="3183441"/>
            <a:ext cx="489068" cy="178402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C4258F4-1359-EDA4-6B57-6E6B1FF2F9EE}"/>
              </a:ext>
            </a:extLst>
          </p:cNvPr>
          <p:cNvSpPr>
            <a:spLocks/>
          </p:cNvSpPr>
          <p:nvPr/>
        </p:nvSpPr>
        <p:spPr>
          <a:xfrm>
            <a:off x="5768472" y="3183441"/>
            <a:ext cx="489068" cy="343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EE26119-DB2F-8DCF-EB69-3C74A80BAC11}"/>
              </a:ext>
            </a:extLst>
          </p:cNvPr>
          <p:cNvSpPr>
            <a:spLocks/>
          </p:cNvSpPr>
          <p:nvPr/>
        </p:nvSpPr>
        <p:spPr>
          <a:xfrm>
            <a:off x="1446196" y="3183441"/>
            <a:ext cx="3667716" cy="343366"/>
          </a:xfrm>
          <a:prstGeom prst="round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BD801544-7346-DB32-F5F6-DACBD139BDD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37298" y="1993498"/>
            <a:ext cx="469421" cy="469421"/>
          </a:xfrm>
          <a:prstGeom prst="rect">
            <a:avLst/>
          </a:prstGeom>
        </p:spPr>
      </p:pic>
      <p:grpSp>
        <p:nvGrpSpPr>
          <p:cNvPr id="33" name="Group 32">
            <a:extLst>
              <a:ext uri="{FF2B5EF4-FFF2-40B4-BE49-F238E27FC236}">
                <a16:creationId xmlns:a16="http://schemas.microsoft.com/office/drawing/2014/main" id="{AD275DC1-B191-3688-3D49-05F0ECC40BE0}"/>
              </a:ext>
            </a:extLst>
          </p:cNvPr>
          <p:cNvGrpSpPr/>
          <p:nvPr/>
        </p:nvGrpSpPr>
        <p:grpSpPr>
          <a:xfrm>
            <a:off x="6967536" y="1940627"/>
            <a:ext cx="4386264" cy="4008759"/>
            <a:chOff x="838200" y="1711041"/>
            <a:chExt cx="4386264" cy="42383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 useBgFill="1">
          <p:nvSpPr>
            <p:cNvPr id="37" name="Round Same-side Corner of Rectangle 36">
              <a:extLst>
                <a:ext uri="{FF2B5EF4-FFF2-40B4-BE49-F238E27FC236}">
                  <a16:creationId xmlns:a16="http://schemas.microsoft.com/office/drawing/2014/main" id="{513363CC-11E2-AC4F-7E7C-3FFFD4E33DE6}"/>
                </a:ext>
              </a:extLst>
            </p:cNvPr>
            <p:cNvSpPr/>
            <p:nvPr/>
          </p:nvSpPr>
          <p:spPr>
            <a:xfrm flipV="1">
              <a:off x="838200" y="2265828"/>
              <a:ext cx="4386264" cy="3683559"/>
            </a:xfrm>
            <a:prstGeom prst="round2SameRect">
              <a:avLst>
                <a:gd name="adj1" fmla="val 3079"/>
                <a:gd name="adj2" fmla="val 0"/>
              </a:avLst>
            </a:prstGeom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8" name="Round Same-side Corner of Rectangle 37">
              <a:extLst>
                <a:ext uri="{FF2B5EF4-FFF2-40B4-BE49-F238E27FC236}">
                  <a16:creationId xmlns:a16="http://schemas.microsoft.com/office/drawing/2014/main" id="{90B746FA-1AF4-7622-CD63-F522D1D2978C}"/>
                </a:ext>
              </a:extLst>
            </p:cNvPr>
            <p:cNvSpPr/>
            <p:nvPr/>
          </p:nvSpPr>
          <p:spPr>
            <a:xfrm>
              <a:off x="838200" y="1711041"/>
              <a:ext cx="4386264" cy="557995"/>
            </a:xfrm>
            <a:prstGeom prst="round2SameRect">
              <a:avLst>
                <a:gd name="adj1" fmla="val 2426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RULE 1</a:t>
              </a:r>
            </a:p>
          </p:txBody>
        </p:sp>
      </p:grpSp>
      <p:sp>
        <p:nvSpPr>
          <p:cNvPr id="35" name="Oval 34">
            <a:extLst>
              <a:ext uri="{FF2B5EF4-FFF2-40B4-BE49-F238E27FC236}">
                <a16:creationId xmlns:a16="http://schemas.microsoft.com/office/drawing/2014/main" id="{CDBDC89B-3E21-1C34-E55F-399F09FE6368}"/>
              </a:ext>
            </a:extLst>
          </p:cNvPr>
          <p:cNvSpPr/>
          <p:nvPr/>
        </p:nvSpPr>
        <p:spPr>
          <a:xfrm>
            <a:off x="6827156" y="1854020"/>
            <a:ext cx="748376" cy="748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D817996B-699A-C92D-437D-5B00DCEC6B37}"/>
              </a:ext>
            </a:extLst>
          </p:cNvPr>
          <p:cNvSpPr/>
          <p:nvPr/>
        </p:nvSpPr>
        <p:spPr>
          <a:xfrm>
            <a:off x="6907724" y="1934588"/>
            <a:ext cx="587240" cy="587240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906A0F9D-E846-A3E4-B021-3237DD10740C}"/>
              </a:ext>
            </a:extLst>
          </p:cNvPr>
          <p:cNvSpPr txBox="1"/>
          <p:nvPr/>
        </p:nvSpPr>
        <p:spPr>
          <a:xfrm>
            <a:off x="6967536" y="2462919"/>
            <a:ext cx="4386264" cy="3486467"/>
          </a:xfrm>
          <a:prstGeom prst="rect">
            <a:avLst/>
          </a:prstGeom>
          <a:noFill/>
        </p:spPr>
        <p:txBody>
          <a:bodyPr wrap="square" lIns="432000" tIns="360000" rIns="432000" bIns="360000" rtlCol="0" anchor="ctr" anchorCtr="0">
            <a:noAutofit/>
          </a:bodyPr>
          <a:lstStyle/>
          <a:p>
            <a:pPr>
              <a:spcAft>
                <a:spcPts val="600"/>
              </a:spcAft>
              <a:buClr>
                <a:srgbClr val="FF4F01"/>
              </a:buClr>
            </a:pPr>
            <a:r>
              <a:rPr lang="en-GB"/>
              <a:t>A purchase of item 3351 also leads to a purchase of 585 :</a:t>
            </a:r>
          </a:p>
          <a:p>
            <a:pPr marL="285750" indent="-285750">
              <a:spcAft>
                <a:spcPts val="600"/>
              </a:spcAft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 b="1"/>
              <a:t>83%</a:t>
            </a:r>
            <a:r>
              <a:rPr lang="en-GB"/>
              <a:t> </a:t>
            </a:r>
            <a:r>
              <a:rPr lang="en-GB" b="1"/>
              <a:t>Confidence</a:t>
            </a:r>
          </a:p>
          <a:p>
            <a:pPr marL="285750" indent="-285750">
              <a:spcAft>
                <a:spcPts val="600"/>
              </a:spcAft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 b="1"/>
              <a:t>31%</a:t>
            </a:r>
            <a:r>
              <a:rPr lang="en-GB"/>
              <a:t> </a:t>
            </a:r>
            <a:r>
              <a:rPr lang="en-GB" b="1"/>
              <a:t>Support</a:t>
            </a:r>
            <a:r>
              <a:rPr lang="en-GB"/>
              <a:t> </a:t>
            </a:r>
            <a:r>
              <a:rPr lang="en-GB">
                <a:sym typeface="Wingdings" pitchFamily="2" charset="2"/>
              </a:rPr>
              <a:t>(percentage of customers the rule is true for) </a:t>
            </a:r>
            <a:endParaRPr lang="en-GB"/>
          </a:p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 b="1"/>
              <a:t>1.98 Lift</a:t>
            </a:r>
            <a:r>
              <a:rPr lang="en-GB"/>
              <a:t>: the </a:t>
            </a:r>
            <a:r>
              <a:rPr lang="en-GB">
                <a:sym typeface="Wingdings" pitchFamily="2" charset="2"/>
              </a:rPr>
              <a:t>combination of items occurs almost twice as often as random combinations</a:t>
            </a:r>
          </a:p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System Font Regular"/>
              <a:buChar char="→"/>
            </a:pPr>
            <a:r>
              <a:rPr lang="en-GB">
                <a:sym typeface="Wingdings" pitchFamily="2" charset="2"/>
              </a:rPr>
              <a:t>Prediction of inactive customers’ likelihood to repurchase </a:t>
            </a:r>
            <a:endParaRPr lang="en-GB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11AD778-C135-C6FE-AF4E-DB8C55E86193}"/>
              </a:ext>
            </a:extLst>
          </p:cNvPr>
          <p:cNvSpPr txBox="1"/>
          <p:nvPr/>
        </p:nvSpPr>
        <p:spPr>
          <a:xfrm>
            <a:off x="931951" y="5727594"/>
            <a:ext cx="30061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baseline="30000"/>
              <a:t>1</a:t>
            </a:r>
            <a:r>
              <a:rPr lang="en-US" sz="1000" b="1"/>
              <a:t>Method Used: </a:t>
            </a:r>
            <a:r>
              <a:rPr lang="en-US" sz="1000"/>
              <a:t>Association Rules </a:t>
            </a:r>
            <a:r>
              <a:rPr lang="en-US" sz="1000" kern="0">
                <a:latin typeface="+mj-lt"/>
                <a:cs typeface="Times New Roman" panose="02020603050405020304" pitchFamily="18" charset="0"/>
              </a:rPr>
              <a:t>(Apriori Algorithm)</a:t>
            </a:r>
          </a:p>
        </p:txBody>
      </p:sp>
      <p:pic>
        <p:nvPicPr>
          <p:cNvPr id="4" name="Graphic 3" descr="Link with solid fill">
            <a:extLst>
              <a:ext uri="{FF2B5EF4-FFF2-40B4-BE49-F238E27FC236}">
                <a16:creationId xmlns:a16="http://schemas.microsoft.com/office/drawing/2014/main" id="{7AEFDDC5-D268-2F34-A132-53574B68B42D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981174" y="2008886"/>
            <a:ext cx="440340" cy="4403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5794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39D014-6BF6-25C4-5844-A09F16E453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97BBC5A-525B-6C2D-2492-C389234AE280}"/>
              </a:ext>
            </a:extLst>
          </p:cNvPr>
          <p:cNvGrpSpPr/>
          <p:nvPr/>
        </p:nvGrpSpPr>
        <p:grpSpPr>
          <a:xfrm>
            <a:off x="838200" y="1940627"/>
            <a:ext cx="10515600" cy="4008759"/>
            <a:chOff x="838200" y="1940627"/>
            <a:chExt cx="10515600" cy="40087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9802EC9B-3375-BEB2-8D73-00A74E160B87}"/>
                </a:ext>
              </a:extLst>
            </p:cNvPr>
            <p:cNvSpPr/>
            <p:nvPr/>
          </p:nvSpPr>
          <p:spPr>
            <a:xfrm flipV="1">
              <a:off x="838200" y="2097652"/>
              <a:ext cx="10515600" cy="3851734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F44E5895-67EC-1976-58D6-AABA5CDEA450}"/>
                </a:ext>
              </a:extLst>
            </p:cNvPr>
            <p:cNvSpPr/>
            <p:nvPr/>
          </p:nvSpPr>
          <p:spPr>
            <a:xfrm>
              <a:off x="838200" y="1940627"/>
              <a:ext cx="10515600" cy="1570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EAFC32EE-B0BF-63CE-B9D2-D7AF7E812F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Association Rules reveal </a:t>
            </a:r>
            <a:r>
              <a:rPr lang="en-GB" b="1">
                <a:solidFill>
                  <a:srgbClr val="FF4F01"/>
                </a:solidFill>
              </a:rPr>
              <a:t>Valuable Insights about Inactive Customers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561B65-1C87-ECFC-E115-1EA5599B27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11</a:t>
            </a:fld>
            <a:endParaRPr lang="it-IT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6BB1767E-8B91-E54B-120E-531D969E13BE}"/>
              </a:ext>
            </a:extLst>
          </p:cNvPr>
          <p:cNvSpPr txBox="1"/>
          <p:nvPr/>
        </p:nvSpPr>
        <p:spPr>
          <a:xfrm>
            <a:off x="1828800" y="2625111"/>
            <a:ext cx="8075974" cy="456657"/>
          </a:xfrm>
          <a:prstGeom prst="rect">
            <a:avLst/>
          </a:prstGeom>
          <a:noFill/>
        </p:spPr>
        <p:txBody>
          <a:bodyPr wrap="square" lIns="180000" tIns="0" rIns="0" bIns="0" rtlCol="0" anchor="ctr" anchorCtr="0">
            <a:noAutofit/>
          </a:bodyPr>
          <a:lstStyle/>
          <a:p>
            <a:pPr>
              <a:spcAft>
                <a:spcPts val="2400"/>
              </a:spcAft>
              <a:buClr>
                <a:srgbClr val="FF4F01"/>
              </a:buClr>
            </a:pPr>
            <a:r>
              <a:rPr lang="en-GB"/>
              <a:t>If a customer previously purchased a part of a common purchasing patter, then we can predict what they are likely interested in next.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A32E0FE8-7086-687E-6DB2-15C39B3428C6}"/>
              </a:ext>
            </a:extLst>
          </p:cNvPr>
          <p:cNvGrpSpPr/>
          <p:nvPr/>
        </p:nvGrpSpPr>
        <p:grpSpPr>
          <a:xfrm>
            <a:off x="1256327" y="2544008"/>
            <a:ext cx="568117" cy="568117"/>
            <a:chOff x="-332571" y="2761447"/>
            <a:chExt cx="720000" cy="720000"/>
          </a:xfrm>
        </p:grpSpPr>
        <p:sp>
          <p:nvSpPr>
            <p:cNvPr id="47" name="Oval 46">
              <a:extLst>
                <a:ext uri="{FF2B5EF4-FFF2-40B4-BE49-F238E27FC236}">
                  <a16:creationId xmlns:a16="http://schemas.microsoft.com/office/drawing/2014/main" id="{8CE7FE1D-1267-87C6-F982-5AA65B4C1D61}"/>
                </a:ext>
              </a:extLst>
            </p:cNvPr>
            <p:cNvSpPr/>
            <p:nvPr/>
          </p:nvSpPr>
          <p:spPr>
            <a:xfrm>
              <a:off x="-332571" y="2761447"/>
              <a:ext cx="720000" cy="720000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48" name="Graphic 47" descr="Puzzle pieces outline">
              <a:extLst>
                <a:ext uri="{FF2B5EF4-FFF2-40B4-BE49-F238E27FC236}">
                  <a16:creationId xmlns:a16="http://schemas.microsoft.com/office/drawing/2014/main" id="{36994AFD-3EF3-9458-CAC4-2BB138635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-235913" y="2858105"/>
              <a:ext cx="526685" cy="526685"/>
            </a:xfrm>
            <a:prstGeom prst="rect">
              <a:avLst/>
            </a:prstGeom>
          </p:spPr>
        </p:pic>
      </p:grpSp>
      <p:sp>
        <p:nvSpPr>
          <p:cNvPr id="57" name="Rounded Rectangle 56">
            <a:extLst>
              <a:ext uri="{FF2B5EF4-FFF2-40B4-BE49-F238E27FC236}">
                <a16:creationId xmlns:a16="http://schemas.microsoft.com/office/drawing/2014/main" id="{9D5082B3-2561-1314-7149-BA1AE7DFB1A9}"/>
              </a:ext>
            </a:extLst>
          </p:cNvPr>
          <p:cNvSpPr/>
          <p:nvPr/>
        </p:nvSpPr>
        <p:spPr>
          <a:xfrm>
            <a:off x="950208" y="4506882"/>
            <a:ext cx="10291582" cy="1244622"/>
          </a:xfrm>
          <a:prstGeom prst="roundRect">
            <a:avLst>
              <a:gd name="adj" fmla="val 10257"/>
            </a:avLst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827A098F-A592-2C37-16C9-57953E4C7F5D}"/>
              </a:ext>
            </a:extLst>
          </p:cNvPr>
          <p:cNvSpPr txBox="1"/>
          <p:nvPr/>
        </p:nvSpPr>
        <p:spPr>
          <a:xfrm>
            <a:off x="2093821" y="4722786"/>
            <a:ext cx="8979526" cy="812815"/>
          </a:xfrm>
          <a:prstGeom prst="rect">
            <a:avLst/>
          </a:prstGeom>
          <a:noFill/>
        </p:spPr>
        <p:txBody>
          <a:bodyPr wrap="square" lIns="0" tIns="180000" rIns="0" bIns="180000" rtlCol="0" anchor="ctr" anchorCtr="0">
            <a:noAutofit/>
          </a:bodyPr>
          <a:lstStyle/>
          <a:p>
            <a:pPr>
              <a:spcAft>
                <a:spcPts val="600"/>
              </a:spcAft>
              <a:buClr>
                <a:srgbClr val="FF4F01"/>
              </a:buClr>
            </a:pPr>
            <a:r>
              <a:rPr lang="en-GB" b="1"/>
              <a:t>Conclusion:</a:t>
            </a:r>
          </a:p>
          <a:p>
            <a:pPr>
              <a:spcAft>
                <a:spcPts val="600"/>
              </a:spcAft>
              <a:buClr>
                <a:srgbClr val="FF4F01"/>
              </a:buClr>
            </a:pPr>
            <a:r>
              <a:rPr lang="en-GB"/>
              <a:t>If a customer’s </a:t>
            </a:r>
            <a:r>
              <a:rPr lang="en-GB" b="1">
                <a:solidFill>
                  <a:srgbClr val="FF4F01"/>
                </a:solidFill>
              </a:rPr>
              <a:t>past behaviour matches a strong rule</a:t>
            </a:r>
            <a:r>
              <a:rPr lang="en-GB"/>
              <a:t>, indicating a future purchase, they are more </a:t>
            </a:r>
            <a:r>
              <a:rPr lang="en-GB" b="1">
                <a:solidFill>
                  <a:srgbClr val="FF4F01"/>
                </a:solidFill>
              </a:rPr>
              <a:t>likely to respond to targeted reactivation campaigns </a:t>
            </a:r>
            <a:r>
              <a:rPr lang="en-GB"/>
              <a:t>featuring related products.   </a:t>
            </a:r>
          </a:p>
        </p:txBody>
      </p:sp>
      <p:pic>
        <p:nvPicPr>
          <p:cNvPr id="56" name="Graphic 55" descr="Bullseye with solid fill">
            <a:extLst>
              <a:ext uri="{FF2B5EF4-FFF2-40B4-BE49-F238E27FC236}">
                <a16:creationId xmlns:a16="http://schemas.microsoft.com/office/drawing/2014/main" id="{CF668C0A-A58D-6B93-7702-B70CA53C0A05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83186" y="4676727"/>
            <a:ext cx="914400" cy="914400"/>
          </a:xfrm>
          <a:prstGeom prst="rect">
            <a:avLst/>
          </a:prstGeom>
        </p:spPr>
      </p:pic>
      <p:grpSp>
        <p:nvGrpSpPr>
          <p:cNvPr id="12" name="Group 11">
            <a:extLst>
              <a:ext uri="{FF2B5EF4-FFF2-40B4-BE49-F238E27FC236}">
                <a16:creationId xmlns:a16="http://schemas.microsoft.com/office/drawing/2014/main" id="{07E235E6-C146-E8D2-2C9A-F5E55728AEFD}"/>
              </a:ext>
            </a:extLst>
          </p:cNvPr>
          <p:cNvGrpSpPr/>
          <p:nvPr/>
        </p:nvGrpSpPr>
        <p:grpSpPr>
          <a:xfrm>
            <a:off x="1256326" y="3429000"/>
            <a:ext cx="568117" cy="568117"/>
            <a:chOff x="174278" y="3648259"/>
            <a:chExt cx="568117" cy="568117"/>
          </a:xfrm>
        </p:grpSpPr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528E77C1-1FC2-A053-EAE5-15BBE4B98475}"/>
                </a:ext>
              </a:extLst>
            </p:cNvPr>
            <p:cNvSpPr/>
            <p:nvPr/>
          </p:nvSpPr>
          <p:spPr>
            <a:xfrm>
              <a:off x="174278" y="3648259"/>
              <a:ext cx="568117" cy="568117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pic>
          <p:nvPicPr>
            <p:cNvPr id="8" name="Graphic 7" descr="Target Audience outline">
              <a:extLst>
                <a:ext uri="{FF2B5EF4-FFF2-40B4-BE49-F238E27FC236}">
                  <a16:creationId xmlns:a16="http://schemas.microsoft.com/office/drawing/2014/main" id="{FDD965E7-1827-BACE-6791-7DEC58A2632E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/>
            </a:stretch>
          </p:blipFill>
          <p:spPr>
            <a:xfrm>
              <a:off x="227924" y="3702334"/>
              <a:ext cx="459965" cy="459965"/>
            </a:xfrm>
            <a:prstGeom prst="rect">
              <a:avLst/>
            </a:prstGeom>
          </p:spPr>
        </p:pic>
      </p:grpSp>
      <p:sp>
        <p:nvSpPr>
          <p:cNvPr id="14" name="TextBox 13">
            <a:extLst>
              <a:ext uri="{FF2B5EF4-FFF2-40B4-BE49-F238E27FC236}">
                <a16:creationId xmlns:a16="http://schemas.microsoft.com/office/drawing/2014/main" id="{312F2059-09BB-142D-86E3-C325B879270D}"/>
              </a:ext>
            </a:extLst>
          </p:cNvPr>
          <p:cNvSpPr txBox="1"/>
          <p:nvPr/>
        </p:nvSpPr>
        <p:spPr>
          <a:xfrm>
            <a:off x="1828800" y="3484730"/>
            <a:ext cx="8075974" cy="456657"/>
          </a:xfrm>
          <a:prstGeom prst="rect">
            <a:avLst/>
          </a:prstGeom>
          <a:noFill/>
        </p:spPr>
        <p:txBody>
          <a:bodyPr wrap="square" lIns="180000" tIns="0" rIns="0" bIns="0" rtlCol="0" anchor="ctr" anchorCtr="0">
            <a:noAutofit/>
          </a:bodyPr>
          <a:lstStyle/>
          <a:p>
            <a:pPr>
              <a:spcAft>
                <a:spcPts val="2400"/>
              </a:spcAft>
              <a:buClr>
                <a:srgbClr val="FF4F01"/>
              </a:buClr>
            </a:pPr>
            <a:r>
              <a:rPr lang="en-GB"/>
              <a:t>Customers share behaviour patterns with currently active customers.</a:t>
            </a:r>
          </a:p>
        </p:txBody>
      </p:sp>
    </p:spTree>
    <p:extLst>
      <p:ext uri="{BB962C8B-B14F-4D97-AF65-F5344CB8AC3E}">
        <p14:creationId xmlns:p14="http://schemas.microsoft.com/office/powerpoint/2010/main" val="221039722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3767AAA-DBC4-E9CB-4DBB-6AEA2EE7E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34E0B1DC-D909-A1CF-0A5C-2F961404B75A}"/>
              </a:ext>
            </a:extLst>
          </p:cNvPr>
          <p:cNvGrpSpPr/>
          <p:nvPr/>
        </p:nvGrpSpPr>
        <p:grpSpPr>
          <a:xfrm>
            <a:off x="694423" y="1456681"/>
            <a:ext cx="5257800" cy="4680905"/>
            <a:chOff x="838200" y="1711041"/>
            <a:chExt cx="5658678" cy="42383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E69C6119-49C6-737B-E44A-6E15AAD2E8FC}"/>
                </a:ext>
              </a:extLst>
            </p:cNvPr>
            <p:cNvSpPr/>
            <p:nvPr/>
          </p:nvSpPr>
          <p:spPr>
            <a:xfrm flipV="1">
              <a:off x="838200" y="2265828"/>
              <a:ext cx="5658678" cy="3683559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C41D12B6-D7B3-B5E3-CF28-98CEEB39465F}"/>
                </a:ext>
              </a:extLst>
            </p:cNvPr>
            <p:cNvSpPr/>
            <p:nvPr/>
          </p:nvSpPr>
          <p:spPr>
            <a:xfrm>
              <a:off x="838200" y="1711041"/>
              <a:ext cx="5658678" cy="557995"/>
            </a:xfrm>
            <a:prstGeom prst="round2SameRect">
              <a:avLst>
                <a:gd name="adj1" fmla="val 2426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/>
                <a:t>Supervised approach</a:t>
              </a:r>
            </a:p>
            <a:p>
              <a:pPr algn="ctr"/>
              <a:r>
                <a:rPr lang="en-GB"/>
                <a:t>Classification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1D9F2A9C-212B-8462-4008-C0FDEBE4B0C9}"/>
              </a:ext>
            </a:extLst>
          </p:cNvPr>
          <p:cNvSpPr/>
          <p:nvPr/>
        </p:nvSpPr>
        <p:spPr>
          <a:xfrm>
            <a:off x="516845" y="1376113"/>
            <a:ext cx="748376" cy="748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DBD914ED-531E-2863-2A2B-24F63D500A50}"/>
              </a:ext>
            </a:extLst>
          </p:cNvPr>
          <p:cNvSpPr/>
          <p:nvPr/>
        </p:nvSpPr>
        <p:spPr>
          <a:xfrm>
            <a:off x="6102589" y="1456681"/>
            <a:ext cx="587240" cy="587240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1739AC60-8338-BFE9-BFB9-ACC752F013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6162" y="136525"/>
            <a:ext cx="10515600" cy="1325563"/>
          </a:xfrm>
        </p:spPr>
        <p:txBody>
          <a:bodyPr>
            <a:normAutofit/>
          </a:bodyPr>
          <a:lstStyle/>
          <a:p>
            <a:r>
              <a:rPr lang="en-GB"/>
              <a:t>Next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A8B7DD-8165-D4C0-0E4E-81DFE32E84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12</a:t>
            </a:fld>
            <a:endParaRPr lang="it-IT"/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1837CDEC-54FC-192D-763B-BF74F58BEB28}"/>
              </a:ext>
            </a:extLst>
          </p:cNvPr>
          <p:cNvGrpSpPr/>
          <p:nvPr/>
        </p:nvGrpSpPr>
        <p:grpSpPr>
          <a:xfrm>
            <a:off x="6298687" y="1456681"/>
            <a:ext cx="5257800" cy="4680905"/>
            <a:chOff x="838200" y="1711041"/>
            <a:chExt cx="5658678" cy="42383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6" name="Round Same-side Corner of Rectangle 14">
              <a:extLst>
                <a:ext uri="{FF2B5EF4-FFF2-40B4-BE49-F238E27FC236}">
                  <a16:creationId xmlns:a16="http://schemas.microsoft.com/office/drawing/2014/main" id="{289749AB-D028-1707-94DF-E0A5FB73E1C4}"/>
                </a:ext>
              </a:extLst>
            </p:cNvPr>
            <p:cNvSpPr/>
            <p:nvPr/>
          </p:nvSpPr>
          <p:spPr>
            <a:xfrm flipV="1">
              <a:off x="838200" y="2265828"/>
              <a:ext cx="5658678" cy="3683559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lIns="91440" tIns="45720" rIns="91440" bIns="45720" rtlCol="0" anchor="ctr"/>
            <a:lstStyle/>
            <a:p>
              <a:pPr algn="ctr"/>
              <a:endParaRPr lang="en-GB" u="sng"/>
            </a:p>
            <a:p>
              <a:pPr algn="ctr"/>
              <a:endParaRPr lang="en-GB" u="sng">
                <a:ea typeface="Calibri"/>
                <a:cs typeface="Calibri"/>
              </a:endParaRPr>
            </a:p>
            <a:p>
              <a:pPr algn="ctr"/>
              <a:endParaRPr lang="en-GB" u="sng">
                <a:ea typeface="Calibri"/>
                <a:cs typeface="Calibri"/>
              </a:endParaRPr>
            </a:p>
          </p:txBody>
        </p:sp>
        <p:sp>
          <p:nvSpPr>
            <p:cNvPr id="7" name="Round Same-side Corner of Rectangle 26">
              <a:extLst>
                <a:ext uri="{FF2B5EF4-FFF2-40B4-BE49-F238E27FC236}">
                  <a16:creationId xmlns:a16="http://schemas.microsoft.com/office/drawing/2014/main" id="{0E965DBA-4893-E26D-8EC4-EC4851E9B06F}"/>
                </a:ext>
              </a:extLst>
            </p:cNvPr>
            <p:cNvSpPr/>
            <p:nvPr/>
          </p:nvSpPr>
          <p:spPr>
            <a:xfrm>
              <a:off x="838200" y="1711041"/>
              <a:ext cx="5658678" cy="557995"/>
            </a:xfrm>
            <a:prstGeom prst="round2SameRect">
              <a:avLst>
                <a:gd name="adj1" fmla="val 2426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b="1" u="sng"/>
                <a:t>Unsupervised approach</a:t>
              </a:r>
            </a:p>
            <a:p>
              <a:pPr algn="ctr"/>
              <a:r>
                <a:rPr lang="en-US" sz="1800" b="1" u="sng"/>
                <a:t>Clustering</a:t>
              </a:r>
              <a:endParaRPr lang="en-GB" u="sng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3681635A-E1DD-F902-EE87-9B78A2BF8E59}"/>
              </a:ext>
            </a:extLst>
          </p:cNvPr>
          <p:cNvSpPr txBox="1"/>
          <p:nvPr/>
        </p:nvSpPr>
        <p:spPr>
          <a:xfrm>
            <a:off x="762001" y="2600325"/>
            <a:ext cx="5148470" cy="3248024"/>
          </a:xfrm>
          <a:prstGeom prst="rect">
            <a:avLst/>
          </a:prstGeom>
          <a:noFill/>
        </p:spPr>
        <p:txBody>
          <a:bodyPr wrap="square" lIns="180000" tIns="0" rIns="0" bIns="0" rtlCol="0" anchor="ctr" anchorCtr="0">
            <a:noAutofit/>
          </a:bodyPr>
          <a:lstStyle/>
          <a:p>
            <a:pPr marL="0" indent="0">
              <a:buNone/>
            </a:pPr>
            <a:r>
              <a:rPr lang="en-US" sz="1400"/>
              <a:t>We split data in 2 groups (the ones who bought after 2 years/ who did not)</a:t>
            </a:r>
          </a:p>
          <a:p>
            <a:pPr marL="0" indent="0">
              <a:buNone/>
            </a:pPr>
            <a:r>
              <a:rPr lang="en-US" sz="1400"/>
              <a:t>Now target column</a:t>
            </a:r>
          </a:p>
          <a:p>
            <a:pPr marL="0" indent="0">
              <a:buNone/>
            </a:pPr>
            <a:endParaRPr lang="en-US" sz="1400"/>
          </a:p>
          <a:p>
            <a:pPr marL="0" indent="0">
              <a:buNone/>
            </a:pPr>
            <a:r>
              <a:rPr lang="en-US" sz="1400"/>
              <a:t>Model Training using prepared data, build a machine learning model that outputs a probability of reactivation for an inactive customer.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Random Forest (handles non-linearity and works well with categorical variables)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Binary Logistic Regression (needs encoding, but can handle imbalanced data)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Neural Network</a:t>
            </a:r>
          </a:p>
          <a:p>
            <a:endParaRPr lang="en-US" sz="1400"/>
          </a:p>
          <a:p>
            <a:pPr marL="0" indent="0">
              <a:buNone/>
            </a:pPr>
            <a:r>
              <a:rPr lang="en-US" sz="1400"/>
              <a:t>The goal is train a model that, given a customer’s historical features, predicts the chance they will “reactivate” (make a purchase after long inactivity).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6F33678B-3A8A-1580-5588-0472F5153EF7}"/>
              </a:ext>
            </a:extLst>
          </p:cNvPr>
          <p:cNvSpPr/>
          <p:nvPr/>
        </p:nvSpPr>
        <p:spPr>
          <a:xfrm>
            <a:off x="6076950" y="1376113"/>
            <a:ext cx="748376" cy="748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6C0CC54-7742-D81E-1C5A-55123B2E100A}"/>
              </a:ext>
            </a:extLst>
          </p:cNvPr>
          <p:cNvSpPr/>
          <p:nvPr/>
        </p:nvSpPr>
        <p:spPr>
          <a:xfrm>
            <a:off x="592684" y="1441874"/>
            <a:ext cx="587240" cy="587240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Calibri"/>
                <a:cs typeface="Calibri"/>
              </a:rPr>
              <a:t>1</a:t>
            </a:r>
            <a:endParaRPr lang="pt-BR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DD19218-BF83-F3B3-F64D-30665D7D6D2C}"/>
              </a:ext>
            </a:extLst>
          </p:cNvPr>
          <p:cNvSpPr/>
          <p:nvPr/>
        </p:nvSpPr>
        <p:spPr>
          <a:xfrm>
            <a:off x="6157846" y="1450144"/>
            <a:ext cx="587240" cy="587240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tIns="45720" rIns="91440" bIns="45720" rtlCol="0" anchor="ctr"/>
          <a:lstStyle/>
          <a:p>
            <a:pPr algn="ctr"/>
            <a:r>
              <a:rPr lang="en-GB">
                <a:ea typeface="Calibri"/>
                <a:cs typeface="Calibri"/>
              </a:rPr>
              <a:t>2</a:t>
            </a:r>
            <a:endParaRPr lang="en-GB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6C1968-31B6-3AE8-58F2-88C136FF306D}"/>
              </a:ext>
            </a:extLst>
          </p:cNvPr>
          <p:cNvSpPr txBox="1"/>
          <p:nvPr/>
        </p:nvSpPr>
        <p:spPr>
          <a:xfrm>
            <a:off x="6448426" y="2205057"/>
            <a:ext cx="4981574" cy="3643292"/>
          </a:xfrm>
          <a:prstGeom prst="rect">
            <a:avLst/>
          </a:prstGeom>
          <a:noFill/>
        </p:spPr>
        <p:txBody>
          <a:bodyPr wrap="square" lIns="180000" tIns="288000" rIns="0" bIns="0" rtlCol="0" anchor="t" anchorCtr="0">
            <a:noAutofit/>
          </a:bodyPr>
          <a:lstStyle/>
          <a:p>
            <a:pPr>
              <a:lnSpc>
                <a:spcPct val="70000"/>
              </a:lnSpc>
            </a:pPr>
            <a:r>
              <a:rPr lang="en-US" sz="1400"/>
              <a:t>In addition to a predictive model, you can apply clustering to segment inactive customers into groups with similar characteristics</a:t>
            </a:r>
          </a:p>
          <a:p>
            <a:pPr>
              <a:lnSpc>
                <a:spcPct val="70000"/>
              </a:lnSpc>
            </a:pPr>
            <a:endParaRPr lang="en-US" sz="1400"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400">
                <a:ea typeface="Calibri"/>
                <a:cs typeface="Calibri"/>
              </a:rPr>
              <a:t>Goal: Create group of clusters based on purchase behaviors to understand the cycle of purchases for each client.</a:t>
            </a:r>
          </a:p>
          <a:p>
            <a:pPr>
              <a:lnSpc>
                <a:spcPct val="70000"/>
              </a:lnSpc>
            </a:pPr>
            <a:endParaRPr lang="en-US" sz="1400">
              <a:ea typeface="Calibri"/>
              <a:cs typeface="Calibri"/>
            </a:endParaRPr>
          </a:p>
          <a:p>
            <a:pPr>
              <a:lnSpc>
                <a:spcPct val="70000"/>
              </a:lnSpc>
            </a:pPr>
            <a:r>
              <a:rPr lang="en-US" sz="1400">
                <a:ea typeface="Calibri"/>
                <a:cs typeface="Calibri"/>
              </a:rPr>
              <a:t>Ex: purchase every 3m, 6m, 1y</a:t>
            </a:r>
          </a:p>
        </p:txBody>
      </p:sp>
    </p:spTree>
    <p:extLst>
      <p:ext uri="{BB962C8B-B14F-4D97-AF65-F5344CB8AC3E}">
        <p14:creationId xmlns:p14="http://schemas.microsoft.com/office/powerpoint/2010/main" val="260460782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egnaposto piè di pa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egnaposto numero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13</a:t>
            </a:fld>
            <a:endParaRPr lang="it-IT"/>
          </a:p>
        </p:txBody>
      </p:sp>
      <p:sp>
        <p:nvSpPr>
          <p:cNvPr id="6" name="Titolo 1"/>
          <p:cNvSpPr>
            <a:spLocks noGrp="1"/>
          </p:cNvSpPr>
          <p:nvPr>
            <p:ph type="title"/>
          </p:nvPr>
        </p:nvSpPr>
        <p:spPr>
          <a:xfrm>
            <a:off x="814388" y="2244725"/>
            <a:ext cx="10396537" cy="1152525"/>
          </a:xfrm>
        </p:spPr>
        <p:txBody>
          <a:bodyPr>
            <a:normAutofit fontScale="90000"/>
          </a:bodyPr>
          <a:lstStyle/>
          <a:p>
            <a:pPr algn="ctr" defTabSz="457200" eaLnBrk="1" hangingPunct="1">
              <a:lnSpc>
                <a:spcPct val="100000"/>
              </a:lnSpc>
              <a:defRPr/>
            </a:pPr>
            <a:r>
              <a:rPr lang="it-IT" sz="2800" b="1" cap="none">
                <a:solidFill>
                  <a:srgbClr val="7F7F7F"/>
                </a:solidFill>
                <a:latin typeface="Arial"/>
                <a:ea typeface="ヒラギノ角ゴ Pro W3" charset="-128"/>
                <a:cs typeface="Arial"/>
              </a:rPr>
              <a:t>THANK YOU FOR YOUR ATTENTION</a:t>
            </a:r>
            <a:br>
              <a:rPr lang="it-IT" sz="2800" b="1" cap="none">
                <a:solidFill>
                  <a:srgbClr val="7F7F7F"/>
                </a:solidFill>
                <a:latin typeface="Arial"/>
                <a:ea typeface="ヒラギノ角ゴ Pro W3" charset="-128"/>
                <a:cs typeface="Arial"/>
              </a:rPr>
            </a:br>
            <a:br>
              <a:rPr lang="it-IT" sz="2800" b="1" cap="none">
                <a:solidFill>
                  <a:srgbClr val="7F7F7F"/>
                </a:solidFill>
                <a:latin typeface="Arial"/>
                <a:ea typeface="ヒラギノ角ゴ Pro W3" charset="-128"/>
                <a:cs typeface="Arial"/>
              </a:rPr>
            </a:br>
            <a:r>
              <a:rPr lang="it-IT" sz="2800" b="1" cap="none">
                <a:solidFill>
                  <a:srgbClr val="7F7F7F"/>
                </a:solidFill>
                <a:latin typeface="Arial"/>
                <a:ea typeface="ヒラギノ角ゴ Pro W3" charset="-128"/>
                <a:cs typeface="Arial"/>
              </a:rPr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2057446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734BAC-6A56-ED6E-08D7-1E502EA562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" name="Content Placeholder 5" descr="A graph of sales per client&#10;&#10;AI-generated content may be incorrect.">
            <a:extLst>
              <a:ext uri="{FF2B5EF4-FFF2-40B4-BE49-F238E27FC236}">
                <a16:creationId xmlns:a16="http://schemas.microsoft.com/office/drawing/2014/main" id="{1E9A8ABD-4762-F177-661E-B53490DA58D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14528" y="148012"/>
            <a:ext cx="11362944" cy="5935299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6DE418E-CD9C-1841-A101-9E901F84A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it-IT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48C396-12D7-6208-A174-D07C6B8B07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14</a:t>
            </a:fld>
            <a:endParaRPr lang="it-IT"/>
          </a:p>
        </p:txBody>
      </p:sp>
    </p:spTree>
    <p:extLst>
      <p:ext uri="{BB962C8B-B14F-4D97-AF65-F5344CB8AC3E}">
        <p14:creationId xmlns:p14="http://schemas.microsoft.com/office/powerpoint/2010/main" val="64290820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B4F67A-7B67-77FA-63F8-D26907EA1D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4CB2DAE-7B8E-CE35-878B-36F48F518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 b="1">
                <a:solidFill>
                  <a:srgbClr val="FF4F01"/>
                </a:solidFill>
              </a:rPr>
              <a:t>Reactivation of Inactive Customers </a:t>
            </a:r>
            <a:r>
              <a:rPr lang="en-GB"/>
              <a:t>can help leverage Economic Potential 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8E79F-A564-69A7-3F73-2CCC56D4FC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2</a:t>
            </a:fld>
            <a:endParaRPr lang="it-IT"/>
          </a:p>
        </p:txBody>
      </p:sp>
      <p:pic>
        <p:nvPicPr>
          <p:cNvPr id="40" name="Graphic 39" descr="Magnifying glass with solid fill">
            <a:extLst>
              <a:ext uri="{FF2B5EF4-FFF2-40B4-BE49-F238E27FC236}">
                <a16:creationId xmlns:a16="http://schemas.microsoft.com/office/drawing/2014/main" id="{A851295D-25E0-5734-C64B-40297672A9E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44" y="2058708"/>
            <a:ext cx="338999" cy="338999"/>
          </a:xfrm>
          <a:prstGeom prst="rect">
            <a:avLst/>
          </a:prstGeom>
        </p:spPr>
      </p:pic>
      <p:grpSp>
        <p:nvGrpSpPr>
          <p:cNvPr id="17" name="Group 16">
            <a:extLst>
              <a:ext uri="{FF2B5EF4-FFF2-40B4-BE49-F238E27FC236}">
                <a16:creationId xmlns:a16="http://schemas.microsoft.com/office/drawing/2014/main" id="{E41BB12B-30CF-DC01-1C89-26A305AEAB9D}"/>
              </a:ext>
            </a:extLst>
          </p:cNvPr>
          <p:cNvGrpSpPr/>
          <p:nvPr/>
        </p:nvGrpSpPr>
        <p:grpSpPr>
          <a:xfrm>
            <a:off x="6167655" y="1854020"/>
            <a:ext cx="5186145" cy="4095366"/>
            <a:chOff x="697820" y="1854020"/>
            <a:chExt cx="5186145" cy="4095366"/>
          </a:xfrm>
        </p:grpSpPr>
        <p:grpSp>
          <p:nvGrpSpPr>
            <p:cNvPr id="18" name="Group 17">
              <a:extLst>
                <a:ext uri="{FF2B5EF4-FFF2-40B4-BE49-F238E27FC236}">
                  <a16:creationId xmlns:a16="http://schemas.microsoft.com/office/drawing/2014/main" id="{B3C9EAB4-91F6-AF78-1D2A-C6363BB9D821}"/>
                </a:ext>
              </a:extLst>
            </p:cNvPr>
            <p:cNvGrpSpPr/>
            <p:nvPr/>
          </p:nvGrpSpPr>
          <p:grpSpPr>
            <a:xfrm>
              <a:off x="838200" y="1940627"/>
              <a:ext cx="5045765" cy="4008759"/>
              <a:chOff x="838200" y="1711041"/>
              <a:chExt cx="5658678" cy="423834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26" name="Round Same-side Corner of Rectangle 25">
                <a:extLst>
                  <a:ext uri="{FF2B5EF4-FFF2-40B4-BE49-F238E27FC236}">
                    <a16:creationId xmlns:a16="http://schemas.microsoft.com/office/drawing/2014/main" id="{233BFCB3-FAF7-5E9E-A99F-6A3DA05C0730}"/>
                  </a:ext>
                </a:extLst>
              </p:cNvPr>
              <p:cNvSpPr/>
              <p:nvPr/>
            </p:nvSpPr>
            <p:spPr>
              <a:xfrm flipV="1">
                <a:off x="838200" y="2265828"/>
                <a:ext cx="5658678" cy="3683559"/>
              </a:xfrm>
              <a:prstGeom prst="round2SameRect">
                <a:avLst>
                  <a:gd name="adj1" fmla="val 307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9" name="Round Same-side Corner of Rectangle 28">
                <a:extLst>
                  <a:ext uri="{FF2B5EF4-FFF2-40B4-BE49-F238E27FC236}">
                    <a16:creationId xmlns:a16="http://schemas.microsoft.com/office/drawing/2014/main" id="{B46D5C4A-ABE0-FCC5-4BBF-2528BB7A5B34}"/>
                  </a:ext>
                </a:extLst>
              </p:cNvPr>
              <p:cNvSpPr/>
              <p:nvPr/>
            </p:nvSpPr>
            <p:spPr>
              <a:xfrm>
                <a:off x="838200" y="1711041"/>
                <a:ext cx="5658678" cy="557995"/>
              </a:xfrm>
              <a:prstGeom prst="round2SameRect">
                <a:avLst>
                  <a:gd name="adj1" fmla="val 24260"/>
                  <a:gd name="adj2" fmla="val 0"/>
                </a:avLst>
              </a:prstGeom>
              <a:solidFill>
                <a:srgbClr val="FF4F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EXPECTED OUTCOME</a:t>
                </a:r>
              </a:p>
            </p:txBody>
          </p:sp>
        </p:grp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279EDFFB-1A9B-667B-019F-12A7C9E7B76B}"/>
                </a:ext>
              </a:extLst>
            </p:cNvPr>
            <p:cNvGrpSpPr/>
            <p:nvPr/>
          </p:nvGrpSpPr>
          <p:grpSpPr>
            <a:xfrm>
              <a:off x="697820" y="1854020"/>
              <a:ext cx="748376" cy="748376"/>
              <a:chOff x="772916" y="1743979"/>
              <a:chExt cx="748376" cy="748376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64C430DA-B1E0-D0AD-621D-13BF45157658}"/>
                  </a:ext>
                </a:extLst>
              </p:cNvPr>
              <p:cNvSpPr/>
              <p:nvPr/>
            </p:nvSpPr>
            <p:spPr>
              <a:xfrm>
                <a:off x="772916" y="1743979"/>
                <a:ext cx="748376" cy="7483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5" name="Oval 24">
                <a:extLst>
                  <a:ext uri="{FF2B5EF4-FFF2-40B4-BE49-F238E27FC236}">
                    <a16:creationId xmlns:a16="http://schemas.microsoft.com/office/drawing/2014/main" id="{B280864E-005A-D608-FB78-F9B78A769D9E}"/>
                  </a:ext>
                </a:extLst>
              </p:cNvPr>
              <p:cNvSpPr/>
              <p:nvPr/>
            </p:nvSpPr>
            <p:spPr>
              <a:xfrm>
                <a:off x="853484" y="1824547"/>
                <a:ext cx="587240" cy="587240"/>
              </a:xfrm>
              <a:prstGeom prst="ellipse">
                <a:avLst/>
              </a:prstGeom>
              <a:solidFill>
                <a:srgbClr val="FF4F0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sp>
        <p:nvSpPr>
          <p:cNvPr id="30" name="TextBox 29">
            <a:extLst>
              <a:ext uri="{FF2B5EF4-FFF2-40B4-BE49-F238E27FC236}">
                <a16:creationId xmlns:a16="http://schemas.microsoft.com/office/drawing/2014/main" id="{4A516226-EB6A-B513-40CE-82A77E00C8C0}"/>
              </a:ext>
            </a:extLst>
          </p:cNvPr>
          <p:cNvSpPr txBox="1"/>
          <p:nvPr/>
        </p:nvSpPr>
        <p:spPr>
          <a:xfrm>
            <a:off x="6329480" y="2462919"/>
            <a:ext cx="5024320" cy="3484025"/>
          </a:xfrm>
          <a:prstGeom prst="rect">
            <a:avLst/>
          </a:prstGeom>
          <a:noFill/>
        </p:spPr>
        <p:txBody>
          <a:bodyPr wrap="square" lIns="432000" tIns="360000" rIns="432000" bIns="360000" rtlCol="0" anchor="ctr" anchorCtr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/>
              <a:t>Development of a </a:t>
            </a:r>
            <a:r>
              <a:rPr lang="en-GB" b="1"/>
              <a:t>reactivation prediction model</a:t>
            </a:r>
            <a:r>
              <a:rPr lang="en-GB"/>
              <a:t> which identifies customers with the highest potential of return</a:t>
            </a:r>
          </a:p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/>
              <a:t>Providing the company with a starting point to take targeted actions for reactivation and to </a:t>
            </a:r>
            <a:r>
              <a:rPr lang="en-GB" b="1"/>
              <a:t>maximise conversion </a:t>
            </a:r>
          </a:p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/>
              <a:t>CRM reactivation</a:t>
            </a:r>
            <a:br>
              <a:rPr lang="en-GB"/>
            </a:br>
            <a:br>
              <a:rPr lang="en-GB"/>
            </a:br>
            <a:br>
              <a:rPr lang="en-GB"/>
            </a:br>
            <a:endParaRPr lang="en-GB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9222A352-589C-59EE-5C49-2499BE6AD921}"/>
              </a:ext>
            </a:extLst>
          </p:cNvPr>
          <p:cNvGrpSpPr/>
          <p:nvPr/>
        </p:nvGrpSpPr>
        <p:grpSpPr>
          <a:xfrm>
            <a:off x="697820" y="1854020"/>
            <a:ext cx="5186145" cy="4095366"/>
            <a:chOff x="697820" y="1854020"/>
            <a:chExt cx="5186145" cy="409536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E6216FCC-9528-8F9C-C5F9-93AE24F11DB3}"/>
                </a:ext>
              </a:extLst>
            </p:cNvPr>
            <p:cNvGrpSpPr/>
            <p:nvPr/>
          </p:nvGrpSpPr>
          <p:grpSpPr>
            <a:xfrm>
              <a:off x="838200" y="1940627"/>
              <a:ext cx="5045765" cy="4008759"/>
              <a:chOff x="838200" y="1711041"/>
              <a:chExt cx="5658678" cy="423834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>
            <p:nvSpPr>
              <p:cNvPr id="15" name="Round Same-side Corner of Rectangle 14">
                <a:extLst>
                  <a:ext uri="{FF2B5EF4-FFF2-40B4-BE49-F238E27FC236}">
                    <a16:creationId xmlns:a16="http://schemas.microsoft.com/office/drawing/2014/main" id="{96286F69-8A13-67E6-E6D3-584097262297}"/>
                  </a:ext>
                </a:extLst>
              </p:cNvPr>
              <p:cNvSpPr/>
              <p:nvPr/>
            </p:nvSpPr>
            <p:spPr>
              <a:xfrm flipV="1">
                <a:off x="838200" y="2265828"/>
                <a:ext cx="5658678" cy="3683559"/>
              </a:xfrm>
              <a:prstGeom prst="round2SameRect">
                <a:avLst>
                  <a:gd name="adj1" fmla="val 3079"/>
                  <a:gd name="adj2" fmla="val 0"/>
                </a:avLst>
              </a:prstGeom>
              <a:solidFill>
                <a:schemeClr val="bg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7" name="Round Same-side Corner of Rectangle 26">
                <a:extLst>
                  <a:ext uri="{FF2B5EF4-FFF2-40B4-BE49-F238E27FC236}">
                    <a16:creationId xmlns:a16="http://schemas.microsoft.com/office/drawing/2014/main" id="{797EF48C-10DE-3C9A-92DC-378EB6447EA0}"/>
                  </a:ext>
                </a:extLst>
              </p:cNvPr>
              <p:cNvSpPr/>
              <p:nvPr/>
            </p:nvSpPr>
            <p:spPr>
              <a:xfrm>
                <a:off x="838200" y="1711041"/>
                <a:ext cx="5658678" cy="557995"/>
              </a:xfrm>
              <a:prstGeom prst="round2SameRect">
                <a:avLst>
                  <a:gd name="adj1" fmla="val 24260"/>
                  <a:gd name="adj2" fmla="val 0"/>
                </a:avLst>
              </a:prstGeom>
              <a:solidFill>
                <a:srgbClr val="FF4F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OUR CUSTOMER &amp; CHALLENGE</a:t>
                </a:r>
              </a:p>
            </p:txBody>
          </p:sp>
        </p:grp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70B7DE76-6759-F1B6-5198-3CD8A199AB31}"/>
                </a:ext>
              </a:extLst>
            </p:cNvPr>
            <p:cNvSpPr txBox="1"/>
            <p:nvPr/>
          </p:nvSpPr>
          <p:spPr>
            <a:xfrm>
              <a:off x="859645" y="2462919"/>
              <a:ext cx="5024320" cy="3484025"/>
            </a:xfrm>
            <a:prstGeom prst="rect">
              <a:avLst/>
            </a:prstGeom>
            <a:noFill/>
          </p:spPr>
          <p:txBody>
            <a:bodyPr wrap="square" lIns="432000" tIns="360000" rIns="432000" bIns="360000" rtlCol="0" anchor="ctr" anchorCtr="0">
              <a:noAutofit/>
            </a:bodyPr>
            <a:lstStyle/>
            <a:p>
              <a:pPr marL="285750" indent="-285750">
                <a:spcAft>
                  <a:spcPts val="1200"/>
                </a:spcAft>
                <a:buClr>
                  <a:srgbClr val="FF4F01"/>
                </a:buClr>
                <a:buFont typeface="Arial" panose="020B0604020202020204" pitchFamily="34" charset="0"/>
                <a:buChar char="•"/>
              </a:pPr>
              <a:r>
                <a:rPr lang="en-GB"/>
                <a:t>The customer, a leading European company in manufacturing and sales of tools and for the building a crafting sector</a:t>
              </a:r>
            </a:p>
            <a:p>
              <a:pPr marL="285750" indent="-285750">
                <a:spcAft>
                  <a:spcPts val="1200"/>
                </a:spcAft>
                <a:buClr>
                  <a:srgbClr val="FF4F01"/>
                </a:buClr>
                <a:buFont typeface="Arial" panose="020B0604020202020204" pitchFamily="34" charset="0"/>
                <a:buChar char="•"/>
              </a:pPr>
              <a:r>
                <a:rPr lang="en-GB"/>
                <a:t>Significant proportion of customers are </a:t>
              </a:r>
              <a:r>
                <a:rPr lang="en-GB" b="1"/>
                <a:t>inactive</a:t>
              </a:r>
              <a:r>
                <a:rPr lang="en-GB"/>
                <a:t>, with no purchases in the past two years</a:t>
              </a:r>
            </a:p>
            <a:p>
              <a:pPr marL="285750" indent="-285750">
                <a:spcAft>
                  <a:spcPts val="1200"/>
                </a:spcAft>
                <a:buClr>
                  <a:srgbClr val="FF4F01"/>
                </a:buClr>
                <a:buFont typeface="Arial" panose="020B0604020202020204" pitchFamily="34" charset="0"/>
                <a:buChar char="•"/>
              </a:pPr>
              <a:r>
                <a:rPr lang="en-GB"/>
                <a:t>Inactive customers are </a:t>
              </a:r>
              <a:r>
                <a:rPr lang="en-GB" b="1"/>
                <a:t>unrealized economic potential </a:t>
              </a:r>
              <a:r>
                <a:rPr lang="en-GB"/>
                <a:t>for the company </a:t>
              </a:r>
            </a:p>
          </p:txBody>
        </p:sp>
        <p:grpSp>
          <p:nvGrpSpPr>
            <p:cNvPr id="3" name="Group 2">
              <a:extLst>
                <a:ext uri="{FF2B5EF4-FFF2-40B4-BE49-F238E27FC236}">
                  <a16:creationId xmlns:a16="http://schemas.microsoft.com/office/drawing/2014/main" id="{F2FB87B3-990F-2549-EAB9-26E9B54919A2}"/>
                </a:ext>
              </a:extLst>
            </p:cNvPr>
            <p:cNvGrpSpPr/>
            <p:nvPr/>
          </p:nvGrpSpPr>
          <p:grpSpPr>
            <a:xfrm>
              <a:off x="697820" y="1854020"/>
              <a:ext cx="748376" cy="748376"/>
              <a:chOff x="697820" y="1854020"/>
              <a:chExt cx="748376" cy="748376"/>
            </a:xfrm>
          </p:grpSpPr>
          <p:sp>
            <p:nvSpPr>
              <p:cNvPr id="19" name="Oval 18">
                <a:extLst>
                  <a:ext uri="{FF2B5EF4-FFF2-40B4-BE49-F238E27FC236}">
                    <a16:creationId xmlns:a16="http://schemas.microsoft.com/office/drawing/2014/main" id="{496BAA94-DE36-812E-6E28-1EF027EB6119}"/>
                  </a:ext>
                </a:extLst>
              </p:cNvPr>
              <p:cNvSpPr/>
              <p:nvPr/>
            </p:nvSpPr>
            <p:spPr>
              <a:xfrm>
                <a:off x="697820" y="1854020"/>
                <a:ext cx="748376" cy="7483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20" name="Oval 19">
                <a:extLst>
                  <a:ext uri="{FF2B5EF4-FFF2-40B4-BE49-F238E27FC236}">
                    <a16:creationId xmlns:a16="http://schemas.microsoft.com/office/drawing/2014/main" id="{DF961D28-FF87-B572-FDB0-D74868F88CE9}"/>
                  </a:ext>
                </a:extLst>
              </p:cNvPr>
              <p:cNvSpPr/>
              <p:nvPr/>
            </p:nvSpPr>
            <p:spPr>
              <a:xfrm>
                <a:off x="778388" y="1934588"/>
                <a:ext cx="587240" cy="587240"/>
              </a:xfrm>
              <a:prstGeom prst="ellipse">
                <a:avLst/>
              </a:prstGeom>
              <a:solidFill>
                <a:srgbClr val="FF4F0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pic>
            <p:nvPicPr>
              <p:cNvPr id="39" name="Graphic 38" descr="Brainstorm outline">
                <a:extLst>
                  <a:ext uri="{FF2B5EF4-FFF2-40B4-BE49-F238E27FC236}">
                    <a16:creationId xmlns:a16="http://schemas.microsoft.com/office/drawing/2014/main" id="{42F1EBC3-9A3D-6B86-0FBB-A98627ACE486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865766" y="2018993"/>
                <a:ext cx="433602" cy="433602"/>
              </a:xfrm>
              <a:prstGeom prst="rect">
                <a:avLst/>
              </a:prstGeom>
            </p:spPr>
          </p:pic>
        </p:grpSp>
      </p:grpSp>
      <p:pic>
        <p:nvPicPr>
          <p:cNvPr id="4" name="Grafik 3" descr="Volltreffer mit einfarbiger Füllung">
            <a:extLst>
              <a:ext uri="{FF2B5EF4-FFF2-40B4-BE49-F238E27FC236}">
                <a16:creationId xmlns:a16="http://schemas.microsoft.com/office/drawing/2014/main" id="{35D73B77-3933-5197-1B21-924AAE67286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309570" y="1999881"/>
            <a:ext cx="464545" cy="464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392471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BA76F5-8792-6DD9-949C-C1F06DB7B9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2963453-3E69-B592-D8BE-7E3DD1DDF9D5}"/>
              </a:ext>
            </a:extLst>
          </p:cNvPr>
          <p:cNvGrpSpPr/>
          <p:nvPr/>
        </p:nvGrpSpPr>
        <p:grpSpPr>
          <a:xfrm>
            <a:off x="838200" y="1940627"/>
            <a:ext cx="10515600" cy="4008759"/>
            <a:chOff x="838200" y="1940627"/>
            <a:chExt cx="10515600" cy="40087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2BFF65CF-B352-D6F0-5ACB-AD400BD78308}"/>
                </a:ext>
              </a:extLst>
            </p:cNvPr>
            <p:cNvSpPr/>
            <p:nvPr/>
          </p:nvSpPr>
          <p:spPr>
            <a:xfrm flipV="1">
              <a:off x="838200" y="2097652"/>
              <a:ext cx="10515600" cy="3851734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C582C5F1-6CC3-6440-978E-79244B7C1953}"/>
                </a:ext>
              </a:extLst>
            </p:cNvPr>
            <p:cNvSpPr/>
            <p:nvPr/>
          </p:nvSpPr>
          <p:spPr>
            <a:xfrm>
              <a:off x="838200" y="1940627"/>
              <a:ext cx="10515600" cy="1570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84726EB-F52F-34F2-940E-A88A016716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de-DE"/>
              <a:t>CRM </a:t>
            </a:r>
            <a:r>
              <a:rPr lang="de-DE" err="1"/>
              <a:t>Reactivation</a:t>
            </a:r>
            <a:endParaRPr lang="de-D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8F221F0-6BFA-4707-C156-C9335BA82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3</a:t>
            </a:fld>
            <a:endParaRPr lang="it-IT"/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4391FA9C-2FC7-F9E4-932F-E3F5465C19D9}"/>
              </a:ext>
            </a:extLst>
          </p:cNvPr>
          <p:cNvSpPr/>
          <p:nvPr/>
        </p:nvSpPr>
        <p:spPr>
          <a:xfrm>
            <a:off x="1256326" y="2710377"/>
            <a:ext cx="568117" cy="568117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9E7EB55-A74A-DD42-1F62-C6B502DDB92B}"/>
              </a:ext>
            </a:extLst>
          </p:cNvPr>
          <p:cNvSpPr/>
          <p:nvPr/>
        </p:nvSpPr>
        <p:spPr>
          <a:xfrm>
            <a:off x="1256326" y="3896710"/>
            <a:ext cx="568117" cy="568117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Box 40">
            <a:extLst>
              <a:ext uri="{FF2B5EF4-FFF2-40B4-BE49-F238E27FC236}">
                <a16:creationId xmlns:a16="http://schemas.microsoft.com/office/drawing/2014/main" id="{2BB1D687-8E75-32ED-6107-72CD2654A43E}"/>
              </a:ext>
            </a:extLst>
          </p:cNvPr>
          <p:cNvSpPr txBox="1"/>
          <p:nvPr/>
        </p:nvSpPr>
        <p:spPr>
          <a:xfrm>
            <a:off x="1830464" y="2490466"/>
            <a:ext cx="8669945" cy="2758946"/>
          </a:xfrm>
          <a:prstGeom prst="rect">
            <a:avLst/>
          </a:prstGeom>
          <a:noFill/>
        </p:spPr>
        <p:txBody>
          <a:bodyPr wrap="square" lIns="432000" tIns="360000" rIns="432000" bIns="360000" rtlCol="0" anchor="ctr" anchorCtr="0">
            <a:noAutofit/>
          </a:bodyPr>
          <a:lstStyle/>
          <a:p>
            <a:pPr marL="0" indent="0">
              <a:buNone/>
            </a:pPr>
            <a:r>
              <a:rPr lang="de-DE" sz="2800"/>
              <a:t>CRM = Customer Relationship Management</a:t>
            </a:r>
          </a:p>
          <a:p>
            <a:r>
              <a:rPr lang="en-US" sz="1800">
                <a:latin typeface="Aptos" panose="020B0004020202020204" pitchFamily="34" charset="0"/>
                <a:cs typeface="Times New Roman" panose="02020603050405020304" pitchFamily="18" charset="0"/>
              </a:rPr>
              <a:t>includes all measures to build, maintain and </a:t>
            </a:r>
            <a:r>
              <a:rPr lang="en-US" b="1">
                <a:solidFill>
                  <a:srgbClr val="FF4F0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reactivate</a:t>
            </a:r>
            <a:r>
              <a:rPr lang="en-US" sz="1800">
                <a:latin typeface="Aptos" panose="020B0004020202020204" pitchFamily="34" charset="0"/>
                <a:cs typeface="Times New Roman" panose="02020603050405020304" pitchFamily="18" charset="0"/>
              </a:rPr>
              <a:t> customer relationships.</a:t>
            </a:r>
            <a:endParaRPr lang="de-DE" sz="1800">
              <a:latin typeface="Aptos" panose="020B000402020202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de-DE"/>
          </a:p>
          <a:p>
            <a:pPr marL="0" indent="0">
              <a:buNone/>
            </a:pPr>
            <a:r>
              <a:rPr lang="de-DE" sz="2800"/>
              <a:t>CRM </a:t>
            </a:r>
            <a:r>
              <a:rPr lang="de-DE" sz="2800" err="1"/>
              <a:t>Reactivation</a:t>
            </a:r>
            <a:endParaRPr lang="de-DE" sz="2800"/>
          </a:p>
          <a:p>
            <a:r>
              <a:rPr lang="en-US" sz="1800">
                <a:latin typeface="Aptos" panose="020B0004020202020204" pitchFamily="34" charset="0"/>
                <a:cs typeface="Times New Roman" panose="02020603050405020304" pitchFamily="18" charset="0"/>
              </a:rPr>
              <a:t>to retarget customers which did not purchase since 2 years.</a:t>
            </a:r>
          </a:p>
          <a:p>
            <a:r>
              <a:rPr lang="en-US" sz="1800">
                <a:latin typeface="Aptos" panose="020B0004020202020204" pitchFamily="34" charset="0"/>
                <a:cs typeface="Times New Roman" panose="02020603050405020304" pitchFamily="18" charset="0"/>
              </a:rPr>
              <a:t>based on data analysis -&gt; to select the customers with the </a:t>
            </a:r>
            <a:r>
              <a:rPr lang="en-US" sz="1800" b="1">
                <a:solidFill>
                  <a:srgbClr val="FF4F0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highest probability of return</a:t>
            </a:r>
            <a:r>
              <a:rPr lang="en-US" sz="1800" b="1">
                <a:solidFill>
                  <a:schemeClr val="accent2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1800">
                <a:latin typeface="Aptos" panose="020B0004020202020204" pitchFamily="34" charset="0"/>
                <a:cs typeface="Times New Roman" panose="02020603050405020304" pitchFamily="18" charset="0"/>
              </a:rPr>
              <a:t>and the </a:t>
            </a:r>
            <a:r>
              <a:rPr lang="en-US" sz="1800" b="1">
                <a:solidFill>
                  <a:srgbClr val="FF4F01"/>
                </a:solidFill>
                <a:latin typeface="Aptos" panose="020B0004020202020204" pitchFamily="34" charset="0"/>
                <a:cs typeface="Times New Roman" panose="02020603050405020304" pitchFamily="18" charset="0"/>
              </a:rPr>
              <a:t>highest economic potential</a:t>
            </a:r>
            <a:r>
              <a:rPr lang="en-US" sz="1800">
                <a:latin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de-DE" sz="1800">
              <a:latin typeface="Aptos" panose="020B000402020202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6" name="Grafik 5" descr="Gebäudesteinmauer mit einfarbiger Füllung">
            <a:extLst>
              <a:ext uri="{FF2B5EF4-FFF2-40B4-BE49-F238E27FC236}">
                <a16:creationId xmlns:a16="http://schemas.microsoft.com/office/drawing/2014/main" id="{6D708C49-211D-E754-FF43-F00ADD821A6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8223" y="2782704"/>
            <a:ext cx="423462" cy="423462"/>
          </a:xfrm>
          <a:prstGeom prst="rect">
            <a:avLst/>
          </a:prstGeom>
        </p:spPr>
      </p:pic>
      <p:pic>
        <p:nvPicPr>
          <p:cNvPr id="9" name="Grafik 8" descr="Aktualisieren mit einfarbiger Füllung">
            <a:extLst>
              <a:ext uri="{FF2B5EF4-FFF2-40B4-BE49-F238E27FC236}">
                <a16:creationId xmlns:a16="http://schemas.microsoft.com/office/drawing/2014/main" id="{257A0A4E-81F5-59B8-289A-C02A3F661E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50401" y="3991215"/>
            <a:ext cx="379106" cy="379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242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BCAB54-95BB-1E0B-D168-A846AB3A23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21D478A4-5327-5B2B-57CF-22011EEBD4B0}"/>
              </a:ext>
            </a:extLst>
          </p:cNvPr>
          <p:cNvGrpSpPr/>
          <p:nvPr/>
        </p:nvGrpSpPr>
        <p:grpSpPr>
          <a:xfrm>
            <a:off x="838200" y="1940627"/>
            <a:ext cx="10515600" cy="4008759"/>
            <a:chOff x="838200" y="1940627"/>
            <a:chExt cx="10515600" cy="40087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643402E4-B6D3-310B-65B1-36689257EDEC}"/>
                </a:ext>
              </a:extLst>
            </p:cNvPr>
            <p:cNvSpPr/>
            <p:nvPr/>
          </p:nvSpPr>
          <p:spPr>
            <a:xfrm flipV="1">
              <a:off x="838200" y="2097652"/>
              <a:ext cx="10515600" cy="3851734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ED71F46F-8928-3E17-A564-1722484ABFA9}"/>
                </a:ext>
              </a:extLst>
            </p:cNvPr>
            <p:cNvSpPr/>
            <p:nvPr/>
          </p:nvSpPr>
          <p:spPr>
            <a:xfrm>
              <a:off x="838200" y="1940627"/>
              <a:ext cx="10515600" cy="1570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85898129-CC8C-9F4A-3CE9-A9076C707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GB" b="1">
                <a:solidFill>
                  <a:srgbClr val="FF4F01"/>
                </a:solidFill>
              </a:rPr>
              <a:t>Two datasets </a:t>
            </a:r>
            <a:r>
              <a:rPr lang="en-GB"/>
              <a:t>consisting of &gt;2 million entries provide the basis for analysis</a:t>
            </a:r>
            <a:endParaRPr lang="en-GB" b="1">
              <a:solidFill>
                <a:srgbClr val="FF4F01"/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A946022-4BF3-BF17-5BB7-FFF46ABB4D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639AEFE-722D-4B83-928D-525B288D7B61}" type="slidenum">
              <a:rPr kumimoji="0" lang="it-IT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it-IT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C01D082-70D3-3AAB-8196-5CC668106F92}"/>
              </a:ext>
            </a:extLst>
          </p:cNvPr>
          <p:cNvSpPr txBox="1"/>
          <p:nvPr/>
        </p:nvSpPr>
        <p:spPr>
          <a:xfrm>
            <a:off x="1828800" y="2472367"/>
            <a:ext cx="8075974" cy="1018475"/>
          </a:xfrm>
          <a:prstGeom prst="rect">
            <a:avLst/>
          </a:prstGeom>
          <a:noFill/>
        </p:spPr>
        <p:txBody>
          <a:bodyPr wrap="square" lIns="18000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4F01"/>
              </a:buClr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TOOL_SALES (Sales Data 2017 – 2021)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4F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Purchase History of customers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FF4F01"/>
              </a:buClr>
              <a:buSzTx/>
              <a:buFont typeface="System Font Regular"/>
              <a:buChar char="→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Allows Identification of purchasing behaviour patterns</a:t>
            </a:r>
          </a:p>
        </p:txBody>
      </p:sp>
      <p:sp>
        <p:nvSpPr>
          <p:cNvPr id="47" name="Oval 46">
            <a:extLst>
              <a:ext uri="{FF2B5EF4-FFF2-40B4-BE49-F238E27FC236}">
                <a16:creationId xmlns:a16="http://schemas.microsoft.com/office/drawing/2014/main" id="{91235E79-EF65-2133-E20A-0BF4C93DC97F}"/>
              </a:ext>
            </a:extLst>
          </p:cNvPr>
          <p:cNvSpPr/>
          <p:nvPr/>
        </p:nvSpPr>
        <p:spPr>
          <a:xfrm>
            <a:off x="1256327" y="2700420"/>
            <a:ext cx="568117" cy="568117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5C892EF9-6D1F-ACD0-F509-AABF43348DDB}"/>
              </a:ext>
            </a:extLst>
          </p:cNvPr>
          <p:cNvSpPr/>
          <p:nvPr/>
        </p:nvSpPr>
        <p:spPr>
          <a:xfrm>
            <a:off x="1256326" y="4064934"/>
            <a:ext cx="568117" cy="568117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GB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226B4E-A510-E82F-74B0-B185F5AE3833}"/>
              </a:ext>
            </a:extLst>
          </p:cNvPr>
          <p:cNvSpPr txBox="1"/>
          <p:nvPr/>
        </p:nvSpPr>
        <p:spPr>
          <a:xfrm>
            <a:off x="1828800" y="3839755"/>
            <a:ext cx="8075974" cy="1018475"/>
          </a:xfrm>
          <a:prstGeom prst="rect">
            <a:avLst/>
          </a:prstGeom>
          <a:noFill/>
        </p:spPr>
        <p:txBody>
          <a:bodyPr wrap="square" lIns="180000" tIns="0" rIns="0" bIns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4F01"/>
              </a:buClr>
              <a:buSzTx/>
              <a:buFontTx/>
              <a:buNone/>
              <a:tabLst/>
              <a:defRPr/>
            </a:pPr>
            <a:r>
              <a:rPr kumimoji="0" lang="en-GB" sz="18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TOOL_CLIENT (Customer Database)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4F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Client Information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2400"/>
              </a:spcAft>
              <a:buClr>
                <a:srgbClr val="FF4F01"/>
              </a:buClr>
              <a:buSzTx/>
              <a:buFont typeface="System Font Regular"/>
              <a:buChar char="→"/>
              <a:tabLst/>
              <a:defRPr/>
            </a:pPr>
            <a:r>
              <a:rPr kumimoji="0" lang="en-GB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Enables Customer Segmentation</a:t>
            </a:r>
          </a:p>
        </p:txBody>
      </p:sp>
      <p:pic>
        <p:nvPicPr>
          <p:cNvPr id="6" name="Grafik 8" descr="Benutzer mit einfarbiger Füllung">
            <a:extLst>
              <a:ext uri="{FF2B5EF4-FFF2-40B4-BE49-F238E27FC236}">
                <a16:creationId xmlns:a16="http://schemas.microsoft.com/office/drawing/2014/main" id="{300E9DCF-CF8C-60F9-2B95-ECF3FD19321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29351" y="4138390"/>
            <a:ext cx="421203" cy="421203"/>
          </a:xfrm>
          <a:prstGeom prst="rect">
            <a:avLst/>
          </a:prstGeom>
        </p:spPr>
      </p:pic>
      <p:pic>
        <p:nvPicPr>
          <p:cNvPr id="7" name="Grafik 10" descr="Balkendiagramm mit Aufwärtstrend mit einfarbiger Füllung">
            <a:extLst>
              <a:ext uri="{FF2B5EF4-FFF2-40B4-BE49-F238E27FC236}">
                <a16:creationId xmlns:a16="http://schemas.microsoft.com/office/drawing/2014/main" id="{49AD2B40-BA30-D787-1B93-26721086B25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64165" y="2822357"/>
            <a:ext cx="351577" cy="3515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1955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80EDAC-F821-26D4-51FD-612AC3C9D9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1332B-B8FE-0BD5-7574-CBF41BCD362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Our </a:t>
            </a:r>
            <a:r>
              <a:rPr lang="en-GB" b="1">
                <a:solidFill>
                  <a:srgbClr val="FF4F01"/>
                </a:solidFill>
              </a:rPr>
              <a:t>Analytical Strategy </a:t>
            </a:r>
            <a:r>
              <a:rPr lang="en-GB"/>
              <a:t>follows 5 Steps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5829C46-B6F0-679E-25C2-5286809F3C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5</a:t>
            </a:fld>
            <a:endParaRPr lang="it-IT"/>
          </a:p>
        </p:txBody>
      </p:sp>
      <p:pic>
        <p:nvPicPr>
          <p:cNvPr id="40" name="Graphic 39" descr="Magnifying glass with solid fill">
            <a:extLst>
              <a:ext uri="{FF2B5EF4-FFF2-40B4-BE49-F238E27FC236}">
                <a16:creationId xmlns:a16="http://schemas.microsoft.com/office/drawing/2014/main" id="{335E1F00-BAE3-37B6-6A34-4E71716615A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44" y="2058708"/>
            <a:ext cx="338999" cy="338999"/>
          </a:xfrm>
          <a:prstGeom prst="rect">
            <a:avLst/>
          </a:prstGeom>
        </p:spPr>
      </p:pic>
      <p:sp>
        <p:nvSpPr>
          <p:cNvPr id="3" name="Freeform 2">
            <a:extLst>
              <a:ext uri="{FF2B5EF4-FFF2-40B4-BE49-F238E27FC236}">
                <a16:creationId xmlns:a16="http://schemas.microsoft.com/office/drawing/2014/main" id="{A169FC0E-1CBE-9D04-AEC9-31E771AF09B9}"/>
              </a:ext>
            </a:extLst>
          </p:cNvPr>
          <p:cNvSpPr/>
          <p:nvPr/>
        </p:nvSpPr>
        <p:spPr>
          <a:xfrm>
            <a:off x="-499826" y="2823131"/>
            <a:ext cx="16486060" cy="1957611"/>
          </a:xfrm>
          <a:custGeom>
            <a:avLst/>
            <a:gdLst>
              <a:gd name="connsiteX0" fmla="*/ 0 w 13048343"/>
              <a:gd name="connsiteY0" fmla="*/ 1969183 h 2545470"/>
              <a:gd name="connsiteX1" fmla="*/ 2017486 w 13048343"/>
              <a:gd name="connsiteY1" fmla="*/ 300040 h 2545470"/>
              <a:gd name="connsiteX2" fmla="*/ 4368800 w 13048343"/>
              <a:gd name="connsiteY2" fmla="*/ 1896611 h 2545470"/>
              <a:gd name="connsiteX3" fmla="*/ 6371772 w 13048343"/>
              <a:gd name="connsiteY3" fmla="*/ 982211 h 2545470"/>
              <a:gd name="connsiteX4" fmla="*/ 8432800 w 13048343"/>
              <a:gd name="connsiteY4" fmla="*/ 2535240 h 2545470"/>
              <a:gd name="connsiteX5" fmla="*/ 9593943 w 13048343"/>
              <a:gd name="connsiteY5" fmla="*/ 67811 h 2545470"/>
              <a:gd name="connsiteX6" fmla="*/ 11437257 w 13048343"/>
              <a:gd name="connsiteY6" fmla="*/ 648383 h 2545470"/>
              <a:gd name="connsiteX7" fmla="*/ 12772572 w 13048343"/>
              <a:gd name="connsiteY7" fmla="*/ 154897 h 2545470"/>
              <a:gd name="connsiteX8" fmla="*/ 13048343 w 13048343"/>
              <a:gd name="connsiteY8" fmla="*/ 53297 h 2545470"/>
              <a:gd name="connsiteX0" fmla="*/ 0 w 13048343"/>
              <a:gd name="connsiteY0" fmla="*/ 1941787 h 1988301"/>
              <a:gd name="connsiteX1" fmla="*/ 2017486 w 13048343"/>
              <a:gd name="connsiteY1" fmla="*/ 272644 h 1988301"/>
              <a:gd name="connsiteX2" fmla="*/ 4368800 w 13048343"/>
              <a:gd name="connsiteY2" fmla="*/ 1869215 h 1988301"/>
              <a:gd name="connsiteX3" fmla="*/ 6371772 w 13048343"/>
              <a:gd name="connsiteY3" fmla="*/ 954815 h 1988301"/>
              <a:gd name="connsiteX4" fmla="*/ 8101092 w 13048343"/>
              <a:gd name="connsiteY4" fmla="*/ 1974444 h 1988301"/>
              <a:gd name="connsiteX5" fmla="*/ 9593943 w 13048343"/>
              <a:gd name="connsiteY5" fmla="*/ 40415 h 1988301"/>
              <a:gd name="connsiteX6" fmla="*/ 11437257 w 13048343"/>
              <a:gd name="connsiteY6" fmla="*/ 620987 h 1988301"/>
              <a:gd name="connsiteX7" fmla="*/ 12772572 w 13048343"/>
              <a:gd name="connsiteY7" fmla="*/ 127501 h 1988301"/>
              <a:gd name="connsiteX8" fmla="*/ 13048343 w 13048343"/>
              <a:gd name="connsiteY8" fmla="*/ 25901 h 1988301"/>
              <a:gd name="connsiteX0" fmla="*/ 0 w 13048343"/>
              <a:gd name="connsiteY0" fmla="*/ 1915886 h 1957611"/>
              <a:gd name="connsiteX1" fmla="*/ 2017486 w 13048343"/>
              <a:gd name="connsiteY1" fmla="*/ 246743 h 1957611"/>
              <a:gd name="connsiteX2" fmla="*/ 4368800 w 13048343"/>
              <a:gd name="connsiteY2" fmla="*/ 1843314 h 1957611"/>
              <a:gd name="connsiteX3" fmla="*/ 6371772 w 13048343"/>
              <a:gd name="connsiteY3" fmla="*/ 928914 h 1957611"/>
              <a:gd name="connsiteX4" fmla="*/ 8101092 w 13048343"/>
              <a:gd name="connsiteY4" fmla="*/ 1948543 h 1957611"/>
              <a:gd name="connsiteX5" fmla="*/ 9774875 w 13048343"/>
              <a:gd name="connsiteY5" fmla="*/ 205014 h 1957611"/>
              <a:gd name="connsiteX6" fmla="*/ 11437257 w 13048343"/>
              <a:gd name="connsiteY6" fmla="*/ 595086 h 1957611"/>
              <a:gd name="connsiteX7" fmla="*/ 12772572 w 13048343"/>
              <a:gd name="connsiteY7" fmla="*/ 101600 h 1957611"/>
              <a:gd name="connsiteX8" fmla="*/ 13048343 w 13048343"/>
              <a:gd name="connsiteY8" fmla="*/ 0 h 19576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3048343" h="1957611">
                <a:moveTo>
                  <a:pt x="0" y="1915886"/>
                </a:moveTo>
                <a:cubicBezTo>
                  <a:pt x="644676" y="1087362"/>
                  <a:pt x="1289353" y="258838"/>
                  <a:pt x="2017486" y="246743"/>
                </a:cubicBezTo>
                <a:cubicBezTo>
                  <a:pt x="2745619" y="234648"/>
                  <a:pt x="3643086" y="1729619"/>
                  <a:pt x="4368800" y="1843314"/>
                </a:cubicBezTo>
                <a:cubicBezTo>
                  <a:pt x="5094514" y="1957009"/>
                  <a:pt x="5749723" y="911376"/>
                  <a:pt x="6371772" y="928914"/>
                </a:cubicBezTo>
                <a:cubicBezTo>
                  <a:pt x="6993821" y="946452"/>
                  <a:pt x="7533908" y="2069193"/>
                  <a:pt x="8101092" y="1948543"/>
                </a:cubicBezTo>
                <a:cubicBezTo>
                  <a:pt x="8668276" y="1827893"/>
                  <a:pt x="9218848" y="430590"/>
                  <a:pt x="9774875" y="205014"/>
                </a:cubicBezTo>
                <a:cubicBezTo>
                  <a:pt x="10330902" y="-20562"/>
                  <a:pt x="10937641" y="612322"/>
                  <a:pt x="11437257" y="595086"/>
                </a:cubicBezTo>
                <a:cubicBezTo>
                  <a:pt x="11936873" y="577850"/>
                  <a:pt x="12772572" y="101600"/>
                  <a:pt x="12772572" y="101600"/>
                </a:cubicBezTo>
                <a:cubicBezTo>
                  <a:pt x="13041086" y="2419"/>
                  <a:pt x="13021734" y="87086"/>
                  <a:pt x="13048343" y="0"/>
                </a:cubicBezTo>
              </a:path>
            </a:pathLst>
          </a:custGeom>
          <a:noFill/>
          <a:ln w="28575">
            <a:solidFill>
              <a:srgbClr val="FF4F0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7C74295-3C3D-83B1-61B1-D94762CB9CBA}"/>
              </a:ext>
            </a:extLst>
          </p:cNvPr>
          <p:cNvGrpSpPr/>
          <p:nvPr/>
        </p:nvGrpSpPr>
        <p:grpSpPr>
          <a:xfrm>
            <a:off x="2708551" y="3429000"/>
            <a:ext cx="587240" cy="1918975"/>
            <a:chOff x="2072293" y="3381245"/>
            <a:chExt cx="587240" cy="1918975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2E082692-081E-F7F7-15C2-E560859F5E94}"/>
                </a:ext>
              </a:extLst>
            </p:cNvPr>
            <p:cNvSpPr/>
            <p:nvPr/>
          </p:nvSpPr>
          <p:spPr>
            <a:xfrm>
              <a:off x="2072293" y="4712980"/>
              <a:ext cx="587240" cy="587240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/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60E98AE6-8570-A62B-81C7-09779BA21A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365913" y="3381245"/>
              <a:ext cx="0" cy="1366703"/>
            </a:xfrm>
            <a:prstGeom prst="line">
              <a:avLst/>
            </a:prstGeom>
            <a:ln w="38100">
              <a:solidFill>
                <a:srgbClr val="FF4F0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058D747-9AC3-A6B8-98A8-967A338F4363}"/>
              </a:ext>
            </a:extLst>
          </p:cNvPr>
          <p:cNvSpPr txBox="1"/>
          <p:nvPr/>
        </p:nvSpPr>
        <p:spPr>
          <a:xfrm>
            <a:off x="1542366" y="1768299"/>
            <a:ext cx="20946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b="1"/>
              <a:t>Data Understanding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5D07A85-7D78-CA56-68F7-10B2E532CA6F}"/>
              </a:ext>
            </a:extLst>
          </p:cNvPr>
          <p:cNvGrpSpPr/>
          <p:nvPr/>
        </p:nvGrpSpPr>
        <p:grpSpPr>
          <a:xfrm>
            <a:off x="7233791" y="3740662"/>
            <a:ext cx="587240" cy="1581333"/>
            <a:chOff x="2072293" y="3604587"/>
            <a:chExt cx="587240" cy="1581333"/>
          </a:xfrm>
        </p:grpSpPr>
        <p:sp>
          <p:nvSpPr>
            <p:cNvPr id="13" name="Oval 12">
              <a:extLst>
                <a:ext uri="{FF2B5EF4-FFF2-40B4-BE49-F238E27FC236}">
                  <a16:creationId xmlns:a16="http://schemas.microsoft.com/office/drawing/2014/main" id="{D34AC98C-2AF4-F404-46D7-4D72011DE8D8}"/>
                </a:ext>
              </a:extLst>
            </p:cNvPr>
            <p:cNvSpPr/>
            <p:nvPr/>
          </p:nvSpPr>
          <p:spPr>
            <a:xfrm>
              <a:off x="2072293" y="4598680"/>
              <a:ext cx="587240" cy="5872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4F0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>
                  <a:solidFill>
                    <a:srgbClr val="FF4F01"/>
                  </a:solidFill>
                </a:rPr>
                <a:t>4</a:t>
              </a:r>
              <a:endParaRPr lang="en-GB" b="1">
                <a:solidFill>
                  <a:srgbClr val="FF4F01"/>
                </a:solidFill>
              </a:endParaRPr>
            </a:p>
          </p:txBody>
        </p: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432AD65C-EB82-59E2-B0B4-A4B783E57212}"/>
                </a:ext>
              </a:extLst>
            </p:cNvPr>
            <p:cNvCxnSpPr>
              <a:cxnSpLocks/>
              <a:stCxn id="13" idx="0"/>
            </p:cNvCxnSpPr>
            <p:nvPr/>
          </p:nvCxnSpPr>
          <p:spPr>
            <a:xfrm flipV="1">
              <a:off x="2365913" y="3604587"/>
              <a:ext cx="0" cy="994093"/>
            </a:xfrm>
            <a:prstGeom prst="line">
              <a:avLst/>
            </a:prstGeom>
            <a:ln w="38100">
              <a:solidFill>
                <a:srgbClr val="FF4F0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B2D97DEF-AA1D-620C-6337-C1FAFA6E5C6D}"/>
              </a:ext>
            </a:extLst>
          </p:cNvPr>
          <p:cNvGrpSpPr/>
          <p:nvPr/>
        </p:nvGrpSpPr>
        <p:grpSpPr>
          <a:xfrm>
            <a:off x="5641930" y="2281878"/>
            <a:ext cx="587240" cy="2142735"/>
            <a:chOff x="966562" y="1934296"/>
            <a:chExt cx="587240" cy="2142735"/>
          </a:xfrm>
        </p:grpSpPr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A2A3A3D1-8EBC-F8D3-97BF-E92220A82DC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182" y="2227916"/>
              <a:ext cx="0" cy="1849115"/>
            </a:xfrm>
            <a:prstGeom prst="line">
              <a:avLst/>
            </a:prstGeom>
            <a:ln w="38100">
              <a:solidFill>
                <a:srgbClr val="FF4F0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953825FE-E657-F43F-DD5B-A5E536404FCF}"/>
                </a:ext>
              </a:extLst>
            </p:cNvPr>
            <p:cNvSpPr/>
            <p:nvPr/>
          </p:nvSpPr>
          <p:spPr>
            <a:xfrm>
              <a:off x="966562" y="1934296"/>
              <a:ext cx="587240" cy="5872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4F0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>
                  <a:solidFill>
                    <a:srgbClr val="FF4F01"/>
                  </a:solidFill>
                </a:rPr>
                <a:t>3</a:t>
              </a:r>
              <a:endParaRPr lang="en-GB" b="1">
                <a:solidFill>
                  <a:srgbClr val="FF4F01"/>
                </a:solidFill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8077FB84-D41C-3322-B044-C93F2BE360AB}"/>
              </a:ext>
            </a:extLst>
          </p:cNvPr>
          <p:cNvGrpSpPr/>
          <p:nvPr/>
        </p:nvGrpSpPr>
        <p:grpSpPr>
          <a:xfrm>
            <a:off x="9238107" y="1715805"/>
            <a:ext cx="587240" cy="3044930"/>
            <a:chOff x="966562" y="1934296"/>
            <a:chExt cx="587240" cy="3044930"/>
          </a:xfrm>
        </p:grpSpPr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AD17C57-3AC9-1E46-FA59-6883463D416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182" y="2227916"/>
              <a:ext cx="0" cy="2751310"/>
            </a:xfrm>
            <a:prstGeom prst="line">
              <a:avLst/>
            </a:prstGeom>
            <a:ln w="38100">
              <a:solidFill>
                <a:srgbClr val="FF4F0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37">
              <a:extLst>
                <a:ext uri="{FF2B5EF4-FFF2-40B4-BE49-F238E27FC236}">
                  <a16:creationId xmlns:a16="http://schemas.microsoft.com/office/drawing/2014/main" id="{1BDEC678-05E9-F7A4-01FE-B26E78349B07}"/>
                </a:ext>
              </a:extLst>
            </p:cNvPr>
            <p:cNvSpPr/>
            <p:nvPr/>
          </p:nvSpPr>
          <p:spPr>
            <a:xfrm>
              <a:off x="966562" y="1934296"/>
              <a:ext cx="587240" cy="587240"/>
            </a:xfrm>
            <a:prstGeom prst="ellipse">
              <a:avLst/>
            </a:prstGeom>
            <a:solidFill>
              <a:schemeClr val="bg1"/>
            </a:solidFill>
            <a:ln>
              <a:solidFill>
                <a:srgbClr val="FF4F01"/>
              </a:solidFill>
              <a:prstDash val="sysDash"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>
                  <a:solidFill>
                    <a:srgbClr val="FF4F01"/>
                  </a:solidFill>
                </a:rPr>
                <a:t>5</a:t>
              </a:r>
              <a:endParaRPr lang="en-GB" b="1">
                <a:solidFill>
                  <a:srgbClr val="FF4F01"/>
                </a:solidFill>
              </a:endParaRPr>
            </a:p>
          </p:txBody>
        </p: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EAE9FF7F-5329-3125-B5B9-9AF5417C7984}"/>
              </a:ext>
            </a:extLst>
          </p:cNvPr>
          <p:cNvGrpSpPr/>
          <p:nvPr/>
        </p:nvGrpSpPr>
        <p:grpSpPr>
          <a:xfrm>
            <a:off x="966562" y="1815908"/>
            <a:ext cx="587240" cy="1443695"/>
            <a:chOff x="966562" y="1883496"/>
            <a:chExt cx="587240" cy="1443695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2502DE51-29DA-724D-30D8-81AF2BAE85D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0182" y="2227916"/>
              <a:ext cx="0" cy="1099275"/>
            </a:xfrm>
            <a:prstGeom prst="line">
              <a:avLst/>
            </a:prstGeom>
            <a:ln w="38100">
              <a:solidFill>
                <a:srgbClr val="FF4F0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D5F397F1-DF96-17D1-ABED-6A1E5905F450}"/>
                </a:ext>
              </a:extLst>
            </p:cNvPr>
            <p:cNvSpPr/>
            <p:nvPr/>
          </p:nvSpPr>
          <p:spPr>
            <a:xfrm>
              <a:off x="966562" y="1883496"/>
              <a:ext cx="587240" cy="587240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2800" b="1"/>
                <a:t>1</a:t>
              </a:r>
              <a:endParaRPr lang="en-GB" sz="2000" b="1"/>
            </a:p>
          </p:txBody>
        </p:sp>
      </p:grpSp>
      <p:grpSp>
        <p:nvGrpSpPr>
          <p:cNvPr id="65" name="Group 64">
            <a:extLst>
              <a:ext uri="{FF2B5EF4-FFF2-40B4-BE49-F238E27FC236}">
                <a16:creationId xmlns:a16="http://schemas.microsoft.com/office/drawing/2014/main" id="{E052220D-96A8-1849-432F-134237FA8434}"/>
              </a:ext>
            </a:extLst>
          </p:cNvPr>
          <p:cNvGrpSpPr/>
          <p:nvPr/>
        </p:nvGrpSpPr>
        <p:grpSpPr>
          <a:xfrm>
            <a:off x="3269344" y="4782595"/>
            <a:ext cx="2064643" cy="1314924"/>
            <a:chOff x="3269344" y="4782595"/>
            <a:chExt cx="2064643" cy="1314924"/>
          </a:xfrm>
        </p:grpSpPr>
        <p:sp>
          <p:nvSpPr>
            <p:cNvPr id="44" name="TextBox 43">
              <a:extLst>
                <a:ext uri="{FF2B5EF4-FFF2-40B4-BE49-F238E27FC236}">
                  <a16:creationId xmlns:a16="http://schemas.microsoft.com/office/drawing/2014/main" id="{731D27D5-9E65-BA06-E5D5-6FFDEDD3B5F9}"/>
                </a:ext>
              </a:extLst>
            </p:cNvPr>
            <p:cNvSpPr txBox="1"/>
            <p:nvPr/>
          </p:nvSpPr>
          <p:spPr>
            <a:xfrm>
              <a:off x="3269344" y="4782595"/>
              <a:ext cx="2064643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b="1"/>
                <a:t>Data Cleansing &amp;</a:t>
              </a:r>
              <a:br>
                <a:rPr lang="en-GB" b="1"/>
              </a:br>
              <a:r>
                <a:rPr lang="en-GB" b="1"/>
                <a:t>Exploration</a:t>
              </a:r>
            </a:p>
          </p:txBody>
        </p: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89BAB1BC-03A6-A6A5-6E6F-537FAED4AF2A}"/>
                </a:ext>
              </a:extLst>
            </p:cNvPr>
            <p:cNvSpPr txBox="1"/>
            <p:nvPr/>
          </p:nvSpPr>
          <p:spPr>
            <a:xfrm>
              <a:off x="3269344" y="5358855"/>
              <a:ext cx="2064643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177750" indent="-141750">
                <a:buClr>
                  <a:srgbClr val="FF4F01"/>
                </a:buClr>
                <a:buFont typeface="Arial" panose="020B0604020202020204" pitchFamily="34" charset="0"/>
                <a:buChar char="•"/>
              </a:pPr>
              <a:r>
                <a:rPr lang="en-GB" sz="1400"/>
                <a:t>Cleansing of unnecessary data</a:t>
              </a:r>
            </a:p>
            <a:p>
              <a:pPr marL="177750" indent="-141750">
                <a:buClr>
                  <a:srgbClr val="FF4F01"/>
                </a:buClr>
                <a:buFont typeface="Arial" panose="020B0604020202020204" pitchFamily="34" charset="0"/>
                <a:buChar char="•"/>
              </a:pPr>
              <a:r>
                <a:rPr lang="en-GB" sz="1400"/>
                <a:t>Metric Building</a:t>
              </a:r>
            </a:p>
          </p:txBody>
        </p:sp>
      </p:grpSp>
      <p:sp>
        <p:nvSpPr>
          <p:cNvPr id="62" name="TextBox 61">
            <a:extLst>
              <a:ext uri="{FF2B5EF4-FFF2-40B4-BE49-F238E27FC236}">
                <a16:creationId xmlns:a16="http://schemas.microsoft.com/office/drawing/2014/main" id="{6EE4A867-04A1-360D-40E9-CBFE372F7622}"/>
              </a:ext>
            </a:extLst>
          </p:cNvPr>
          <p:cNvSpPr txBox="1"/>
          <p:nvPr/>
        </p:nvSpPr>
        <p:spPr>
          <a:xfrm>
            <a:off x="1519334" y="2081794"/>
            <a:ext cx="2425195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750" indent="-141750"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 sz="1400"/>
              <a:t>Understanding of columns</a:t>
            </a:r>
          </a:p>
          <a:p>
            <a:pPr marL="177750" indent="-141750"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 sz="1400"/>
              <a:t>Analysis and handling of missing values</a:t>
            </a: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7DDA6EDD-6FB6-34B6-7679-A655B8418D94}"/>
              </a:ext>
            </a:extLst>
          </p:cNvPr>
          <p:cNvSpPr txBox="1"/>
          <p:nvPr/>
        </p:nvSpPr>
        <p:spPr>
          <a:xfrm>
            <a:off x="6272862" y="2396203"/>
            <a:ext cx="20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Feature Selection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E1D13497-1602-3684-D60B-714D30399CC9}"/>
              </a:ext>
            </a:extLst>
          </p:cNvPr>
          <p:cNvSpPr txBox="1"/>
          <p:nvPr/>
        </p:nvSpPr>
        <p:spPr>
          <a:xfrm>
            <a:off x="7841171" y="4879692"/>
            <a:ext cx="20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Train Models</a:t>
            </a:r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A0334193-FC5F-A0B0-449E-6A0B7482124A}"/>
              </a:ext>
            </a:extLst>
          </p:cNvPr>
          <p:cNvSpPr txBox="1"/>
          <p:nvPr/>
        </p:nvSpPr>
        <p:spPr>
          <a:xfrm>
            <a:off x="9840728" y="1827234"/>
            <a:ext cx="20646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/>
              <a:t>Business Insights</a:t>
            </a:r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9DEF5A37-006C-6D69-83BD-00FDC33EBDA7}"/>
              </a:ext>
            </a:extLst>
          </p:cNvPr>
          <p:cNvSpPr txBox="1"/>
          <p:nvPr/>
        </p:nvSpPr>
        <p:spPr>
          <a:xfrm>
            <a:off x="7861311" y="5199214"/>
            <a:ext cx="2064643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750" indent="-141750"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 sz="1400"/>
              <a:t>Identification of patterns for active/inactive customers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39FE36FB-7DA4-4AE1-7065-F8AC9B73504E}"/>
              </a:ext>
            </a:extLst>
          </p:cNvPr>
          <p:cNvSpPr txBox="1"/>
          <p:nvPr/>
        </p:nvSpPr>
        <p:spPr>
          <a:xfrm>
            <a:off x="9825346" y="2143342"/>
            <a:ext cx="2064643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7750" indent="-141750"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 sz="1400"/>
              <a:t>Translation of findings into valuable business strategies</a:t>
            </a:r>
          </a:p>
        </p:txBody>
      </p:sp>
    </p:spTree>
    <p:extLst>
      <p:ext uri="{BB962C8B-B14F-4D97-AF65-F5344CB8AC3E}">
        <p14:creationId xmlns:p14="http://schemas.microsoft.com/office/powerpoint/2010/main" val="12254327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9D2C7-BBAA-ABF3-1F92-FBDFB03BE7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E9CCB15B-79A6-7295-60CA-A78BE21B1D0F}"/>
              </a:ext>
            </a:extLst>
          </p:cNvPr>
          <p:cNvGrpSpPr/>
          <p:nvPr/>
        </p:nvGrpSpPr>
        <p:grpSpPr>
          <a:xfrm>
            <a:off x="838200" y="1940627"/>
            <a:ext cx="5658678" cy="4008759"/>
            <a:chOff x="838200" y="1711041"/>
            <a:chExt cx="5658678" cy="42383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62196138-94CE-2EB7-2542-37D9BEF4216A}"/>
                </a:ext>
              </a:extLst>
            </p:cNvPr>
            <p:cNvSpPr/>
            <p:nvPr/>
          </p:nvSpPr>
          <p:spPr>
            <a:xfrm flipV="1">
              <a:off x="838200" y="2265828"/>
              <a:ext cx="5658678" cy="3683559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E651C86A-0E73-8CE2-A4AA-A5197B46228D}"/>
                </a:ext>
              </a:extLst>
            </p:cNvPr>
            <p:cNvSpPr/>
            <p:nvPr/>
          </p:nvSpPr>
          <p:spPr>
            <a:xfrm>
              <a:off x="838200" y="1711041"/>
              <a:ext cx="5658678" cy="557995"/>
            </a:xfrm>
            <a:prstGeom prst="round2SameRect">
              <a:avLst>
                <a:gd name="adj1" fmla="val 2426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NEW FEATURES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DFF1DE7C-1488-E457-1987-93932910126D}"/>
              </a:ext>
            </a:extLst>
          </p:cNvPr>
          <p:cNvGrpSpPr/>
          <p:nvPr/>
        </p:nvGrpSpPr>
        <p:grpSpPr>
          <a:xfrm>
            <a:off x="697820" y="1854020"/>
            <a:ext cx="748376" cy="748376"/>
            <a:chOff x="772916" y="1743979"/>
            <a:chExt cx="748376" cy="7483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B20C8B5F-532C-0B55-6C01-1ECD5206FD83}"/>
                </a:ext>
              </a:extLst>
            </p:cNvPr>
            <p:cNvSpPr/>
            <p:nvPr/>
          </p:nvSpPr>
          <p:spPr>
            <a:xfrm>
              <a:off x="772916" y="1743979"/>
              <a:ext cx="748376" cy="74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24EF34-064B-EF8C-EDE8-183FF0ECF3FE}"/>
                </a:ext>
              </a:extLst>
            </p:cNvPr>
            <p:cNvSpPr/>
            <p:nvPr/>
          </p:nvSpPr>
          <p:spPr>
            <a:xfrm>
              <a:off x="853484" y="1824547"/>
              <a:ext cx="587240" cy="587240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3404E4-3106-FBA1-0499-AC32C3B19C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de-DE">
                <a:latin typeface="Calibri Light"/>
                <a:ea typeface="Calibri Light"/>
                <a:cs typeface="Calibri Light"/>
              </a:rPr>
              <a:t>Understanding </a:t>
            </a:r>
            <a:r>
              <a:rPr lang="de-DE" b="1">
                <a:solidFill>
                  <a:srgbClr val="FF4F01"/>
                </a:solidFill>
                <a:latin typeface="Calibri Light"/>
                <a:ea typeface="Calibri Light"/>
                <a:cs typeface="Calibri Light"/>
              </a:rPr>
              <a:t>Customer </a:t>
            </a:r>
            <a:r>
              <a:rPr lang="de-DE" b="1" err="1">
                <a:solidFill>
                  <a:srgbClr val="FF4F01"/>
                </a:solidFill>
                <a:latin typeface="Calibri Light"/>
                <a:ea typeface="Calibri Light"/>
                <a:cs typeface="Calibri Light"/>
              </a:rPr>
              <a:t>Purchase</a:t>
            </a:r>
            <a:r>
              <a:rPr lang="de-DE" b="1">
                <a:solidFill>
                  <a:srgbClr val="FF4F01"/>
                </a:solidFill>
                <a:latin typeface="Calibri Light"/>
                <a:ea typeface="Calibri Light"/>
                <a:cs typeface="Calibri Light"/>
              </a:rPr>
              <a:t> </a:t>
            </a:r>
            <a:r>
              <a:rPr lang="de-DE" b="1" err="1">
                <a:solidFill>
                  <a:srgbClr val="FF4F01"/>
                </a:solidFill>
                <a:latin typeface="Calibri Light"/>
                <a:ea typeface="Calibri Light"/>
                <a:cs typeface="Calibri Light"/>
              </a:rPr>
              <a:t>Behavior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B32788-E4BB-8E8D-4F47-B0CCCC5E9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6</a:t>
            </a:fld>
            <a:endParaRPr lang="it-IT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ACF7EEA2-7F4C-3706-4A6A-6999DD3BD9C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298" y="1993498"/>
            <a:ext cx="469421" cy="46942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28ED19F-80A5-04C7-C26D-B93D818A1F3B}"/>
              </a:ext>
            </a:extLst>
          </p:cNvPr>
          <p:cNvGrpSpPr/>
          <p:nvPr/>
        </p:nvGrpSpPr>
        <p:grpSpPr>
          <a:xfrm>
            <a:off x="6827156" y="1854020"/>
            <a:ext cx="4526644" cy="4095366"/>
            <a:chOff x="697820" y="1854020"/>
            <a:chExt cx="4526644" cy="409536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A6D4F9D-7D7C-AA89-4930-79F12F012AF3}"/>
                </a:ext>
              </a:extLst>
            </p:cNvPr>
            <p:cNvGrpSpPr/>
            <p:nvPr/>
          </p:nvGrpSpPr>
          <p:grpSpPr>
            <a:xfrm>
              <a:off x="838200" y="1940627"/>
              <a:ext cx="4386264" cy="4008759"/>
              <a:chOff x="838200" y="1711041"/>
              <a:chExt cx="4386264" cy="423834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 useBgFill="1">
            <p:nvSpPr>
              <p:cNvPr id="37" name="Round Same-side Corner of Rectangle 36">
                <a:extLst>
                  <a:ext uri="{FF2B5EF4-FFF2-40B4-BE49-F238E27FC236}">
                    <a16:creationId xmlns:a16="http://schemas.microsoft.com/office/drawing/2014/main" id="{A34C59D2-6318-0D21-0CF9-3E78A80E6B1C}"/>
                  </a:ext>
                </a:extLst>
              </p:cNvPr>
              <p:cNvSpPr/>
              <p:nvPr/>
            </p:nvSpPr>
            <p:spPr>
              <a:xfrm flipV="1">
                <a:off x="838200" y="2265828"/>
                <a:ext cx="4386264" cy="3683559"/>
              </a:xfrm>
              <a:prstGeom prst="round2SameRect">
                <a:avLst>
                  <a:gd name="adj1" fmla="val 3079"/>
                  <a:gd name="adj2" fmla="val 0"/>
                </a:avLst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ound Same-side Corner of Rectangle 37">
                <a:extLst>
                  <a:ext uri="{FF2B5EF4-FFF2-40B4-BE49-F238E27FC236}">
                    <a16:creationId xmlns:a16="http://schemas.microsoft.com/office/drawing/2014/main" id="{5AF63789-58D5-74C9-0B58-E89418A0FAE2}"/>
                  </a:ext>
                </a:extLst>
              </p:cNvPr>
              <p:cNvSpPr/>
              <p:nvPr/>
            </p:nvSpPr>
            <p:spPr>
              <a:xfrm>
                <a:off x="838200" y="1711041"/>
                <a:ext cx="4386264" cy="557995"/>
              </a:xfrm>
              <a:prstGeom prst="round2SameRect">
                <a:avLst>
                  <a:gd name="adj1" fmla="val 24260"/>
                  <a:gd name="adj2" fmla="val 0"/>
                </a:avLst>
              </a:prstGeom>
              <a:solidFill>
                <a:srgbClr val="FF4F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KEY INSIGHTS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EF03DE0-488D-AA98-F367-19B6DB1D0842}"/>
                </a:ext>
              </a:extLst>
            </p:cNvPr>
            <p:cNvGrpSpPr/>
            <p:nvPr/>
          </p:nvGrpSpPr>
          <p:grpSpPr>
            <a:xfrm>
              <a:off x="697820" y="1854020"/>
              <a:ext cx="748376" cy="748376"/>
              <a:chOff x="772916" y="1743979"/>
              <a:chExt cx="748376" cy="74837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B9E65B53-C3AD-3090-182A-1B6BF17E611E}"/>
                  </a:ext>
                </a:extLst>
              </p:cNvPr>
              <p:cNvSpPr/>
              <p:nvPr/>
            </p:nvSpPr>
            <p:spPr>
              <a:xfrm>
                <a:off x="772916" y="1743979"/>
                <a:ext cx="748376" cy="7483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B12CB38-7663-97E3-CB0E-FF0756F895AF}"/>
                  </a:ext>
                </a:extLst>
              </p:cNvPr>
              <p:cNvSpPr/>
              <p:nvPr/>
            </p:nvSpPr>
            <p:spPr>
              <a:xfrm>
                <a:off x="853484" y="1824547"/>
                <a:ext cx="587240" cy="587240"/>
              </a:xfrm>
              <a:prstGeom prst="ellipse">
                <a:avLst/>
              </a:prstGeom>
              <a:solidFill>
                <a:srgbClr val="FF4F0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40" name="Graphic 39" descr="Magnifying glass with solid fill">
            <a:extLst>
              <a:ext uri="{FF2B5EF4-FFF2-40B4-BE49-F238E27FC236}">
                <a16:creationId xmlns:a16="http://schemas.microsoft.com/office/drawing/2014/main" id="{ADCE338C-E53A-AE11-F617-7C59AFAD11F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844" y="2058708"/>
            <a:ext cx="338999" cy="3389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8A700372-0DE9-F2DE-C7CA-97E71E3244D2}"/>
              </a:ext>
            </a:extLst>
          </p:cNvPr>
          <p:cNvSpPr txBox="1"/>
          <p:nvPr/>
        </p:nvSpPr>
        <p:spPr>
          <a:xfrm>
            <a:off x="6967536" y="2462919"/>
            <a:ext cx="4386264" cy="3486467"/>
          </a:xfrm>
          <a:prstGeom prst="rect">
            <a:avLst/>
          </a:prstGeom>
          <a:noFill/>
        </p:spPr>
        <p:txBody>
          <a:bodyPr wrap="square" lIns="252000" tIns="252000" rIns="252000" rtlCol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/>
              <a:buChar char="•"/>
            </a:pPr>
            <a:r>
              <a:rPr lang="en-US">
                <a:latin typeface="Calibri Light"/>
                <a:ea typeface="Calibri Light"/>
                <a:cs typeface="Calibri Light"/>
              </a:rPr>
              <a:t>By analyzing past transactions (</a:t>
            </a:r>
            <a:r>
              <a:rPr lang="en-US" b="1" err="1">
                <a:latin typeface="Calibri Light"/>
                <a:ea typeface="Calibri Light"/>
                <a:cs typeface="Calibri Light"/>
              </a:rPr>
              <a:t>n_purchase</a:t>
            </a:r>
            <a:r>
              <a:rPr lang="en-US">
                <a:latin typeface="Calibri Light"/>
                <a:ea typeface="Calibri Light"/>
                <a:cs typeface="Calibri Light"/>
              </a:rPr>
              <a:t>), we can identify the likelihood of returning customers and tailor retention strategies accordingly.</a:t>
            </a:r>
          </a:p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/>
              <a:buChar char="•"/>
            </a:pPr>
            <a:r>
              <a:rPr lang="en-US">
                <a:latin typeface="Calibri Light"/>
                <a:cs typeface="Calibri Light"/>
              </a:rPr>
              <a:t>High-value customers might be more receptive to personalized offers to encourage reactivation.</a:t>
            </a:r>
          </a:p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/>
              <a:buChar char="•"/>
            </a:pPr>
            <a:r>
              <a:rPr lang="en-US">
                <a:latin typeface="Calibri Light"/>
                <a:cs typeface="Calibri Light"/>
              </a:rPr>
              <a:t>By tracking the time gap between sales (</a:t>
            </a:r>
            <a:r>
              <a:rPr lang="en-US" b="1" err="1">
                <a:latin typeface="Calibri Light"/>
                <a:cs typeface="Calibri Light"/>
              </a:rPr>
              <a:t>time_diff</a:t>
            </a:r>
            <a:r>
              <a:rPr lang="en-US">
                <a:latin typeface="Calibri Light"/>
                <a:cs typeface="Calibri Light"/>
              </a:rPr>
              <a:t>), we can segment customers based on their purchasing behavior.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270EE215-CBFF-B0AC-2759-601EAAB0CFD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35978093"/>
              </p:ext>
            </p:extLst>
          </p:nvPr>
        </p:nvGraphicFramePr>
        <p:xfrm>
          <a:off x="955230" y="2550013"/>
          <a:ext cx="5424617" cy="3317755"/>
        </p:xfrm>
        <a:graphic>
          <a:graphicData uri="http://schemas.openxmlformats.org/drawingml/2006/table">
            <a:tbl>
              <a:tblPr firstRow="1" bandRow="1"/>
              <a:tblGrid>
                <a:gridCol w="1119803">
                  <a:extLst>
                    <a:ext uri="{9D8B030D-6E8A-4147-A177-3AD203B41FA5}">
                      <a16:colId xmlns:a16="http://schemas.microsoft.com/office/drawing/2014/main" val="1311961947"/>
                    </a:ext>
                  </a:extLst>
                </a:gridCol>
                <a:gridCol w="1197821">
                  <a:extLst>
                    <a:ext uri="{9D8B030D-6E8A-4147-A177-3AD203B41FA5}">
                      <a16:colId xmlns:a16="http://schemas.microsoft.com/office/drawing/2014/main" val="3159756030"/>
                    </a:ext>
                  </a:extLst>
                </a:gridCol>
                <a:gridCol w="1138160">
                  <a:extLst>
                    <a:ext uri="{9D8B030D-6E8A-4147-A177-3AD203B41FA5}">
                      <a16:colId xmlns:a16="http://schemas.microsoft.com/office/drawing/2014/main" val="2692670889"/>
                    </a:ext>
                  </a:extLst>
                </a:gridCol>
                <a:gridCol w="991301">
                  <a:extLst>
                    <a:ext uri="{9D8B030D-6E8A-4147-A177-3AD203B41FA5}">
                      <a16:colId xmlns:a16="http://schemas.microsoft.com/office/drawing/2014/main" val="1036129715"/>
                    </a:ext>
                  </a:extLst>
                </a:gridCol>
                <a:gridCol w="977532">
                  <a:extLst>
                    <a:ext uri="{9D8B030D-6E8A-4147-A177-3AD203B41FA5}">
                      <a16:colId xmlns:a16="http://schemas.microsoft.com/office/drawing/2014/main" val="3793025425"/>
                    </a:ext>
                  </a:extLst>
                </a:gridCol>
              </a:tblGrid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client_id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n_purchases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sales_net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time_diff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34882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9306_201709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1579.03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52219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9306_201709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1579.03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244786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9306_201709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1579.03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51915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9306_202010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1341.14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1126.0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6205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8321_201804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79666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8321_201805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26002"/>
                  </a:ext>
                </a:extLst>
              </a:tr>
            </a:tbl>
          </a:graphicData>
        </a:graphic>
      </p:graphicFrame>
      <p:sp>
        <p:nvSpPr>
          <p:cNvPr id="6" name="Rectangle 13">
            <a:extLst>
              <a:ext uri="{FF2B5EF4-FFF2-40B4-BE49-F238E27FC236}">
                <a16:creationId xmlns:a16="http://schemas.microsoft.com/office/drawing/2014/main" id="{5EC09649-90FF-1FEC-63B7-ECC9E5A7F1E3}"/>
              </a:ext>
            </a:extLst>
          </p:cNvPr>
          <p:cNvSpPr>
            <a:spLocks/>
          </p:cNvSpPr>
          <p:nvPr/>
        </p:nvSpPr>
        <p:spPr>
          <a:xfrm>
            <a:off x="4533900" y="3076575"/>
            <a:ext cx="763542" cy="17811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FA072DC8-05C9-597B-3119-EF0BCA61D037}"/>
              </a:ext>
            </a:extLst>
          </p:cNvPr>
          <p:cNvCxnSpPr>
            <a:cxnSpLocks/>
          </p:cNvCxnSpPr>
          <p:nvPr/>
        </p:nvCxnSpPr>
        <p:spPr>
          <a:xfrm flipH="1" flipV="1">
            <a:off x="5437822" y="3819525"/>
            <a:ext cx="1755260" cy="456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4120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5C1ABA-A226-5F7C-B953-12B18CB2CB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3E75845-17B2-7CA5-D2CA-C09332BA3C99}"/>
              </a:ext>
            </a:extLst>
          </p:cNvPr>
          <p:cNvGrpSpPr/>
          <p:nvPr/>
        </p:nvGrpSpPr>
        <p:grpSpPr>
          <a:xfrm>
            <a:off x="838200" y="1940627"/>
            <a:ext cx="10515600" cy="4008759"/>
            <a:chOff x="838200" y="1711041"/>
            <a:chExt cx="5658678" cy="42383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D9F08F46-9E74-DE70-C638-3ED395A26728}"/>
                </a:ext>
              </a:extLst>
            </p:cNvPr>
            <p:cNvSpPr/>
            <p:nvPr/>
          </p:nvSpPr>
          <p:spPr>
            <a:xfrm flipV="1">
              <a:off x="838200" y="2265828"/>
              <a:ext cx="5658678" cy="3683559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0C17E151-E9B5-401B-63A3-89F18C8F4682}"/>
                </a:ext>
              </a:extLst>
            </p:cNvPr>
            <p:cNvSpPr/>
            <p:nvPr/>
          </p:nvSpPr>
          <p:spPr>
            <a:xfrm>
              <a:off x="838200" y="1711041"/>
              <a:ext cx="5658678" cy="557995"/>
            </a:xfrm>
            <a:prstGeom prst="round2SameRect">
              <a:avLst>
                <a:gd name="adj1" fmla="val 2426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DATASET ANALYSIS</a:t>
              </a:r>
            </a:p>
          </p:txBody>
        </p: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A92E8181-66D7-75D9-9BBB-1045B60905B7}"/>
              </a:ext>
            </a:extLst>
          </p:cNvPr>
          <p:cNvGrpSpPr/>
          <p:nvPr/>
        </p:nvGrpSpPr>
        <p:grpSpPr>
          <a:xfrm>
            <a:off x="697820" y="1854020"/>
            <a:ext cx="748376" cy="748376"/>
            <a:chOff x="772916" y="1743979"/>
            <a:chExt cx="748376" cy="748376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499F550-2162-746E-4510-A7BA9FF59743}"/>
                </a:ext>
              </a:extLst>
            </p:cNvPr>
            <p:cNvSpPr/>
            <p:nvPr/>
          </p:nvSpPr>
          <p:spPr>
            <a:xfrm>
              <a:off x="772916" y="1743979"/>
              <a:ext cx="748376" cy="748376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89E671C8-95AA-CF11-53E7-95AD58982E25}"/>
                </a:ext>
              </a:extLst>
            </p:cNvPr>
            <p:cNvSpPr/>
            <p:nvPr/>
          </p:nvSpPr>
          <p:spPr>
            <a:xfrm>
              <a:off x="853484" y="1824547"/>
              <a:ext cx="587240" cy="587240"/>
            </a:xfrm>
            <a:prstGeom prst="ellipse">
              <a:avLst/>
            </a:prstGeom>
            <a:solidFill>
              <a:srgbClr val="FF4F01"/>
            </a:solidFill>
            <a:ln>
              <a:noFill/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1F6EF42-6177-5749-95A5-3144138B94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>
                <a:ea typeface="Calibri Light"/>
                <a:cs typeface="Calibri Light"/>
              </a:rPr>
              <a:t>Original Dataset with new features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4187B10-D227-8524-2296-A4246D179B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7</a:t>
            </a:fld>
            <a:endParaRPr lang="it-IT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EEABCD3C-E3BD-B49B-A5C1-25EA122663C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298" y="1993498"/>
            <a:ext cx="469421" cy="469421"/>
          </a:xfrm>
          <a:prstGeom prst="rect">
            <a:avLst/>
          </a:prstGeom>
        </p:spPr>
      </p:pic>
      <p:pic>
        <p:nvPicPr>
          <p:cNvPr id="6" name="Content Placeholder 5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709088C-DF82-B5B5-29FF-772471E4887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5"/>
          <a:srcRect t="10675"/>
          <a:stretch/>
        </p:blipFill>
        <p:spPr>
          <a:xfrm>
            <a:off x="927342" y="2677004"/>
            <a:ext cx="10337315" cy="3113487"/>
          </a:xfrm>
          <a:prstGeom prst="roundRect">
            <a:avLst>
              <a:gd name="adj" fmla="val 2594"/>
            </a:avLst>
          </a:prstGeom>
        </p:spPr>
      </p:pic>
    </p:spTree>
    <p:extLst>
      <p:ext uri="{BB962C8B-B14F-4D97-AF65-F5344CB8AC3E}">
        <p14:creationId xmlns:p14="http://schemas.microsoft.com/office/powerpoint/2010/main" val="16604059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A1116E-D2DE-1C15-F528-421DA0442B6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45EE17AB-BEE2-F0FD-28AA-3E840D797AED}"/>
              </a:ext>
            </a:extLst>
          </p:cNvPr>
          <p:cNvGrpSpPr/>
          <p:nvPr/>
        </p:nvGrpSpPr>
        <p:grpSpPr>
          <a:xfrm>
            <a:off x="838200" y="1940627"/>
            <a:ext cx="5658678" cy="4008759"/>
            <a:chOff x="838200" y="1711041"/>
            <a:chExt cx="5658678" cy="42383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10518BB3-AA2B-6E27-07D5-CDA5CDB15A00}"/>
                </a:ext>
              </a:extLst>
            </p:cNvPr>
            <p:cNvSpPr/>
            <p:nvPr/>
          </p:nvSpPr>
          <p:spPr>
            <a:xfrm flipV="1">
              <a:off x="838200" y="2265828"/>
              <a:ext cx="5658678" cy="3683559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60A05288-C53B-5ABB-CEC8-F86C45EFC5CC}"/>
                </a:ext>
              </a:extLst>
            </p:cNvPr>
            <p:cNvSpPr/>
            <p:nvPr/>
          </p:nvSpPr>
          <p:spPr>
            <a:xfrm>
              <a:off x="838200" y="1711041"/>
              <a:ext cx="5658678" cy="557995"/>
            </a:xfrm>
            <a:prstGeom prst="round2SameRect">
              <a:avLst>
                <a:gd name="adj1" fmla="val 2426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NEW FEATURES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B1750C78-8080-5CED-6023-B0BF4F3A67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s-CL" b="1" err="1">
                <a:solidFill>
                  <a:srgbClr val="FF4F01"/>
                </a:solidFill>
                <a:ea typeface="Calibri Light"/>
                <a:cs typeface="Calibri Light"/>
              </a:rPr>
              <a:t>Enriching</a:t>
            </a:r>
            <a:r>
              <a:rPr lang="es-CL" b="1">
                <a:solidFill>
                  <a:srgbClr val="FF4F01"/>
                </a:solidFill>
                <a:ea typeface="Calibri Light"/>
                <a:cs typeface="Calibri Light"/>
              </a:rPr>
              <a:t> Sales Data</a:t>
            </a:r>
            <a:r>
              <a:rPr lang="es-CL">
                <a:solidFill>
                  <a:srgbClr val="FF4F01"/>
                </a:solidFill>
                <a:ea typeface="Calibri Light"/>
                <a:cs typeface="Calibri Light"/>
              </a:rPr>
              <a:t> </a:t>
            </a:r>
            <a:r>
              <a:rPr lang="es-CL" err="1">
                <a:solidFill>
                  <a:srgbClr val="000000"/>
                </a:solidFill>
                <a:ea typeface="Calibri Light"/>
                <a:cs typeface="Calibri Light"/>
              </a:rPr>
              <a:t>for</a:t>
            </a:r>
            <a:r>
              <a:rPr lang="es-CL">
                <a:solidFill>
                  <a:srgbClr val="000000"/>
                </a:solidFill>
                <a:ea typeface="Calibri Light"/>
                <a:cs typeface="Calibri Light"/>
              </a:rPr>
              <a:t> </a:t>
            </a:r>
            <a:r>
              <a:rPr lang="es-CL" err="1">
                <a:solidFill>
                  <a:srgbClr val="000000"/>
                </a:solidFill>
                <a:ea typeface="Calibri Light"/>
                <a:cs typeface="Calibri Light"/>
              </a:rPr>
              <a:t>Actionable</a:t>
            </a:r>
            <a:r>
              <a:rPr lang="es-CL">
                <a:solidFill>
                  <a:srgbClr val="000000"/>
                </a:solidFill>
                <a:ea typeface="Calibri Light"/>
                <a:cs typeface="Calibri Light"/>
              </a:rPr>
              <a:t> </a:t>
            </a:r>
            <a:r>
              <a:rPr lang="es-CL" err="1">
                <a:solidFill>
                  <a:srgbClr val="000000"/>
                </a:solidFill>
                <a:ea typeface="Calibri Light"/>
                <a:cs typeface="Calibri Light"/>
              </a:rPr>
              <a:t>Insights</a:t>
            </a:r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1A9A21-64AF-306A-1722-422AF619A1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8</a:t>
            </a:fld>
            <a:endParaRPr lang="it-IT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45C65079-8C58-86B1-8C46-E9A6898ABF74}"/>
              </a:ext>
            </a:extLst>
          </p:cNvPr>
          <p:cNvGrpSpPr/>
          <p:nvPr/>
        </p:nvGrpSpPr>
        <p:grpSpPr>
          <a:xfrm>
            <a:off x="6827156" y="1854020"/>
            <a:ext cx="4526644" cy="4095366"/>
            <a:chOff x="697820" y="1854020"/>
            <a:chExt cx="4526644" cy="409536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98DD3B1B-AD68-F3B3-7D05-A98178769446}"/>
                </a:ext>
              </a:extLst>
            </p:cNvPr>
            <p:cNvGrpSpPr/>
            <p:nvPr/>
          </p:nvGrpSpPr>
          <p:grpSpPr>
            <a:xfrm>
              <a:off x="838200" y="1940627"/>
              <a:ext cx="4386264" cy="4008759"/>
              <a:chOff x="838200" y="1711041"/>
              <a:chExt cx="4386264" cy="423834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 useBgFill="1">
            <p:nvSpPr>
              <p:cNvPr id="37" name="Round Same-side Corner of Rectangle 36">
                <a:extLst>
                  <a:ext uri="{FF2B5EF4-FFF2-40B4-BE49-F238E27FC236}">
                    <a16:creationId xmlns:a16="http://schemas.microsoft.com/office/drawing/2014/main" id="{FD53C1C9-50D9-A80A-15A4-70449FA33D10}"/>
                  </a:ext>
                </a:extLst>
              </p:cNvPr>
              <p:cNvSpPr/>
              <p:nvPr/>
            </p:nvSpPr>
            <p:spPr>
              <a:xfrm flipV="1">
                <a:off x="838200" y="2265828"/>
                <a:ext cx="4386264" cy="3683559"/>
              </a:xfrm>
              <a:prstGeom prst="round2SameRect">
                <a:avLst>
                  <a:gd name="adj1" fmla="val 3079"/>
                  <a:gd name="adj2" fmla="val 0"/>
                </a:avLst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ound Same-side Corner of Rectangle 37">
                <a:extLst>
                  <a:ext uri="{FF2B5EF4-FFF2-40B4-BE49-F238E27FC236}">
                    <a16:creationId xmlns:a16="http://schemas.microsoft.com/office/drawing/2014/main" id="{1805DC4B-8316-9CA3-665E-62B689BB8597}"/>
                  </a:ext>
                </a:extLst>
              </p:cNvPr>
              <p:cNvSpPr/>
              <p:nvPr/>
            </p:nvSpPr>
            <p:spPr>
              <a:xfrm>
                <a:off x="838200" y="1711041"/>
                <a:ext cx="4386264" cy="557995"/>
              </a:xfrm>
              <a:prstGeom prst="round2SameRect">
                <a:avLst>
                  <a:gd name="adj1" fmla="val 24260"/>
                  <a:gd name="adj2" fmla="val 0"/>
                </a:avLst>
              </a:prstGeom>
              <a:solidFill>
                <a:srgbClr val="FF4F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KEY INSIGHTS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1A637700-8E17-9062-23A1-A9E7C08FDEAC}"/>
                </a:ext>
              </a:extLst>
            </p:cNvPr>
            <p:cNvGrpSpPr/>
            <p:nvPr/>
          </p:nvGrpSpPr>
          <p:grpSpPr>
            <a:xfrm>
              <a:off x="697820" y="1854020"/>
              <a:ext cx="748376" cy="748376"/>
              <a:chOff x="772916" y="1743979"/>
              <a:chExt cx="748376" cy="74837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C7AB04F-BECD-B7C4-E3DB-940554D56FD3}"/>
                  </a:ext>
                </a:extLst>
              </p:cNvPr>
              <p:cNvSpPr/>
              <p:nvPr/>
            </p:nvSpPr>
            <p:spPr>
              <a:xfrm>
                <a:off x="772916" y="1743979"/>
                <a:ext cx="748376" cy="7483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EE309F45-D480-32DF-782D-07F5AB8CF73B}"/>
                  </a:ext>
                </a:extLst>
              </p:cNvPr>
              <p:cNvSpPr/>
              <p:nvPr/>
            </p:nvSpPr>
            <p:spPr>
              <a:xfrm>
                <a:off x="853484" y="1824547"/>
                <a:ext cx="587240" cy="587240"/>
              </a:xfrm>
              <a:prstGeom prst="ellipse">
                <a:avLst/>
              </a:prstGeom>
              <a:solidFill>
                <a:srgbClr val="FF4F0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40" name="Graphic 39" descr="Magnifying glass with solid fill">
            <a:extLst>
              <a:ext uri="{FF2B5EF4-FFF2-40B4-BE49-F238E27FC236}">
                <a16:creationId xmlns:a16="http://schemas.microsoft.com/office/drawing/2014/main" id="{0500CEF1-16FB-25F0-5D35-FF31650259D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31844" y="2058708"/>
            <a:ext cx="338999" cy="3389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C0B12405-0084-E19E-1D00-0DE2C653A751}"/>
              </a:ext>
            </a:extLst>
          </p:cNvPr>
          <p:cNvSpPr txBox="1"/>
          <p:nvPr/>
        </p:nvSpPr>
        <p:spPr>
          <a:xfrm>
            <a:off x="6967536" y="2462919"/>
            <a:ext cx="4386264" cy="3486467"/>
          </a:xfrm>
          <a:prstGeom prst="rect">
            <a:avLst/>
          </a:prstGeom>
          <a:noFill/>
        </p:spPr>
        <p:txBody>
          <a:bodyPr wrap="square" lIns="360000" tIns="252000" rIns="0" rtlCol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/>
              <a:buChar char="•"/>
            </a:pPr>
            <a:r>
              <a:rPr lang="en-US">
                <a:latin typeface="Calibri Light"/>
                <a:ea typeface="Calibri Light"/>
                <a:cs typeface="Calibri Light"/>
              </a:rPr>
              <a:t>By analyzing past transactions (</a:t>
            </a:r>
            <a:r>
              <a:rPr lang="en-US" b="1" err="1">
                <a:latin typeface="Calibri Light"/>
                <a:ea typeface="Calibri Light"/>
                <a:cs typeface="Calibri Light"/>
              </a:rPr>
              <a:t>n_purchase</a:t>
            </a:r>
            <a:r>
              <a:rPr lang="en-US">
                <a:latin typeface="Calibri Light"/>
                <a:ea typeface="Calibri Light"/>
                <a:cs typeface="Calibri Light"/>
              </a:rPr>
              <a:t>), we can identify the likelihood of returning customers and tailor retention strategies accordingly</a:t>
            </a:r>
          </a:p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/>
              <a:buChar char="•"/>
            </a:pPr>
            <a:r>
              <a:rPr lang="en-US">
                <a:latin typeface="Calibri Light"/>
                <a:cs typeface="Calibri Light"/>
              </a:rPr>
              <a:t>High-value customers might be more receptive to personalized offers to encourage reactivation.</a:t>
            </a:r>
          </a:p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/>
              <a:buChar char="•"/>
            </a:pPr>
            <a:r>
              <a:rPr lang="en-US">
                <a:latin typeface="Calibri Light"/>
                <a:cs typeface="Calibri Light"/>
              </a:rPr>
              <a:t>By tracking the time gap between sales (</a:t>
            </a:r>
            <a:r>
              <a:rPr lang="en-US" b="1" err="1">
                <a:latin typeface="Calibri Light"/>
                <a:cs typeface="Calibri Light"/>
              </a:rPr>
              <a:t>time_diff</a:t>
            </a:r>
            <a:r>
              <a:rPr lang="en-US">
                <a:latin typeface="Calibri Light"/>
                <a:cs typeface="Calibri Light"/>
              </a:rPr>
              <a:t>), we can segment customers based on their purchasing behavior.</a:t>
            </a:r>
          </a:p>
        </p:txBody>
      </p:sp>
      <p:graphicFrame>
        <p:nvGraphicFramePr>
          <p:cNvPr id="3" name="Table 2">
            <a:extLst>
              <a:ext uri="{FF2B5EF4-FFF2-40B4-BE49-F238E27FC236}">
                <a16:creationId xmlns:a16="http://schemas.microsoft.com/office/drawing/2014/main" id="{6652FBE7-F897-D807-0B3E-604C455BB6C8}"/>
              </a:ext>
            </a:extLst>
          </p:cNvPr>
          <p:cNvGraphicFramePr>
            <a:graphicFrameLocks noGrp="1"/>
          </p:cNvGraphicFramePr>
          <p:nvPr/>
        </p:nvGraphicFramePr>
        <p:xfrm>
          <a:off x="955230" y="2550013"/>
          <a:ext cx="5424617" cy="3317755"/>
        </p:xfrm>
        <a:graphic>
          <a:graphicData uri="http://schemas.openxmlformats.org/drawingml/2006/table">
            <a:tbl>
              <a:tblPr firstRow="1" bandRow="1"/>
              <a:tblGrid>
                <a:gridCol w="1119803">
                  <a:extLst>
                    <a:ext uri="{9D8B030D-6E8A-4147-A177-3AD203B41FA5}">
                      <a16:colId xmlns:a16="http://schemas.microsoft.com/office/drawing/2014/main" val="1311961947"/>
                    </a:ext>
                  </a:extLst>
                </a:gridCol>
                <a:gridCol w="1197821">
                  <a:extLst>
                    <a:ext uri="{9D8B030D-6E8A-4147-A177-3AD203B41FA5}">
                      <a16:colId xmlns:a16="http://schemas.microsoft.com/office/drawing/2014/main" val="3159756030"/>
                    </a:ext>
                  </a:extLst>
                </a:gridCol>
                <a:gridCol w="1138160">
                  <a:extLst>
                    <a:ext uri="{9D8B030D-6E8A-4147-A177-3AD203B41FA5}">
                      <a16:colId xmlns:a16="http://schemas.microsoft.com/office/drawing/2014/main" val="2692670889"/>
                    </a:ext>
                  </a:extLst>
                </a:gridCol>
                <a:gridCol w="991301">
                  <a:extLst>
                    <a:ext uri="{9D8B030D-6E8A-4147-A177-3AD203B41FA5}">
                      <a16:colId xmlns:a16="http://schemas.microsoft.com/office/drawing/2014/main" val="1036129715"/>
                    </a:ext>
                  </a:extLst>
                </a:gridCol>
                <a:gridCol w="977532">
                  <a:extLst>
                    <a:ext uri="{9D8B030D-6E8A-4147-A177-3AD203B41FA5}">
                      <a16:colId xmlns:a16="http://schemas.microsoft.com/office/drawing/2014/main" val="3793025425"/>
                    </a:ext>
                  </a:extLst>
                </a:gridCol>
              </a:tblGrid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client_id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sales_id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n_purchases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sales_net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400" b="1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time_diff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53334882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9306_201709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1579.03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2152219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9306_201709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1579.03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64244786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9306_201709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1579.03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71851915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9306_202010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1341.14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1126.0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75936205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8321_201804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20.02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NaN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61579666"/>
                  </a:ext>
                </a:extLst>
              </a:tr>
              <a:tr h="473965"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8321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8321_201805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7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5.96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/>
                      <a:r>
                        <a:rPr lang="es-CL" sz="1200" b="0" i="0" u="none" strike="noStrike">
                          <a:solidFill>
                            <a:srgbClr val="FFFFFF"/>
                          </a:solidFill>
                          <a:effectLst/>
                          <a:latin typeface="Calibri" panose="020F0502020204030204" pitchFamily="34" charset="0"/>
                        </a:rPr>
                        <a:t>30.0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0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92026002"/>
                  </a:ext>
                </a:extLst>
              </a:tr>
            </a:tbl>
          </a:graphicData>
        </a:graphic>
      </p:graphicFrame>
      <p:sp>
        <p:nvSpPr>
          <p:cNvPr id="6" name="Rectangle 13">
            <a:extLst>
              <a:ext uri="{FF2B5EF4-FFF2-40B4-BE49-F238E27FC236}">
                <a16:creationId xmlns:a16="http://schemas.microsoft.com/office/drawing/2014/main" id="{848923BE-8B47-524D-62D5-8A4EAE660F15}"/>
              </a:ext>
            </a:extLst>
          </p:cNvPr>
          <p:cNvSpPr>
            <a:spLocks/>
          </p:cNvSpPr>
          <p:nvPr/>
        </p:nvSpPr>
        <p:spPr>
          <a:xfrm>
            <a:off x="4533900" y="3076575"/>
            <a:ext cx="763542" cy="1781175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D9736A50-4D90-4B27-0BD7-13E114DC355E}"/>
              </a:ext>
            </a:extLst>
          </p:cNvPr>
          <p:cNvCxnSpPr>
            <a:cxnSpLocks/>
          </p:cNvCxnSpPr>
          <p:nvPr/>
        </p:nvCxnSpPr>
        <p:spPr>
          <a:xfrm flipH="1" flipV="1">
            <a:off x="5437822" y="3819525"/>
            <a:ext cx="1755260" cy="45636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EC472365-0B4D-8338-7C51-CB0C6C0AFB4C}"/>
              </a:ext>
            </a:extLst>
          </p:cNvPr>
          <p:cNvGrpSpPr/>
          <p:nvPr/>
        </p:nvGrpSpPr>
        <p:grpSpPr>
          <a:xfrm>
            <a:off x="838200" y="1940627"/>
            <a:ext cx="10515600" cy="4008759"/>
            <a:chOff x="838200" y="1940627"/>
            <a:chExt cx="10515600" cy="4008759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7" name="Round Same-side Corner of Rectangle 6">
              <a:extLst>
                <a:ext uri="{FF2B5EF4-FFF2-40B4-BE49-F238E27FC236}">
                  <a16:creationId xmlns:a16="http://schemas.microsoft.com/office/drawing/2014/main" id="{50B283F4-D708-4516-20DE-FC18F6287CD3}"/>
                </a:ext>
              </a:extLst>
            </p:cNvPr>
            <p:cNvSpPr/>
            <p:nvPr/>
          </p:nvSpPr>
          <p:spPr>
            <a:xfrm flipV="1">
              <a:off x="838200" y="2097652"/>
              <a:ext cx="10515600" cy="3851734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8" name="Round Same-side Corner of Rectangle 7">
              <a:extLst>
                <a:ext uri="{FF2B5EF4-FFF2-40B4-BE49-F238E27FC236}">
                  <a16:creationId xmlns:a16="http://schemas.microsoft.com/office/drawing/2014/main" id="{DE3F068C-55A8-91C1-830E-A4D66DDE3C6B}"/>
                </a:ext>
              </a:extLst>
            </p:cNvPr>
            <p:cNvSpPr/>
            <p:nvPr/>
          </p:nvSpPr>
          <p:spPr>
            <a:xfrm>
              <a:off x="838200" y="1940627"/>
              <a:ext cx="10515600" cy="157025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</p:grpSp>
      <p:pic>
        <p:nvPicPr>
          <p:cNvPr id="10" name="Content Placeholder 6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5CFA0206-F826-9AEA-C527-A527F5952E6C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b="57561"/>
          <a:stretch/>
        </p:blipFill>
        <p:spPr>
          <a:xfrm>
            <a:off x="1256930" y="4094891"/>
            <a:ext cx="9678139" cy="1759617"/>
          </a:xfrm>
          <a:prstGeom prst="roundRect">
            <a:avLst>
              <a:gd name="adj" fmla="val 8428"/>
            </a:avLst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2" descr="A blue pie chart with a pink circle&#10;&#10;AI-generated content may be incorrect.">
            <a:extLst>
              <a:ext uri="{FF2B5EF4-FFF2-40B4-BE49-F238E27FC236}">
                <a16:creationId xmlns:a16="http://schemas.microsoft.com/office/drawing/2014/main" id="{B2F5BE7B-4580-FBC0-D9F3-6F0120C8C4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611" r="-3" b="1999"/>
          <a:stretch/>
        </p:blipFill>
        <p:spPr bwMode="auto">
          <a:xfrm>
            <a:off x="8926361" y="2357577"/>
            <a:ext cx="2344363" cy="2028299"/>
          </a:xfrm>
          <a:prstGeom prst="roundRect">
            <a:avLst>
              <a:gd name="adj" fmla="val 6855"/>
            </a:avLst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sp>
        <p:nvSpPr>
          <p:cNvPr id="19" name="Oval 18">
            <a:extLst>
              <a:ext uri="{FF2B5EF4-FFF2-40B4-BE49-F238E27FC236}">
                <a16:creationId xmlns:a16="http://schemas.microsoft.com/office/drawing/2014/main" id="{82BC9186-7007-31D4-7A83-E7CA252950C4}"/>
              </a:ext>
            </a:extLst>
          </p:cNvPr>
          <p:cNvSpPr/>
          <p:nvPr/>
        </p:nvSpPr>
        <p:spPr>
          <a:xfrm>
            <a:off x="697820" y="1854020"/>
            <a:ext cx="748376" cy="748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6F3FC88D-15A2-F917-CB76-BD1B5E5151D5}"/>
              </a:ext>
            </a:extLst>
          </p:cNvPr>
          <p:cNvSpPr/>
          <p:nvPr/>
        </p:nvSpPr>
        <p:spPr>
          <a:xfrm>
            <a:off x="778388" y="1934588"/>
            <a:ext cx="587240" cy="587240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522250EB-2AB1-E73F-C5E8-F75BFFA09C7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7298" y="1993498"/>
            <a:ext cx="469421" cy="469421"/>
          </a:xfrm>
          <a:prstGeom prst="rect">
            <a:avLst/>
          </a:prstGeom>
        </p:spPr>
      </p:pic>
      <p:sp>
        <p:nvSpPr>
          <p:cNvPr id="25" name="TextBox 24">
            <a:extLst>
              <a:ext uri="{FF2B5EF4-FFF2-40B4-BE49-F238E27FC236}">
                <a16:creationId xmlns:a16="http://schemas.microsoft.com/office/drawing/2014/main" id="{8B00A17D-C8BD-B50C-97A4-F4025BA4F4F6}"/>
              </a:ext>
            </a:extLst>
          </p:cNvPr>
          <p:cNvSpPr txBox="1"/>
          <p:nvPr/>
        </p:nvSpPr>
        <p:spPr>
          <a:xfrm>
            <a:off x="1256930" y="2168353"/>
            <a:ext cx="7586355" cy="1831660"/>
          </a:xfrm>
          <a:prstGeom prst="rect">
            <a:avLst/>
          </a:prstGeom>
          <a:noFill/>
        </p:spPr>
        <p:txBody>
          <a:bodyPr wrap="square" lIns="180000" tIns="0" rIns="0" bIns="0" rtlCol="0" anchor="ctr" anchorCtr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4F01"/>
              </a:buClr>
              <a:buSzTx/>
              <a:tabLst/>
              <a:defRPr/>
            </a:pP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Our objective is to analyse historical sales data and identify patterns in customer purchases, particularly for customers who have been inactive for 2+ years.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4F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Consolidation of dataset 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by merging transaction-level details with customer attributes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4F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GB" sz="1400" b="1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Predictive analytics </a:t>
            </a:r>
            <a:r>
              <a:rPr kumimoji="0" lang="en-GB" sz="14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using enriched data can improve forecasting of future sales performance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FF4F01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GB" sz="1400" b="1">
                <a:solidFill>
                  <a:prstClr val="black"/>
                </a:solidFill>
                <a:latin typeface="Calibri"/>
              </a:rPr>
              <a:t>Risk-adjusted pricing strategies </a:t>
            </a:r>
            <a:r>
              <a:rPr lang="en-GB" sz="1400">
                <a:solidFill>
                  <a:prstClr val="black"/>
                </a:solidFill>
                <a:latin typeface="Calibri"/>
              </a:rPr>
              <a:t>can be implemented for customers with lower churn probability (18% of total customers have a </a:t>
            </a:r>
            <a:r>
              <a:rPr lang="en-GB" sz="1400" err="1">
                <a:solidFill>
                  <a:prstClr val="black"/>
                </a:solidFill>
                <a:latin typeface="Calibri"/>
              </a:rPr>
              <a:t>time_diff</a:t>
            </a:r>
            <a:r>
              <a:rPr lang="en-GB" sz="1400">
                <a:solidFill>
                  <a:prstClr val="black"/>
                </a:solidFill>
                <a:latin typeface="Calibri"/>
              </a:rPr>
              <a:t> &gt; 2 years)</a:t>
            </a:r>
            <a:endParaRPr kumimoji="0" lang="en-GB" sz="14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018805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F884B8C3-5762-15E9-F0F9-40ECEAD9648D}"/>
              </a:ext>
            </a:extLst>
          </p:cNvPr>
          <p:cNvGrpSpPr/>
          <p:nvPr/>
        </p:nvGrpSpPr>
        <p:grpSpPr>
          <a:xfrm>
            <a:off x="838200" y="1940627"/>
            <a:ext cx="5658678" cy="4008759"/>
            <a:chOff x="838200" y="1711041"/>
            <a:chExt cx="5658678" cy="4238346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grpSpPr>
        <p:sp>
          <p:nvSpPr>
            <p:cNvPr id="15" name="Round Same-side Corner of Rectangle 14">
              <a:extLst>
                <a:ext uri="{FF2B5EF4-FFF2-40B4-BE49-F238E27FC236}">
                  <a16:creationId xmlns:a16="http://schemas.microsoft.com/office/drawing/2014/main" id="{EB8DC3ED-FEC7-7DFB-BAA9-5544159A61EA}"/>
                </a:ext>
              </a:extLst>
            </p:cNvPr>
            <p:cNvSpPr/>
            <p:nvPr/>
          </p:nvSpPr>
          <p:spPr>
            <a:xfrm flipV="1">
              <a:off x="838200" y="2265828"/>
              <a:ext cx="5658678" cy="3683559"/>
            </a:xfrm>
            <a:prstGeom prst="round2SameRect">
              <a:avLst>
                <a:gd name="adj1" fmla="val 3079"/>
                <a:gd name="adj2" fmla="val 0"/>
              </a:avLst>
            </a:prstGeom>
            <a:solidFill>
              <a:schemeClr val="bg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27" name="Round Same-side Corner of Rectangle 26">
              <a:extLst>
                <a:ext uri="{FF2B5EF4-FFF2-40B4-BE49-F238E27FC236}">
                  <a16:creationId xmlns:a16="http://schemas.microsoft.com/office/drawing/2014/main" id="{70387DBE-17F7-8706-D0FA-4EF52949357A}"/>
                </a:ext>
              </a:extLst>
            </p:cNvPr>
            <p:cNvSpPr/>
            <p:nvPr/>
          </p:nvSpPr>
          <p:spPr>
            <a:xfrm>
              <a:off x="838200" y="1711041"/>
              <a:ext cx="5658678" cy="557995"/>
            </a:xfrm>
            <a:prstGeom prst="round2SameRect">
              <a:avLst>
                <a:gd name="adj1" fmla="val 24260"/>
                <a:gd name="adj2" fmla="val 0"/>
              </a:avLst>
            </a:prstGeom>
            <a:solidFill>
              <a:srgbClr val="FF4F01"/>
            </a:solidFill>
            <a:ln>
              <a:noFill/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/>
                <a:t>DATASET ANALYSIS</a:t>
              </a:r>
            </a:p>
          </p:txBody>
        </p: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823136E5-256C-9E9E-BAEA-80F765B116CB}"/>
              </a:ext>
            </a:extLst>
          </p:cNvPr>
          <p:cNvSpPr/>
          <p:nvPr/>
        </p:nvSpPr>
        <p:spPr>
          <a:xfrm>
            <a:off x="697820" y="1854020"/>
            <a:ext cx="748376" cy="748376"/>
          </a:xfrm>
          <a:prstGeom prst="ellipse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5BB55900-D14B-F873-FFD1-905098B7D404}"/>
              </a:ext>
            </a:extLst>
          </p:cNvPr>
          <p:cNvSpPr/>
          <p:nvPr/>
        </p:nvSpPr>
        <p:spPr>
          <a:xfrm>
            <a:off x="778388" y="1934588"/>
            <a:ext cx="587240" cy="587240"/>
          </a:xfrm>
          <a:prstGeom prst="ellipse">
            <a:avLst/>
          </a:prstGeom>
          <a:solidFill>
            <a:srgbClr val="FF4F01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BBBF85C-A37E-8D31-9675-74598154EB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GB"/>
              <a:t>Using Association Rules</a:t>
            </a:r>
            <a:r>
              <a:rPr lang="en-GB" baseline="30000"/>
              <a:t>1</a:t>
            </a:r>
            <a:r>
              <a:rPr lang="en-GB"/>
              <a:t> over </a:t>
            </a:r>
            <a:r>
              <a:rPr lang="en-GB" b="1">
                <a:solidFill>
                  <a:srgbClr val="FF4F01"/>
                </a:solidFill>
              </a:rPr>
              <a:t>46k Purchasing Patterns</a:t>
            </a:r>
            <a:r>
              <a:rPr lang="en-GB">
                <a:solidFill>
                  <a:schemeClr val="accent2"/>
                </a:solidFill>
              </a:rPr>
              <a:t> </a:t>
            </a:r>
            <a:r>
              <a:rPr lang="en-GB"/>
              <a:t>were identified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DBA7636-2E0B-5EBD-E9D9-84C5F1DF3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39AEFE-722D-4B83-928D-525B288D7B61}" type="slidenum">
              <a:rPr lang="it-IT" smtClean="0"/>
              <a:t>9</a:t>
            </a:fld>
            <a:endParaRPr lang="it-IT"/>
          </a:p>
        </p:txBody>
      </p:sp>
      <p:pic>
        <p:nvPicPr>
          <p:cNvPr id="24" name="Graphic 23" descr="Database outline">
            <a:extLst>
              <a:ext uri="{FF2B5EF4-FFF2-40B4-BE49-F238E27FC236}">
                <a16:creationId xmlns:a16="http://schemas.microsoft.com/office/drawing/2014/main" id="{22048E0B-3C46-F3BB-BA1B-C057C9DE8D2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7298" y="1993498"/>
            <a:ext cx="469421" cy="469421"/>
          </a:xfrm>
          <a:prstGeom prst="rect">
            <a:avLst/>
          </a:prstGeom>
        </p:spPr>
      </p:pic>
      <p:grpSp>
        <p:nvGrpSpPr>
          <p:cNvPr id="32" name="Group 31">
            <a:extLst>
              <a:ext uri="{FF2B5EF4-FFF2-40B4-BE49-F238E27FC236}">
                <a16:creationId xmlns:a16="http://schemas.microsoft.com/office/drawing/2014/main" id="{F606C7F7-5FD3-2144-06FD-BB94531CE3B7}"/>
              </a:ext>
            </a:extLst>
          </p:cNvPr>
          <p:cNvGrpSpPr/>
          <p:nvPr/>
        </p:nvGrpSpPr>
        <p:grpSpPr>
          <a:xfrm>
            <a:off x="6827156" y="1854020"/>
            <a:ext cx="4526644" cy="4095366"/>
            <a:chOff x="697820" y="1854020"/>
            <a:chExt cx="4526644" cy="4095366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8160EB19-C7B2-5E27-BCEF-E8E50CFBC43D}"/>
                </a:ext>
              </a:extLst>
            </p:cNvPr>
            <p:cNvGrpSpPr/>
            <p:nvPr/>
          </p:nvGrpSpPr>
          <p:grpSpPr>
            <a:xfrm>
              <a:off x="838200" y="1940627"/>
              <a:ext cx="4386264" cy="4008759"/>
              <a:chOff x="838200" y="1711041"/>
              <a:chExt cx="4386264" cy="4238346"/>
            </a:xfrm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grpSpPr>
          <p:sp useBgFill="1">
            <p:nvSpPr>
              <p:cNvPr id="37" name="Round Same-side Corner of Rectangle 36">
                <a:extLst>
                  <a:ext uri="{FF2B5EF4-FFF2-40B4-BE49-F238E27FC236}">
                    <a16:creationId xmlns:a16="http://schemas.microsoft.com/office/drawing/2014/main" id="{F1A316E2-5F2D-6D1A-20C9-4EAC21B88E98}"/>
                  </a:ext>
                </a:extLst>
              </p:cNvPr>
              <p:cNvSpPr/>
              <p:nvPr/>
            </p:nvSpPr>
            <p:spPr>
              <a:xfrm flipV="1">
                <a:off x="838200" y="2265828"/>
                <a:ext cx="4386264" cy="3683559"/>
              </a:xfrm>
              <a:prstGeom prst="round2SameRect">
                <a:avLst>
                  <a:gd name="adj1" fmla="val 3079"/>
                  <a:gd name="adj2" fmla="val 0"/>
                </a:avLst>
              </a:prstGeom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8" name="Round Same-side Corner of Rectangle 37">
                <a:extLst>
                  <a:ext uri="{FF2B5EF4-FFF2-40B4-BE49-F238E27FC236}">
                    <a16:creationId xmlns:a16="http://schemas.microsoft.com/office/drawing/2014/main" id="{6F8648A6-67E1-FB61-FA0B-D90635354711}"/>
                  </a:ext>
                </a:extLst>
              </p:cNvPr>
              <p:cNvSpPr/>
              <p:nvPr/>
            </p:nvSpPr>
            <p:spPr>
              <a:xfrm>
                <a:off x="838200" y="1711041"/>
                <a:ext cx="4386264" cy="557995"/>
              </a:xfrm>
              <a:prstGeom prst="round2SameRect">
                <a:avLst>
                  <a:gd name="adj1" fmla="val 24260"/>
                  <a:gd name="adj2" fmla="val 0"/>
                </a:avLst>
              </a:prstGeom>
              <a:solidFill>
                <a:srgbClr val="FF4F01"/>
              </a:solidFill>
              <a:ln>
                <a:noFill/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/>
                  <a:t>KEY INSIGHTS</a:t>
                </a:r>
              </a:p>
            </p:txBody>
          </p:sp>
        </p:grpSp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5F1127F5-A189-A1FC-FE01-78718F6CBFCA}"/>
                </a:ext>
              </a:extLst>
            </p:cNvPr>
            <p:cNvGrpSpPr/>
            <p:nvPr/>
          </p:nvGrpSpPr>
          <p:grpSpPr>
            <a:xfrm>
              <a:off x="697820" y="1854020"/>
              <a:ext cx="748376" cy="748376"/>
              <a:chOff x="772916" y="1743979"/>
              <a:chExt cx="748376" cy="748376"/>
            </a:xfrm>
          </p:grpSpPr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9D3DA7CD-22D0-37FA-8E8A-346194BA92D9}"/>
                  </a:ext>
                </a:extLst>
              </p:cNvPr>
              <p:cNvSpPr/>
              <p:nvPr/>
            </p:nvSpPr>
            <p:spPr>
              <a:xfrm>
                <a:off x="772916" y="1743979"/>
                <a:ext cx="748376" cy="748376"/>
              </a:xfrm>
              <a:prstGeom prst="ellipse">
                <a:avLst/>
              </a:prstGeom>
              <a:solidFill>
                <a:schemeClr val="bg1"/>
              </a:solidFill>
              <a:ln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C5FC2D48-6E0B-A114-3D64-160D787AD771}"/>
                  </a:ext>
                </a:extLst>
              </p:cNvPr>
              <p:cNvSpPr/>
              <p:nvPr/>
            </p:nvSpPr>
            <p:spPr>
              <a:xfrm>
                <a:off x="853484" y="1824547"/>
                <a:ext cx="587240" cy="587240"/>
              </a:xfrm>
              <a:prstGeom prst="ellipse">
                <a:avLst/>
              </a:prstGeom>
              <a:solidFill>
                <a:srgbClr val="FF4F01"/>
              </a:solidFill>
              <a:ln>
                <a:noFill/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</p:grpSp>
      <p:pic>
        <p:nvPicPr>
          <p:cNvPr id="40" name="Graphic 39" descr="Magnifying glass with solid fill">
            <a:extLst>
              <a:ext uri="{FF2B5EF4-FFF2-40B4-BE49-F238E27FC236}">
                <a16:creationId xmlns:a16="http://schemas.microsoft.com/office/drawing/2014/main" id="{E12E90E3-AB15-F41B-B4D7-99E9901EEEA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031844" y="2058708"/>
            <a:ext cx="338999" cy="338999"/>
          </a:xfrm>
          <a:prstGeom prst="rect">
            <a:avLst/>
          </a:prstGeom>
        </p:spPr>
      </p:pic>
      <p:sp>
        <p:nvSpPr>
          <p:cNvPr id="41" name="TextBox 40">
            <a:extLst>
              <a:ext uri="{FF2B5EF4-FFF2-40B4-BE49-F238E27FC236}">
                <a16:creationId xmlns:a16="http://schemas.microsoft.com/office/drawing/2014/main" id="{5250E713-6410-8ED7-8900-0BC1626FA277}"/>
              </a:ext>
            </a:extLst>
          </p:cNvPr>
          <p:cNvSpPr txBox="1"/>
          <p:nvPr/>
        </p:nvSpPr>
        <p:spPr>
          <a:xfrm>
            <a:off x="6967536" y="2462919"/>
            <a:ext cx="4386264" cy="3486467"/>
          </a:xfrm>
          <a:prstGeom prst="rect">
            <a:avLst/>
          </a:prstGeom>
          <a:noFill/>
        </p:spPr>
        <p:txBody>
          <a:bodyPr wrap="square" lIns="432000" tIns="360000" rIns="432000" rtlCol="0">
            <a:noAutofit/>
          </a:bodyPr>
          <a:lstStyle/>
          <a:p>
            <a:pPr marL="285750" indent="-285750">
              <a:spcAft>
                <a:spcPts val="1200"/>
              </a:spcAft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 b="1"/>
              <a:t>Strong Product Correlation </a:t>
            </a:r>
            <a:r>
              <a:rPr lang="en-GB"/>
              <a:t>between product </a:t>
            </a:r>
            <a:r>
              <a:rPr lang="en-GB">
                <a:solidFill>
                  <a:srgbClr val="FF4F01"/>
                </a:solidFill>
              </a:rPr>
              <a:t>x</a:t>
            </a:r>
            <a:r>
              <a:rPr lang="en-GB"/>
              <a:t> and product </a:t>
            </a:r>
            <a:r>
              <a:rPr lang="en-GB">
                <a:solidFill>
                  <a:srgbClr val="FF4F01"/>
                </a:solidFill>
              </a:rPr>
              <a:t>y</a:t>
            </a:r>
            <a:r>
              <a:rPr lang="en-GB"/>
              <a:t>  </a:t>
            </a:r>
            <a:endParaRPr lang="en-US" sz="1800"/>
          </a:p>
          <a:p>
            <a:pPr marL="285750" indent="-285750">
              <a:buClr>
                <a:srgbClr val="FF4F01"/>
              </a:buClr>
              <a:buFont typeface="Arial" panose="020B0604020202020204" pitchFamily="34" charset="0"/>
              <a:buChar char="•"/>
            </a:pPr>
            <a:r>
              <a:rPr lang="en-GB" b="1"/>
              <a:t>Common Rules (High Support)</a:t>
            </a:r>
            <a:br>
              <a:rPr lang="en-GB" b="1"/>
            </a:br>
            <a:r>
              <a:rPr lang="en-GB"/>
              <a:t>c</a:t>
            </a:r>
            <a:r>
              <a:rPr lang="en-US" sz="1800"/>
              <a:t>an be applied to a large part of customer base.</a:t>
            </a:r>
          </a:p>
          <a:p>
            <a:pPr marL="285750" indent="-285750">
              <a:buClr>
                <a:srgbClr val="FF4F01"/>
              </a:buClr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Clr>
                <a:srgbClr val="FF4F01"/>
              </a:buClr>
              <a:buFont typeface="Arial" panose="020B0604020202020204" pitchFamily="34" charset="0"/>
              <a:buChar char="•"/>
            </a:pPr>
            <a:endParaRPr lang="en-GB"/>
          </a:p>
          <a:p>
            <a:pPr marL="285750" indent="-285750">
              <a:buClr>
                <a:srgbClr val="FF4F01"/>
              </a:buClr>
              <a:buFont typeface="Arial" panose="020B0604020202020204" pitchFamily="34" charset="0"/>
              <a:buChar char="•"/>
            </a:pPr>
            <a:endParaRPr lang="en-GB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9E79FEB-B16B-C63F-D285-05D4CE21EB87}"/>
              </a:ext>
            </a:extLst>
          </p:cNvPr>
          <p:cNvSpPr txBox="1"/>
          <p:nvPr/>
        </p:nvSpPr>
        <p:spPr>
          <a:xfrm>
            <a:off x="931951" y="5727594"/>
            <a:ext cx="3006161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00" b="1" baseline="30000"/>
              <a:t>1</a:t>
            </a:r>
            <a:r>
              <a:rPr lang="en-US" sz="1000" b="1"/>
              <a:t>Method Used: </a:t>
            </a:r>
            <a:r>
              <a:rPr lang="en-US" sz="1000"/>
              <a:t>Association Rules </a:t>
            </a:r>
            <a:r>
              <a:rPr lang="en-US" sz="1000" kern="0">
                <a:latin typeface="+mj-lt"/>
                <a:cs typeface="Times New Roman" panose="02020603050405020304" pitchFamily="18" charset="0"/>
              </a:rPr>
              <a:t>(Apriori Algorithm)</a:t>
            </a:r>
          </a:p>
        </p:txBody>
      </p:sp>
      <p:pic>
        <p:nvPicPr>
          <p:cNvPr id="16" name="Content Placeholder 7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CF94D9AA-D7DB-70A1-E1EC-AA2A1434B4A5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351"/>
          <a:stretch/>
        </p:blipFill>
        <p:spPr>
          <a:xfrm>
            <a:off x="1017728" y="2601799"/>
            <a:ext cx="5299623" cy="3174544"/>
          </a:xfrm>
          <a:prstGeom prst="roundRect">
            <a:avLst>
              <a:gd name="adj" fmla="val 5452"/>
            </a:avLst>
          </a:prstGeom>
        </p:spPr>
      </p:pic>
    </p:spTree>
    <p:extLst>
      <p:ext uri="{BB962C8B-B14F-4D97-AF65-F5344CB8AC3E}">
        <p14:creationId xmlns:p14="http://schemas.microsoft.com/office/powerpoint/2010/main" val="27006190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Nuovo format loghi e slides" id="{D22A102C-A496-4A75-AC8C-7B87E2D18114}" vid="{50E032E9-AB9C-4536-A2F8-3D77E3D5C0C8}"/>
    </a:ext>
  </a:extLst>
</a:theme>
</file>

<file path=ppt/theme/theme2.xml><?xml version="1.0" encoding="utf-8"?>
<a:theme xmlns:a="http://schemas.openxmlformats.org/drawingml/2006/main" name="Tema di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FD699CE79CA32245B7629250673AE765" ma:contentTypeVersion="11" ma:contentTypeDescription="Create a new document." ma:contentTypeScope="" ma:versionID="5b7664e970bf88acfbfbd010c2a92f5b">
  <xsd:schema xmlns:xsd="http://www.w3.org/2001/XMLSchema" xmlns:xs="http://www.w3.org/2001/XMLSchema" xmlns:p="http://schemas.microsoft.com/office/2006/metadata/properties" xmlns:ns2="a07e897d-ca3a-4401-a5dd-0de99f80bca9" xmlns:ns3="a6ea19e5-5ce6-4169-8011-17adfe611eaa" targetNamespace="http://schemas.microsoft.com/office/2006/metadata/properties" ma:root="true" ma:fieldsID="4b09cd32d7b81471a24a1688d2c80ea9" ns2:_="" ns3:_="">
    <xsd:import namespace="a07e897d-ca3a-4401-a5dd-0de99f80bca9"/>
    <xsd:import namespace="a6ea19e5-5ce6-4169-8011-17adfe611eaa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07e897d-ca3a-4401-a5dd-0de99f80bca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f77b169b-7464-4c14-89c9-ab876efcba04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a6ea19e5-5ce6-4169-8011-17adfe611eaa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df1125d5-61b1-4564-8318-ea795e5fda37}" ma:internalName="TaxCatchAll" ma:showField="CatchAllData" ma:web="a6ea19e5-5ce6-4169-8011-17adfe611eaa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a6ea19e5-5ce6-4169-8011-17adfe611eaa" xsi:nil="true"/>
    <lcf76f155ced4ddcb4097134ff3c332f xmlns="a07e897d-ca3a-4401-a5dd-0de99f80bca9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F729DDCD-D1CB-49FE-A77F-3E92CB4ECB1D}">
  <ds:schemaRefs>
    <ds:schemaRef ds:uri="a07e897d-ca3a-4401-a5dd-0de99f80bca9"/>
    <ds:schemaRef ds:uri="a6ea19e5-5ce6-4169-8011-17adfe611eaa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2.xml><?xml version="1.0" encoding="utf-8"?>
<ds:datastoreItem xmlns:ds="http://schemas.openxmlformats.org/officeDocument/2006/customXml" ds:itemID="{AB955CCE-2C3F-4C5E-8265-68910120FCE5}">
  <ds:schemaRefs>
    <ds:schemaRef ds:uri="a07e897d-ca3a-4401-a5dd-0de99f80bca9"/>
    <ds:schemaRef ds:uri="a6ea19e5-5ce6-4169-8011-17adfe611eaa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33AAA216-F032-43D7-8B3F-B450EFB4E13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Slides_MWM_Nuovo Logo</Template>
  <Application>Microsoft Office PowerPoint</Application>
  <PresentationFormat>Widescreen</PresentationFormat>
  <Slides>14</Slides>
  <Notes>11</Notes>
  <HiddenSlides>0</Hidden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5" baseType="lpstr">
      <vt:lpstr>Tema di Office</vt:lpstr>
      <vt:lpstr>PowerPoint Presentation</vt:lpstr>
      <vt:lpstr>Reactivation of Inactive Customers can help leverage Economic Potential </vt:lpstr>
      <vt:lpstr>CRM Reactivation</vt:lpstr>
      <vt:lpstr>Two datasets consisting of &gt;2 million entries provide the basis for analysis</vt:lpstr>
      <vt:lpstr>Our Analytical Strategy follows 5 Steps</vt:lpstr>
      <vt:lpstr>Understanding Customer Purchase Behavior</vt:lpstr>
      <vt:lpstr>Original Dataset with new features</vt:lpstr>
      <vt:lpstr>Enriching Sales Data for Actionable Insights</vt:lpstr>
      <vt:lpstr>Using Association Rules1 over 46k Purchasing Patterns were identified</vt:lpstr>
      <vt:lpstr>A Strong Purchasing Correlation was found for Items 3351 and 585</vt:lpstr>
      <vt:lpstr>Association Rules reveal Valuable Insights about Inactive Customers</vt:lpstr>
      <vt:lpstr>Next Steps</vt:lpstr>
      <vt:lpstr>THANK YOU FOR YOUR ATTENTION  Q&amp;A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Presentazione standard di PowerPoint</dc:title>
  <dc:creator>Paolo Onnis</dc:creator>
  <cp:revision>1</cp:revision>
  <dcterms:created xsi:type="dcterms:W3CDTF">2020-02-06T11:23:09Z</dcterms:created>
  <dcterms:modified xsi:type="dcterms:W3CDTF">2025-03-25T13:49:29Z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0x010100FD699CE79CA32245B7629250673AE765</vt:lpwstr>
  </property>
  <property fmtid="{D5CDD505-2E9C-101B-9397-08002B2CF9AE}" pid="3" name="MediaServiceImageTags">
    <vt:lpwstr/>
  </property>
</Properties>
</file>