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DDDDDD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7EE5-A5AD-614C-8A4A-95708EBD337B}" type="datetimeFigureOut">
              <a:rPr lang="es-ES" smtClean="0"/>
              <a:t>06/02/19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A6887-9B0A-3941-96E6-64EEEF14E41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166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06744-243B-F849-9BBC-706787261457}" type="datetimeFigureOut">
              <a:rPr lang="es-ES" smtClean="0"/>
              <a:t>06/02/19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F708B-9A3E-C649-94A5-868B9FCB78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91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FE7-CBB3-744E-8230-D09AF83E3ACA}" type="datetime1">
              <a:rPr lang="es-AR" smtClean="0"/>
              <a:t>06/02/19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40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4F31-6D74-9A40-AF74-99106973D480}" type="datetime1">
              <a:rPr lang="es-AR" smtClean="0"/>
              <a:t>06/02/19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82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EAE8-7EC5-2549-8859-02CC7CAFA4A9}" type="datetime1">
              <a:rPr lang="es-AR" smtClean="0"/>
              <a:t>06/02/19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85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CD54-AE80-834F-9F4B-B545F6226B38}" type="datetime1">
              <a:rPr lang="es-AR" smtClean="0"/>
              <a:t>06/02/19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1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ECDE-7225-8A49-B23C-5319DD637959}" type="datetime1">
              <a:rPr lang="es-AR" smtClean="0"/>
              <a:t>06/02/19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8660-AE18-A346-878A-9EE39CDA83F3}" type="datetime1">
              <a:rPr lang="es-AR" smtClean="0"/>
              <a:t>06/02/19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96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816B-11FE-BA44-8E0B-18B5B94E5030}" type="datetime1">
              <a:rPr lang="es-AR" smtClean="0"/>
              <a:t>06/02/19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97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12A2-9CD8-6A49-9932-45E90820807A}" type="datetime1">
              <a:rPr lang="es-AR" smtClean="0"/>
              <a:t>06/02/19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25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CE49-2843-7D4F-BDDB-3E9E5C89F573}" type="datetime1">
              <a:rPr lang="es-AR" smtClean="0"/>
              <a:t>06/02/19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33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AC4C-B04E-D843-B0AA-26A2F657E9A4}" type="datetime1">
              <a:rPr lang="es-AR" smtClean="0"/>
              <a:t>06/02/19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63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7BDA-60C3-1843-BE26-B06D3C864C72}" type="datetime1">
              <a:rPr lang="es-AR" smtClean="0"/>
              <a:t>06/02/19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1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490B-D757-AC48-A331-031745245496}" type="datetime1">
              <a:rPr lang="es-AR" smtClean="0"/>
              <a:t>06/02/19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503BB-E566-5C43-97CF-34E1FF6A46E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8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2706817"/>
            <a:ext cx="7772400" cy="3450924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Times"/>
                <a:cs typeface="Times"/>
              </a:rPr>
              <a:t>Ignacio </a:t>
            </a:r>
            <a:r>
              <a:rPr lang="es-ES" dirty="0" err="1" smtClean="0">
                <a:solidFill>
                  <a:srgbClr val="000000"/>
                </a:solidFill>
                <a:latin typeface="Times"/>
                <a:cs typeface="Times"/>
              </a:rPr>
              <a:t>Poggi</a:t>
            </a:r>
            <a:endParaRPr lang="es-ES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Times"/>
                <a:cs typeface="Times"/>
              </a:rPr>
              <a:t>Carlos </a:t>
            </a:r>
            <a:r>
              <a:rPr lang="es-ES" dirty="0" smtClean="0">
                <a:solidFill>
                  <a:srgbClr val="000000"/>
                </a:solidFill>
                <a:latin typeface="Times"/>
                <a:cs typeface="Times"/>
              </a:rPr>
              <a:t>R</a:t>
            </a:r>
            <a:r>
              <a:rPr lang="es-ES" dirty="0">
                <a:solidFill>
                  <a:schemeClr val="tx1"/>
                </a:solidFill>
                <a:latin typeface="Times"/>
                <a:cs typeface="Times"/>
              </a:rPr>
              <a:t>í</a:t>
            </a:r>
            <a:r>
              <a:rPr lang="es-ES" dirty="0" smtClean="0">
                <a:solidFill>
                  <a:srgbClr val="000000"/>
                </a:solidFill>
                <a:latin typeface="Times"/>
                <a:cs typeface="Times"/>
              </a:rPr>
              <a:t>os </a:t>
            </a: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Ch</a:t>
            </a:r>
            <a:r>
              <a:rPr lang="es-ES" dirty="0">
                <a:solidFill>
                  <a:schemeClr val="tx1"/>
                </a:solidFill>
                <a:latin typeface="Times"/>
                <a:cs typeface="Times"/>
              </a:rPr>
              <a:t>á</a:t>
            </a: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vez</a:t>
            </a:r>
            <a:endParaRPr lang="es-ES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endParaRPr lang="es-ES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s-ES" dirty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Times"/>
                <a:cs typeface="Times"/>
              </a:rPr>
              <a:t>Grupo 3 - Laboratorio 4, </a:t>
            </a:r>
            <a:r>
              <a:rPr lang="es-ES" dirty="0" err="1" smtClean="0">
                <a:solidFill>
                  <a:srgbClr val="000000"/>
                </a:solidFill>
                <a:latin typeface="Times"/>
                <a:cs typeface="Times"/>
              </a:rPr>
              <a:t>FCEyN</a:t>
            </a:r>
            <a:r>
              <a:rPr lang="es-ES" dirty="0" smtClean="0">
                <a:solidFill>
                  <a:srgbClr val="000000"/>
                </a:solidFill>
                <a:latin typeface="Times"/>
                <a:cs typeface="Times"/>
              </a:rPr>
              <a:t> - UBA</a:t>
            </a:r>
          </a:p>
          <a:p>
            <a:endParaRPr lang="es-ES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5800" y="445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  <a:latin typeface="Times"/>
                <a:cs typeface="Times"/>
              </a:rPr>
              <a:t>Semiconductores y fotodiodos</a:t>
            </a:r>
            <a:endParaRPr lang="es-ES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792472" y="6441247"/>
            <a:ext cx="3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474747"/>
                </a:solidFill>
                <a:latin typeface="Times"/>
                <a:cs typeface="Times"/>
              </a:rPr>
              <a:t>1</a:t>
            </a:r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3609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0" y="112931"/>
            <a:ext cx="739344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Fotodiodos</a:t>
            </a:r>
          </a:p>
          <a:p>
            <a:pPr algn="ctr"/>
            <a:r>
              <a:rPr lang="es-ES" sz="2800" dirty="0">
                <a:solidFill>
                  <a:srgbClr val="FFFFFF"/>
                </a:solidFill>
                <a:latin typeface="Times"/>
                <a:cs typeface="Times"/>
              </a:rPr>
              <a:t>Modos de operación</a:t>
            </a:r>
            <a:endParaRPr lang="es-ES" sz="28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8511" y="1851943"/>
            <a:ext cx="7393442" cy="2173836"/>
          </a:xfrm>
        </p:spPr>
        <p:txBody>
          <a:bodyPr>
            <a:normAutofit fontScale="62500" lnSpcReduction="20000"/>
          </a:bodyPr>
          <a:lstStyle/>
          <a:p>
            <a:pPr marL="342900" indent="-342900" algn="just">
              <a:buFont typeface="Arial"/>
              <a:buChar char="•"/>
            </a:pPr>
            <a:r>
              <a:rPr lang="es-MX" sz="2400" b="1" i="1" u="sng" dirty="0" smtClean="0">
                <a:solidFill>
                  <a:schemeClr val="tx1"/>
                </a:solidFill>
                <a:latin typeface="Times"/>
                <a:cs typeface="Times"/>
              </a:rPr>
              <a:t>M</a:t>
            </a:r>
            <a:r>
              <a:rPr lang="es-MX" sz="2400" b="1" i="1" u="sng" dirty="0">
                <a:solidFill>
                  <a:schemeClr val="tx1"/>
                </a:solidFill>
                <a:latin typeface="Times"/>
                <a:cs typeface="Times"/>
              </a:rPr>
              <a:t>é</a:t>
            </a:r>
            <a:r>
              <a:rPr lang="es-MX" sz="2400" b="1" i="1" u="sng" dirty="0" smtClean="0">
                <a:solidFill>
                  <a:schemeClr val="tx1"/>
                </a:solidFill>
                <a:latin typeface="Times"/>
                <a:cs typeface="Times"/>
              </a:rPr>
              <a:t>todo </a:t>
            </a:r>
            <a:r>
              <a:rPr lang="es-MX" sz="2400" b="1" i="1" u="sng" dirty="0">
                <a:solidFill>
                  <a:schemeClr val="tx1"/>
                </a:solidFill>
                <a:latin typeface="Times"/>
                <a:cs typeface="Times"/>
              </a:rPr>
              <a:t>f</a:t>
            </a:r>
            <a:r>
              <a:rPr lang="es-MX" sz="2400" b="1" i="1" u="sng" dirty="0" smtClean="0">
                <a:solidFill>
                  <a:schemeClr val="tx1"/>
                </a:solidFill>
                <a:latin typeface="Times"/>
                <a:cs typeface="Times"/>
              </a:rPr>
              <a:t>otovoltaico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: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c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onsiste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en no polarizar el diodo, dejando 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que la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diferencia de potencial se acumule en el dispositivo aprovechando así el efecto fotovoltaico. La </a:t>
            </a:r>
            <a:r>
              <a:rPr lang="es-MX" sz="2400" b="1" i="1" dirty="0">
                <a:solidFill>
                  <a:schemeClr val="tx1"/>
                </a:solidFill>
                <a:latin typeface="Times"/>
                <a:cs typeface="Times"/>
              </a:rPr>
              <a:t>corriente </a:t>
            </a:r>
            <a:r>
              <a:rPr lang="es-MX" sz="2400" b="1" i="1" dirty="0" smtClean="0">
                <a:solidFill>
                  <a:schemeClr val="tx1"/>
                </a:solidFill>
                <a:latin typeface="Times"/>
                <a:cs typeface="Times"/>
              </a:rPr>
              <a:t>oscura*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que se produce en este método es mínima. Es el método que utilizan las celdas solares. </a:t>
            </a:r>
            <a:endParaRPr lang="es-MX" sz="240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just"/>
            <a:endParaRPr lang="es-MX" sz="240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r>
              <a:rPr lang="es-MX" sz="2400" b="1" i="1" u="sng" dirty="0" smtClean="0">
                <a:solidFill>
                  <a:schemeClr val="tx1"/>
                </a:solidFill>
                <a:latin typeface="Times"/>
                <a:cs typeface="Times"/>
              </a:rPr>
              <a:t>M</a:t>
            </a:r>
            <a:r>
              <a:rPr lang="es-MX" sz="2400" b="1" i="1" u="sng" dirty="0">
                <a:solidFill>
                  <a:schemeClr val="tx1"/>
                </a:solidFill>
                <a:latin typeface="Times"/>
                <a:cs typeface="Times"/>
              </a:rPr>
              <a:t>é</a:t>
            </a:r>
            <a:r>
              <a:rPr lang="es-MX" sz="2400" b="1" i="1" u="sng" dirty="0" smtClean="0">
                <a:solidFill>
                  <a:schemeClr val="tx1"/>
                </a:solidFill>
                <a:latin typeface="Times"/>
                <a:cs typeface="Times"/>
              </a:rPr>
              <a:t>todo </a:t>
            </a:r>
            <a:r>
              <a:rPr lang="es-MX" sz="2400" b="1" i="1" u="sng" dirty="0">
                <a:solidFill>
                  <a:schemeClr val="tx1"/>
                </a:solidFill>
                <a:latin typeface="Times"/>
                <a:cs typeface="Times"/>
              </a:rPr>
              <a:t>f</a:t>
            </a:r>
            <a:r>
              <a:rPr lang="es-MX" sz="2400" b="1" i="1" u="sng" dirty="0" smtClean="0">
                <a:solidFill>
                  <a:schemeClr val="tx1"/>
                </a:solidFill>
                <a:latin typeface="Times"/>
                <a:cs typeface="Times"/>
              </a:rPr>
              <a:t>otoconductivo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: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s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e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aplica una polarización inversa externa en el fotodiodo 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P-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N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,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y cuando un fotón es absorbido en la zona de agotamiento se produce un par electron-hueco, contribuyendo así a la corriente . La corriente medida indica la iluminación en el detector. El rango de linealidad es más amplio. Mejora la capacidad de 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respuesta, pero tiende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a producir una alta corriente 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oscura que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varía en función de la temperatura.</a:t>
            </a:r>
            <a:r>
              <a:rPr lang="es-AR" sz="2400" dirty="0">
                <a:solidFill>
                  <a:schemeClr val="tx1"/>
                </a:solidFill>
                <a:latin typeface="Times"/>
                <a:cs typeface="Times"/>
              </a:rPr>
              <a:t> </a:t>
            </a:r>
            <a:endParaRPr lang="es-AR" sz="240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just"/>
            <a:endParaRPr lang="es-AR" sz="2400" dirty="0" smtClean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618125" y="6441247"/>
            <a:ext cx="4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10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8511" y="6164248"/>
            <a:ext cx="739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i="1" dirty="0">
                <a:latin typeface="Times"/>
                <a:cs typeface="Times"/>
              </a:rPr>
              <a:t>*es una pequeña corriente que hay en el circuito incluso cuando no hay una luz incidente en el fotodetector. Se debe a la generación al azar de electrones y huecos en la zona de agotamiento. Cuando esta corriente es alta afecta a la susceptibilidad del detector.</a:t>
            </a:r>
            <a:endParaRPr lang="es-AR" sz="1200" i="1" dirty="0">
              <a:latin typeface="Times"/>
              <a:cs typeface="Times"/>
            </a:endParaRPr>
          </a:p>
        </p:txBody>
      </p:sp>
      <p:pic>
        <p:nvPicPr>
          <p:cNvPr id="8" name="Imagen 7" descr="dark_curr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587" y="4149581"/>
            <a:ext cx="4728629" cy="20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0" y="112931"/>
            <a:ext cx="739344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Fotodiodos</a:t>
            </a:r>
          </a:p>
          <a:p>
            <a:pPr algn="ctr"/>
            <a:r>
              <a:rPr lang="es-ES" sz="2800" dirty="0" smtClean="0">
                <a:solidFill>
                  <a:srgbClr val="FFFFFF"/>
                </a:solidFill>
                <a:latin typeface="Times"/>
                <a:cs typeface="Times"/>
              </a:rPr>
              <a:t>Algunos ejemplos…</a:t>
            </a:r>
            <a:endParaRPr lang="es-ES" sz="28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8511" y="2645695"/>
            <a:ext cx="4104948" cy="3319261"/>
          </a:xfrm>
        </p:spPr>
        <p:txBody>
          <a:bodyPr>
            <a:normAutofit fontScale="77500" lnSpcReduction="20000"/>
          </a:bodyPr>
          <a:lstStyle/>
          <a:p>
            <a:pPr algn="l"/>
            <a:endParaRPr lang="es-ES" sz="2400" b="1" dirty="0" smtClean="0"/>
          </a:p>
          <a:p>
            <a:pPr marL="457200" indent="-457200" algn="l">
              <a:buFont typeface="+mj-lt"/>
              <a:buAutoNum type="alphaUcPeriod"/>
            </a:pP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El circuito produce que la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corriente </a:t>
            </a:r>
            <a:r>
              <a:rPr lang="es-ES" sz="2400" i="1" dirty="0" smtClean="0">
                <a:solidFill>
                  <a:srgbClr val="000000"/>
                </a:solidFill>
                <a:latin typeface="Times"/>
                <a:cs typeface="Times"/>
              </a:rPr>
              <a:t>I</a:t>
            </a:r>
            <a:r>
              <a:rPr lang="es-ES" sz="24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producida por el fotodiodo decrezca disminuyendo así el voltaje de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salida </a:t>
            </a:r>
            <a:r>
              <a:rPr lang="es-ES" sz="2400" i="1" dirty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s-ES" sz="2400" i="1" baseline="-25000" dirty="0">
                <a:solidFill>
                  <a:srgbClr val="000000"/>
                </a:solidFill>
                <a:latin typeface="Times"/>
                <a:cs typeface="Times"/>
              </a:rPr>
              <a:t>OUT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pPr algn="l"/>
            <a:endParaRPr lang="es-ES" sz="24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En este circuito, el voltaje de salida </a:t>
            </a:r>
            <a:r>
              <a:rPr lang="es-ES" sz="2400" i="1" dirty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s-ES" sz="2400" i="1" baseline="-25000" dirty="0">
                <a:solidFill>
                  <a:srgbClr val="000000"/>
                </a:solidFill>
                <a:latin typeface="Times"/>
                <a:cs typeface="Times"/>
              </a:rPr>
              <a:t>OUT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 incrementa.</a:t>
            </a:r>
          </a:p>
          <a:p>
            <a:pPr algn="l"/>
            <a:endParaRPr lang="es-ES" sz="24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just"/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En ambos casos la resistencia </a:t>
            </a:r>
            <a:r>
              <a:rPr lang="es-ES" sz="2400" i="1" dirty="0" smtClean="0">
                <a:solidFill>
                  <a:srgbClr val="000000"/>
                </a:solidFill>
                <a:latin typeface="Times"/>
                <a:cs typeface="Times"/>
              </a:rPr>
              <a:t>R</a:t>
            </a:r>
            <a:r>
              <a:rPr lang="es-ES" sz="24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BE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es efectiva para disminuir la corriente oscura.</a:t>
            </a:r>
            <a:endParaRPr lang="es-ES" sz="24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457200" indent="-457200" algn="l">
              <a:buFont typeface="+mj-lt"/>
              <a:buAutoNum type="alphaLcParenR"/>
            </a:pPr>
            <a:endParaRPr lang="es-ES" sz="2400" dirty="0"/>
          </a:p>
          <a:p>
            <a:pPr algn="l"/>
            <a:endParaRPr lang="es-MX" sz="240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618125" y="6441247"/>
            <a:ext cx="4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11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39133" y="1950518"/>
            <a:ext cx="777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/>
                </a:solidFill>
                <a:latin typeface="Times"/>
                <a:cs typeface="Times"/>
              </a:rPr>
              <a:t>Circuito amplificador de fotocorriente que utiliza el transistor del </a:t>
            </a:r>
            <a:r>
              <a:rPr lang="es-ES" b="1" dirty="0" smtClean="0">
                <a:solidFill>
                  <a:schemeClr val="accent6"/>
                </a:solidFill>
                <a:latin typeface="Times"/>
                <a:cs typeface="Times"/>
              </a:rPr>
              <a:t>fotodiodo</a:t>
            </a:r>
            <a:endParaRPr lang="es-ES" b="1" dirty="0">
              <a:solidFill>
                <a:schemeClr val="accent6"/>
              </a:solidFill>
              <a:latin typeface="Times"/>
              <a:cs typeface="Times"/>
            </a:endParaRPr>
          </a:p>
          <a:p>
            <a:endParaRPr lang="es-ES" dirty="0"/>
          </a:p>
        </p:txBody>
      </p:sp>
      <p:pic>
        <p:nvPicPr>
          <p:cNvPr id="5" name="Imagen 4" descr="figur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17" y="2645694"/>
            <a:ext cx="3299308" cy="33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6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0" y="112931"/>
            <a:ext cx="739344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Fotodiodos</a:t>
            </a:r>
          </a:p>
          <a:p>
            <a:pPr algn="ctr"/>
            <a:r>
              <a:rPr lang="es-ES" sz="2800" dirty="0" smtClean="0">
                <a:solidFill>
                  <a:srgbClr val="FFFFFF"/>
                </a:solidFill>
                <a:latin typeface="Times"/>
                <a:cs typeface="Times"/>
              </a:rPr>
              <a:t>Algunos ejemplos…</a:t>
            </a:r>
            <a:endParaRPr lang="es-ES" sz="28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510284" y="2404064"/>
            <a:ext cx="4104948" cy="2971201"/>
          </a:xfrm>
        </p:spPr>
        <p:txBody>
          <a:bodyPr>
            <a:normAutofit fontScale="85000" lnSpcReduction="20000"/>
          </a:bodyPr>
          <a:lstStyle/>
          <a:p>
            <a:pPr algn="l"/>
            <a:endParaRPr lang="es-ES" sz="2400" b="1" dirty="0" smtClean="0"/>
          </a:p>
          <a:p>
            <a:pPr algn="just"/>
            <a:r>
              <a:rPr lang="es-ES" sz="2000" dirty="0">
                <a:solidFill>
                  <a:srgbClr val="000000"/>
                </a:solidFill>
                <a:latin typeface="Times"/>
                <a:cs typeface="Times"/>
              </a:rPr>
              <a:t>Se conecta las terminales del amplificador operacional a voltajes de aproximadamente 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 0 </a:t>
            </a:r>
            <a:r>
              <a:rPr lang="es-ES" sz="2000" dirty="0">
                <a:solidFill>
                  <a:srgbClr val="000000"/>
                </a:solidFill>
                <a:latin typeface="Times"/>
                <a:cs typeface="Times"/>
              </a:rPr>
              <a:t>V, y se utiliza el fotodiodo sin 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polarizar.</a:t>
            </a:r>
          </a:p>
          <a:p>
            <a:pPr algn="just"/>
            <a:endParaRPr lang="es-ES" sz="20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just"/>
            <a:r>
              <a:rPr lang="es-ES" sz="2000" u="sng" dirty="0" smtClean="0">
                <a:solidFill>
                  <a:srgbClr val="000000"/>
                </a:solidFill>
                <a:latin typeface="Times"/>
                <a:cs typeface="Times"/>
              </a:rPr>
              <a:t>Ventajas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:</a:t>
            </a:r>
          </a:p>
          <a:p>
            <a:pPr algn="just"/>
            <a:endParaRPr lang="es-ES" sz="20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dirty="0">
                <a:solidFill>
                  <a:srgbClr val="000000"/>
                </a:solidFill>
                <a:latin typeface="Times"/>
                <a:cs typeface="Times"/>
              </a:rPr>
              <a:t>A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mplía </a:t>
            </a:r>
            <a:r>
              <a:rPr lang="es-ES" sz="2000" dirty="0">
                <a:solidFill>
                  <a:srgbClr val="000000"/>
                </a:solidFill>
                <a:latin typeface="Times"/>
                <a:cs typeface="Times"/>
              </a:rPr>
              <a:t>el rango en el que la relación entre cantidad de luz y voltaje es 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lineal.</a:t>
            </a:r>
          </a:p>
          <a:p>
            <a:pPr algn="just"/>
            <a:endParaRPr lang="es-ES" sz="20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dirty="0">
                <a:solidFill>
                  <a:srgbClr val="000000"/>
                </a:solidFill>
                <a:latin typeface="Times"/>
                <a:cs typeface="Times"/>
              </a:rPr>
              <a:t>R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educe </a:t>
            </a:r>
            <a:r>
              <a:rPr lang="es-ES" sz="2000" dirty="0">
                <a:solidFill>
                  <a:srgbClr val="000000"/>
                </a:solidFill>
                <a:latin typeface="Times"/>
                <a:cs typeface="Times"/>
              </a:rPr>
              <a:t>la corriente oscura.</a:t>
            </a:r>
          </a:p>
          <a:p>
            <a:pPr algn="l"/>
            <a:endParaRPr lang="es-ES" sz="2400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+mj-lt"/>
              <a:buAutoNum type="alphaLcParenR"/>
            </a:pPr>
            <a:endParaRPr lang="es-ES" sz="2400" dirty="0">
              <a:solidFill>
                <a:srgbClr val="000000"/>
              </a:solidFill>
            </a:endParaRPr>
          </a:p>
          <a:p>
            <a:pPr algn="l"/>
            <a:endParaRPr lang="es-MX" sz="24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l"/>
            <a:endParaRPr lang="es-AR" sz="2400" dirty="0" smtClean="0">
              <a:solidFill>
                <a:srgbClr val="00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618125" y="6441247"/>
            <a:ext cx="4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12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0284" y="1950518"/>
            <a:ext cx="810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6"/>
                </a:solidFill>
                <a:latin typeface="Times"/>
                <a:cs typeface="Times"/>
              </a:rPr>
              <a:t>Circuito amplificador </a:t>
            </a:r>
            <a:r>
              <a:rPr lang="es-ES" b="1" dirty="0" smtClean="0">
                <a:solidFill>
                  <a:schemeClr val="accent6"/>
                </a:solidFill>
                <a:latin typeface="Times"/>
                <a:cs typeface="Times"/>
              </a:rPr>
              <a:t>usando un amplificador operacional</a:t>
            </a:r>
            <a:endParaRPr lang="es-ES" b="1" dirty="0">
              <a:solidFill>
                <a:schemeClr val="accent6"/>
              </a:solidFill>
              <a:latin typeface="Times"/>
              <a:cs typeface="Times"/>
            </a:endParaRPr>
          </a:p>
          <a:p>
            <a:endParaRPr lang="es-ES" dirty="0"/>
          </a:p>
        </p:txBody>
      </p:sp>
      <p:sp>
        <p:nvSpPr>
          <p:cNvPr id="10" name="Subtítulo 6"/>
          <p:cNvSpPr txBox="1">
            <a:spLocks/>
          </p:cNvSpPr>
          <p:nvPr/>
        </p:nvSpPr>
        <p:spPr>
          <a:xfrm>
            <a:off x="510284" y="5375265"/>
            <a:ext cx="4104948" cy="1122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2400" b="1" dirty="0" smtClean="0"/>
          </a:p>
          <a:p>
            <a:pPr algn="just"/>
            <a:r>
              <a:rPr lang="es-ES" sz="2300" i="1" dirty="0">
                <a:solidFill>
                  <a:srgbClr val="000000"/>
                </a:solidFill>
                <a:latin typeface="Times"/>
                <a:cs typeface="Times"/>
              </a:rPr>
              <a:t>Si además </a:t>
            </a:r>
            <a:r>
              <a:rPr lang="es-ES" sz="2300" i="1" dirty="0" smtClean="0">
                <a:solidFill>
                  <a:srgbClr val="000000"/>
                </a:solidFill>
                <a:latin typeface="Times"/>
                <a:cs typeface="Times"/>
              </a:rPr>
              <a:t>se incluye un </a:t>
            </a:r>
            <a:r>
              <a:rPr lang="es-ES" sz="2300" i="1" dirty="0">
                <a:solidFill>
                  <a:srgbClr val="000000"/>
                </a:solidFill>
                <a:latin typeface="Times"/>
                <a:cs typeface="Times"/>
              </a:rPr>
              <a:t>diodo en el circuito </a:t>
            </a:r>
            <a:r>
              <a:rPr lang="es-ES" sz="2300" i="1" dirty="0" smtClean="0">
                <a:solidFill>
                  <a:srgbClr val="000000"/>
                </a:solidFill>
                <a:latin typeface="Times"/>
                <a:cs typeface="Times"/>
              </a:rPr>
              <a:t>anterior, obtenemos </a:t>
            </a:r>
            <a:r>
              <a:rPr lang="es-ES" sz="2300" i="1" dirty="0">
                <a:solidFill>
                  <a:srgbClr val="000000"/>
                </a:solidFill>
                <a:latin typeface="Times"/>
                <a:cs typeface="Times"/>
              </a:rPr>
              <a:t>un amplificador de fotocorriente logarítmico. Este circuito es útil </a:t>
            </a:r>
            <a:r>
              <a:rPr lang="es-ES" sz="2300" i="1" dirty="0" smtClean="0">
                <a:solidFill>
                  <a:srgbClr val="000000"/>
                </a:solidFill>
                <a:latin typeface="Times"/>
                <a:cs typeface="Times"/>
              </a:rPr>
              <a:t>cuando </a:t>
            </a:r>
            <a:r>
              <a:rPr lang="es-ES" sz="2300" i="1" dirty="0">
                <a:solidFill>
                  <a:srgbClr val="000000"/>
                </a:solidFill>
                <a:latin typeface="Times"/>
                <a:cs typeface="Times"/>
              </a:rPr>
              <a:t>hay una gran intensidad de luz, pues previene la </a:t>
            </a:r>
            <a:r>
              <a:rPr lang="es-ES" sz="2300" i="1" dirty="0" smtClean="0">
                <a:solidFill>
                  <a:srgbClr val="000000"/>
                </a:solidFill>
                <a:latin typeface="Times"/>
                <a:cs typeface="Times"/>
              </a:rPr>
              <a:t>saturación. Muy utilizado </a:t>
            </a:r>
            <a:r>
              <a:rPr lang="es-ES" sz="2300" i="1" dirty="0">
                <a:solidFill>
                  <a:srgbClr val="000000"/>
                </a:solidFill>
                <a:latin typeface="Times"/>
                <a:cs typeface="Times"/>
              </a:rPr>
              <a:t>en el obturador de las cámaras </a:t>
            </a:r>
            <a:r>
              <a:rPr lang="es-ES" sz="2300" i="1" dirty="0" smtClean="0">
                <a:solidFill>
                  <a:srgbClr val="000000"/>
                </a:solidFill>
                <a:latin typeface="Times"/>
                <a:cs typeface="Times"/>
              </a:rPr>
              <a:t>fotográficas.</a:t>
            </a:r>
          </a:p>
          <a:p>
            <a:pPr algn="l"/>
            <a:endParaRPr lang="es-MX" sz="240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</p:txBody>
      </p:sp>
      <p:pic>
        <p:nvPicPr>
          <p:cNvPr id="3" name="Imagen 2" descr="figura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63" y="2404064"/>
            <a:ext cx="3946122" cy="2517592"/>
          </a:xfrm>
          <a:prstGeom prst="rect">
            <a:avLst/>
          </a:prstGeom>
        </p:spPr>
      </p:pic>
      <p:pic>
        <p:nvPicPr>
          <p:cNvPr id="11" name="Imagen 10" descr="figura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32" y="4921656"/>
            <a:ext cx="4002893" cy="16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0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0" y="112931"/>
            <a:ext cx="739344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Fotodiodos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Times"/>
                <a:cs typeface="Times"/>
              </a:rPr>
              <a:t>Uso en la medición del módulo de Young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8511" y="1552089"/>
            <a:ext cx="7393442" cy="1145362"/>
          </a:xfrm>
        </p:spPr>
        <p:txBody>
          <a:bodyPr>
            <a:normAutofit/>
          </a:bodyPr>
          <a:lstStyle/>
          <a:p>
            <a:pPr algn="l"/>
            <a:endParaRPr lang="es-ES" sz="2400" b="1" dirty="0" smtClean="0"/>
          </a:p>
          <a:p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Fotodiodo de Silicio marca </a:t>
            </a:r>
            <a:r>
              <a:rPr lang="es-ES" sz="2000" dirty="0" err="1" smtClean="0">
                <a:solidFill>
                  <a:srgbClr val="000000"/>
                </a:solidFill>
                <a:latin typeface="Times"/>
                <a:cs typeface="Times"/>
              </a:rPr>
              <a:t>ThorLabs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, modelo DET36A(/</a:t>
            </a:r>
            <a:r>
              <a:rPr lang="es-ES" sz="2000" smtClean="0">
                <a:solidFill>
                  <a:srgbClr val="000000"/>
                </a:solidFill>
                <a:latin typeface="Times"/>
                <a:cs typeface="Times"/>
              </a:rPr>
              <a:t>M)</a:t>
            </a:r>
            <a:endParaRPr lang="es-ES" sz="20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just"/>
            <a:endParaRPr lang="es-ES" sz="2000" dirty="0" smtClean="0">
              <a:latin typeface="Times"/>
              <a:cs typeface="Times"/>
            </a:endParaRPr>
          </a:p>
          <a:p>
            <a:pPr algn="l"/>
            <a:endParaRPr lang="es-ES" sz="2400" dirty="0"/>
          </a:p>
          <a:p>
            <a:pPr algn="l"/>
            <a:endParaRPr lang="es-ES" sz="2400" dirty="0"/>
          </a:p>
          <a:p>
            <a:pPr algn="l"/>
            <a:endParaRPr lang="es-MX" sz="240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algn="l"/>
            <a:endParaRPr lang="es-AR" sz="2400" dirty="0" smtClean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618125" y="6441247"/>
            <a:ext cx="4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13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  <p:pic>
        <p:nvPicPr>
          <p:cNvPr id="2" name="Imagen 1" descr="fotodiodoth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0" y="3083919"/>
            <a:ext cx="2244453" cy="3119181"/>
          </a:xfrm>
          <a:prstGeom prst="rect">
            <a:avLst/>
          </a:prstGeom>
        </p:spPr>
      </p:pic>
      <p:pic>
        <p:nvPicPr>
          <p:cNvPr id="5" name="Imagen 4" descr="fotodiod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85" y="3083919"/>
            <a:ext cx="4748668" cy="31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7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0" y="112931"/>
            <a:ext cx="739344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Fotodiodos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Times"/>
                <a:cs typeface="Times"/>
              </a:rPr>
              <a:t>Uso en la medición del módulo de Young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8510" y="1688172"/>
            <a:ext cx="7393442" cy="1791755"/>
          </a:xfrm>
        </p:spPr>
        <p:txBody>
          <a:bodyPr>
            <a:normAutofit fontScale="62500" lnSpcReduction="20000"/>
          </a:bodyPr>
          <a:lstStyle/>
          <a:p>
            <a:pPr marL="342900" indent="-342900" algn="just">
              <a:buFont typeface="Arial"/>
              <a:buChar char="•"/>
            </a:pP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Se utilizó para determinar las frecuencias de vibración y la constante de amortiguamiento de barras de diversos materiales en voladizo; para así poder determinar el modulo de elasticidad de Young.</a:t>
            </a:r>
          </a:p>
          <a:p>
            <a:pPr marL="342900" indent="-342900" algn="just">
              <a:buFont typeface="Arial"/>
              <a:buChar char="•"/>
            </a:pPr>
            <a:endParaRPr lang="es-ES" sz="20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El dispositivo experimental consistió en un emisor laser (aprox. 670 </a:t>
            </a:r>
            <a:r>
              <a:rPr lang="es-ES" sz="2000" dirty="0" err="1" smtClean="0">
                <a:solidFill>
                  <a:srgbClr val="000000"/>
                </a:solidFill>
                <a:latin typeface="Times"/>
                <a:cs typeface="Times"/>
              </a:rPr>
              <a:t>nm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.) incidiendo sobre un extremo de la barra, con el fotodiodo detrás de dicho extremo. Al flexionar la misma; el fotodiodo detecta el paso o la interrupción del haz.</a:t>
            </a:r>
          </a:p>
          <a:p>
            <a:pPr marL="342900" indent="-342900" algn="just">
              <a:buFont typeface="Arial"/>
              <a:buChar char="•"/>
            </a:pPr>
            <a:endParaRPr lang="es-ES" sz="20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dirty="0">
                <a:solidFill>
                  <a:srgbClr val="000000"/>
                </a:solidFill>
                <a:latin typeface="Times"/>
                <a:cs typeface="Times"/>
              </a:rPr>
              <a:t>M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ediante una placa de adquisición conectada a una PC, se captur</a:t>
            </a:r>
            <a:r>
              <a:rPr lang="es-ES" sz="2000" dirty="0">
                <a:solidFill>
                  <a:srgbClr val="000000"/>
                </a:solidFill>
                <a:latin typeface="Times"/>
                <a:cs typeface="Times"/>
              </a:rPr>
              <a:t>ó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 la se</a:t>
            </a:r>
            <a:r>
              <a:rPr lang="es-ES" sz="2000" dirty="0" smtClean="0">
                <a:solidFill>
                  <a:srgbClr val="000000"/>
                </a:solidFill>
                <a:latin typeface="Times"/>
                <a:cs typeface="Times"/>
              </a:rPr>
              <a:t>ñal enviada por el fotodiodo y luego se obtuvieron las frecuencias de resonancia y amortiguamiento mediante análisis de Fourier.</a:t>
            </a:r>
            <a:endParaRPr lang="es-ES" sz="20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endParaRPr lang="es-ES" sz="2400" dirty="0">
              <a:latin typeface="Times"/>
              <a:cs typeface="Times"/>
            </a:endParaRPr>
          </a:p>
          <a:p>
            <a:pPr marL="342900" indent="-342900" algn="l">
              <a:buFont typeface="Arial"/>
              <a:buChar char="•"/>
            </a:pPr>
            <a:endParaRPr lang="es-ES" sz="2400" dirty="0"/>
          </a:p>
          <a:p>
            <a:pPr algn="l"/>
            <a:endParaRPr lang="es-MX" sz="240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342900" indent="-342900" algn="l">
              <a:buFont typeface="Arial"/>
              <a:buChar char="•"/>
            </a:pPr>
            <a:endParaRPr lang="es-AR" sz="2400" dirty="0" smtClean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618125" y="6441247"/>
            <a:ext cx="48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14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  <p:pic>
        <p:nvPicPr>
          <p:cNvPr id="2" name="Imagen 1" descr="dispex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0" y="3821655"/>
            <a:ext cx="3730740" cy="2517530"/>
          </a:xfrm>
          <a:prstGeom prst="rect">
            <a:avLst/>
          </a:prstGeom>
        </p:spPr>
      </p:pic>
      <p:pic>
        <p:nvPicPr>
          <p:cNvPr id="8" name="Imagen 7" descr="envolven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77" y="3479927"/>
            <a:ext cx="4161648" cy="1441730"/>
          </a:xfrm>
          <a:prstGeom prst="rect">
            <a:avLst/>
          </a:prstGeom>
        </p:spPr>
      </p:pic>
      <p:pic>
        <p:nvPicPr>
          <p:cNvPr id="10" name="Imagen 9" descr="frec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77" y="4921657"/>
            <a:ext cx="4161648" cy="18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951974" y="305715"/>
            <a:ext cx="5397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/>
                </a:solidFill>
                <a:latin typeface="Times"/>
                <a:cs typeface="Times"/>
              </a:rPr>
              <a:t>Índice</a:t>
            </a:r>
            <a:endParaRPr lang="es-ES" sz="44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8511" y="2015063"/>
            <a:ext cx="7393443" cy="430144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/>
              <a:buChar char="•"/>
            </a:pP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Definición y características de los semiconductores.</a:t>
            </a:r>
          </a:p>
          <a:p>
            <a:pPr marL="457200" indent="-457200" algn="just">
              <a:buFont typeface="Arial"/>
              <a:buChar char="•"/>
            </a:pPr>
            <a:r>
              <a:rPr lang="es-ES" dirty="0">
                <a:solidFill>
                  <a:schemeClr val="tx1"/>
                </a:solidFill>
                <a:latin typeface="Times"/>
                <a:cs typeface="Times"/>
              </a:rPr>
              <a:t>D</a:t>
            </a: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iodos semiconductores.</a:t>
            </a:r>
          </a:p>
          <a:p>
            <a:pPr marL="457200" indent="-457200" algn="just">
              <a:buFont typeface="Arial"/>
              <a:buChar char="•"/>
            </a:pP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Fotodiodos. </a:t>
            </a: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Tipos</a:t>
            </a: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 y p</a:t>
            </a: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ropiedades. Modos de operación.</a:t>
            </a:r>
          </a:p>
          <a:p>
            <a:pPr marL="457200" indent="-457200" algn="just">
              <a:buFont typeface="Arial"/>
              <a:buChar char="•"/>
            </a:pP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Ejemplos.</a:t>
            </a:r>
          </a:p>
          <a:p>
            <a:pPr marL="457200" indent="-457200" algn="just">
              <a:buFont typeface="Arial"/>
              <a:buChar char="•"/>
            </a:pP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Uso en la medición del m</a:t>
            </a:r>
            <a:r>
              <a:rPr lang="es-ES" dirty="0">
                <a:solidFill>
                  <a:schemeClr val="tx1"/>
                </a:solidFill>
                <a:latin typeface="Times"/>
                <a:cs typeface="Times"/>
              </a:rPr>
              <a:t>ó</a:t>
            </a:r>
            <a:r>
              <a:rPr lang="es-ES" dirty="0" smtClean="0">
                <a:solidFill>
                  <a:schemeClr val="tx1"/>
                </a:solidFill>
                <a:latin typeface="Times"/>
                <a:cs typeface="Times"/>
              </a:rPr>
              <a:t>dulo de Young.</a:t>
            </a:r>
          </a:p>
          <a:p>
            <a:pPr marL="457200" indent="-457200" algn="l">
              <a:buFont typeface="Arial"/>
              <a:buChar char="•"/>
            </a:pPr>
            <a:endParaRPr lang="es-ES" dirty="0" smtClean="0"/>
          </a:p>
          <a:p>
            <a:pPr marL="457200" indent="-457200">
              <a:buFont typeface="Arial"/>
              <a:buChar char="•"/>
            </a:pP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792472" y="6441247"/>
            <a:ext cx="3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2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2289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2" y="14346"/>
            <a:ext cx="7393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FFFF"/>
                </a:solidFill>
                <a:latin typeface="Times"/>
                <a:cs typeface="Times"/>
              </a:rPr>
              <a:t>Definición y </a:t>
            </a:r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características de los semiconductores</a:t>
            </a:r>
            <a:endParaRPr lang="es-ES" sz="44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8511" y="3451775"/>
            <a:ext cx="3787437" cy="2819370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Arial"/>
              <a:buChar char="•"/>
            </a:pPr>
            <a:r>
              <a:rPr lang="es-ES" sz="2400" dirty="0" smtClean="0">
                <a:solidFill>
                  <a:schemeClr val="tx1"/>
                </a:solidFill>
                <a:latin typeface="Times"/>
                <a:cs typeface="Times"/>
              </a:rPr>
              <a:t>Existen de diversos elementos tales como Si (el m</a:t>
            </a:r>
            <a:r>
              <a:rPr lang="es-ES" sz="2500" dirty="0">
                <a:solidFill>
                  <a:schemeClr val="tx1"/>
                </a:solidFill>
                <a:latin typeface="Times"/>
                <a:cs typeface="Times"/>
              </a:rPr>
              <a:t>á</a:t>
            </a:r>
            <a:r>
              <a:rPr lang="es-ES" sz="2400" dirty="0" smtClean="0">
                <a:solidFill>
                  <a:schemeClr val="tx1"/>
                </a:solidFill>
                <a:latin typeface="Times"/>
                <a:cs typeface="Times"/>
              </a:rPr>
              <a:t>s utilizado), Ge, As, etc.</a:t>
            </a:r>
          </a:p>
          <a:p>
            <a:pPr algn="just"/>
            <a:endParaRPr lang="es-ES" sz="240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457200" indent="-457200" algn="just">
              <a:buFont typeface="Arial"/>
              <a:buChar char="•"/>
            </a:pPr>
            <a:r>
              <a:rPr lang="es-ES" sz="2400" dirty="0">
                <a:solidFill>
                  <a:schemeClr val="tx1"/>
                </a:solidFill>
                <a:latin typeface="Times"/>
                <a:cs typeface="Times"/>
              </a:rPr>
              <a:t>El interés del semiconductor se centra en su capacidad de dar lugar a la aparición de una corriente, es decir, que haya un movimiento de </a:t>
            </a:r>
            <a:r>
              <a:rPr lang="es-ES" sz="2400" dirty="0" smtClean="0">
                <a:solidFill>
                  <a:schemeClr val="tx1"/>
                </a:solidFill>
                <a:latin typeface="Times"/>
                <a:cs typeface="Times"/>
              </a:rPr>
              <a:t>electrones</a:t>
            </a:r>
            <a:r>
              <a:rPr lang="es-ES" sz="2400" dirty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s-ES" sz="2400" dirty="0" smtClean="0">
                <a:solidFill>
                  <a:schemeClr val="tx1"/>
                </a:solidFill>
                <a:latin typeface="Times"/>
                <a:cs typeface="Times"/>
              </a:rPr>
              <a:t>en las capas exteriores del elemento considerado.</a:t>
            </a:r>
          </a:p>
          <a:p>
            <a:pPr marL="457200" indent="-457200">
              <a:buFont typeface="Arial"/>
              <a:buChar char="•"/>
            </a:pPr>
            <a:endParaRPr lang="es-ES" dirty="0"/>
          </a:p>
        </p:txBody>
      </p:sp>
      <p:pic>
        <p:nvPicPr>
          <p:cNvPr id="2" name="Imagen 1" descr="figur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441" y="3451775"/>
            <a:ext cx="3322514" cy="262299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18511" y="2018560"/>
            <a:ext cx="73934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Times"/>
                <a:cs typeface="Times"/>
              </a:rPr>
              <a:t>Son materiales cuya conductividad eléctrica puede considerarse situada entre las de un aislante o un conductor, dependiendo de factores como la temperatura, campos eléctricos.</a:t>
            </a:r>
          </a:p>
          <a:p>
            <a:pPr algn="just"/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792472" y="6441247"/>
            <a:ext cx="3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3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8388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8512" y="1754238"/>
            <a:ext cx="7393442" cy="80865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Existen dos tipos de semiconductores: </a:t>
            </a:r>
            <a:r>
              <a:rPr lang="es-ES" sz="2400" b="1" i="1" dirty="0" smtClean="0">
                <a:solidFill>
                  <a:srgbClr val="000000"/>
                </a:solidFill>
                <a:latin typeface="Times"/>
                <a:cs typeface="Times"/>
              </a:rPr>
              <a:t>intrínsecos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 y </a:t>
            </a:r>
            <a:r>
              <a:rPr lang="es-ES" sz="2400" b="1" i="1" dirty="0" smtClean="0">
                <a:solidFill>
                  <a:srgbClr val="000000"/>
                </a:solidFill>
                <a:latin typeface="Times"/>
                <a:cs typeface="Times"/>
              </a:rPr>
              <a:t>extrínsecos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:</a:t>
            </a:r>
            <a:endParaRPr lang="es-ES" sz="24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l"/>
            <a:endParaRPr lang="es-ES" sz="2400" dirty="0" smtClean="0">
              <a:latin typeface="Times"/>
              <a:cs typeface="Times"/>
            </a:endParaRPr>
          </a:p>
          <a:p>
            <a:pPr marL="457200" indent="-457200">
              <a:buFont typeface="Arial"/>
              <a:buChar char="•"/>
            </a:pPr>
            <a:endParaRPr lang="es-ES" dirty="0">
              <a:latin typeface="Times"/>
              <a:cs typeface="Times"/>
            </a:endParaRPr>
          </a:p>
        </p:txBody>
      </p:sp>
      <p:sp>
        <p:nvSpPr>
          <p:cNvPr id="8" name="Subtítulo 6"/>
          <p:cNvSpPr txBox="1">
            <a:spLocks/>
          </p:cNvSpPr>
          <p:nvPr/>
        </p:nvSpPr>
        <p:spPr>
          <a:xfrm>
            <a:off x="918512" y="2562892"/>
            <a:ext cx="7393442" cy="2370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/>
              <a:buChar char="•"/>
            </a:pPr>
            <a:r>
              <a:rPr lang="es-ES" sz="3600" u="sng" dirty="0" smtClean="0">
                <a:solidFill>
                  <a:schemeClr val="accent1"/>
                </a:solidFill>
                <a:latin typeface="Times"/>
                <a:cs typeface="Times"/>
              </a:rPr>
              <a:t>Intrínsecos</a:t>
            </a:r>
            <a:endParaRPr lang="es-ES" sz="3600" dirty="0" smtClean="0">
              <a:solidFill>
                <a:schemeClr val="accent1"/>
              </a:solidFill>
              <a:latin typeface="Times"/>
              <a:cs typeface="Times"/>
            </a:endParaRPr>
          </a:p>
          <a:p>
            <a:pPr algn="just"/>
            <a:r>
              <a:rPr lang="es-ES" sz="3600" dirty="0" smtClean="0">
                <a:solidFill>
                  <a:srgbClr val="000000"/>
                </a:solidFill>
                <a:latin typeface="Times"/>
                <a:cs typeface="Times"/>
              </a:rPr>
              <a:t>Los </a:t>
            </a:r>
            <a:r>
              <a:rPr lang="es-ES" sz="3600" dirty="0">
                <a:solidFill>
                  <a:srgbClr val="000000"/>
                </a:solidFill>
                <a:latin typeface="Times"/>
                <a:cs typeface="Times"/>
              </a:rPr>
              <a:t>cristales de </a:t>
            </a:r>
            <a:r>
              <a:rPr lang="es-ES" sz="3600" dirty="0" smtClean="0">
                <a:solidFill>
                  <a:srgbClr val="000000"/>
                </a:solidFill>
                <a:latin typeface="Times"/>
                <a:cs typeface="Times"/>
              </a:rPr>
              <a:t>Si </a:t>
            </a:r>
            <a:r>
              <a:rPr lang="es-ES" sz="3600" dirty="0">
                <a:solidFill>
                  <a:srgbClr val="000000"/>
                </a:solidFill>
                <a:latin typeface="Times"/>
                <a:cs typeface="Times"/>
              </a:rPr>
              <a:t>o </a:t>
            </a:r>
            <a:r>
              <a:rPr lang="es-ES" sz="3600" dirty="0" smtClean="0">
                <a:solidFill>
                  <a:srgbClr val="000000"/>
                </a:solidFill>
                <a:latin typeface="Times"/>
                <a:cs typeface="Times"/>
              </a:rPr>
              <a:t>Ge forman </a:t>
            </a:r>
            <a:r>
              <a:rPr lang="es-ES" sz="3600" dirty="0">
                <a:solidFill>
                  <a:srgbClr val="000000"/>
                </a:solidFill>
                <a:latin typeface="Times"/>
                <a:cs typeface="Times"/>
              </a:rPr>
              <a:t>una estructura tetraédrica similar a la del </a:t>
            </a:r>
            <a:r>
              <a:rPr lang="es-ES" sz="3600" dirty="0" smtClean="0">
                <a:solidFill>
                  <a:srgbClr val="000000"/>
                </a:solidFill>
                <a:latin typeface="Times"/>
                <a:cs typeface="Times"/>
              </a:rPr>
              <a:t>Carbono </a:t>
            </a:r>
            <a:r>
              <a:rPr lang="es-ES" sz="3600" dirty="0">
                <a:solidFill>
                  <a:srgbClr val="000000"/>
                </a:solidFill>
                <a:latin typeface="Times"/>
                <a:cs typeface="Times"/>
              </a:rPr>
              <a:t>mediante enlaces covalentes entre sus </a:t>
            </a:r>
            <a:r>
              <a:rPr lang="es-ES" sz="3600" dirty="0" smtClean="0">
                <a:solidFill>
                  <a:srgbClr val="000000"/>
                </a:solidFill>
                <a:latin typeface="Times"/>
                <a:cs typeface="Times"/>
              </a:rPr>
              <a:t>átomos.</a:t>
            </a:r>
          </a:p>
          <a:p>
            <a:pPr algn="just"/>
            <a:endParaRPr lang="es-ES" sz="36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just"/>
            <a:r>
              <a:rPr lang="es-ES" sz="3600" dirty="0" smtClean="0">
                <a:solidFill>
                  <a:srgbClr val="000000"/>
                </a:solidFill>
                <a:latin typeface="Times"/>
                <a:cs typeface="Times"/>
              </a:rPr>
              <a:t>Cuando </a:t>
            </a:r>
            <a:r>
              <a:rPr lang="es-ES" sz="3600" dirty="0">
                <a:solidFill>
                  <a:srgbClr val="000000"/>
                </a:solidFill>
                <a:latin typeface="Times"/>
                <a:cs typeface="Times"/>
              </a:rPr>
              <a:t>el cristal se encuentra a temperatura </a:t>
            </a:r>
            <a:r>
              <a:rPr lang="es-ES" sz="3600" dirty="0" smtClean="0">
                <a:solidFill>
                  <a:srgbClr val="000000"/>
                </a:solidFill>
                <a:latin typeface="Times"/>
                <a:cs typeface="Times"/>
              </a:rPr>
              <a:t>ambiente, </a:t>
            </a:r>
            <a:r>
              <a:rPr lang="es-ES" sz="3600" dirty="0">
                <a:solidFill>
                  <a:srgbClr val="000000"/>
                </a:solidFill>
                <a:latin typeface="Times"/>
                <a:cs typeface="Times"/>
              </a:rPr>
              <a:t>algunos electrones pueden absorber la energía necesaria para saltar a la banda de conducción dejando el correspondiente hueco en la banda de </a:t>
            </a:r>
            <a:r>
              <a:rPr lang="es-ES" sz="3600" dirty="0" smtClean="0">
                <a:solidFill>
                  <a:srgbClr val="000000"/>
                </a:solidFill>
                <a:latin typeface="Times"/>
                <a:cs typeface="Times"/>
              </a:rPr>
              <a:t>valencia.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9" name="Subtítulo 6"/>
          <p:cNvSpPr txBox="1">
            <a:spLocks/>
          </p:cNvSpPr>
          <p:nvPr/>
        </p:nvSpPr>
        <p:spPr>
          <a:xfrm>
            <a:off x="951162" y="5001038"/>
            <a:ext cx="7360792" cy="15195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s-ES" sz="2600" u="sng" dirty="0" smtClean="0">
                <a:solidFill>
                  <a:schemeClr val="accent6"/>
                </a:solidFill>
                <a:latin typeface="Times"/>
                <a:cs typeface="Times"/>
              </a:rPr>
              <a:t>Extrínsecos</a:t>
            </a:r>
            <a:endParaRPr lang="es-ES" sz="2600" dirty="0" smtClean="0">
              <a:solidFill>
                <a:schemeClr val="accent6"/>
              </a:solidFill>
              <a:latin typeface="Times"/>
              <a:cs typeface="Times"/>
            </a:endParaRPr>
          </a:p>
          <a:p>
            <a:pPr algn="just"/>
            <a:r>
              <a:rPr lang="es-ES" sz="2600" dirty="0">
                <a:solidFill>
                  <a:srgbClr val="000000"/>
                </a:solidFill>
                <a:latin typeface="Times"/>
                <a:cs typeface="Times"/>
              </a:rPr>
              <a:t>Si a un semiconductor </a:t>
            </a:r>
            <a:r>
              <a:rPr lang="es-ES" sz="2600" dirty="0" smtClean="0">
                <a:solidFill>
                  <a:srgbClr val="000000"/>
                </a:solidFill>
                <a:latin typeface="Times"/>
                <a:cs typeface="Times"/>
              </a:rPr>
              <a:t>intrínseco</a:t>
            </a:r>
            <a:r>
              <a:rPr lang="es-ES" sz="2600" dirty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" sz="2600" dirty="0" smtClean="0">
                <a:solidFill>
                  <a:srgbClr val="000000"/>
                </a:solidFill>
                <a:latin typeface="Times"/>
                <a:cs typeface="Times"/>
              </a:rPr>
              <a:t>se </a:t>
            </a:r>
            <a:r>
              <a:rPr lang="es-ES" sz="2600" dirty="0">
                <a:solidFill>
                  <a:srgbClr val="000000"/>
                </a:solidFill>
                <a:latin typeface="Times"/>
                <a:cs typeface="Times"/>
              </a:rPr>
              <a:t>le </a:t>
            </a:r>
            <a:r>
              <a:rPr lang="es-ES" sz="2600" dirty="0" smtClean="0">
                <a:solidFill>
                  <a:srgbClr val="000000"/>
                </a:solidFill>
                <a:latin typeface="Times"/>
                <a:cs typeface="Times"/>
              </a:rPr>
              <a:t>agregan átomos de otro material (</a:t>
            </a:r>
            <a:r>
              <a:rPr lang="es-ES" sz="2600" b="1" dirty="0" smtClean="0">
                <a:solidFill>
                  <a:srgbClr val="000000"/>
                </a:solidFill>
                <a:latin typeface="Times"/>
                <a:cs typeface="Times"/>
              </a:rPr>
              <a:t>impurezas)</a:t>
            </a:r>
            <a:r>
              <a:rPr lang="es-ES" sz="2600" dirty="0" smtClean="0">
                <a:solidFill>
                  <a:srgbClr val="000000"/>
                </a:solidFill>
                <a:latin typeface="Times"/>
                <a:cs typeface="Times"/>
              </a:rPr>
              <a:t>, el </a:t>
            </a:r>
            <a:r>
              <a:rPr lang="es-ES" sz="2600" dirty="0">
                <a:solidFill>
                  <a:srgbClr val="000000"/>
                </a:solidFill>
                <a:latin typeface="Times"/>
                <a:cs typeface="Times"/>
              </a:rPr>
              <a:t>semiconductor se denomina extrínseco, y se dice que está dopado. Las impurezas </a:t>
            </a:r>
            <a:r>
              <a:rPr lang="es-ES" sz="2600" dirty="0" smtClean="0">
                <a:solidFill>
                  <a:srgbClr val="000000"/>
                </a:solidFill>
                <a:latin typeface="Times"/>
                <a:cs typeface="Times"/>
              </a:rPr>
              <a:t>forman </a:t>
            </a:r>
            <a:r>
              <a:rPr lang="es-ES" sz="2600" dirty="0">
                <a:solidFill>
                  <a:srgbClr val="000000"/>
                </a:solidFill>
                <a:latin typeface="Times"/>
                <a:cs typeface="Times"/>
              </a:rPr>
              <a:t>parte de la estructura cristalina sustituyendo al correspondiente átomo de </a:t>
            </a:r>
            <a:r>
              <a:rPr lang="es-ES" sz="2600" dirty="0" smtClean="0">
                <a:solidFill>
                  <a:srgbClr val="000000"/>
                </a:solidFill>
                <a:latin typeface="Times"/>
                <a:cs typeface="Times"/>
              </a:rPr>
              <a:t>Silicio.</a:t>
            </a:r>
          </a:p>
          <a:p>
            <a:pPr marL="457200" indent="-457200" algn="just">
              <a:buFont typeface="Arial"/>
              <a:buChar char="•"/>
            </a:pP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792472" y="6441247"/>
            <a:ext cx="3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4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18512" y="14346"/>
            <a:ext cx="7393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FFFF"/>
                </a:solidFill>
                <a:latin typeface="Times"/>
                <a:cs typeface="Times"/>
              </a:rPr>
              <a:t>Definición y </a:t>
            </a:r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características de los semiconductores</a:t>
            </a:r>
            <a:endParaRPr lang="es-ES" sz="4400" dirty="0">
              <a:solidFill>
                <a:srgbClr val="FFFFFF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63725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1" y="180975"/>
            <a:ext cx="739344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FFFF"/>
                </a:solidFill>
                <a:latin typeface="Times"/>
                <a:cs typeface="Times"/>
              </a:rPr>
              <a:t>Definición y </a:t>
            </a:r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características</a:t>
            </a:r>
          </a:p>
          <a:p>
            <a:pPr algn="ctr"/>
            <a:r>
              <a:rPr lang="es-ES" sz="2800" i="1" dirty="0" smtClean="0">
                <a:solidFill>
                  <a:srgbClr val="FFFFFF"/>
                </a:solidFill>
                <a:latin typeface="Times"/>
                <a:cs typeface="Times"/>
              </a:rPr>
              <a:t>Un poco mas sobre semis extrínsecos…</a:t>
            </a:r>
            <a:endParaRPr lang="es-ES" sz="2800" i="1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000074" y="1754239"/>
            <a:ext cx="7393442" cy="865354"/>
          </a:xfrm>
        </p:spPr>
        <p:txBody>
          <a:bodyPr>
            <a:normAutofit/>
          </a:bodyPr>
          <a:lstStyle/>
          <a:p>
            <a:pPr algn="l"/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A su vez, los semiconductores extrínsecos se pueden dividir en dos tipos: </a:t>
            </a:r>
            <a:r>
              <a:rPr lang="es-ES" sz="2400" b="1" i="1" dirty="0" smtClean="0">
                <a:solidFill>
                  <a:srgbClr val="000000"/>
                </a:solidFill>
                <a:latin typeface="Times"/>
                <a:cs typeface="Times"/>
              </a:rPr>
              <a:t>N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y </a:t>
            </a:r>
            <a:r>
              <a:rPr lang="es-ES" sz="2400" b="1" i="1" dirty="0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  <a:endParaRPr lang="es-ES" sz="2400" dirty="0" smtClean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18512" y="2619593"/>
            <a:ext cx="36967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u="sng" dirty="0" smtClean="0">
                <a:solidFill>
                  <a:schemeClr val="accent1"/>
                </a:solidFill>
                <a:latin typeface="Times"/>
                <a:cs typeface="Times"/>
              </a:rPr>
              <a:t>Tipo N:</a:t>
            </a:r>
          </a:p>
          <a:p>
            <a:pPr algn="ctr"/>
            <a:endParaRPr lang="es-ES" sz="1600" b="1" u="sng" dirty="0" smtClean="0">
              <a:solidFill>
                <a:schemeClr val="accent1"/>
              </a:solidFill>
              <a:latin typeface="Times"/>
              <a:cs typeface="Times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latin typeface="Times"/>
                <a:cs typeface="Times"/>
              </a:rPr>
              <a:t>Los portadores de carga son los negativos (electrones).</a:t>
            </a:r>
          </a:p>
          <a:p>
            <a:pPr algn="just"/>
            <a:endParaRPr lang="es-ES" sz="1600" dirty="0" smtClean="0">
              <a:latin typeface="Times"/>
              <a:cs typeface="Times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latin typeface="Times"/>
                <a:cs typeface="Times"/>
              </a:rPr>
              <a:t>Se sustituye un átomo de Si (con los 4 electrones en su capa exterior) por un átomo de otro elemento con 5 electrones, quedando uno libre.</a:t>
            </a:r>
          </a:p>
          <a:p>
            <a:pPr algn="just"/>
            <a:endParaRPr lang="es-ES" sz="1600" dirty="0" smtClean="0">
              <a:latin typeface="Times"/>
              <a:cs typeface="Times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latin typeface="Times"/>
                <a:cs typeface="Times"/>
              </a:rPr>
              <a:t>Mayor </a:t>
            </a:r>
            <a:r>
              <a:rPr lang="es-ES" sz="1600" dirty="0">
                <a:latin typeface="Times"/>
                <a:cs typeface="Times"/>
              </a:rPr>
              <a:t>número de electrones que de </a:t>
            </a:r>
            <a:r>
              <a:rPr lang="es-ES" sz="1600" dirty="0" smtClean="0">
                <a:latin typeface="Times"/>
                <a:cs typeface="Times"/>
              </a:rPr>
              <a:t>huecos.</a:t>
            </a:r>
          </a:p>
          <a:p>
            <a:pPr algn="just"/>
            <a:endParaRPr lang="es-ES" sz="1600" dirty="0" smtClean="0">
              <a:latin typeface="Times"/>
              <a:cs typeface="Times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600" dirty="0">
                <a:latin typeface="Times"/>
                <a:cs typeface="Times"/>
              </a:rPr>
              <a:t>Las </a:t>
            </a:r>
            <a:r>
              <a:rPr lang="es-ES" sz="1600" dirty="0" smtClean="0">
                <a:latin typeface="Times"/>
                <a:cs typeface="Times"/>
              </a:rPr>
              <a:t>impurezas </a:t>
            </a:r>
            <a:r>
              <a:rPr lang="es-ES" sz="1600" dirty="0">
                <a:latin typeface="Times"/>
                <a:cs typeface="Times"/>
              </a:rPr>
              <a:t>tipo N más utilizadas en el proceso de dopado son </a:t>
            </a:r>
            <a:r>
              <a:rPr lang="es-ES" sz="1600" dirty="0" smtClean="0">
                <a:latin typeface="Times"/>
                <a:cs typeface="Times"/>
              </a:rPr>
              <a:t>Arsénico</a:t>
            </a:r>
            <a:r>
              <a:rPr lang="es-ES" sz="1600" dirty="0">
                <a:latin typeface="Times"/>
                <a:cs typeface="Times"/>
              </a:rPr>
              <a:t>, </a:t>
            </a:r>
            <a:r>
              <a:rPr lang="es-ES" sz="1600" dirty="0" smtClean="0">
                <a:latin typeface="Times"/>
                <a:cs typeface="Times"/>
              </a:rPr>
              <a:t>Antimonio </a:t>
            </a:r>
            <a:r>
              <a:rPr lang="es-ES" sz="1600" dirty="0">
                <a:latin typeface="Times"/>
                <a:cs typeface="Times"/>
              </a:rPr>
              <a:t>y </a:t>
            </a:r>
            <a:r>
              <a:rPr lang="es-ES" sz="1600" dirty="0" smtClean="0">
                <a:latin typeface="Times"/>
                <a:cs typeface="Times"/>
              </a:rPr>
              <a:t>Fósforo.</a:t>
            </a:r>
            <a:endParaRPr lang="es-ES" sz="1600" dirty="0">
              <a:latin typeface="Times"/>
              <a:cs typeface="Times"/>
            </a:endParaRPr>
          </a:p>
        </p:txBody>
      </p:sp>
      <p:pic>
        <p:nvPicPr>
          <p:cNvPr id="3" name="Imagen 2" descr="tip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95" y="3186602"/>
            <a:ext cx="3810000" cy="333375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792472" y="6441247"/>
            <a:ext cx="3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5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71435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1" y="214995"/>
            <a:ext cx="739344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FFFF"/>
                </a:solidFill>
                <a:latin typeface="Times"/>
                <a:cs typeface="Times"/>
              </a:rPr>
              <a:t>Definición y </a:t>
            </a:r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características</a:t>
            </a:r>
          </a:p>
          <a:p>
            <a:pPr algn="ctr"/>
            <a:r>
              <a:rPr lang="es-ES" sz="2800" i="1" dirty="0" smtClean="0">
                <a:solidFill>
                  <a:srgbClr val="FFFFFF"/>
                </a:solidFill>
                <a:latin typeface="Times"/>
                <a:cs typeface="Times"/>
              </a:rPr>
              <a:t>Un poco mas sobre semis extrínsecos…</a:t>
            </a:r>
            <a:endParaRPr lang="es-ES" sz="2800" i="1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97889" y="1674857"/>
            <a:ext cx="7393442" cy="865354"/>
          </a:xfrm>
        </p:spPr>
        <p:txBody>
          <a:bodyPr>
            <a:normAutofit/>
          </a:bodyPr>
          <a:lstStyle/>
          <a:p>
            <a:pPr algn="l"/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A su vez, los semiconductores extrínsecos se pueden dividir en dos tipos: </a:t>
            </a:r>
            <a:r>
              <a:rPr lang="es-ES" sz="2400" b="1" i="1" dirty="0" smtClean="0">
                <a:solidFill>
                  <a:srgbClr val="000000"/>
                </a:solidFill>
                <a:latin typeface="Times"/>
                <a:cs typeface="Times"/>
              </a:rPr>
              <a:t>N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y </a:t>
            </a:r>
            <a:r>
              <a:rPr lang="es-ES" sz="2400" b="1" i="1" dirty="0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.</a:t>
            </a:r>
            <a:endParaRPr lang="es-ES" sz="2400" dirty="0" smtClean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18512" y="2576290"/>
            <a:ext cx="36967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u="sng" dirty="0" smtClean="0">
                <a:solidFill>
                  <a:schemeClr val="accent1"/>
                </a:solidFill>
                <a:latin typeface="Times"/>
                <a:cs typeface="Times"/>
              </a:rPr>
              <a:t>Tipo P:</a:t>
            </a:r>
          </a:p>
          <a:p>
            <a:pPr algn="ctr"/>
            <a:endParaRPr lang="es-ES" sz="1600" b="1" u="sng" dirty="0" smtClean="0">
              <a:solidFill>
                <a:schemeClr val="accent1"/>
              </a:solidFill>
              <a:latin typeface="Times"/>
              <a:cs typeface="Times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latin typeface="Times"/>
                <a:cs typeface="Times"/>
              </a:rPr>
              <a:t>Los portadores de carga son los positivos (huecos).</a:t>
            </a:r>
          </a:p>
          <a:p>
            <a:pPr algn="just"/>
            <a:endParaRPr lang="es-ES" sz="1600" dirty="0" smtClean="0">
              <a:latin typeface="Times"/>
              <a:cs typeface="Times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latin typeface="Times"/>
                <a:cs typeface="Times"/>
              </a:rPr>
              <a:t>Se sustituye un átomo de Si (con los 4 electrones en su capa exterior) por un átomo de otro elemento con 3 electrones, provocando la aparición de un hueco.</a:t>
            </a:r>
          </a:p>
          <a:p>
            <a:pPr algn="just"/>
            <a:endParaRPr lang="es-ES" sz="1600" dirty="0" smtClean="0">
              <a:latin typeface="Times"/>
              <a:cs typeface="Times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latin typeface="Times"/>
                <a:cs typeface="Times"/>
              </a:rPr>
              <a:t>Mayor </a:t>
            </a:r>
            <a:r>
              <a:rPr lang="es-ES" sz="1600" dirty="0">
                <a:latin typeface="Times"/>
                <a:cs typeface="Times"/>
              </a:rPr>
              <a:t>número de </a:t>
            </a:r>
            <a:r>
              <a:rPr lang="es-ES" sz="1600" dirty="0" smtClean="0">
                <a:latin typeface="Times"/>
                <a:cs typeface="Times"/>
              </a:rPr>
              <a:t>huecos que </a:t>
            </a:r>
            <a:r>
              <a:rPr lang="es-ES" sz="1600" dirty="0">
                <a:latin typeface="Times"/>
                <a:cs typeface="Times"/>
              </a:rPr>
              <a:t>de </a:t>
            </a:r>
            <a:r>
              <a:rPr lang="es-ES" sz="1600" dirty="0" smtClean="0">
                <a:latin typeface="Times"/>
                <a:cs typeface="Times"/>
              </a:rPr>
              <a:t>electrones.</a:t>
            </a:r>
          </a:p>
          <a:p>
            <a:pPr algn="just"/>
            <a:endParaRPr lang="es-ES" sz="1600" dirty="0" smtClean="0">
              <a:latin typeface="Times"/>
              <a:cs typeface="Times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600" dirty="0">
                <a:latin typeface="Times"/>
                <a:cs typeface="Times"/>
              </a:rPr>
              <a:t>Las </a:t>
            </a:r>
            <a:r>
              <a:rPr lang="es-ES" sz="1600" dirty="0" smtClean="0">
                <a:latin typeface="Times"/>
                <a:cs typeface="Times"/>
              </a:rPr>
              <a:t>impurezas </a:t>
            </a:r>
            <a:r>
              <a:rPr lang="es-ES" sz="1600" dirty="0">
                <a:latin typeface="Times"/>
                <a:cs typeface="Times"/>
              </a:rPr>
              <a:t>tipo </a:t>
            </a:r>
            <a:r>
              <a:rPr lang="es-ES" sz="1600" dirty="0" smtClean="0">
                <a:latin typeface="Times"/>
                <a:cs typeface="Times"/>
              </a:rPr>
              <a:t>P </a:t>
            </a:r>
            <a:r>
              <a:rPr lang="es-ES" sz="1600" dirty="0">
                <a:latin typeface="Times"/>
                <a:cs typeface="Times"/>
              </a:rPr>
              <a:t>más utilizadas en el proceso de dopado son </a:t>
            </a:r>
            <a:r>
              <a:rPr lang="es-ES" sz="1600" dirty="0" smtClean="0">
                <a:latin typeface="Times"/>
                <a:cs typeface="Times"/>
              </a:rPr>
              <a:t>Aluminio, Galio y Boro.</a:t>
            </a:r>
            <a:endParaRPr lang="es-ES" sz="1600" dirty="0">
              <a:latin typeface="Times"/>
              <a:cs typeface="Times"/>
            </a:endParaRPr>
          </a:p>
        </p:txBody>
      </p:sp>
      <p:pic>
        <p:nvPicPr>
          <p:cNvPr id="5" name="Imagen 4" descr="tip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610" y="3186602"/>
            <a:ext cx="3810000" cy="33337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792472" y="6441247"/>
            <a:ext cx="3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6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65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1" y="305715"/>
            <a:ext cx="7393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Diodos semiconductores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8511" y="1788260"/>
            <a:ext cx="7393442" cy="3019995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Se obtiene al unir un material de tipo N y otro de tipo P; construidos con un mismo elemento (Si).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Al unir ambos materiales, se produce el paso de electrones del cristal N al P; generando una barrera de potencial por la acumulación de cargas a ambos lados de la unión en la llamada </a:t>
            </a:r>
            <a:r>
              <a:rPr lang="es-ES" sz="2400" b="1" i="1" dirty="0" smtClean="0">
                <a:solidFill>
                  <a:srgbClr val="000000"/>
                </a:solidFill>
                <a:latin typeface="Times"/>
                <a:cs typeface="Times"/>
              </a:rPr>
              <a:t>región de agotamiento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Al someter al diodo a un potencial externo, se puede polarizar de forma directa (</a:t>
            </a:r>
            <a:r>
              <a:rPr lang="es-ES" sz="2400" i="1" dirty="0" smtClean="0">
                <a:solidFill>
                  <a:srgbClr val="FF0000"/>
                </a:solidFill>
                <a:latin typeface="Times"/>
                <a:cs typeface="Times"/>
              </a:rPr>
              <a:t>Negativo</a:t>
            </a:r>
            <a:r>
              <a:rPr lang="es-ES" sz="2400" i="1" dirty="0" smtClean="0">
                <a:solidFill>
                  <a:srgbClr val="000000"/>
                </a:solidFill>
                <a:latin typeface="Times"/>
                <a:cs typeface="Times"/>
              </a:rPr>
              <a:t> N -&gt; </a:t>
            </a:r>
            <a:r>
              <a:rPr lang="es-ES" sz="2400" i="1" dirty="0" smtClean="0">
                <a:solidFill>
                  <a:srgbClr val="0000FF"/>
                </a:solidFill>
                <a:latin typeface="Times"/>
                <a:cs typeface="Times"/>
              </a:rPr>
              <a:t>Positivo</a:t>
            </a:r>
            <a:r>
              <a:rPr lang="es-ES" sz="2400" i="1" dirty="0" smtClean="0">
                <a:solidFill>
                  <a:srgbClr val="000000"/>
                </a:solidFill>
                <a:latin typeface="Times"/>
                <a:cs typeface="Times"/>
              </a:rPr>
              <a:t> P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) o inversa (</a:t>
            </a:r>
            <a:r>
              <a:rPr lang="es-ES" sz="2400" i="1" dirty="0" smtClean="0">
                <a:solidFill>
                  <a:srgbClr val="0000FF"/>
                </a:solidFill>
                <a:latin typeface="Times"/>
                <a:cs typeface="Times"/>
              </a:rPr>
              <a:t>Positivo </a:t>
            </a:r>
            <a:r>
              <a:rPr lang="es-ES" sz="2400" i="1" dirty="0" smtClean="0">
                <a:solidFill>
                  <a:schemeClr val="tx1"/>
                </a:solidFill>
                <a:latin typeface="Times"/>
                <a:cs typeface="Times"/>
              </a:rPr>
              <a:t>N</a:t>
            </a:r>
            <a:r>
              <a:rPr lang="es-ES" sz="2400" i="1" dirty="0" smtClean="0">
                <a:solidFill>
                  <a:srgbClr val="000000"/>
                </a:solidFill>
                <a:latin typeface="Times"/>
                <a:cs typeface="Times"/>
              </a:rPr>
              <a:t> -&gt; </a:t>
            </a:r>
            <a:r>
              <a:rPr lang="es-ES" sz="2400" i="1" dirty="0" smtClean="0">
                <a:solidFill>
                  <a:srgbClr val="FF0000"/>
                </a:solidFill>
                <a:latin typeface="Times"/>
                <a:cs typeface="Times"/>
              </a:rPr>
              <a:t>Negativo</a:t>
            </a:r>
            <a:r>
              <a:rPr lang="es-ES" sz="2400" i="1" dirty="0" smtClean="0">
                <a:solidFill>
                  <a:srgbClr val="000000"/>
                </a:solidFill>
                <a:latin typeface="Times"/>
                <a:cs typeface="Times"/>
              </a:rPr>
              <a:t> P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).</a:t>
            </a:r>
          </a:p>
          <a:p>
            <a:pPr algn="l"/>
            <a:endParaRPr lang="es-ES" sz="2400" dirty="0" smtClean="0">
              <a:latin typeface="Times"/>
              <a:cs typeface="Times"/>
            </a:endParaRPr>
          </a:p>
          <a:p>
            <a:pPr algn="l"/>
            <a:endParaRPr lang="es-ES" sz="2400" dirty="0" smtClean="0">
              <a:latin typeface="Times"/>
              <a:cs typeface="Times"/>
            </a:endParaRPr>
          </a:p>
        </p:txBody>
      </p:sp>
      <p:pic>
        <p:nvPicPr>
          <p:cNvPr id="3" name="Imagen 2" descr="polardirec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05" y="4808254"/>
            <a:ext cx="4082270" cy="18624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73" y="4808255"/>
            <a:ext cx="3980705" cy="186249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8792472" y="6441247"/>
            <a:ext cx="3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7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77057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0" y="112931"/>
            <a:ext cx="7393443" cy="1200328"/>
          </a:xfrm>
          <a:prstGeom prst="rect">
            <a:avLst/>
          </a:prstGeom>
          <a:noFill/>
          <a:ln>
            <a:solidFill>
              <a:srgbClr val="4D4D4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Fotodiodos</a:t>
            </a:r>
          </a:p>
          <a:p>
            <a:pPr algn="ctr"/>
            <a:r>
              <a:rPr lang="es-ES" sz="2800" dirty="0" smtClean="0">
                <a:solidFill>
                  <a:srgbClr val="FFFFFF"/>
                </a:solidFill>
                <a:latin typeface="Times"/>
                <a:cs typeface="Times"/>
              </a:rPr>
              <a:t>Tipos y propiedades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8511" y="1851944"/>
            <a:ext cx="4059590" cy="5022319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Arial"/>
              <a:buChar char="•"/>
            </a:pP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El fotodiodo es un dispositivo que nos permite registrar la cantidad de luz 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(visible o infrarroja) que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recibe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.</a:t>
            </a:r>
          </a:p>
          <a:p>
            <a:pPr algn="just"/>
            <a:endParaRPr lang="es-MX" sz="2400" dirty="0" smtClean="0">
              <a:solidFill>
                <a:schemeClr val="tx1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Es importante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tener en cuenta su 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polarización, debido a que en este tipo de diodos la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corriente eléctrica fluye en sentido 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inverso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 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(polarizaci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ó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n inversa), provocando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un aumento de corriente dependiendo de 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la 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intensidad de luz que detecte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.</a:t>
            </a:r>
          </a:p>
          <a:p>
            <a:pPr algn="just"/>
            <a:endParaRPr lang="es-MX" sz="2400" dirty="0">
              <a:solidFill>
                <a:schemeClr val="tx1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Posee dos modos de operaci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ó</a:t>
            </a:r>
            <a:r>
              <a:rPr lang="es-MX" sz="2400" dirty="0" smtClean="0">
                <a:solidFill>
                  <a:schemeClr val="tx1"/>
                </a:solidFill>
                <a:latin typeface="Times"/>
                <a:cs typeface="Times"/>
              </a:rPr>
              <a:t>n: </a:t>
            </a:r>
            <a:r>
              <a:rPr lang="es-MX" sz="2400" b="1" i="1" dirty="0">
                <a:solidFill>
                  <a:schemeClr val="tx1"/>
                </a:solidFill>
                <a:latin typeface="Times"/>
                <a:cs typeface="Times"/>
              </a:rPr>
              <a:t>fotovoltaico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 y </a:t>
            </a:r>
            <a:r>
              <a:rPr lang="es-MX" sz="2400" b="1" i="1" dirty="0">
                <a:solidFill>
                  <a:schemeClr val="tx1"/>
                </a:solidFill>
                <a:latin typeface="Times"/>
                <a:cs typeface="Times"/>
              </a:rPr>
              <a:t>fotoconductivo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. En ambos casos la relación que hay entre la cantidad de luz que recibe el detector y el voltaje de salida es lineal en cierto rango.</a:t>
            </a:r>
            <a:r>
              <a:rPr lang="es-AR" sz="2400" dirty="0">
                <a:solidFill>
                  <a:schemeClr val="tx1"/>
                </a:solidFill>
                <a:latin typeface="Times"/>
                <a:cs typeface="Times"/>
              </a:rPr>
              <a:t> </a:t>
            </a:r>
            <a:endParaRPr lang="es-ES" sz="2400" dirty="0" smtClean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792472" y="6441247"/>
            <a:ext cx="3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8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  <p:pic>
        <p:nvPicPr>
          <p:cNvPr id="2" name="Imagen 1" descr="fotodiodo_esque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54" y="1851944"/>
            <a:ext cx="3447118" cy="2728148"/>
          </a:xfrm>
          <a:prstGeom prst="rect">
            <a:avLst/>
          </a:prstGeom>
        </p:spPr>
      </p:pic>
      <p:pic>
        <p:nvPicPr>
          <p:cNvPr id="5" name="Imagen 4" descr="tabla_lambd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54" y="5159566"/>
            <a:ext cx="3447118" cy="11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7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1552089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18510" y="112931"/>
            <a:ext cx="739344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FFFFFF"/>
                </a:solidFill>
                <a:latin typeface="Times"/>
                <a:cs typeface="Times"/>
              </a:rPr>
              <a:t>Fotodiodos</a:t>
            </a:r>
          </a:p>
          <a:p>
            <a:pPr algn="ctr"/>
            <a:r>
              <a:rPr lang="es-ES" sz="2800" dirty="0" smtClean="0">
                <a:solidFill>
                  <a:srgbClr val="FFFFFF"/>
                </a:solidFill>
                <a:latin typeface="Times"/>
                <a:cs typeface="Times"/>
              </a:rPr>
              <a:t>Tipos y propiedades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8511" y="1851944"/>
            <a:ext cx="7393442" cy="4714045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Dentro de un circuito RC, el 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fotodiodo ideal se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puede considerar 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como una fuente de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corriente.</a:t>
            </a:r>
          </a:p>
          <a:p>
            <a:pPr algn="just"/>
            <a:endParaRPr lang="es-ES" sz="24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La 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región de agotamiento se comporta como un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capacitor. 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La resistencia y capacidad del diodo junto a la resistencia del circuito dan el tiempo de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respuesta </a:t>
            </a:r>
            <a:r>
              <a:rPr lang="es-ES" sz="2400" i="1" dirty="0" err="1" smtClean="0">
                <a:solidFill>
                  <a:srgbClr val="000000"/>
                </a:solidFill>
                <a:latin typeface="Times"/>
                <a:cs typeface="Times"/>
              </a:rPr>
              <a:t>τ</a:t>
            </a:r>
            <a:r>
              <a:rPr lang="es-ES" sz="2400" i="1" dirty="0" smtClean="0">
                <a:solidFill>
                  <a:srgbClr val="000000"/>
                </a:solidFill>
                <a:latin typeface="Times"/>
                <a:cs typeface="Times"/>
              </a:rPr>
              <a:t> = RC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</a:p>
          <a:p>
            <a:pPr algn="just"/>
            <a:endParaRPr lang="es-ES" sz="24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La eficiencia </a:t>
            </a:r>
            <a:r>
              <a:rPr lang="es-ES" sz="2400" i="1" dirty="0" smtClean="0">
                <a:solidFill>
                  <a:srgbClr val="000000"/>
                </a:solidFill>
                <a:latin typeface="Times"/>
                <a:cs typeface="Times"/>
              </a:rPr>
              <a:t>QE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 del fotodiodo se define 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como la probabilidad de que un fotón incidente genere una carga. Depende de la longitud de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onda de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é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ste ultimo.</a:t>
            </a:r>
          </a:p>
          <a:p>
            <a:pPr algn="just"/>
            <a:endParaRPr lang="es-ES" sz="24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La </a:t>
            </a:r>
            <a:r>
              <a:rPr lang="es-ES" sz="2400" dirty="0" err="1" smtClean="0">
                <a:solidFill>
                  <a:srgbClr val="000000"/>
                </a:solidFill>
                <a:latin typeface="Times"/>
                <a:cs typeface="Times"/>
              </a:rPr>
              <a:t>responsividad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s-ES" sz="2400" i="1" dirty="0" smtClean="0">
                <a:solidFill>
                  <a:srgbClr val="000000"/>
                </a:solidFill>
                <a:latin typeface="Times"/>
                <a:cs typeface="Times"/>
              </a:rPr>
              <a:t>R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 del fotodiodo 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mide el </a:t>
            </a:r>
            <a:r>
              <a:rPr lang="es-ES" sz="2400" dirty="0" smtClean="0">
                <a:solidFill>
                  <a:srgbClr val="000000"/>
                </a:solidFill>
                <a:latin typeface="Times"/>
                <a:cs typeface="Times"/>
              </a:rPr>
              <a:t>cociente 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entre la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fotocorriente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y la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potencia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(Watt)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incidente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. El m</a:t>
            </a:r>
            <a:r>
              <a:rPr lang="es-MX" sz="2400" dirty="0">
                <a:solidFill>
                  <a:schemeClr val="tx1"/>
                </a:solidFill>
                <a:latin typeface="Times"/>
                <a:cs typeface="Times"/>
              </a:rPr>
              <a:t>á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ximo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valor de </a:t>
            </a:r>
            <a:r>
              <a:rPr lang="en-US" sz="2400" i="1" dirty="0" smtClean="0">
                <a:solidFill>
                  <a:srgbClr val="000000"/>
                </a:solidFill>
                <a:latin typeface="Times"/>
                <a:cs typeface="Times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corresponde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a la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detecci</a:t>
            </a:r>
            <a:r>
              <a:rPr lang="es-ES" sz="2400" dirty="0">
                <a:solidFill>
                  <a:srgbClr val="000000"/>
                </a:solidFill>
                <a:latin typeface="Times"/>
                <a:cs typeface="Times"/>
              </a:rPr>
              <a:t>ó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n de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cada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uno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de los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fotones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"/>
                <a:cs typeface="Times"/>
              </a:rPr>
              <a:t>incidentes</a:t>
            </a:r>
            <a:r>
              <a:rPr lang="en-US" sz="2400" dirty="0" smtClean="0">
                <a:solidFill>
                  <a:srgbClr val="000000"/>
                </a:solidFill>
                <a:latin typeface="Times"/>
                <a:cs typeface="Times"/>
              </a:rPr>
              <a:t>.</a:t>
            </a:r>
            <a:endParaRPr lang="es-MX" sz="2400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pPr algn="just"/>
            <a:endParaRPr lang="es-MX" sz="2400" dirty="0" smtClean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792472" y="6441247"/>
            <a:ext cx="30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43306FA-2DC2-954C-92C0-F71B8CFA9F34}" type="slidenum">
              <a:rPr lang="es-ES" smtClean="0">
                <a:solidFill>
                  <a:srgbClr val="474747"/>
                </a:solidFill>
                <a:latin typeface="Times"/>
                <a:cs typeface="Times"/>
              </a:rPr>
              <a:t>9</a:t>
            </a:fld>
            <a:endParaRPr lang="es-ES" dirty="0">
              <a:solidFill>
                <a:srgbClr val="474747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1149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1275</Words>
  <Application>Microsoft Macintosh PowerPoint</Application>
  <PresentationFormat>Presentación en pantalla (4:3)</PresentationFormat>
  <Paragraphs>131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Semiconductores y fotodiodos</dc:title>
  <dc:creator>Ignacio P.</dc:creator>
  <cp:lastModifiedBy>Ignacio P.</cp:lastModifiedBy>
  <cp:revision>51</cp:revision>
  <dcterms:created xsi:type="dcterms:W3CDTF">2019-02-06T15:24:31Z</dcterms:created>
  <dcterms:modified xsi:type="dcterms:W3CDTF">2019-02-06T23:40:32Z</dcterms:modified>
</cp:coreProperties>
</file>