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8" r:id="rId2"/>
    <p:sldId id="277" r:id="rId3"/>
    <p:sldId id="298" r:id="rId4"/>
    <p:sldId id="297" r:id="rId5"/>
    <p:sldId id="299" r:id="rId6"/>
    <p:sldId id="306" r:id="rId7"/>
    <p:sldId id="300" r:id="rId8"/>
    <p:sldId id="308" r:id="rId9"/>
    <p:sldId id="309" r:id="rId10"/>
    <p:sldId id="318" r:id="rId11"/>
    <p:sldId id="301" r:id="rId12"/>
    <p:sldId id="307" r:id="rId13"/>
    <p:sldId id="310" r:id="rId14"/>
    <p:sldId id="313" r:id="rId15"/>
    <p:sldId id="316" r:id="rId16"/>
    <p:sldId id="319" r:id="rId17"/>
    <p:sldId id="311" r:id="rId18"/>
    <p:sldId id="312" r:id="rId19"/>
    <p:sldId id="302" r:id="rId20"/>
    <p:sldId id="317" r:id="rId21"/>
    <p:sldId id="303" r:id="rId22"/>
    <p:sldId id="293" r:id="rId23"/>
    <p:sldId id="275" r:id="rId24"/>
    <p:sldId id="31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5FB"/>
    <a:srgbClr val="A4CCFF"/>
    <a:srgbClr val="09060A"/>
    <a:srgbClr val="1A1A1A"/>
    <a:srgbClr val="242F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876" autoAdjust="0"/>
    <p:restoredTop sz="94660"/>
  </p:normalViewPr>
  <p:slideViewPr>
    <p:cSldViewPr snapToGrid="0">
      <p:cViewPr varScale="1">
        <p:scale>
          <a:sx n="93" d="100"/>
          <a:sy n="93" d="100"/>
        </p:scale>
        <p:origin x="240" y="1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D3E35-DF73-E144-8F14-2E9BE8C3BC54}" type="datetimeFigureOut">
              <a:rPr lang="es-ES_tradnl" smtClean="0"/>
              <a:t>5/12/16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D64C99-C14C-C249-BC54-454A8F77F53B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72457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CE86-3558-4B14-AF24-5B448BAB4B4C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9AD-BFC9-412E-BF5A-9D8660D3D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01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CE86-3558-4B14-AF24-5B448BAB4B4C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9AD-BFC9-412E-BF5A-9D8660D3D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47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CE86-3558-4B14-AF24-5B448BAB4B4C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9AD-BFC9-412E-BF5A-9D8660D3D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37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CE86-3558-4B14-AF24-5B448BAB4B4C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9AD-BFC9-412E-BF5A-9D8660D3D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09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CE86-3558-4B14-AF24-5B448BAB4B4C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9AD-BFC9-412E-BF5A-9D8660D3D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71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CE86-3558-4B14-AF24-5B448BAB4B4C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9AD-BFC9-412E-BF5A-9D8660D3D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6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CE86-3558-4B14-AF24-5B448BAB4B4C}" type="datetimeFigureOut">
              <a:rPr lang="en-US" smtClean="0"/>
              <a:t>12/5/16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9AD-BFC9-412E-BF5A-9D8660D3D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21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CE86-3558-4B14-AF24-5B448BAB4B4C}" type="datetimeFigureOut">
              <a:rPr lang="en-US" smtClean="0"/>
              <a:t>12/5/16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9AD-BFC9-412E-BF5A-9D8660D3D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12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CE86-3558-4B14-AF24-5B448BAB4B4C}" type="datetimeFigureOut">
              <a:rPr lang="en-US" smtClean="0"/>
              <a:t>12/5/16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9AD-BFC9-412E-BF5A-9D8660D3D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2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CE86-3558-4B14-AF24-5B448BAB4B4C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9AD-BFC9-412E-BF5A-9D8660D3D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4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5CE86-3558-4B14-AF24-5B448BAB4B4C}" type="datetimeFigureOut">
              <a:rPr lang="en-US" smtClean="0"/>
              <a:t>12/5/16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2F9AD-BFC9-412E-BF5A-9D8660D3D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16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5CE86-3558-4B14-AF24-5B448BAB4B4C}" type="datetimeFigureOut">
              <a:rPr lang="en-US" smtClean="0"/>
              <a:t>12/5/16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2F9AD-BFC9-412E-BF5A-9D8660D3D8B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3A6CC6">
                  <a:shade val="30000"/>
                  <a:satMod val="115000"/>
                </a:srgbClr>
              </a:gs>
              <a:gs pos="50000">
                <a:srgbClr val="3A6CC6">
                  <a:shade val="67500"/>
                  <a:satMod val="115000"/>
                </a:srgbClr>
              </a:gs>
              <a:gs pos="100000">
                <a:srgbClr val="3A6CC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angle 6"/>
          <p:cNvSpPr/>
          <p:nvPr/>
        </p:nvSpPr>
        <p:spPr>
          <a:xfrm>
            <a:off x="0" y="667870"/>
            <a:ext cx="12192000" cy="55222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738186" y="1988310"/>
            <a:ext cx="10715625" cy="586121"/>
          </a:xfrm>
        </p:spPr>
        <p:txBody>
          <a:bodyPr>
            <a:noAutofit/>
          </a:bodyPr>
          <a:lstStyle/>
          <a:p>
            <a:pPr algn="l"/>
            <a:r>
              <a:rPr lang="en-GB" sz="4000" b="1" dirty="0" smtClean="0">
                <a:solidFill>
                  <a:srgbClr val="0072BC"/>
                </a:solidFill>
                <a:latin typeface="Raleway" panose="020B0003030101060003" pitchFamily="34" charset="0"/>
              </a:rPr>
              <a:t>Convolutional Neural Network Transfer for Automated Glaucoma Identification</a:t>
            </a:r>
            <a:endParaRPr lang="es-AR" sz="4000" b="1" dirty="0">
              <a:solidFill>
                <a:srgbClr val="0072BC"/>
              </a:solidFill>
              <a:latin typeface="Raleway" panose="020B0003030101060003" pitchFamily="34" charset="0"/>
            </a:endParaRPr>
          </a:p>
        </p:txBody>
      </p:sp>
      <p:sp>
        <p:nvSpPr>
          <p:cNvPr id="14" name="ZoneTexte 4"/>
          <p:cNvSpPr txBox="1"/>
          <p:nvPr/>
        </p:nvSpPr>
        <p:spPr>
          <a:xfrm>
            <a:off x="738185" y="2700123"/>
            <a:ext cx="1145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Raleway" panose="020B0003030101060003" pitchFamily="34" charset="0"/>
              </a:rPr>
              <a:t>José Ignacio Orlando</a:t>
            </a:r>
            <a:r>
              <a:rPr lang="en-GB" b="1" baseline="30000" dirty="0">
                <a:latin typeface="Raleway" panose="020B0003030101060003" pitchFamily="34" charset="0"/>
              </a:rPr>
              <a:t>1,2</a:t>
            </a:r>
            <a:r>
              <a:rPr lang="en-GB" b="1" dirty="0" smtClean="0">
                <a:latin typeface="Raleway" panose="020B0003030101060003" pitchFamily="34" charset="0"/>
              </a:rPr>
              <a:t>, Elena Prokofyeva</a:t>
            </a:r>
            <a:r>
              <a:rPr lang="en-GB" b="1" baseline="30000" dirty="0" smtClean="0">
                <a:latin typeface="Raleway" panose="020B0003030101060003" pitchFamily="34" charset="0"/>
              </a:rPr>
              <a:t>3,4</a:t>
            </a:r>
            <a:r>
              <a:rPr lang="en-GB" b="1" dirty="0" smtClean="0">
                <a:latin typeface="Raleway" panose="020B0003030101060003" pitchFamily="34" charset="0"/>
              </a:rPr>
              <a:t>, Mariana del Fresno</a:t>
            </a:r>
            <a:r>
              <a:rPr lang="en-GB" b="1" baseline="30000" dirty="0" smtClean="0">
                <a:latin typeface="Raleway" panose="020B0003030101060003" pitchFamily="34" charset="0"/>
              </a:rPr>
              <a:t>1,5</a:t>
            </a:r>
            <a:r>
              <a:rPr lang="en-GB" b="1" dirty="0" smtClean="0">
                <a:latin typeface="Raleway" panose="020B0003030101060003" pitchFamily="34" charset="0"/>
              </a:rPr>
              <a:t> and Matthew B. Blaschko</a:t>
            </a:r>
            <a:r>
              <a:rPr lang="en-GB" b="1" baseline="30000" dirty="0" smtClean="0">
                <a:latin typeface="Raleway" panose="020B0003030101060003" pitchFamily="34" charset="0"/>
              </a:rPr>
              <a:t>6</a:t>
            </a:r>
            <a:endParaRPr lang="es-AR" b="1" baseline="30000" dirty="0">
              <a:latin typeface="Raleway" panose="020B0003030101060003" pitchFamily="34" charset="0"/>
            </a:endParaRPr>
          </a:p>
        </p:txBody>
      </p:sp>
      <p:sp>
        <p:nvSpPr>
          <p:cNvPr id="15" name="ZoneTexte 5"/>
          <p:cNvSpPr txBox="1"/>
          <p:nvPr/>
        </p:nvSpPr>
        <p:spPr>
          <a:xfrm>
            <a:off x="738185" y="3138009"/>
            <a:ext cx="8009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aseline="30000" dirty="0" smtClean="0">
                <a:latin typeface="Raleway" panose="020B0003030101060003" pitchFamily="34" charset="0"/>
              </a:rPr>
              <a:t>1 </a:t>
            </a:r>
            <a:r>
              <a:rPr lang="en-GB" sz="1200" dirty="0" err="1" smtClean="0">
                <a:latin typeface="Raleway" panose="020B0003030101060003" pitchFamily="34" charset="0"/>
              </a:rPr>
              <a:t>Instituto</a:t>
            </a:r>
            <a:r>
              <a:rPr lang="en-GB" sz="1200" dirty="0" smtClean="0">
                <a:latin typeface="Raleway" panose="020B0003030101060003" pitchFamily="34" charset="0"/>
              </a:rPr>
              <a:t> </a:t>
            </a:r>
            <a:r>
              <a:rPr lang="en-GB" sz="1200" dirty="0" err="1" smtClean="0">
                <a:latin typeface="Raleway" panose="020B0003030101060003" pitchFamily="34" charset="0"/>
              </a:rPr>
              <a:t>Pladema</a:t>
            </a:r>
            <a:r>
              <a:rPr lang="en-GB" sz="1200" dirty="0" smtClean="0">
                <a:latin typeface="Raleway" panose="020B0003030101060003" pitchFamily="34" charset="0"/>
              </a:rPr>
              <a:t>, UNCPBA, </a:t>
            </a:r>
            <a:r>
              <a:rPr lang="en-GB" sz="1200" dirty="0" err="1" smtClean="0">
                <a:latin typeface="Raleway" panose="020B0003030101060003" pitchFamily="34" charset="0"/>
              </a:rPr>
              <a:t>Tandil</a:t>
            </a:r>
            <a:r>
              <a:rPr lang="en-GB" sz="1200" dirty="0" smtClean="0">
                <a:latin typeface="Raleway" panose="020B0003030101060003" pitchFamily="34" charset="0"/>
              </a:rPr>
              <a:t>, Argentina</a:t>
            </a:r>
          </a:p>
          <a:p>
            <a:r>
              <a:rPr lang="en-GB" sz="1200" baseline="30000" dirty="0" smtClean="0">
                <a:latin typeface="Raleway" panose="020B0003030101060003" pitchFamily="34" charset="0"/>
              </a:rPr>
              <a:t>2</a:t>
            </a:r>
            <a:r>
              <a:rPr lang="en-GB" sz="1200" dirty="0" smtClean="0">
                <a:latin typeface="Raleway" panose="020B0003030101060003" pitchFamily="34" charset="0"/>
              </a:rPr>
              <a:t> </a:t>
            </a:r>
            <a:r>
              <a:rPr lang="en-GB" sz="1200" dirty="0" err="1" smtClean="0">
                <a:latin typeface="Raleway" panose="020B0003030101060003" pitchFamily="34" charset="0"/>
              </a:rPr>
              <a:t>Consejo</a:t>
            </a:r>
            <a:r>
              <a:rPr lang="en-GB" sz="1200" dirty="0" smtClean="0">
                <a:latin typeface="Raleway" panose="020B0003030101060003" pitchFamily="34" charset="0"/>
              </a:rPr>
              <a:t> Nacional de </a:t>
            </a:r>
            <a:r>
              <a:rPr lang="en-GB" sz="1200" dirty="0" err="1" smtClean="0">
                <a:latin typeface="Raleway" panose="020B0003030101060003" pitchFamily="34" charset="0"/>
              </a:rPr>
              <a:t>Investigaciones</a:t>
            </a:r>
            <a:r>
              <a:rPr lang="en-GB" sz="1200" dirty="0" smtClean="0">
                <a:latin typeface="Raleway" panose="020B0003030101060003" pitchFamily="34" charset="0"/>
              </a:rPr>
              <a:t> </a:t>
            </a:r>
            <a:r>
              <a:rPr lang="en-GB" sz="1200" dirty="0" err="1" smtClean="0">
                <a:latin typeface="Raleway" panose="020B0003030101060003" pitchFamily="34" charset="0"/>
              </a:rPr>
              <a:t>Científicas</a:t>
            </a:r>
            <a:r>
              <a:rPr lang="en-GB" sz="1200" dirty="0" smtClean="0">
                <a:latin typeface="Raleway" panose="020B0003030101060003" pitchFamily="34" charset="0"/>
              </a:rPr>
              <a:t> y </a:t>
            </a:r>
            <a:r>
              <a:rPr lang="en-GB" sz="1200" dirty="0" err="1" smtClean="0">
                <a:latin typeface="Raleway" panose="020B0003030101060003" pitchFamily="34" charset="0"/>
              </a:rPr>
              <a:t>Técnicas</a:t>
            </a:r>
            <a:r>
              <a:rPr lang="en-GB" sz="1200" dirty="0" smtClean="0">
                <a:latin typeface="Raleway" panose="020B0003030101060003" pitchFamily="34" charset="0"/>
              </a:rPr>
              <a:t>, CONICET, Argentina</a:t>
            </a:r>
          </a:p>
          <a:p>
            <a:r>
              <a:rPr lang="en-GB" sz="1200" baseline="30000" dirty="0" smtClean="0">
                <a:latin typeface="Raleway" panose="020B0003030101060003" pitchFamily="34" charset="0"/>
              </a:rPr>
              <a:t>3</a:t>
            </a:r>
            <a:r>
              <a:rPr lang="en-GB" sz="1200" dirty="0" smtClean="0">
                <a:latin typeface="Raleway" panose="020B0003030101060003" pitchFamily="34" charset="0"/>
              </a:rPr>
              <a:t> </a:t>
            </a:r>
            <a:r>
              <a:rPr lang="en-GB" sz="1200" dirty="0">
                <a:latin typeface="Raleway" panose="020B0003030101060003" pitchFamily="34" charset="0"/>
              </a:rPr>
              <a:t>Scientific Institute of Public Health (WIV-ISP), Brussels, Belgium</a:t>
            </a:r>
          </a:p>
          <a:p>
            <a:r>
              <a:rPr lang="en-GB" sz="1200" baseline="30000" dirty="0" smtClean="0">
                <a:latin typeface="Raleway" panose="020B0003030101060003" pitchFamily="34" charset="0"/>
              </a:rPr>
              <a:t>4</a:t>
            </a:r>
            <a:r>
              <a:rPr lang="en-GB" sz="1200" dirty="0" smtClean="0">
                <a:latin typeface="Raleway" panose="020B0003030101060003" pitchFamily="34" charset="0"/>
              </a:rPr>
              <a:t> </a:t>
            </a:r>
            <a:r>
              <a:rPr lang="en-GB" sz="1200" dirty="0">
                <a:latin typeface="Raleway" panose="020B0003030101060003" pitchFamily="34" charset="0"/>
              </a:rPr>
              <a:t>Federal Agency for Medicines and Health Products, Brussels, </a:t>
            </a:r>
            <a:r>
              <a:rPr lang="en-GB" sz="1200" dirty="0" smtClean="0">
                <a:latin typeface="Raleway" panose="020B0003030101060003" pitchFamily="34" charset="0"/>
              </a:rPr>
              <a:t>Belgium</a:t>
            </a:r>
          </a:p>
          <a:p>
            <a:r>
              <a:rPr lang="en-GB" sz="1200" baseline="30000" dirty="0">
                <a:latin typeface="Raleway" panose="020B0003030101060003" pitchFamily="34" charset="0"/>
              </a:rPr>
              <a:t>5</a:t>
            </a:r>
            <a:r>
              <a:rPr lang="en-GB" sz="1200" dirty="0" smtClean="0">
                <a:latin typeface="Raleway" panose="020B0003030101060003" pitchFamily="34" charset="0"/>
              </a:rPr>
              <a:t> </a:t>
            </a:r>
            <a:r>
              <a:rPr lang="en-GB" sz="1200" dirty="0" err="1" smtClean="0">
                <a:latin typeface="Raleway" panose="020B0003030101060003" pitchFamily="34" charset="0"/>
              </a:rPr>
              <a:t>Comisión</a:t>
            </a:r>
            <a:r>
              <a:rPr lang="en-GB" sz="1200" dirty="0" smtClean="0">
                <a:latin typeface="Raleway" panose="020B0003030101060003" pitchFamily="34" charset="0"/>
              </a:rPr>
              <a:t> de </a:t>
            </a:r>
            <a:r>
              <a:rPr lang="en-GB" sz="1200" dirty="0" err="1" smtClean="0">
                <a:latin typeface="Raleway" panose="020B0003030101060003" pitchFamily="34" charset="0"/>
              </a:rPr>
              <a:t>Investigaciones</a:t>
            </a:r>
            <a:r>
              <a:rPr lang="en-GB" sz="1200" dirty="0" smtClean="0">
                <a:latin typeface="Raleway" panose="020B0003030101060003" pitchFamily="34" charset="0"/>
              </a:rPr>
              <a:t> </a:t>
            </a:r>
            <a:r>
              <a:rPr lang="en-GB" sz="1200" dirty="0" err="1" smtClean="0">
                <a:latin typeface="Raleway" panose="020B0003030101060003" pitchFamily="34" charset="0"/>
              </a:rPr>
              <a:t>Científicas</a:t>
            </a:r>
            <a:r>
              <a:rPr lang="en-GB" sz="1200" dirty="0" smtClean="0">
                <a:latin typeface="Raleway" panose="020B0003030101060003" pitchFamily="34" charset="0"/>
              </a:rPr>
              <a:t> de la </a:t>
            </a:r>
            <a:r>
              <a:rPr lang="en-GB" sz="1200" dirty="0" err="1" smtClean="0">
                <a:latin typeface="Raleway" panose="020B0003030101060003" pitchFamily="34" charset="0"/>
              </a:rPr>
              <a:t>Provincia</a:t>
            </a:r>
            <a:r>
              <a:rPr lang="en-GB" sz="1200" dirty="0" smtClean="0">
                <a:latin typeface="Raleway" panose="020B0003030101060003" pitchFamily="34" charset="0"/>
              </a:rPr>
              <a:t> de Buenos Aires, CIC-PBA, Argentina</a:t>
            </a:r>
          </a:p>
          <a:p>
            <a:r>
              <a:rPr lang="en-GB" sz="1200" baseline="30000" dirty="0" smtClean="0">
                <a:latin typeface="Raleway" panose="020B0003030101060003" pitchFamily="34" charset="0"/>
              </a:rPr>
              <a:t>6</a:t>
            </a:r>
            <a:r>
              <a:rPr lang="en-GB" sz="1200" dirty="0" smtClean="0">
                <a:latin typeface="Raleway" panose="020B0003030101060003" pitchFamily="34" charset="0"/>
              </a:rPr>
              <a:t> ESAT-PSI-</a:t>
            </a:r>
            <a:r>
              <a:rPr lang="en-GB" sz="1200" dirty="0" err="1" smtClean="0">
                <a:latin typeface="Raleway" panose="020B0003030101060003" pitchFamily="34" charset="0"/>
              </a:rPr>
              <a:t>Visics</a:t>
            </a:r>
            <a:r>
              <a:rPr lang="en-GB" sz="1200" dirty="0" smtClean="0">
                <a:latin typeface="Raleway" panose="020B0003030101060003" pitchFamily="34" charset="0"/>
              </a:rPr>
              <a:t>, KU Leuven, Leuven, Belgium</a:t>
            </a:r>
            <a:endParaRPr lang="es-AR" sz="1200" dirty="0">
              <a:latin typeface="Raleway" panose="020B00030301010600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9268" y="4615285"/>
            <a:ext cx="11433459" cy="972845"/>
            <a:chOff x="490535" y="4680576"/>
            <a:chExt cx="11433459" cy="972845"/>
          </a:xfrm>
        </p:grpSpPr>
        <p:pic>
          <p:nvPicPr>
            <p:cNvPr id="16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970" y="4776660"/>
              <a:ext cx="1507955" cy="825500"/>
            </a:xfrm>
            <a:prstGeom prst="rect">
              <a:avLst/>
            </a:prstGeom>
          </p:spPr>
        </p:pic>
        <p:pic>
          <p:nvPicPr>
            <p:cNvPr id="17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35" y="4680576"/>
              <a:ext cx="1331729" cy="937654"/>
            </a:xfrm>
            <a:prstGeom prst="rect">
              <a:avLst/>
            </a:prstGeom>
          </p:spPr>
        </p:pic>
        <p:pic>
          <p:nvPicPr>
            <p:cNvPr id="21" name="Picture 6" descr="http://homes.esat.kuleuven.be/~mblaschk/KUL%20logo%202_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44" y="4891502"/>
              <a:ext cx="1670050" cy="595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[SITENAME]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402" b="37086"/>
            <a:stretch/>
          </p:blipFill>
          <p:spPr bwMode="auto">
            <a:xfrm>
              <a:off x="4082635" y="4729035"/>
              <a:ext cx="1198096" cy="9243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https://media.licdn.com/media/AAEAAQAAAAAAAAMLAAAAJDUwOGY3YmE3LWZhMjYtNGZmNi05ODYwLWYwOWZlZmQ1ZWJiZA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8961" y="4707068"/>
              <a:ext cx="2740025" cy="93313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Imagen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3235" y="5000741"/>
              <a:ext cx="2079378" cy="377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861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https://www.wired.com/wp-content/uploads/2015/01/cnn-visualization-crop-1024x76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0" b="12361"/>
          <a:stretch/>
        </p:blipFill>
        <p:spPr bwMode="auto">
          <a:xfrm>
            <a:off x="0" y="-1270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0" y="-12700"/>
            <a:ext cx="12192000" cy="6870701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144477" y="1480772"/>
            <a:ext cx="7253563" cy="3173678"/>
            <a:chOff x="2144477" y="1480772"/>
            <a:chExt cx="7253563" cy="3173678"/>
          </a:xfrm>
        </p:grpSpPr>
        <p:sp>
          <p:nvSpPr>
            <p:cNvPr id="7" name="Rectangle 6"/>
            <p:cNvSpPr/>
            <p:nvPr/>
          </p:nvSpPr>
          <p:spPr>
            <a:xfrm>
              <a:off x="2144477" y="2170570"/>
              <a:ext cx="7253563" cy="248388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CuadroTexto 1"/>
            <p:cNvSpPr txBox="1"/>
            <p:nvPr/>
          </p:nvSpPr>
          <p:spPr>
            <a:xfrm>
              <a:off x="2382468" y="1480772"/>
              <a:ext cx="65584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3200" b="1" dirty="0" err="1" smtClean="0">
                  <a:latin typeface="Raleway" charset="0"/>
                  <a:ea typeface="Raleway" charset="0"/>
                  <a:cs typeface="Raleway" charset="0"/>
                </a:rPr>
                <a:t>convolutional</a:t>
              </a:r>
              <a:r>
                <a:rPr lang="es-ES_tradnl" sz="3200" b="1" dirty="0" smtClean="0">
                  <a:latin typeface="Raleway" charset="0"/>
                  <a:ea typeface="Raleway" charset="0"/>
                  <a:cs typeface="Raleway" charset="0"/>
                </a:rPr>
                <a:t> neural </a:t>
              </a:r>
              <a:r>
                <a:rPr lang="es-ES_tradnl" sz="3200" b="1" dirty="0" err="1" smtClean="0">
                  <a:latin typeface="Raleway" charset="0"/>
                  <a:ea typeface="Raleway" charset="0"/>
                  <a:cs typeface="Raleway" charset="0"/>
                </a:rPr>
                <a:t>network</a:t>
              </a:r>
              <a:endParaRPr lang="es-ES_tradnl" sz="3200" b="1" dirty="0"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8683859" y="2981784"/>
            <a:ext cx="1363664" cy="88173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Raleway" panose="020B0003030101060003" pitchFamily="34" charset="0"/>
              </a:rPr>
              <a:t>Trainable classifier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62972" y="2527298"/>
            <a:ext cx="1516970" cy="1790701"/>
            <a:chOff x="2762972" y="2527298"/>
            <a:chExt cx="1516970" cy="1790701"/>
          </a:xfrm>
        </p:grpSpPr>
        <p:pic>
          <p:nvPicPr>
            <p:cNvPr id="31" name="Picture 2" descr="http://www.rsipvision.com/wp-content/uploads/2015/04/Slide8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920" r="67717" b="364"/>
            <a:stretch/>
          </p:blipFill>
          <p:spPr bwMode="auto">
            <a:xfrm>
              <a:off x="2762972" y="2527298"/>
              <a:ext cx="1516970" cy="1790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2839625" y="2981784"/>
              <a:ext cx="1363664" cy="88173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Raleway" panose="020B0003030101060003" pitchFamily="34" charset="0"/>
                </a:rPr>
                <a:t>Low level features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40381" y="2517719"/>
            <a:ext cx="1511300" cy="1797159"/>
            <a:chOff x="4740381" y="2517719"/>
            <a:chExt cx="1511300" cy="1797159"/>
          </a:xfrm>
        </p:grpSpPr>
        <p:pic>
          <p:nvPicPr>
            <p:cNvPr id="32" name="Picture 2" descr="http://www.rsipvision.com/wp-content/uploads/2015/04/Slide8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05" t="59800" r="33633" b="340"/>
            <a:stretch/>
          </p:blipFill>
          <p:spPr bwMode="auto">
            <a:xfrm>
              <a:off x="4740381" y="2517719"/>
              <a:ext cx="1511300" cy="1797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4814200" y="2981784"/>
              <a:ext cx="1363663" cy="88173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Raleway" panose="020B0003030101060003" pitchFamily="34" charset="0"/>
                </a:rPr>
                <a:t>Mid level features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712120" y="2529612"/>
            <a:ext cx="1487487" cy="1790701"/>
            <a:chOff x="6712120" y="2529612"/>
            <a:chExt cx="1487487" cy="1790701"/>
          </a:xfrm>
        </p:grpSpPr>
        <p:pic>
          <p:nvPicPr>
            <p:cNvPr id="33" name="Picture 2" descr="http://www.rsipvision.com/wp-content/uploads/2015/04/Slide8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229" t="59800" r="116" b="484"/>
            <a:stretch/>
          </p:blipFill>
          <p:spPr bwMode="auto">
            <a:xfrm>
              <a:off x="6712120" y="2529612"/>
              <a:ext cx="1487487" cy="1790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/>
            <p:cNvSpPr/>
            <p:nvPr/>
          </p:nvSpPr>
          <p:spPr>
            <a:xfrm>
              <a:off x="6776412" y="2981784"/>
              <a:ext cx="1358901" cy="88173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Raleway" panose="020B0003030101060003" pitchFamily="34" charset="0"/>
                </a:rPr>
                <a:t>High level features</a:t>
              </a:r>
            </a:p>
          </p:txBody>
        </p:sp>
      </p:grpSp>
      <p:sp>
        <p:nvSpPr>
          <p:cNvPr id="44" name="Rectangle 43"/>
          <p:cNvSpPr/>
          <p:nvPr/>
        </p:nvSpPr>
        <p:spPr>
          <a:xfrm>
            <a:off x="4814198" y="5222442"/>
            <a:ext cx="1363664" cy="88173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Raleway" panose="020B0003030101060003" pitchFamily="34" charset="0"/>
              </a:rPr>
              <a:t>Trainable classifier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-1993901" y="-3414998"/>
            <a:ext cx="5638799" cy="6744415"/>
            <a:chOff x="-1993901" y="-3414998"/>
            <a:chExt cx="5638799" cy="6744415"/>
          </a:xfrm>
        </p:grpSpPr>
        <p:sp>
          <p:nvSpPr>
            <p:cNvPr id="4" name="Oval 3"/>
            <p:cNvSpPr/>
            <p:nvPr/>
          </p:nvSpPr>
          <p:spPr>
            <a:xfrm>
              <a:off x="-1993901" y="-3414998"/>
              <a:ext cx="5638799" cy="5638799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Bent Arrow 8"/>
            <p:cNvSpPr/>
            <p:nvPr/>
          </p:nvSpPr>
          <p:spPr>
            <a:xfrm flipV="1">
              <a:off x="825499" y="2195970"/>
              <a:ext cx="1860819" cy="1133447"/>
            </a:xfrm>
            <a:prstGeom prst="bentArrow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9825" y="3574931"/>
            <a:ext cx="2096493" cy="1842331"/>
            <a:chOff x="589825" y="3574931"/>
            <a:chExt cx="2096493" cy="1842331"/>
          </a:xfrm>
        </p:grpSpPr>
        <p:sp>
          <p:nvSpPr>
            <p:cNvPr id="41" name="Oval 40"/>
            <p:cNvSpPr/>
            <p:nvPr/>
          </p:nvSpPr>
          <p:spPr>
            <a:xfrm>
              <a:off x="589825" y="4672515"/>
              <a:ext cx="744747" cy="744747"/>
            </a:xfrm>
            <a:prstGeom prst="ellipse">
              <a:avLst/>
            </a:prstGeom>
            <a:solidFill>
              <a:schemeClr val="accent2">
                <a:lumMod val="75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ent Arrow 42"/>
            <p:cNvSpPr/>
            <p:nvPr/>
          </p:nvSpPr>
          <p:spPr>
            <a:xfrm>
              <a:off x="825499" y="3574931"/>
              <a:ext cx="1860819" cy="1133447"/>
            </a:xfrm>
            <a:prstGeom prst="bentArrow">
              <a:avLst/>
            </a:prstGeom>
            <a:solidFill>
              <a:schemeClr val="accent2">
                <a:lumMod val="75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4336683" y="3254432"/>
            <a:ext cx="346181" cy="3364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6318150" y="3255700"/>
            <a:ext cx="346181" cy="3364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8275437" y="3254432"/>
            <a:ext cx="346181" cy="3364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5400000">
            <a:off x="5163613" y="4596504"/>
            <a:ext cx="664833" cy="3364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/>
          <p:cNvGrpSpPr/>
          <p:nvPr/>
        </p:nvGrpSpPr>
        <p:grpSpPr>
          <a:xfrm>
            <a:off x="6413536" y="4264950"/>
            <a:ext cx="6452810" cy="2818824"/>
            <a:chOff x="6413536" y="4264950"/>
            <a:chExt cx="6452810" cy="2818824"/>
          </a:xfrm>
        </p:grpSpPr>
        <p:sp>
          <p:nvSpPr>
            <p:cNvPr id="42" name="Oval 41"/>
            <p:cNvSpPr/>
            <p:nvPr/>
          </p:nvSpPr>
          <p:spPr>
            <a:xfrm>
              <a:off x="10047522" y="4264950"/>
              <a:ext cx="2818824" cy="2818824"/>
            </a:xfrm>
            <a:prstGeom prst="ellipse">
              <a:avLst/>
            </a:prstGeom>
            <a:solidFill>
              <a:schemeClr val="accent2">
                <a:lumMod val="75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ight Arrow 49"/>
            <p:cNvSpPr/>
            <p:nvPr/>
          </p:nvSpPr>
          <p:spPr>
            <a:xfrm>
              <a:off x="6413536" y="5376420"/>
              <a:ext cx="3378164" cy="573773"/>
            </a:xfrm>
            <a:prstGeom prst="rightArrow">
              <a:avLst/>
            </a:prstGeom>
            <a:solidFill>
              <a:schemeClr val="accent2">
                <a:lumMod val="75000"/>
                <a:alpha val="78000"/>
              </a:schemeClr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9937834" y="-622854"/>
            <a:ext cx="2818824" cy="4197783"/>
            <a:chOff x="9937834" y="-622854"/>
            <a:chExt cx="2818824" cy="4197783"/>
          </a:xfrm>
        </p:grpSpPr>
        <p:sp>
          <p:nvSpPr>
            <p:cNvPr id="40" name="Oval 39"/>
            <p:cNvSpPr/>
            <p:nvPr/>
          </p:nvSpPr>
          <p:spPr>
            <a:xfrm>
              <a:off x="9937834" y="-622854"/>
              <a:ext cx="2818824" cy="2818824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Bent Arrow 50"/>
            <p:cNvSpPr/>
            <p:nvPr/>
          </p:nvSpPr>
          <p:spPr>
            <a:xfrm rot="16200000" flipV="1">
              <a:off x="10173242" y="2082951"/>
              <a:ext cx="1366259" cy="1617698"/>
            </a:xfrm>
            <a:prstGeom prst="bentArrow">
              <a:avLst>
                <a:gd name="adj1" fmla="val 23141"/>
                <a:gd name="adj2" fmla="val 25000"/>
                <a:gd name="adj3" fmla="val 25000"/>
                <a:gd name="adj4" fmla="val 43750"/>
              </a:avLst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52" name="CuadroTexto 1"/>
          <p:cNvSpPr txBox="1"/>
          <p:nvPr/>
        </p:nvSpPr>
        <p:spPr>
          <a:xfrm>
            <a:off x="527773" y="5727454"/>
            <a:ext cx="385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b="1" dirty="0" smtClean="0">
                <a:latin typeface="Raleway" charset="0"/>
                <a:ea typeface="Raleway" charset="0"/>
                <a:cs typeface="Raleway" charset="0"/>
              </a:rPr>
              <a:t>transfer </a:t>
            </a:r>
            <a:r>
              <a:rPr lang="es-ES_tradnl" sz="3200" b="1" dirty="0" err="1" smtClean="0">
                <a:latin typeface="Raleway" charset="0"/>
                <a:ea typeface="Raleway" charset="0"/>
                <a:cs typeface="Raleway" charset="0"/>
              </a:rPr>
              <a:t>learning</a:t>
            </a:r>
            <a:endParaRPr lang="es-ES_tradnl" sz="3200" b="1" dirty="0">
              <a:latin typeface="Raleway" charset="0"/>
              <a:ea typeface="Raleway" charset="0"/>
              <a:cs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32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3A6CC6">
                  <a:shade val="30000"/>
                  <a:satMod val="115000"/>
                </a:srgbClr>
              </a:gs>
              <a:gs pos="50000">
                <a:srgbClr val="3A6CC6">
                  <a:shade val="67500"/>
                  <a:satMod val="115000"/>
                </a:srgbClr>
              </a:gs>
              <a:gs pos="100000">
                <a:srgbClr val="3A6CC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es-ES" sz="4000" b="1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01934" y="3055390"/>
            <a:ext cx="82697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Glaucoma</a:t>
            </a:r>
          </a:p>
          <a:p>
            <a:r>
              <a:rPr lang="es-ES_tradnl" sz="36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Fundus</a:t>
            </a:r>
            <a:r>
              <a:rPr lang="es-ES_tradnl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s-ES_tradnl" sz="36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images</a:t>
            </a:r>
            <a:endParaRPr lang="es-ES_tradnl" sz="3600" b="1" dirty="0">
              <a:solidFill>
                <a:schemeClr val="accent5">
                  <a:lumMod val="60000"/>
                  <a:lumOff val="4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  <a:p>
            <a:r>
              <a:rPr lang="es-ES_tradnl" sz="36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Convolutional</a:t>
            </a:r>
            <a:r>
              <a:rPr lang="es-ES_tradnl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 Neural Networks</a:t>
            </a:r>
          </a:p>
          <a:p>
            <a:r>
              <a:rPr lang="es-ES_tradnl" sz="3600" b="1" dirty="0" err="1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Our</a:t>
            </a:r>
            <a:r>
              <a:rPr lang="es-ES_tradnl" sz="3600" b="1" dirty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s-ES_tradnl" sz="3600" b="1" dirty="0" err="1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approach</a:t>
            </a:r>
            <a:endParaRPr lang="es-ES_tradnl" sz="3600" b="1" dirty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  <a:p>
            <a:r>
              <a:rPr lang="es-ES_tradnl" sz="36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Results</a:t>
            </a:r>
            <a:endParaRPr lang="es-ES_tradnl" sz="3600" b="1" dirty="0">
              <a:solidFill>
                <a:schemeClr val="accent5">
                  <a:lumMod val="60000"/>
                  <a:lumOff val="4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  <a:p>
            <a:r>
              <a:rPr lang="es-ES_tradnl" sz="36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Conclusions</a:t>
            </a:r>
            <a:endParaRPr lang="es-ES_tradnl" sz="3600" b="1" dirty="0">
              <a:solidFill>
                <a:schemeClr val="accent5">
                  <a:lumMod val="60000"/>
                  <a:lumOff val="4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5939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64" y="1819926"/>
            <a:ext cx="8653702" cy="4556439"/>
          </a:xfrm>
          <a:prstGeom prst="rect">
            <a:avLst/>
          </a:prstGeom>
        </p:spPr>
      </p:pic>
      <p:sp>
        <p:nvSpPr>
          <p:cNvPr id="4" name="CuadroTexto 1"/>
          <p:cNvSpPr txBox="1"/>
          <p:nvPr/>
        </p:nvSpPr>
        <p:spPr>
          <a:xfrm>
            <a:off x="6229350" y="202572"/>
            <a:ext cx="62865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0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our</a:t>
            </a:r>
            <a:r>
              <a:rPr lang="es-ES_tradnl" sz="6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s-ES_tradnl" sz="60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approach</a:t>
            </a:r>
            <a:endParaRPr lang="es-ES_tradnl" sz="7200" b="1" dirty="0">
              <a:solidFill>
                <a:schemeClr val="accent1">
                  <a:lumMod val="40000"/>
                  <a:lumOff val="6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036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1"/>
          <p:cNvSpPr txBox="1"/>
          <p:nvPr/>
        </p:nvSpPr>
        <p:spPr>
          <a:xfrm>
            <a:off x="0" y="529844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80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preprocessing</a:t>
            </a:r>
            <a:endParaRPr lang="es-ES_tradnl" sz="9600" b="1" dirty="0">
              <a:solidFill>
                <a:schemeClr val="accent1">
                  <a:lumMod val="40000"/>
                  <a:lumOff val="6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13" y="1606416"/>
            <a:ext cx="11567104" cy="3298197"/>
          </a:xfrm>
          <a:prstGeom prst="rect">
            <a:avLst/>
          </a:prstGeom>
        </p:spPr>
      </p:pic>
      <p:sp>
        <p:nvSpPr>
          <p:cNvPr id="9" name="Titre 1"/>
          <p:cNvSpPr txBox="1">
            <a:spLocks/>
          </p:cNvSpPr>
          <p:nvPr/>
        </p:nvSpPr>
        <p:spPr>
          <a:xfrm>
            <a:off x="2079983" y="707065"/>
            <a:ext cx="9806609" cy="58612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2000" b="1" dirty="0" smtClean="0">
                <a:solidFill>
                  <a:schemeClr val="bg2">
                    <a:lumMod val="75000"/>
                  </a:schemeClr>
                </a:solidFill>
                <a:latin typeface="Raleway" panose="020B0003030101060003" pitchFamily="34" charset="0"/>
              </a:rPr>
              <a:t>vessel segmentation</a:t>
            </a:r>
          </a:p>
          <a:p>
            <a:pPr algn="r"/>
            <a:r>
              <a:rPr lang="en-GB" sz="1400" dirty="0" err="1" smtClean="0">
                <a:solidFill>
                  <a:schemeClr val="bg2">
                    <a:lumMod val="75000"/>
                  </a:schemeClr>
                </a:solidFill>
                <a:latin typeface="Raleway" panose="020B0003030101060003" pitchFamily="34" charset="0"/>
              </a:rPr>
              <a:t>Orlando</a:t>
            </a:r>
            <a:r>
              <a:rPr lang="en-GB" sz="1400" dirty="0" smtClean="0">
                <a:solidFill>
                  <a:schemeClr val="bg2">
                    <a:lumMod val="75000"/>
                  </a:schemeClr>
                </a:solidFill>
                <a:latin typeface="Raleway" panose="020B0003030101060003" pitchFamily="34" charset="0"/>
              </a:rPr>
              <a:t> et al., </a:t>
            </a:r>
            <a:r>
              <a:rPr lang="en-GB" sz="1400" i="1" dirty="0" smtClean="0">
                <a:solidFill>
                  <a:schemeClr val="bg2">
                    <a:lumMod val="75000"/>
                  </a:schemeClr>
                </a:solidFill>
                <a:latin typeface="Raleway" panose="020B0003030101060003" pitchFamily="34" charset="0"/>
              </a:rPr>
              <a:t>Learning fully-connected CRFs for blood vessels segmentation in retinal images</a:t>
            </a:r>
            <a:r>
              <a:rPr lang="en-GB" sz="1400" dirty="0" smtClean="0">
                <a:solidFill>
                  <a:schemeClr val="bg2">
                    <a:lumMod val="75000"/>
                  </a:schemeClr>
                </a:solidFill>
                <a:latin typeface="Raleway" panose="020B0003030101060003" pitchFamily="34" charset="0"/>
              </a:rPr>
              <a:t>, MICCAI 2014.</a:t>
            </a:r>
          </a:p>
          <a:p>
            <a:pPr algn="r"/>
            <a:r>
              <a:rPr lang="en-GB" sz="1400" dirty="0" err="1" smtClean="0">
                <a:solidFill>
                  <a:schemeClr val="bg2">
                    <a:lumMod val="75000"/>
                  </a:schemeClr>
                </a:solidFill>
                <a:latin typeface="Raleway" panose="020B0003030101060003" pitchFamily="34" charset="0"/>
              </a:rPr>
              <a:t>Orlando</a:t>
            </a:r>
            <a:r>
              <a:rPr lang="en-GB" sz="1400" dirty="0" smtClean="0">
                <a:solidFill>
                  <a:schemeClr val="bg2">
                    <a:lumMod val="75000"/>
                  </a:schemeClr>
                </a:solidFill>
                <a:latin typeface="Raleway" panose="020B0003030101060003" pitchFamily="34" charset="0"/>
              </a:rPr>
              <a:t> et al., </a:t>
            </a:r>
            <a:r>
              <a:rPr lang="en-GB" sz="1400" i="1" dirty="0" smtClean="0">
                <a:solidFill>
                  <a:schemeClr val="bg2">
                    <a:lumMod val="75000"/>
                  </a:schemeClr>
                </a:solidFill>
                <a:latin typeface="Raleway" panose="020B0003030101060003" pitchFamily="34" charset="0"/>
              </a:rPr>
              <a:t>A discriminatively trained fully connected conditional random field model for blood vessel segmentation in fundus images</a:t>
            </a:r>
            <a:r>
              <a:rPr lang="en-GB" sz="1400" dirty="0" smtClean="0">
                <a:solidFill>
                  <a:schemeClr val="bg2">
                    <a:lumMod val="75000"/>
                  </a:schemeClr>
                </a:solidFill>
                <a:latin typeface="Raleway" panose="020B0003030101060003" pitchFamily="34" charset="0"/>
              </a:rPr>
              <a:t>, IEEE TBME 2016.</a:t>
            </a:r>
            <a:endParaRPr lang="en-GB" sz="2000" dirty="0" smtClean="0">
              <a:solidFill>
                <a:schemeClr val="bg2">
                  <a:lumMod val="7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293704" y="4904613"/>
            <a:ext cx="3684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Raleway" panose="020B0003030101060003" pitchFamily="34" charset="0"/>
              </a:rPr>
              <a:t>vessel segmentation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46625" y="4904613"/>
            <a:ext cx="3684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 smtClean="0">
                <a:latin typeface="Raleway" panose="020B0003030101060003" pitchFamily="34" charset="0"/>
              </a:rPr>
              <a:t>original image</a:t>
            </a:r>
            <a:endParaRPr lang="en-GB" b="1" dirty="0">
              <a:latin typeface="Raleway" panose="020B00030301010600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8140783" y="4904613"/>
            <a:ext cx="36841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 err="1" smtClean="0">
                <a:latin typeface="Raleway" panose="020B0003030101060003" pitchFamily="34" charset="0"/>
              </a:rPr>
              <a:t>inpainted</a:t>
            </a:r>
            <a:r>
              <a:rPr lang="en-GB" b="1" dirty="0" smtClean="0">
                <a:latin typeface="Raleway" panose="020B0003030101060003" pitchFamily="34" charset="0"/>
              </a:rPr>
              <a:t> image</a:t>
            </a:r>
            <a:endParaRPr lang="en-GB" b="1" dirty="0"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242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1"/>
          <p:cNvSpPr txBox="1"/>
          <p:nvPr/>
        </p:nvSpPr>
        <p:spPr>
          <a:xfrm>
            <a:off x="0" y="529844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80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preprocessing</a:t>
            </a:r>
            <a:endParaRPr lang="es-ES_tradnl" sz="9600" b="1" dirty="0">
              <a:solidFill>
                <a:schemeClr val="accent1">
                  <a:lumMod val="40000"/>
                  <a:lumOff val="6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51311"/>
          <a:stretch/>
        </p:blipFill>
        <p:spPr>
          <a:xfrm>
            <a:off x="3218722" y="1892737"/>
            <a:ext cx="5752998" cy="2920125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2921325" y="1148091"/>
            <a:ext cx="6347791" cy="634376"/>
            <a:chOff x="2921325" y="1148091"/>
            <a:chExt cx="6347791" cy="634376"/>
          </a:xfrm>
        </p:grpSpPr>
        <p:sp>
          <p:nvSpPr>
            <p:cNvPr id="3" name="Right Arrow 2"/>
            <p:cNvSpPr/>
            <p:nvPr/>
          </p:nvSpPr>
          <p:spPr>
            <a:xfrm>
              <a:off x="2921325" y="1517423"/>
              <a:ext cx="6347791" cy="26504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88514" y="1148091"/>
              <a:ext cx="42134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 smtClean="0">
                  <a:latin typeface="Raleway" panose="020B0003030101060003" pitchFamily="34" charset="0"/>
                </a:rPr>
                <a:t>different zooms around the ONH</a:t>
              </a:r>
              <a:endParaRPr lang="en-GB" b="1" dirty="0">
                <a:latin typeface="Raleway" panose="020B0003030101060003" pitchFamily="34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439262" y="1584006"/>
            <a:ext cx="614585" cy="3528061"/>
            <a:chOff x="2439262" y="1584006"/>
            <a:chExt cx="614585" cy="3528061"/>
          </a:xfrm>
        </p:grpSpPr>
        <p:sp>
          <p:nvSpPr>
            <p:cNvPr id="9" name="Right Arrow 8"/>
            <p:cNvSpPr/>
            <p:nvPr/>
          </p:nvSpPr>
          <p:spPr>
            <a:xfrm rot="5400000">
              <a:off x="1157294" y="3215515"/>
              <a:ext cx="3528061" cy="26504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1870222" y="3163370"/>
              <a:ext cx="15074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 err="1" smtClean="0">
                  <a:latin typeface="Raleway" panose="020B0003030101060003" pitchFamily="34" charset="0"/>
                </a:rPr>
                <a:t>inpainting</a:t>
              </a:r>
              <a:endParaRPr lang="en-GB" b="1" dirty="0">
                <a:latin typeface="Raleway" panose="020B0003030101060003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096219" y="547927"/>
            <a:ext cx="5997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 smtClean="0">
                <a:latin typeface="Raleway" panose="020B0003030101060003" pitchFamily="34" charset="0"/>
              </a:rPr>
              <a:t>Original intensities</a:t>
            </a:r>
            <a:endParaRPr lang="en-GB" sz="2800" b="1" dirty="0"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49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51045"/>
          <a:stretch/>
        </p:blipFill>
        <p:spPr>
          <a:xfrm>
            <a:off x="3212096" y="1892547"/>
            <a:ext cx="5784470" cy="2920125"/>
          </a:xfrm>
          <a:prstGeom prst="rect">
            <a:avLst/>
          </a:prstGeom>
        </p:spPr>
      </p:pic>
      <p:sp>
        <p:nvSpPr>
          <p:cNvPr id="4" name="CuadroTexto 1"/>
          <p:cNvSpPr txBox="1"/>
          <p:nvPr/>
        </p:nvSpPr>
        <p:spPr>
          <a:xfrm>
            <a:off x="0" y="529844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80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preprocessing</a:t>
            </a:r>
            <a:endParaRPr lang="es-ES_tradnl" sz="9600" b="1" dirty="0">
              <a:solidFill>
                <a:schemeClr val="accent1">
                  <a:lumMod val="40000"/>
                  <a:lumOff val="6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2921325" y="1148091"/>
            <a:ext cx="6347791" cy="634376"/>
            <a:chOff x="2921325" y="1148091"/>
            <a:chExt cx="6347791" cy="634376"/>
          </a:xfrm>
        </p:grpSpPr>
        <p:sp>
          <p:nvSpPr>
            <p:cNvPr id="3" name="Right Arrow 2"/>
            <p:cNvSpPr/>
            <p:nvPr/>
          </p:nvSpPr>
          <p:spPr>
            <a:xfrm>
              <a:off x="2921325" y="1517423"/>
              <a:ext cx="6347791" cy="26504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988514" y="1148091"/>
              <a:ext cx="42134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 smtClean="0">
                  <a:latin typeface="Raleway" panose="020B0003030101060003" pitchFamily="34" charset="0"/>
                </a:rPr>
                <a:t>different zooms around the ONH</a:t>
              </a:r>
              <a:endParaRPr lang="en-GB" b="1" dirty="0">
                <a:latin typeface="Raleway" panose="020B0003030101060003" pitchFamily="34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439262" y="1584006"/>
            <a:ext cx="614585" cy="3528061"/>
            <a:chOff x="2439262" y="1584006"/>
            <a:chExt cx="614585" cy="3528061"/>
          </a:xfrm>
        </p:grpSpPr>
        <p:sp>
          <p:nvSpPr>
            <p:cNvPr id="9" name="Right Arrow 8"/>
            <p:cNvSpPr/>
            <p:nvPr/>
          </p:nvSpPr>
          <p:spPr>
            <a:xfrm rot="5400000">
              <a:off x="1157294" y="3215515"/>
              <a:ext cx="3528061" cy="265044"/>
            </a:xfrm>
            <a:prstGeom prst="rightArrow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 rot="16200000">
              <a:off x="1870222" y="3163370"/>
              <a:ext cx="150741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 err="1" smtClean="0">
                  <a:latin typeface="Raleway" panose="020B0003030101060003" pitchFamily="34" charset="0"/>
                </a:rPr>
                <a:t>inpainting</a:t>
              </a:r>
              <a:endParaRPr lang="en-GB" b="1" dirty="0">
                <a:latin typeface="Raleway" panose="020B0003030101060003" pitchFamily="34" charset="0"/>
              </a:endParaRPr>
            </a:p>
          </p:txBody>
        </p:sp>
      </p:grpSp>
      <p:sp>
        <p:nvSpPr>
          <p:cNvPr id="11" name="Rectangle 10"/>
          <p:cNvSpPr/>
          <p:nvPr/>
        </p:nvSpPr>
        <p:spPr>
          <a:xfrm>
            <a:off x="3096219" y="547927"/>
            <a:ext cx="59979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 smtClean="0">
                <a:latin typeface="Raleway" panose="020B0003030101060003" pitchFamily="34" charset="0"/>
              </a:rPr>
              <a:t>CLAHE contrast enhancement</a:t>
            </a:r>
            <a:endParaRPr lang="en-GB" sz="2800" b="1" dirty="0"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933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64876" t="909" r="23516" b="52120"/>
          <a:stretch/>
        </p:blipFill>
        <p:spPr>
          <a:xfrm>
            <a:off x="2834640" y="1873187"/>
            <a:ext cx="1371600" cy="1371601"/>
          </a:xfrm>
          <a:prstGeom prst="rect">
            <a:avLst/>
          </a:prstGeom>
        </p:spPr>
      </p:pic>
      <p:sp>
        <p:nvSpPr>
          <p:cNvPr id="4" name="CuadroTexto 1"/>
          <p:cNvSpPr txBox="1"/>
          <p:nvPr/>
        </p:nvSpPr>
        <p:spPr>
          <a:xfrm>
            <a:off x="0" y="5298447"/>
            <a:ext cx="12192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80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augmentation</a:t>
            </a:r>
            <a:endParaRPr lang="es-ES_tradnl" sz="9600" b="1" dirty="0">
              <a:solidFill>
                <a:schemeClr val="accent1">
                  <a:lumMod val="40000"/>
                  <a:lumOff val="6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678917" y="456487"/>
            <a:ext cx="683416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 smtClean="0">
                <a:latin typeface="Raleway" panose="020B0003030101060003" pitchFamily="34" charset="0"/>
              </a:rPr>
              <a:t>to increase the amount of training data</a:t>
            </a:r>
            <a:br>
              <a:rPr lang="en-GB" sz="2800" b="1" dirty="0" smtClean="0">
                <a:latin typeface="Raleway" panose="020B0003030101060003" pitchFamily="34" charset="0"/>
              </a:rPr>
            </a:br>
            <a:r>
              <a:rPr lang="en-GB" sz="2800" b="1" dirty="0" smtClean="0">
                <a:latin typeface="Raleway" panose="020B0003030101060003" pitchFamily="34" charset="0"/>
              </a:rPr>
              <a:t>and reduce </a:t>
            </a:r>
            <a:r>
              <a:rPr lang="en-GB" sz="2800" b="1" dirty="0" err="1" smtClean="0">
                <a:latin typeface="Raleway" panose="020B0003030101060003" pitchFamily="34" charset="0"/>
              </a:rPr>
              <a:t>overfitting</a:t>
            </a:r>
            <a:endParaRPr lang="en-GB" sz="2800" b="1" dirty="0">
              <a:latin typeface="Raleway" panose="020B00030301010600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64876" t="909" r="23516" b="52120"/>
          <a:stretch/>
        </p:blipFill>
        <p:spPr>
          <a:xfrm flipH="1">
            <a:off x="4270248" y="1873187"/>
            <a:ext cx="1371600" cy="1371601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539221" y="2205045"/>
            <a:ext cx="2139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f</a:t>
            </a:r>
            <a:r>
              <a:rPr lang="en-GB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lippings</a:t>
            </a:r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 &amp;</a:t>
            </a:r>
          </a:p>
          <a:p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r</a:t>
            </a:r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otations at 90º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0030301010600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64876" t="909" r="23516" b="52120"/>
          <a:stretch/>
        </p:blipFill>
        <p:spPr>
          <a:xfrm flipV="1">
            <a:off x="5705856" y="1873187"/>
            <a:ext cx="1371600" cy="13716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64876" t="909" r="23516" b="52120"/>
          <a:stretch/>
        </p:blipFill>
        <p:spPr>
          <a:xfrm flipH="1" flipV="1">
            <a:off x="7141464" y="1873187"/>
            <a:ext cx="1371600" cy="13716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64876" t="909" r="23516" b="52120"/>
          <a:stretch/>
        </p:blipFill>
        <p:spPr>
          <a:xfrm rot="5400000" flipH="1" flipV="1">
            <a:off x="8577072" y="1873187"/>
            <a:ext cx="1371600" cy="13716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04120" y="2328154"/>
            <a:ext cx="982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Raleway" panose="020B0003030101060003" pitchFamily="34" charset="0"/>
              </a:rPr>
              <a:t>… (8x)</a:t>
            </a:r>
            <a:endParaRPr lang="en-US" b="1" dirty="0">
              <a:latin typeface="Raleway" panose="020B0003030101060003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39221" y="4039239"/>
            <a:ext cx="213969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f</a:t>
            </a:r>
            <a:r>
              <a:rPr lang="en-GB" sz="2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lippings</a:t>
            </a:r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 &amp;</a:t>
            </a:r>
          </a:p>
          <a:p>
            <a:r>
              <a:rPr lang="en-GB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r</a:t>
            </a:r>
            <a:r>
              <a:rPr lang="en-GB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Raleway" panose="020B0003030101060003" pitchFamily="34" charset="0"/>
              </a:rPr>
              <a:t>otations at 45º</a:t>
            </a:r>
            <a:endParaRPr lang="en-GB" sz="2000" b="1" dirty="0">
              <a:solidFill>
                <a:schemeClr val="tx1">
                  <a:lumMod val="75000"/>
                  <a:lumOff val="25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0104120" y="4162348"/>
            <a:ext cx="1135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Raleway" panose="020B0003030101060003" pitchFamily="34" charset="0"/>
              </a:rPr>
              <a:t>… (16x)</a:t>
            </a:r>
            <a:endParaRPr lang="en-US" b="1" dirty="0">
              <a:latin typeface="Raleway" panose="020B0003030101060003" pitchFamily="3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64876" t="909" r="23516" b="52120"/>
          <a:stretch/>
        </p:blipFill>
        <p:spPr>
          <a:xfrm>
            <a:off x="2834640" y="3707379"/>
            <a:ext cx="1371600" cy="137160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/>
          <a:srcRect l="64876" t="909" r="23516" b="52120"/>
          <a:stretch/>
        </p:blipFill>
        <p:spPr>
          <a:xfrm rot="2715302">
            <a:off x="4270248" y="3707379"/>
            <a:ext cx="1371600" cy="137160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2"/>
          <a:srcRect l="64876" t="909" r="23516" b="52120"/>
          <a:stretch/>
        </p:blipFill>
        <p:spPr>
          <a:xfrm rot="5400000">
            <a:off x="5705857" y="3707379"/>
            <a:ext cx="1371600" cy="1371601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2"/>
          <a:srcRect l="64876" t="909" r="23516" b="52120"/>
          <a:stretch/>
        </p:blipFill>
        <p:spPr>
          <a:xfrm rot="18881378">
            <a:off x="7141464" y="3707379"/>
            <a:ext cx="1371600" cy="1371601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2"/>
          <a:srcRect l="64876" t="909" r="23516" b="52120"/>
          <a:stretch/>
        </p:blipFill>
        <p:spPr>
          <a:xfrm rot="16200000">
            <a:off x="8577073" y="3707379"/>
            <a:ext cx="1371600" cy="137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68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1"/>
          <p:cNvSpPr txBox="1"/>
          <p:nvPr/>
        </p:nvSpPr>
        <p:spPr>
          <a:xfrm rot="5400000">
            <a:off x="7701230" y="2767282"/>
            <a:ext cx="6857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80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convnets</a:t>
            </a:r>
            <a:endParaRPr lang="es-ES_tradnl" sz="9600" b="1" dirty="0">
              <a:solidFill>
                <a:schemeClr val="accent1">
                  <a:lumMod val="40000"/>
                  <a:lumOff val="6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76080" y="2261733"/>
            <a:ext cx="42134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err="1" smtClean="0">
                <a:latin typeface="Raleway" panose="020B0003030101060003" pitchFamily="34" charset="0"/>
              </a:rPr>
              <a:t>OverFeat</a:t>
            </a:r>
            <a:r>
              <a:rPr lang="en-GB" sz="2400" b="1" dirty="0" smtClean="0">
                <a:latin typeface="Raleway" panose="020B0003030101060003" pitchFamily="34" charset="0"/>
              </a:rPr>
              <a:t> architecture</a:t>
            </a:r>
            <a:endParaRPr lang="en-GB" sz="2400" b="1" dirty="0">
              <a:latin typeface="Raleway" panose="020B0003030101060003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>
          <a:xfrm>
            <a:off x="776081" y="2866778"/>
            <a:ext cx="5256230" cy="3500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400" dirty="0" err="1" smtClean="0">
                <a:solidFill>
                  <a:schemeClr val="bg2">
                    <a:lumMod val="75000"/>
                  </a:schemeClr>
                </a:solidFill>
                <a:latin typeface="Raleway" panose="020B0003030101060003" pitchFamily="34" charset="0"/>
              </a:rPr>
              <a:t>Sermanet</a:t>
            </a:r>
            <a:r>
              <a:rPr lang="en-GB" sz="1400" dirty="0" smtClean="0">
                <a:solidFill>
                  <a:schemeClr val="bg2">
                    <a:lumMod val="75000"/>
                  </a:schemeClr>
                </a:solidFill>
                <a:latin typeface="Raleway" panose="020B0003030101060003" pitchFamily="34" charset="0"/>
              </a:rPr>
              <a:t> et al., </a:t>
            </a:r>
            <a:r>
              <a:rPr lang="en-GB" sz="1400" i="1" dirty="0" err="1" smtClean="0">
                <a:solidFill>
                  <a:schemeClr val="bg2">
                    <a:lumMod val="75000"/>
                  </a:schemeClr>
                </a:solidFill>
                <a:latin typeface="Raleway" panose="020B0003030101060003" pitchFamily="34" charset="0"/>
              </a:rPr>
              <a:t>OverFeat</a:t>
            </a:r>
            <a:r>
              <a:rPr lang="en-GB" sz="1400" i="1" dirty="0" smtClean="0">
                <a:solidFill>
                  <a:schemeClr val="bg2">
                    <a:lumMod val="75000"/>
                  </a:schemeClr>
                </a:solidFill>
                <a:latin typeface="Raleway" panose="020B0003030101060003" pitchFamily="34" charset="0"/>
              </a:rPr>
              <a:t>: Integrated Recognition, Localization and Detection using Convolutional Networks</a:t>
            </a:r>
            <a:r>
              <a:rPr lang="en-GB" sz="1400" dirty="0" smtClean="0">
                <a:solidFill>
                  <a:schemeClr val="bg2">
                    <a:lumMod val="75000"/>
                  </a:schemeClr>
                </a:solidFill>
                <a:latin typeface="Raleway" panose="020B0003030101060003" pitchFamily="34" charset="0"/>
              </a:rPr>
              <a:t>, </a:t>
            </a:r>
            <a:r>
              <a:rPr lang="en-GB" sz="1400" dirty="0" err="1" smtClean="0">
                <a:solidFill>
                  <a:schemeClr val="bg2">
                    <a:lumMod val="75000"/>
                  </a:schemeClr>
                </a:solidFill>
                <a:latin typeface="Raleway" panose="020B0003030101060003" pitchFamily="34" charset="0"/>
              </a:rPr>
              <a:t>arXiv</a:t>
            </a:r>
            <a:r>
              <a:rPr lang="en-GB" sz="1400" dirty="0" smtClean="0">
                <a:solidFill>
                  <a:schemeClr val="bg2">
                    <a:lumMod val="75000"/>
                  </a:schemeClr>
                </a:solidFill>
                <a:latin typeface="Raleway" panose="020B0003030101060003" pitchFamily="34" charset="0"/>
              </a:rPr>
              <a:t> 2013.</a:t>
            </a:r>
          </a:p>
        </p:txBody>
      </p:sp>
      <p:sp>
        <p:nvSpPr>
          <p:cNvPr id="6" name="Rectangle 5"/>
          <p:cNvSpPr/>
          <p:nvPr/>
        </p:nvSpPr>
        <p:spPr>
          <a:xfrm>
            <a:off x="776080" y="3522596"/>
            <a:ext cx="42134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 smtClean="0">
                <a:latin typeface="Raleway" panose="020B0003030101060003" pitchFamily="34" charset="0"/>
              </a:rPr>
              <a:t>VGG-S architecture</a:t>
            </a:r>
            <a:endParaRPr lang="en-GB" sz="2400" b="1" dirty="0">
              <a:latin typeface="Raleway" panose="020B0003030101060003" pitchFamily="34" charset="0"/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>
          <a:xfrm>
            <a:off x="776080" y="4129964"/>
            <a:ext cx="5256231" cy="3500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400" dirty="0" smtClean="0">
                <a:solidFill>
                  <a:schemeClr val="bg2">
                    <a:lumMod val="75000"/>
                  </a:schemeClr>
                </a:solidFill>
                <a:latin typeface="Raleway" panose="020B0003030101060003" pitchFamily="34" charset="0"/>
              </a:rPr>
              <a:t>Chatfield et al., </a:t>
            </a:r>
            <a:r>
              <a:rPr lang="en-GB" sz="1400" i="1" dirty="0" smtClean="0">
                <a:solidFill>
                  <a:schemeClr val="bg2">
                    <a:lumMod val="75000"/>
                  </a:schemeClr>
                </a:solidFill>
                <a:latin typeface="Raleway" panose="020B0003030101060003" pitchFamily="34" charset="0"/>
              </a:rPr>
              <a:t>Return of the Devil in the Details: Delving Deep into Convolutional Nets</a:t>
            </a:r>
            <a:r>
              <a:rPr lang="en-GB" sz="1400" dirty="0" smtClean="0">
                <a:solidFill>
                  <a:schemeClr val="bg2">
                    <a:lumMod val="75000"/>
                  </a:schemeClr>
                </a:solidFill>
                <a:latin typeface="Raleway" panose="020B0003030101060003" pitchFamily="34" charset="0"/>
              </a:rPr>
              <a:t>, BMVC 2014.</a:t>
            </a:r>
          </a:p>
        </p:txBody>
      </p:sp>
      <p:sp>
        <p:nvSpPr>
          <p:cNvPr id="16" name="Left Brace 15"/>
          <p:cNvSpPr/>
          <p:nvPr/>
        </p:nvSpPr>
        <p:spPr>
          <a:xfrm rot="10800000">
            <a:off x="6681793" y="2011680"/>
            <a:ext cx="238125" cy="2907792"/>
          </a:xfrm>
          <a:prstGeom prst="leftBrace">
            <a:avLst>
              <a:gd name="adj1" fmla="val 92333"/>
              <a:gd name="adj2" fmla="val 50000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695022"/>
              </p:ext>
            </p:extLst>
          </p:nvPr>
        </p:nvGraphicFramePr>
        <p:xfrm>
          <a:off x="7220973" y="3284852"/>
          <a:ext cx="272288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360"/>
                <a:gridCol w="340360"/>
                <a:gridCol w="340360"/>
                <a:gridCol w="340360"/>
                <a:gridCol w="340360"/>
                <a:gridCol w="340360"/>
                <a:gridCol w="340360"/>
                <a:gridCol w="340360"/>
              </a:tblGrid>
              <a:tr h="29195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7220973" y="2847541"/>
            <a:ext cx="27185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b="1" dirty="0" smtClean="0">
                <a:latin typeface="Raleway" panose="020B0003030101060003" pitchFamily="34" charset="0"/>
              </a:rPr>
              <a:t>4096-d feature vector</a:t>
            </a:r>
            <a:endParaRPr lang="en-GB" b="1" dirty="0"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805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1"/>
          <p:cNvSpPr txBox="1"/>
          <p:nvPr/>
        </p:nvSpPr>
        <p:spPr>
          <a:xfrm>
            <a:off x="0" y="5298447"/>
            <a:ext cx="120727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80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logistic</a:t>
            </a:r>
            <a:r>
              <a:rPr lang="es-ES_tradnl" sz="80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s-ES_tradnl" sz="80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regression</a:t>
            </a:r>
            <a:endParaRPr lang="es-ES_tradnl" sz="9600" b="1" dirty="0">
              <a:solidFill>
                <a:schemeClr val="accent1">
                  <a:lumMod val="40000"/>
                  <a:lumOff val="6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990" y="2028825"/>
            <a:ext cx="9810750" cy="1924050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955005" y="1719560"/>
            <a:ext cx="5376863" cy="861715"/>
            <a:chOff x="1955005" y="1719560"/>
            <a:chExt cx="5376863" cy="861715"/>
          </a:xfrm>
        </p:grpSpPr>
        <p:sp>
          <p:nvSpPr>
            <p:cNvPr id="3" name="Left Brace 2"/>
            <p:cNvSpPr/>
            <p:nvPr/>
          </p:nvSpPr>
          <p:spPr>
            <a:xfrm rot="5400000">
              <a:off x="4524375" y="1609725"/>
              <a:ext cx="238125" cy="1704975"/>
            </a:xfrm>
            <a:prstGeom prst="leftBrace">
              <a:avLst>
                <a:gd name="adj1" fmla="val 92333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ángulo 3"/>
            <p:cNvSpPr/>
            <p:nvPr/>
          </p:nvSpPr>
          <p:spPr>
            <a:xfrm>
              <a:off x="1955005" y="1719560"/>
              <a:ext cx="537686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err="1" smtClean="0">
                  <a:solidFill>
                    <a:schemeClr val="accent5"/>
                  </a:solidFill>
                  <a:latin typeface="Raleway" charset="0"/>
                  <a:ea typeface="Raleway" charset="0"/>
                  <a:cs typeface="Raleway" charset="0"/>
                </a:rPr>
                <a:t>regularizer</a:t>
              </a:r>
              <a:endParaRPr lang="en-US" sz="2400" b="1" dirty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692325" y="3952874"/>
            <a:ext cx="5376863" cy="837606"/>
            <a:chOff x="5692325" y="3952874"/>
            <a:chExt cx="5376863" cy="837606"/>
          </a:xfrm>
        </p:grpSpPr>
        <p:sp>
          <p:nvSpPr>
            <p:cNvPr id="5" name="Left Brace 4"/>
            <p:cNvSpPr/>
            <p:nvPr/>
          </p:nvSpPr>
          <p:spPr>
            <a:xfrm rot="16200000">
              <a:off x="8252170" y="1501429"/>
              <a:ext cx="238125" cy="5141016"/>
            </a:xfrm>
            <a:prstGeom prst="leftBrace">
              <a:avLst>
                <a:gd name="adj1" fmla="val 92333"/>
                <a:gd name="adj2" fmla="val 50000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ángulo 3"/>
            <p:cNvSpPr/>
            <p:nvPr/>
          </p:nvSpPr>
          <p:spPr>
            <a:xfrm>
              <a:off x="5692325" y="4328815"/>
              <a:ext cx="537686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>
                  <a:solidFill>
                    <a:schemeClr val="accent5"/>
                  </a:solidFill>
                  <a:latin typeface="Raleway" charset="0"/>
                  <a:ea typeface="Raleway" charset="0"/>
                  <a:cs typeface="Raleway" charset="0"/>
                </a:rPr>
                <a:t>loss function</a:t>
              </a:r>
              <a:endParaRPr lang="en-US" sz="2400" b="1" dirty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996139" y="1103262"/>
            <a:ext cx="1294593" cy="461665"/>
            <a:chOff x="3996139" y="1103262"/>
            <a:chExt cx="1294593" cy="461665"/>
          </a:xfrm>
        </p:grpSpPr>
        <p:sp>
          <p:nvSpPr>
            <p:cNvPr id="9" name="Rectángulo 3"/>
            <p:cNvSpPr/>
            <p:nvPr/>
          </p:nvSpPr>
          <p:spPr>
            <a:xfrm>
              <a:off x="3996139" y="1103262"/>
              <a:ext cx="129459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solidFill>
                    <a:schemeClr val="accent5"/>
                  </a:solidFill>
                  <a:latin typeface="Raleway" charset="0"/>
                  <a:ea typeface="Raleway" charset="0"/>
                  <a:cs typeface="Raleway" charset="0"/>
                </a:rPr>
                <a:t>L2:</a:t>
              </a:r>
              <a:endParaRPr lang="en-US" sz="2400" b="1" dirty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pic>
          <p:nvPicPr>
            <p:cNvPr id="1028" name="Picture 4" descr="http://latex2png.com/output/latex_4639268be6573f77e2fba884e19e0f30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427" y="1234207"/>
              <a:ext cx="545384" cy="292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/>
          <p:cNvGrpSpPr/>
          <p:nvPr/>
        </p:nvGrpSpPr>
        <p:grpSpPr>
          <a:xfrm>
            <a:off x="3996139" y="609236"/>
            <a:ext cx="1294593" cy="461665"/>
            <a:chOff x="3996139" y="609236"/>
            <a:chExt cx="1294593" cy="461665"/>
          </a:xfrm>
        </p:grpSpPr>
        <p:sp>
          <p:nvSpPr>
            <p:cNvPr id="8" name="Rectángulo 3"/>
            <p:cNvSpPr/>
            <p:nvPr/>
          </p:nvSpPr>
          <p:spPr>
            <a:xfrm>
              <a:off x="3996139" y="609236"/>
              <a:ext cx="1294593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 smtClean="0">
                  <a:solidFill>
                    <a:schemeClr val="accent5"/>
                  </a:solidFill>
                  <a:latin typeface="Raleway" charset="0"/>
                  <a:ea typeface="Raleway" charset="0"/>
                  <a:cs typeface="Raleway" charset="0"/>
                </a:rPr>
                <a:t>L1:</a:t>
              </a:r>
              <a:endParaRPr lang="en-US" sz="2400" b="1" dirty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endParaRPr>
            </a:p>
          </p:txBody>
        </p:sp>
        <p:pic>
          <p:nvPicPr>
            <p:cNvPr id="1030" name="Picture 6" descr="http://latex2png.com/output/latex_67b195e5190ed7901f20dc03c63b8ec5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44427" y="739416"/>
              <a:ext cx="539369" cy="2927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088584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3A6CC6">
                  <a:shade val="30000"/>
                  <a:satMod val="115000"/>
                </a:srgbClr>
              </a:gs>
              <a:gs pos="50000">
                <a:srgbClr val="3A6CC6">
                  <a:shade val="67500"/>
                  <a:satMod val="115000"/>
                </a:srgbClr>
              </a:gs>
              <a:gs pos="100000">
                <a:srgbClr val="3A6CC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es-ES" sz="4000" b="1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01934" y="3055390"/>
            <a:ext cx="82697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Glaucoma</a:t>
            </a:r>
          </a:p>
          <a:p>
            <a:r>
              <a:rPr lang="es-ES_tradnl" sz="36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Fundus</a:t>
            </a:r>
            <a:r>
              <a:rPr lang="es-ES_tradnl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s-ES_tradnl" sz="36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images</a:t>
            </a:r>
            <a:endParaRPr lang="es-ES_tradnl" sz="3600" b="1" dirty="0">
              <a:solidFill>
                <a:schemeClr val="accent5">
                  <a:lumMod val="60000"/>
                  <a:lumOff val="4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  <a:p>
            <a:r>
              <a:rPr lang="es-ES_tradnl" sz="36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Convolutional</a:t>
            </a:r>
            <a:r>
              <a:rPr lang="es-ES_tradnl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 Neural Networks</a:t>
            </a:r>
          </a:p>
          <a:p>
            <a:r>
              <a:rPr lang="es-ES_tradnl" sz="36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Our</a:t>
            </a:r>
            <a:r>
              <a:rPr lang="es-ES_tradnl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s-ES_tradnl" sz="36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approach</a:t>
            </a:r>
            <a:endParaRPr lang="es-ES_tradnl" sz="3600" b="1" dirty="0">
              <a:solidFill>
                <a:schemeClr val="accent5">
                  <a:lumMod val="60000"/>
                  <a:lumOff val="4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  <a:p>
            <a:r>
              <a:rPr lang="es-ES_tradnl" sz="3600" b="1" dirty="0" err="1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Results</a:t>
            </a:r>
            <a:endParaRPr lang="es-ES_tradnl" sz="3600" b="1" dirty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  <a:p>
            <a:r>
              <a:rPr lang="es-ES_tradnl" sz="3600" b="1" dirty="0" err="1" smtClean="0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Conclusions</a:t>
            </a:r>
            <a:endParaRPr lang="es-ES_tradnl" sz="3600" b="1" dirty="0">
              <a:solidFill>
                <a:schemeClr val="accent5">
                  <a:lumMod val="60000"/>
                  <a:lumOff val="4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2708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3A6CC6">
                  <a:shade val="30000"/>
                  <a:satMod val="115000"/>
                </a:srgbClr>
              </a:gs>
              <a:gs pos="50000">
                <a:srgbClr val="3A6CC6">
                  <a:shade val="67500"/>
                  <a:satMod val="115000"/>
                </a:srgbClr>
              </a:gs>
              <a:gs pos="100000">
                <a:srgbClr val="3A6CC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es-ES" sz="4000" b="1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01934" y="3055390"/>
            <a:ext cx="82697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Glaucoma</a:t>
            </a:r>
          </a:p>
          <a:p>
            <a:r>
              <a:rPr lang="es-ES_tradnl" sz="3600" b="1" dirty="0" err="1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Fundus</a:t>
            </a:r>
            <a:r>
              <a:rPr lang="es-ES_tradnl" sz="3600" b="1" dirty="0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s-ES_tradnl" sz="3600" b="1" dirty="0" err="1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images</a:t>
            </a:r>
            <a:endParaRPr lang="es-ES_tradnl" sz="3600" b="1" dirty="0" smtClean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  <a:p>
            <a:r>
              <a:rPr lang="es-ES_tradnl" sz="3600" b="1" dirty="0" err="1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Convolutional</a:t>
            </a:r>
            <a:r>
              <a:rPr lang="es-ES_tradnl" sz="3600" b="1" dirty="0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 Neural Networks</a:t>
            </a:r>
          </a:p>
          <a:p>
            <a:r>
              <a:rPr lang="es-ES_tradnl" sz="3600" b="1" dirty="0" err="1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Our</a:t>
            </a:r>
            <a:r>
              <a:rPr lang="es-ES_tradnl" sz="3600" b="1" dirty="0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s-ES_tradnl" sz="3600" b="1" dirty="0" err="1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approach</a:t>
            </a:r>
            <a:endParaRPr lang="es-ES_tradnl" sz="3600" b="1" dirty="0" smtClean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  <a:p>
            <a:r>
              <a:rPr lang="es-ES_tradnl" sz="3600" b="1" dirty="0" err="1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Results</a:t>
            </a:r>
            <a:endParaRPr lang="es-ES_tradnl" sz="3600" b="1" dirty="0" smtClean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  <a:p>
            <a:r>
              <a:rPr lang="es-ES_tradnl" sz="3600" b="1" dirty="0" err="1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Conclusions</a:t>
            </a:r>
            <a:endParaRPr lang="es-ES_tradnl" sz="3600" b="1" dirty="0" smtClean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7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ángulo 3"/>
          <p:cNvSpPr/>
          <p:nvPr/>
        </p:nvSpPr>
        <p:spPr>
          <a:xfrm>
            <a:off x="0" y="867641"/>
            <a:ext cx="12192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accent5"/>
                </a:solidFill>
                <a:latin typeface="Raleway" charset="0"/>
                <a:ea typeface="Raleway" charset="0"/>
                <a:cs typeface="Raleway" charset="0"/>
              </a:rPr>
              <a:t>publicly available data set of 101 glaucoma &amp; healthy fundus images</a:t>
            </a:r>
            <a:endParaRPr lang="en-US" b="1" dirty="0">
              <a:solidFill>
                <a:schemeClr val="accent5"/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6" name="CuadroTexto 1"/>
          <p:cNvSpPr txBox="1"/>
          <p:nvPr/>
        </p:nvSpPr>
        <p:spPr>
          <a:xfrm>
            <a:off x="0" y="141119"/>
            <a:ext cx="120727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8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Drishti-GS1</a:t>
            </a:r>
            <a:endParaRPr lang="es-ES_tradnl" sz="8000" b="1" dirty="0">
              <a:solidFill>
                <a:schemeClr val="accent1">
                  <a:lumMod val="40000"/>
                  <a:lumOff val="6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42" y="1592609"/>
            <a:ext cx="11377786" cy="22612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42" y="4301901"/>
            <a:ext cx="11377786" cy="2215632"/>
          </a:xfrm>
          <a:prstGeom prst="rect">
            <a:avLst/>
          </a:prstGeom>
        </p:spPr>
      </p:pic>
      <p:sp>
        <p:nvSpPr>
          <p:cNvPr id="13" name="Rectángulo 3"/>
          <p:cNvSpPr/>
          <p:nvPr/>
        </p:nvSpPr>
        <p:spPr>
          <a:xfrm rot="20866746">
            <a:off x="44846" y="4006438"/>
            <a:ext cx="15044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Raleway" charset="0"/>
                <a:ea typeface="Raleway" charset="0"/>
                <a:cs typeface="Raleway" charset="0"/>
              </a:rPr>
              <a:t>w</a:t>
            </a:r>
            <a:r>
              <a:rPr lang="en-US" sz="1600" b="1" dirty="0" smtClean="0">
                <a:latin typeface="Raleway" charset="0"/>
                <a:ea typeface="Raleway" charset="0"/>
                <a:cs typeface="Raleway" charset="0"/>
              </a:rPr>
              <a:t>ith vessel </a:t>
            </a:r>
            <a:r>
              <a:rPr lang="en-US" sz="1600" b="1" dirty="0" err="1" smtClean="0">
                <a:latin typeface="Raleway" charset="0"/>
                <a:ea typeface="Raleway" charset="0"/>
                <a:cs typeface="Raleway" charset="0"/>
              </a:rPr>
              <a:t>inpainting</a:t>
            </a:r>
            <a:endParaRPr lang="en-US" sz="1600" b="1" dirty="0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3853835"/>
            <a:ext cx="12192000" cy="3004166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575670" y="1516827"/>
            <a:ext cx="11616326" cy="2432756"/>
            <a:chOff x="575670" y="1516827"/>
            <a:chExt cx="11616326" cy="2432756"/>
          </a:xfrm>
        </p:grpSpPr>
        <p:sp>
          <p:nvSpPr>
            <p:cNvPr id="15" name="Rectangle 14"/>
            <p:cNvSpPr/>
            <p:nvPr/>
          </p:nvSpPr>
          <p:spPr>
            <a:xfrm>
              <a:off x="6465345" y="1516827"/>
              <a:ext cx="5726651" cy="2250945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75670" y="1698638"/>
              <a:ext cx="2802231" cy="2250945"/>
            </a:xfrm>
            <a:prstGeom prst="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ángulo 3"/>
          <p:cNvSpPr/>
          <p:nvPr/>
        </p:nvSpPr>
        <p:spPr>
          <a:xfrm rot="20866746">
            <a:off x="70905" y="1035867"/>
            <a:ext cx="15044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latin typeface="Raleway" charset="0"/>
                <a:ea typeface="Raleway" charset="0"/>
                <a:cs typeface="Raleway" charset="0"/>
              </a:rPr>
              <a:t>without vessel </a:t>
            </a:r>
            <a:r>
              <a:rPr lang="en-US" sz="1600" b="1" dirty="0" err="1" smtClean="0">
                <a:latin typeface="Raleway" charset="0"/>
                <a:ea typeface="Raleway" charset="0"/>
                <a:cs typeface="Raleway" charset="0"/>
              </a:rPr>
              <a:t>inpainting</a:t>
            </a:r>
            <a:endParaRPr lang="en-US" sz="1600" b="1" dirty="0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57600" y="1868571"/>
            <a:ext cx="1258646" cy="1963748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645972" y="1996116"/>
            <a:ext cx="539675" cy="187923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9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3A6CC6">
                  <a:shade val="30000"/>
                  <a:satMod val="115000"/>
                </a:srgbClr>
              </a:gs>
              <a:gs pos="50000">
                <a:srgbClr val="3A6CC6">
                  <a:shade val="67500"/>
                  <a:satMod val="115000"/>
                </a:srgbClr>
              </a:gs>
              <a:gs pos="100000">
                <a:srgbClr val="3A6CC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es-ES" sz="4000" b="1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01934" y="3055390"/>
            <a:ext cx="82697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Glaucoma</a:t>
            </a:r>
          </a:p>
          <a:p>
            <a:r>
              <a:rPr lang="es-ES_tradnl" sz="36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Fundus</a:t>
            </a:r>
            <a:r>
              <a:rPr lang="es-ES_tradnl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s-ES_tradnl" sz="36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images</a:t>
            </a:r>
            <a:endParaRPr lang="es-ES_tradnl" sz="3600" b="1" dirty="0">
              <a:solidFill>
                <a:schemeClr val="accent5">
                  <a:lumMod val="60000"/>
                  <a:lumOff val="4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  <a:p>
            <a:r>
              <a:rPr lang="es-ES_tradnl" sz="36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Convolutional</a:t>
            </a:r>
            <a:r>
              <a:rPr lang="es-ES_tradnl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 Neural Networks</a:t>
            </a:r>
          </a:p>
          <a:p>
            <a:r>
              <a:rPr lang="es-ES_tradnl" sz="36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Our</a:t>
            </a:r>
            <a:r>
              <a:rPr lang="es-ES_tradnl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s-ES_tradnl" sz="36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approach</a:t>
            </a:r>
            <a:endParaRPr lang="es-ES_tradnl" sz="3600" b="1" dirty="0">
              <a:solidFill>
                <a:schemeClr val="accent5">
                  <a:lumMod val="60000"/>
                  <a:lumOff val="4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  <a:p>
            <a:r>
              <a:rPr lang="es-ES_tradnl" sz="36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Results</a:t>
            </a:r>
            <a:endParaRPr lang="es-ES_tradnl" sz="3600" b="1" dirty="0">
              <a:solidFill>
                <a:schemeClr val="accent5">
                  <a:lumMod val="60000"/>
                  <a:lumOff val="4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  <a:p>
            <a:r>
              <a:rPr lang="es-ES_tradnl" sz="3600" b="1" dirty="0" err="1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Conclusions</a:t>
            </a:r>
            <a:endParaRPr lang="es-ES_tradnl" sz="3600" b="1" dirty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658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16"/>
          <p:cNvGrpSpPr/>
          <p:nvPr/>
        </p:nvGrpSpPr>
        <p:grpSpPr>
          <a:xfrm>
            <a:off x="402336" y="1114157"/>
            <a:ext cx="5416831" cy="5881003"/>
            <a:chOff x="8636000" y="348343"/>
            <a:chExt cx="6009235" cy="6524171"/>
          </a:xfrm>
        </p:grpSpPr>
        <p:sp>
          <p:nvSpPr>
            <p:cNvPr id="10" name="Flecha abajo 14"/>
            <p:cNvSpPr/>
            <p:nvPr/>
          </p:nvSpPr>
          <p:spPr>
            <a:xfrm rot="10800000">
              <a:off x="8636000" y="348343"/>
              <a:ext cx="3883532" cy="6524171"/>
            </a:xfrm>
            <a:prstGeom prst="downArrow">
              <a:avLst>
                <a:gd name="adj1" fmla="val 58586"/>
                <a:gd name="adj2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1" name="Flecha abajo 12"/>
            <p:cNvSpPr/>
            <p:nvPr/>
          </p:nvSpPr>
          <p:spPr>
            <a:xfrm rot="10800000">
              <a:off x="9303657" y="805130"/>
              <a:ext cx="5341578" cy="6038356"/>
            </a:xfrm>
            <a:prstGeom prst="downArrow">
              <a:avLst>
                <a:gd name="adj1" fmla="val 58586"/>
                <a:gd name="adj2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12" name="Flecha abajo 13"/>
            <p:cNvSpPr/>
            <p:nvPr/>
          </p:nvSpPr>
          <p:spPr>
            <a:xfrm rot="10800000">
              <a:off x="9419770" y="3323771"/>
              <a:ext cx="3128471" cy="3534228"/>
            </a:xfrm>
            <a:prstGeom prst="downArrow">
              <a:avLst>
                <a:gd name="adj1" fmla="val 58586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1833385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 smtClean="0">
                <a:latin typeface="Raleway" panose="020B0003030101060003" pitchFamily="34" charset="0"/>
              </a:rPr>
              <a:t>CNN is transfer by </a:t>
            </a:r>
            <a:r>
              <a:rPr lang="en-GB" sz="2400" b="1" dirty="0" err="1" smtClean="0">
                <a:latin typeface="Raleway" panose="020B0003030101060003" pitchFamily="34" charset="0"/>
              </a:rPr>
              <a:t>preprocessing</a:t>
            </a:r>
            <a:r>
              <a:rPr lang="en-GB" sz="2400" b="1" dirty="0" smtClean="0">
                <a:latin typeface="Raleway" panose="020B0003030101060003" pitchFamily="34" charset="0"/>
              </a:rPr>
              <a:t> the images using standard techniques</a:t>
            </a:r>
            <a:br>
              <a:rPr lang="en-GB" sz="2400" b="1" dirty="0" smtClean="0">
                <a:latin typeface="Raleway" panose="020B0003030101060003" pitchFamily="34" charset="0"/>
              </a:rPr>
            </a:br>
            <a:r>
              <a:rPr lang="en-GB" sz="2400" b="1" dirty="0" smtClean="0">
                <a:latin typeface="Raleway" panose="020B0003030101060003" pitchFamily="34" charset="0"/>
              </a:rPr>
              <a:t>such as contrast enhancement, zooming and vessel </a:t>
            </a:r>
            <a:r>
              <a:rPr lang="en-GB" sz="2400" b="1" dirty="0" err="1" smtClean="0">
                <a:latin typeface="Raleway" panose="020B0003030101060003" pitchFamily="34" charset="0"/>
              </a:rPr>
              <a:t>inpainting</a:t>
            </a:r>
            <a:endParaRPr lang="en-GB" sz="2400" b="1" dirty="0">
              <a:latin typeface="Raleway" panose="020B00030301010600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68751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 smtClean="0">
                <a:latin typeface="Raleway" panose="020B0003030101060003" pitchFamily="34" charset="0"/>
              </a:rPr>
              <a:t>instead of hand-crafting overall image features, we proposed </a:t>
            </a:r>
            <a:br>
              <a:rPr lang="en-GB" sz="2400" b="1" dirty="0" smtClean="0">
                <a:latin typeface="Raleway" panose="020B0003030101060003" pitchFamily="34" charset="0"/>
              </a:rPr>
            </a:br>
            <a:r>
              <a:rPr lang="en-GB" sz="2400" b="1" dirty="0" smtClean="0">
                <a:latin typeface="Raleway" panose="020B0003030101060003" pitchFamily="34" charset="0"/>
              </a:rPr>
              <a:t>to use a pre-trained, off-the-shelf CNN to characterize the images</a:t>
            </a:r>
            <a:endParaRPr lang="en-GB" sz="2400" b="1" dirty="0">
              <a:latin typeface="Raleway" panose="020B0003030101060003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4163301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 smtClean="0">
                <a:latin typeface="Raleway" panose="020B0003030101060003" pitchFamily="34" charset="0"/>
              </a:rPr>
              <a:t>average AUC = 0.7626 is competitive with strategies evaluated on this</a:t>
            </a:r>
            <a:br>
              <a:rPr lang="en-GB" sz="2400" b="1" dirty="0" smtClean="0">
                <a:latin typeface="Raleway" panose="020B0003030101060003" pitchFamily="34" charset="0"/>
              </a:rPr>
            </a:br>
            <a:r>
              <a:rPr lang="en-GB" sz="2400" b="1" dirty="0" smtClean="0">
                <a:latin typeface="Raleway" panose="020B0003030101060003" pitchFamily="34" charset="0"/>
              </a:rPr>
              <a:t>data set (AUC = 0.78)</a:t>
            </a:r>
            <a:endParaRPr lang="en-GB" sz="2400" b="1" dirty="0">
              <a:latin typeface="Raleway" panose="020B00030301010600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2998343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 smtClean="0">
                <a:latin typeface="Raleway" panose="020B0003030101060003" pitchFamily="34" charset="0"/>
              </a:rPr>
              <a:t>best results were obtained using </a:t>
            </a:r>
            <a:r>
              <a:rPr lang="en-GB" sz="2400" b="1" dirty="0" err="1" smtClean="0">
                <a:latin typeface="Raleway" panose="020B0003030101060003" pitchFamily="34" charset="0"/>
              </a:rPr>
              <a:t>Overfeat</a:t>
            </a:r>
            <a:r>
              <a:rPr lang="en-GB" sz="2400" b="1" smtClean="0">
                <a:latin typeface="Raleway" panose="020B0003030101060003" pitchFamily="34" charset="0"/>
              </a:rPr>
              <a:t> features with </a:t>
            </a:r>
            <a:r>
              <a:rPr lang="en-GB" sz="2400" b="1" dirty="0" smtClean="0">
                <a:latin typeface="Raleway" panose="020B0003030101060003" pitchFamily="34" charset="0"/>
              </a:rPr>
              <a:t>L2 regularized logistic regression on FOV cropped images without vessel </a:t>
            </a:r>
            <a:r>
              <a:rPr lang="en-GB" sz="2400" b="1" dirty="0" err="1" smtClean="0">
                <a:latin typeface="Raleway" panose="020B0003030101060003" pitchFamily="34" charset="0"/>
              </a:rPr>
              <a:t>inpainting</a:t>
            </a:r>
            <a:r>
              <a:rPr lang="en-GB" sz="2400" b="1" dirty="0" smtClean="0">
                <a:latin typeface="Raleway" panose="020B0003030101060003" pitchFamily="34" charset="0"/>
              </a:rPr>
              <a:t> or CLAHE</a:t>
            </a:r>
            <a:endParaRPr lang="en-GB" sz="2400" b="1" dirty="0">
              <a:latin typeface="Raleway" panose="020B0003030101060003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0" y="5327564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400" b="1" dirty="0" smtClean="0">
                <a:latin typeface="Raleway" panose="020B0003030101060003" pitchFamily="34" charset="0"/>
              </a:rPr>
              <a:t>further experiments on larger data sets for other retinal diseases such as</a:t>
            </a:r>
            <a:br>
              <a:rPr lang="en-GB" sz="2400" b="1" dirty="0" smtClean="0">
                <a:latin typeface="Raleway" panose="020B0003030101060003" pitchFamily="34" charset="0"/>
              </a:rPr>
            </a:br>
            <a:r>
              <a:rPr lang="en-GB" sz="2400" b="1" dirty="0" smtClean="0">
                <a:latin typeface="Raleway" panose="020B0003030101060003" pitchFamily="34" charset="0"/>
              </a:rPr>
              <a:t>diabetic retinopathy will be made in the future</a:t>
            </a:r>
            <a:endParaRPr lang="en-GB" sz="2400" b="1" dirty="0">
              <a:latin typeface="Raleway" panose="020B00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22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5" grpId="0"/>
      <p:bldP spid="1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3A6CC6">
                  <a:shade val="30000"/>
                  <a:satMod val="115000"/>
                </a:srgbClr>
              </a:gs>
              <a:gs pos="50000">
                <a:srgbClr val="3A6CC6">
                  <a:shade val="67500"/>
                  <a:satMod val="115000"/>
                </a:srgbClr>
              </a:gs>
              <a:gs pos="100000">
                <a:srgbClr val="3A6CC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4288" algn="ctr"/>
            <a:r>
              <a:rPr lang="es-ES" sz="4000" b="1" dirty="0" err="1" smtClean="0">
                <a:latin typeface="Raleway" charset="0"/>
                <a:ea typeface="Raleway" charset="0"/>
                <a:cs typeface="Raleway" charset="0"/>
              </a:rPr>
              <a:t>Thank</a:t>
            </a:r>
            <a:r>
              <a:rPr lang="es-ES" sz="4000" b="1" dirty="0" smtClean="0"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s-ES" sz="4000" b="1" dirty="0" err="1" smtClean="0">
                <a:latin typeface="Raleway" charset="0"/>
                <a:ea typeface="Raleway" charset="0"/>
                <a:cs typeface="Raleway" charset="0"/>
              </a:rPr>
              <a:t>you</a:t>
            </a:r>
            <a:r>
              <a:rPr lang="es-ES" sz="4000" b="1" dirty="0" smtClean="0">
                <a:latin typeface="Raleway" charset="0"/>
                <a:ea typeface="Raleway" charset="0"/>
                <a:cs typeface="Raleway" charset="0"/>
              </a:rPr>
              <a:t>!</a:t>
            </a:r>
          </a:p>
          <a:p>
            <a:pPr marL="14288" algn="ctr"/>
            <a:r>
              <a:rPr lang="es-ES" sz="4000" b="1" dirty="0" err="1" smtClean="0">
                <a:latin typeface="Raleway" charset="0"/>
                <a:ea typeface="Raleway" charset="0"/>
                <a:cs typeface="Raleway" charset="0"/>
              </a:rPr>
              <a:t>Any</a:t>
            </a:r>
            <a:r>
              <a:rPr lang="es-ES" sz="4000" b="1" dirty="0" smtClean="0"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s-ES" sz="4000" b="1" dirty="0" err="1" smtClean="0">
                <a:latin typeface="Raleway" charset="0"/>
                <a:ea typeface="Raleway" charset="0"/>
                <a:cs typeface="Raleway" charset="0"/>
              </a:rPr>
              <a:t>questions</a:t>
            </a:r>
            <a:r>
              <a:rPr lang="es-ES" sz="4000" b="1" dirty="0" smtClean="0">
                <a:latin typeface="Raleway" charset="0"/>
                <a:ea typeface="Raleway" charset="0"/>
                <a:cs typeface="Raleway" charset="0"/>
              </a:rPr>
              <a:t>?</a:t>
            </a:r>
          </a:p>
          <a:p>
            <a:pPr marL="14288" algn="ctr"/>
            <a:endParaRPr lang="es-ES" sz="4000" b="1" dirty="0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31181" y="5672435"/>
            <a:ext cx="85296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8" algn="ctr"/>
            <a:r>
              <a:rPr lang="es-ES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This</a:t>
            </a:r>
            <a:r>
              <a:rPr lang="es-E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s-ES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work</a:t>
            </a:r>
            <a:r>
              <a:rPr lang="es-E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s-ES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is</a:t>
            </a:r>
            <a:r>
              <a:rPr lang="es-E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s-ES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partially</a:t>
            </a:r>
            <a:r>
              <a:rPr lang="es-E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s-ES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funded</a:t>
            </a:r>
            <a:r>
              <a:rPr lang="es-E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s-ES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by</a:t>
            </a:r>
            <a:endParaRPr lang="es-ES" b="1" dirty="0">
              <a:solidFill>
                <a:schemeClr val="accent1">
                  <a:lumMod val="40000"/>
                  <a:lumOff val="6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  <a:p>
            <a:pPr marL="14288" algn="ctr"/>
            <a:r>
              <a:rPr lang="es-E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Internal</a:t>
            </a:r>
            <a:r>
              <a:rPr lang="es-ES" dirty="0">
                <a:solidFill>
                  <a:schemeClr val="accent1">
                    <a:lumMod val="40000"/>
                    <a:lumOff val="6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s-E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Funds</a:t>
            </a:r>
            <a:r>
              <a:rPr lang="es-ES" dirty="0">
                <a:solidFill>
                  <a:schemeClr val="accent1">
                    <a:lumMod val="40000"/>
                    <a:lumOff val="6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 KU </a:t>
            </a:r>
            <a:r>
              <a:rPr lang="es-E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Leuven</a:t>
            </a:r>
            <a:r>
              <a:rPr lang="es-ES" dirty="0">
                <a:solidFill>
                  <a:schemeClr val="accent1">
                    <a:lumMod val="40000"/>
                    <a:lumOff val="6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, FP7-MC-CIG </a:t>
            </a:r>
            <a:r>
              <a:rPr lang="es-ES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334380 and </a:t>
            </a:r>
            <a:r>
              <a:rPr lang="es-ES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ANPCyT</a:t>
            </a:r>
            <a:r>
              <a:rPr lang="es-ES" dirty="0">
                <a:solidFill>
                  <a:schemeClr val="accent1">
                    <a:lumMod val="40000"/>
                    <a:lumOff val="6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 PICT 2014-1730</a:t>
            </a:r>
          </a:p>
        </p:txBody>
      </p:sp>
    </p:spTree>
    <p:extLst>
      <p:ext uri="{BB962C8B-B14F-4D97-AF65-F5344CB8AC3E}">
        <p14:creationId xmlns:p14="http://schemas.microsoft.com/office/powerpoint/2010/main" val="32360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3A6CC6">
                  <a:shade val="30000"/>
                  <a:satMod val="115000"/>
                </a:srgbClr>
              </a:gs>
              <a:gs pos="50000">
                <a:srgbClr val="3A6CC6">
                  <a:shade val="67500"/>
                  <a:satMod val="115000"/>
                </a:srgbClr>
              </a:gs>
              <a:gs pos="100000">
                <a:srgbClr val="3A6CC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Rectangle 6"/>
          <p:cNvSpPr/>
          <p:nvPr/>
        </p:nvSpPr>
        <p:spPr>
          <a:xfrm>
            <a:off x="0" y="667870"/>
            <a:ext cx="12192000" cy="552225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738186" y="1988310"/>
            <a:ext cx="10715625" cy="586121"/>
          </a:xfrm>
        </p:spPr>
        <p:txBody>
          <a:bodyPr>
            <a:noAutofit/>
          </a:bodyPr>
          <a:lstStyle/>
          <a:p>
            <a:pPr algn="l"/>
            <a:r>
              <a:rPr lang="en-GB" sz="4000" b="1" dirty="0">
                <a:solidFill>
                  <a:srgbClr val="0072BC"/>
                </a:solidFill>
                <a:latin typeface="Raleway" panose="020B0003030101060003" pitchFamily="34" charset="0"/>
              </a:rPr>
              <a:t>Convolutional Neural Network Transfer for Automated Glaucoma Identification</a:t>
            </a:r>
            <a:endParaRPr lang="es-AR" sz="4000" b="1" dirty="0">
              <a:solidFill>
                <a:srgbClr val="0072BC"/>
              </a:solidFill>
              <a:latin typeface="Raleway" panose="020B0003030101060003" pitchFamily="34" charset="0"/>
            </a:endParaRPr>
          </a:p>
        </p:txBody>
      </p:sp>
      <p:sp>
        <p:nvSpPr>
          <p:cNvPr id="14" name="ZoneTexte 4"/>
          <p:cNvSpPr txBox="1"/>
          <p:nvPr/>
        </p:nvSpPr>
        <p:spPr>
          <a:xfrm>
            <a:off x="738185" y="2700123"/>
            <a:ext cx="11453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latin typeface="Raleway" panose="020B0003030101060003" pitchFamily="34" charset="0"/>
              </a:rPr>
              <a:t>José Ignacio Orlando</a:t>
            </a:r>
            <a:r>
              <a:rPr lang="en-GB" b="1" baseline="30000" dirty="0">
                <a:latin typeface="Raleway" panose="020B0003030101060003" pitchFamily="34" charset="0"/>
              </a:rPr>
              <a:t>1,2</a:t>
            </a:r>
            <a:r>
              <a:rPr lang="en-GB" b="1" dirty="0" smtClean="0">
                <a:latin typeface="Raleway" panose="020B0003030101060003" pitchFamily="34" charset="0"/>
              </a:rPr>
              <a:t>, Elena Prokofyeva</a:t>
            </a:r>
            <a:r>
              <a:rPr lang="en-GB" b="1" baseline="30000" dirty="0" smtClean="0">
                <a:latin typeface="Raleway" panose="020B0003030101060003" pitchFamily="34" charset="0"/>
              </a:rPr>
              <a:t>3,4</a:t>
            </a:r>
            <a:r>
              <a:rPr lang="en-GB" b="1" dirty="0" smtClean="0">
                <a:latin typeface="Raleway" panose="020B0003030101060003" pitchFamily="34" charset="0"/>
              </a:rPr>
              <a:t>, Mariana del Fresno</a:t>
            </a:r>
            <a:r>
              <a:rPr lang="en-GB" b="1" baseline="30000" dirty="0" smtClean="0">
                <a:latin typeface="Raleway" panose="020B0003030101060003" pitchFamily="34" charset="0"/>
              </a:rPr>
              <a:t>1,5</a:t>
            </a:r>
            <a:r>
              <a:rPr lang="en-GB" b="1" dirty="0" smtClean="0">
                <a:latin typeface="Raleway" panose="020B0003030101060003" pitchFamily="34" charset="0"/>
              </a:rPr>
              <a:t> and Matthew B. Blaschko</a:t>
            </a:r>
            <a:r>
              <a:rPr lang="en-GB" b="1" baseline="30000" dirty="0" smtClean="0">
                <a:latin typeface="Raleway" panose="020B0003030101060003" pitchFamily="34" charset="0"/>
              </a:rPr>
              <a:t>6</a:t>
            </a:r>
            <a:endParaRPr lang="es-AR" b="1" baseline="30000" dirty="0">
              <a:latin typeface="Raleway" panose="020B0003030101060003" pitchFamily="34" charset="0"/>
            </a:endParaRPr>
          </a:p>
        </p:txBody>
      </p:sp>
      <p:sp>
        <p:nvSpPr>
          <p:cNvPr id="15" name="ZoneTexte 5"/>
          <p:cNvSpPr txBox="1"/>
          <p:nvPr/>
        </p:nvSpPr>
        <p:spPr>
          <a:xfrm>
            <a:off x="738185" y="3138009"/>
            <a:ext cx="80096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aseline="30000" dirty="0" smtClean="0">
                <a:latin typeface="Raleway" panose="020B0003030101060003" pitchFamily="34" charset="0"/>
              </a:rPr>
              <a:t>1 </a:t>
            </a:r>
            <a:r>
              <a:rPr lang="en-GB" sz="1200" dirty="0" err="1" smtClean="0">
                <a:latin typeface="Raleway" panose="020B0003030101060003" pitchFamily="34" charset="0"/>
              </a:rPr>
              <a:t>Instituto</a:t>
            </a:r>
            <a:r>
              <a:rPr lang="en-GB" sz="1200" dirty="0" smtClean="0">
                <a:latin typeface="Raleway" panose="020B0003030101060003" pitchFamily="34" charset="0"/>
              </a:rPr>
              <a:t> </a:t>
            </a:r>
            <a:r>
              <a:rPr lang="en-GB" sz="1200" dirty="0" err="1" smtClean="0">
                <a:latin typeface="Raleway" panose="020B0003030101060003" pitchFamily="34" charset="0"/>
              </a:rPr>
              <a:t>Pladema</a:t>
            </a:r>
            <a:r>
              <a:rPr lang="en-GB" sz="1200" dirty="0" smtClean="0">
                <a:latin typeface="Raleway" panose="020B0003030101060003" pitchFamily="34" charset="0"/>
              </a:rPr>
              <a:t>, UNCPBA, </a:t>
            </a:r>
            <a:r>
              <a:rPr lang="en-GB" sz="1200" dirty="0" err="1" smtClean="0">
                <a:latin typeface="Raleway" panose="020B0003030101060003" pitchFamily="34" charset="0"/>
              </a:rPr>
              <a:t>Tandil</a:t>
            </a:r>
            <a:r>
              <a:rPr lang="en-GB" sz="1200" dirty="0" smtClean="0">
                <a:latin typeface="Raleway" panose="020B0003030101060003" pitchFamily="34" charset="0"/>
              </a:rPr>
              <a:t>, Argentina</a:t>
            </a:r>
          </a:p>
          <a:p>
            <a:r>
              <a:rPr lang="en-GB" sz="1200" baseline="30000" dirty="0" smtClean="0">
                <a:latin typeface="Raleway" panose="020B0003030101060003" pitchFamily="34" charset="0"/>
              </a:rPr>
              <a:t>2</a:t>
            </a:r>
            <a:r>
              <a:rPr lang="en-GB" sz="1200" dirty="0" smtClean="0">
                <a:latin typeface="Raleway" panose="020B0003030101060003" pitchFamily="34" charset="0"/>
              </a:rPr>
              <a:t> </a:t>
            </a:r>
            <a:r>
              <a:rPr lang="en-GB" sz="1200" dirty="0" err="1" smtClean="0">
                <a:latin typeface="Raleway" panose="020B0003030101060003" pitchFamily="34" charset="0"/>
              </a:rPr>
              <a:t>Consejo</a:t>
            </a:r>
            <a:r>
              <a:rPr lang="en-GB" sz="1200" dirty="0" smtClean="0">
                <a:latin typeface="Raleway" panose="020B0003030101060003" pitchFamily="34" charset="0"/>
              </a:rPr>
              <a:t> Nacional de </a:t>
            </a:r>
            <a:r>
              <a:rPr lang="en-GB" sz="1200" dirty="0" err="1" smtClean="0">
                <a:latin typeface="Raleway" panose="020B0003030101060003" pitchFamily="34" charset="0"/>
              </a:rPr>
              <a:t>Investigaciones</a:t>
            </a:r>
            <a:r>
              <a:rPr lang="en-GB" sz="1200" dirty="0" smtClean="0">
                <a:latin typeface="Raleway" panose="020B0003030101060003" pitchFamily="34" charset="0"/>
              </a:rPr>
              <a:t> </a:t>
            </a:r>
            <a:r>
              <a:rPr lang="en-GB" sz="1200" dirty="0" err="1" smtClean="0">
                <a:latin typeface="Raleway" panose="020B0003030101060003" pitchFamily="34" charset="0"/>
              </a:rPr>
              <a:t>Científicas</a:t>
            </a:r>
            <a:r>
              <a:rPr lang="en-GB" sz="1200" dirty="0" smtClean="0">
                <a:latin typeface="Raleway" panose="020B0003030101060003" pitchFamily="34" charset="0"/>
              </a:rPr>
              <a:t> y </a:t>
            </a:r>
            <a:r>
              <a:rPr lang="en-GB" sz="1200" dirty="0" err="1" smtClean="0">
                <a:latin typeface="Raleway" panose="020B0003030101060003" pitchFamily="34" charset="0"/>
              </a:rPr>
              <a:t>Técnicas</a:t>
            </a:r>
            <a:r>
              <a:rPr lang="en-GB" sz="1200" dirty="0" smtClean="0">
                <a:latin typeface="Raleway" panose="020B0003030101060003" pitchFamily="34" charset="0"/>
              </a:rPr>
              <a:t>, CONICET, Argentina</a:t>
            </a:r>
          </a:p>
          <a:p>
            <a:r>
              <a:rPr lang="en-GB" sz="1200" baseline="30000" dirty="0" smtClean="0">
                <a:latin typeface="Raleway" panose="020B0003030101060003" pitchFamily="34" charset="0"/>
              </a:rPr>
              <a:t>3</a:t>
            </a:r>
            <a:r>
              <a:rPr lang="en-GB" sz="1200" dirty="0" smtClean="0">
                <a:latin typeface="Raleway" panose="020B0003030101060003" pitchFamily="34" charset="0"/>
              </a:rPr>
              <a:t> </a:t>
            </a:r>
            <a:r>
              <a:rPr lang="en-GB" sz="1200" dirty="0">
                <a:latin typeface="Raleway" panose="020B0003030101060003" pitchFamily="34" charset="0"/>
              </a:rPr>
              <a:t>Scientific Institute of Public Health (WIV-ISP), Brussels, Belgium</a:t>
            </a:r>
          </a:p>
          <a:p>
            <a:r>
              <a:rPr lang="en-GB" sz="1200" baseline="30000" dirty="0" smtClean="0">
                <a:latin typeface="Raleway" panose="020B0003030101060003" pitchFamily="34" charset="0"/>
              </a:rPr>
              <a:t>4</a:t>
            </a:r>
            <a:r>
              <a:rPr lang="en-GB" sz="1200" dirty="0" smtClean="0">
                <a:latin typeface="Raleway" panose="020B0003030101060003" pitchFamily="34" charset="0"/>
              </a:rPr>
              <a:t> </a:t>
            </a:r>
            <a:r>
              <a:rPr lang="en-GB" sz="1200" dirty="0">
                <a:latin typeface="Raleway" panose="020B0003030101060003" pitchFamily="34" charset="0"/>
              </a:rPr>
              <a:t>Federal Agency for Medicines and Health Products, Brussels, </a:t>
            </a:r>
            <a:r>
              <a:rPr lang="en-GB" sz="1200" dirty="0" smtClean="0">
                <a:latin typeface="Raleway" panose="020B0003030101060003" pitchFamily="34" charset="0"/>
              </a:rPr>
              <a:t>Belgium</a:t>
            </a:r>
          </a:p>
          <a:p>
            <a:r>
              <a:rPr lang="en-GB" sz="1200" baseline="30000" dirty="0">
                <a:latin typeface="Raleway" panose="020B0003030101060003" pitchFamily="34" charset="0"/>
              </a:rPr>
              <a:t>5</a:t>
            </a:r>
            <a:r>
              <a:rPr lang="en-GB" sz="1200" dirty="0" smtClean="0">
                <a:latin typeface="Raleway" panose="020B0003030101060003" pitchFamily="34" charset="0"/>
              </a:rPr>
              <a:t> </a:t>
            </a:r>
            <a:r>
              <a:rPr lang="en-GB" sz="1200" dirty="0" err="1" smtClean="0">
                <a:latin typeface="Raleway" panose="020B0003030101060003" pitchFamily="34" charset="0"/>
              </a:rPr>
              <a:t>Comisión</a:t>
            </a:r>
            <a:r>
              <a:rPr lang="en-GB" sz="1200" smtClean="0">
                <a:latin typeface="Raleway" panose="020B0003030101060003" pitchFamily="34" charset="0"/>
              </a:rPr>
              <a:t> de </a:t>
            </a:r>
            <a:r>
              <a:rPr lang="en-GB" sz="1200" dirty="0" err="1" smtClean="0">
                <a:latin typeface="Raleway" panose="020B0003030101060003" pitchFamily="34" charset="0"/>
              </a:rPr>
              <a:t>Investigaciones</a:t>
            </a:r>
            <a:r>
              <a:rPr lang="en-GB" sz="1200" dirty="0" smtClean="0">
                <a:latin typeface="Raleway" panose="020B0003030101060003" pitchFamily="34" charset="0"/>
              </a:rPr>
              <a:t> </a:t>
            </a:r>
            <a:r>
              <a:rPr lang="en-GB" sz="1200" dirty="0" err="1" smtClean="0">
                <a:latin typeface="Raleway" panose="020B0003030101060003" pitchFamily="34" charset="0"/>
              </a:rPr>
              <a:t>Científicas</a:t>
            </a:r>
            <a:r>
              <a:rPr lang="en-GB" sz="1200" dirty="0" smtClean="0">
                <a:latin typeface="Raleway" panose="020B0003030101060003" pitchFamily="34" charset="0"/>
              </a:rPr>
              <a:t> de la </a:t>
            </a:r>
            <a:r>
              <a:rPr lang="en-GB" sz="1200" dirty="0" err="1" smtClean="0">
                <a:latin typeface="Raleway" panose="020B0003030101060003" pitchFamily="34" charset="0"/>
              </a:rPr>
              <a:t>Provincia</a:t>
            </a:r>
            <a:r>
              <a:rPr lang="en-GB" sz="1200" dirty="0" smtClean="0">
                <a:latin typeface="Raleway" panose="020B0003030101060003" pitchFamily="34" charset="0"/>
              </a:rPr>
              <a:t> de Buenos Aires, CIC-PBA, Argentina</a:t>
            </a:r>
          </a:p>
          <a:p>
            <a:r>
              <a:rPr lang="en-GB" sz="1200" baseline="30000" dirty="0" smtClean="0">
                <a:latin typeface="Raleway" panose="020B0003030101060003" pitchFamily="34" charset="0"/>
              </a:rPr>
              <a:t>6</a:t>
            </a:r>
            <a:r>
              <a:rPr lang="en-GB" sz="1200" dirty="0" smtClean="0">
                <a:latin typeface="Raleway" panose="020B0003030101060003" pitchFamily="34" charset="0"/>
              </a:rPr>
              <a:t> ESAT-PSI-</a:t>
            </a:r>
            <a:r>
              <a:rPr lang="en-GB" sz="1200" dirty="0" err="1" smtClean="0">
                <a:latin typeface="Raleway" panose="020B0003030101060003" pitchFamily="34" charset="0"/>
              </a:rPr>
              <a:t>Visics</a:t>
            </a:r>
            <a:r>
              <a:rPr lang="en-GB" sz="1200" dirty="0" smtClean="0">
                <a:latin typeface="Raleway" panose="020B0003030101060003" pitchFamily="34" charset="0"/>
              </a:rPr>
              <a:t>, KU Leuven, Leuven, Belgium</a:t>
            </a:r>
            <a:endParaRPr lang="es-AR" sz="1200" dirty="0">
              <a:latin typeface="Raleway" panose="020B0003030101060003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79268" y="4615285"/>
            <a:ext cx="11433459" cy="972845"/>
            <a:chOff x="490535" y="4680576"/>
            <a:chExt cx="11433459" cy="972845"/>
          </a:xfrm>
        </p:grpSpPr>
        <p:pic>
          <p:nvPicPr>
            <p:cNvPr id="16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970" y="4776660"/>
              <a:ext cx="1507955" cy="825500"/>
            </a:xfrm>
            <a:prstGeom prst="rect">
              <a:avLst/>
            </a:prstGeom>
          </p:spPr>
        </p:pic>
        <p:pic>
          <p:nvPicPr>
            <p:cNvPr id="17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535" y="4680576"/>
              <a:ext cx="1331729" cy="937654"/>
            </a:xfrm>
            <a:prstGeom prst="rect">
              <a:avLst/>
            </a:prstGeom>
          </p:spPr>
        </p:pic>
        <p:pic>
          <p:nvPicPr>
            <p:cNvPr id="21" name="Picture 6" descr="http://homes.esat.kuleuven.be/~mblaschk/KUL%20logo%202_2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53944" y="4891502"/>
              <a:ext cx="1670050" cy="595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[SITENAME]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4402" b="37086"/>
            <a:stretch/>
          </p:blipFill>
          <p:spPr bwMode="auto">
            <a:xfrm>
              <a:off x="4082635" y="4729035"/>
              <a:ext cx="1198096" cy="92438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4" descr="https://media.licdn.com/media/AAEAAQAAAAAAAAMLAAAAJDUwOGY3YmE3LWZhMjYtNGZmNi05ODYwLWYwOWZlZmQ1ZWJiZA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18961" y="4707068"/>
              <a:ext cx="2740025" cy="933136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Imagen 2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3235" y="5000741"/>
              <a:ext cx="2079378" cy="37733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9856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3A6CC6">
                  <a:shade val="30000"/>
                  <a:satMod val="115000"/>
                </a:srgbClr>
              </a:gs>
              <a:gs pos="50000">
                <a:srgbClr val="3A6CC6">
                  <a:shade val="67500"/>
                  <a:satMod val="115000"/>
                </a:srgbClr>
              </a:gs>
              <a:gs pos="100000">
                <a:srgbClr val="3A6CC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es-ES" sz="4000" b="1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01934" y="3055390"/>
            <a:ext cx="82697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 smtClean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Glaucoma</a:t>
            </a:r>
          </a:p>
          <a:p>
            <a:r>
              <a:rPr lang="es-ES_tradnl" sz="36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Fundus</a:t>
            </a:r>
            <a:r>
              <a:rPr lang="es-ES_tradnl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s-ES_tradnl" sz="36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images</a:t>
            </a:r>
            <a:endParaRPr lang="es-ES_tradnl" sz="3600" b="1" dirty="0">
              <a:solidFill>
                <a:schemeClr val="accent5">
                  <a:lumMod val="60000"/>
                  <a:lumOff val="4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  <a:p>
            <a:r>
              <a:rPr lang="es-ES_tradnl" sz="36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Convolutional</a:t>
            </a:r>
            <a:r>
              <a:rPr lang="es-ES_tradnl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 Neural Networks</a:t>
            </a:r>
          </a:p>
          <a:p>
            <a:r>
              <a:rPr lang="es-ES_tradnl" sz="36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Our</a:t>
            </a:r>
            <a:r>
              <a:rPr lang="es-ES_tradnl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s-ES_tradnl" sz="36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approach</a:t>
            </a:r>
            <a:endParaRPr lang="es-ES_tradnl" sz="3600" b="1" dirty="0">
              <a:solidFill>
                <a:schemeClr val="accent5">
                  <a:lumMod val="60000"/>
                  <a:lumOff val="4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  <a:p>
            <a:r>
              <a:rPr lang="es-ES_tradnl" sz="36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Results</a:t>
            </a:r>
            <a:endParaRPr lang="es-ES_tradnl" sz="3600" b="1" dirty="0">
              <a:solidFill>
                <a:schemeClr val="accent5">
                  <a:lumMod val="60000"/>
                  <a:lumOff val="4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  <a:p>
            <a:r>
              <a:rPr lang="es-ES_tradnl" sz="36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Conclusions</a:t>
            </a:r>
            <a:endParaRPr lang="es-ES_tradnl" sz="3600" b="1" dirty="0">
              <a:solidFill>
                <a:schemeClr val="accent5">
                  <a:lumMod val="60000"/>
                  <a:lumOff val="4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34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6"/>
          <p:cNvGrpSpPr/>
          <p:nvPr/>
        </p:nvGrpSpPr>
        <p:grpSpPr>
          <a:xfrm>
            <a:off x="411480" y="976998"/>
            <a:ext cx="5416831" cy="5881003"/>
            <a:chOff x="8636000" y="348343"/>
            <a:chExt cx="6009235" cy="6524171"/>
          </a:xfrm>
        </p:grpSpPr>
        <p:sp>
          <p:nvSpPr>
            <p:cNvPr id="19" name="Flecha abajo 14"/>
            <p:cNvSpPr/>
            <p:nvPr/>
          </p:nvSpPr>
          <p:spPr>
            <a:xfrm rot="10800000">
              <a:off x="8636000" y="348343"/>
              <a:ext cx="3883532" cy="6524171"/>
            </a:xfrm>
            <a:prstGeom prst="downArrow">
              <a:avLst>
                <a:gd name="adj1" fmla="val 58586"/>
                <a:gd name="adj2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outerShdw blurRad="50800"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0" name="Flecha abajo 12"/>
            <p:cNvSpPr/>
            <p:nvPr/>
          </p:nvSpPr>
          <p:spPr>
            <a:xfrm rot="10800000">
              <a:off x="9303657" y="805130"/>
              <a:ext cx="5341578" cy="6038356"/>
            </a:xfrm>
            <a:prstGeom prst="downArrow">
              <a:avLst>
                <a:gd name="adj1" fmla="val 58586"/>
                <a:gd name="adj2" fmla="val 5000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>
              <a:outerShdw blurRad="50800"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1" name="Flecha abajo 13"/>
            <p:cNvSpPr/>
            <p:nvPr/>
          </p:nvSpPr>
          <p:spPr>
            <a:xfrm rot="10800000">
              <a:off x="9419770" y="3323771"/>
              <a:ext cx="3128471" cy="3534228"/>
            </a:xfrm>
            <a:prstGeom prst="downArrow">
              <a:avLst>
                <a:gd name="adj1" fmla="val 58586"/>
                <a:gd name="adj2" fmla="val 50000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  <a:effectLst>
              <a:outerShdw blurRad="50800" dist="762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</p:grpSp>
      <p:sp>
        <p:nvSpPr>
          <p:cNvPr id="35" name="Rectangle 34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ZoneTexte 5"/>
          <p:cNvSpPr txBox="1"/>
          <p:nvPr/>
        </p:nvSpPr>
        <p:spPr>
          <a:xfrm>
            <a:off x="4207526" y="4204678"/>
            <a:ext cx="73024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 smtClean="0">
                <a:latin typeface="Raleway" panose="020B0003030101060003" pitchFamily="34" charset="0"/>
              </a:rPr>
              <a:t>Effective screening of glaucoma using automated methods is valuable</a:t>
            </a:r>
          </a:p>
        </p:txBody>
      </p:sp>
      <p:sp>
        <p:nvSpPr>
          <p:cNvPr id="29" name="CuadroTexto 1"/>
          <p:cNvSpPr txBox="1"/>
          <p:nvPr/>
        </p:nvSpPr>
        <p:spPr>
          <a:xfrm rot="16200000">
            <a:off x="-2644169" y="2644171"/>
            <a:ext cx="6857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600" b="1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glaucoma</a:t>
            </a:r>
            <a:endParaRPr lang="es-ES_tradnl" sz="9600" b="1" dirty="0">
              <a:solidFill>
                <a:schemeClr val="accent1">
                  <a:lumMod val="40000"/>
                  <a:lumOff val="6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30" name="ZoneTexte 5"/>
          <p:cNvSpPr txBox="1"/>
          <p:nvPr/>
        </p:nvSpPr>
        <p:spPr>
          <a:xfrm>
            <a:off x="3935625" y="3429001"/>
            <a:ext cx="7574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 smtClean="0">
                <a:latin typeface="Raleway" panose="020B0003030101060003" pitchFamily="34" charset="0"/>
              </a:rPr>
              <a:t>Asymptomatic in its early stages</a:t>
            </a:r>
          </a:p>
        </p:txBody>
      </p:sp>
      <p:sp>
        <p:nvSpPr>
          <p:cNvPr id="31" name="ZoneTexte 5"/>
          <p:cNvSpPr txBox="1"/>
          <p:nvPr/>
        </p:nvSpPr>
        <p:spPr>
          <a:xfrm>
            <a:off x="3935625" y="5235052"/>
            <a:ext cx="75743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Half of patients with glaucoma remain undiagnosed</a:t>
            </a:r>
          </a:p>
        </p:txBody>
      </p:sp>
      <p:sp>
        <p:nvSpPr>
          <p:cNvPr id="32" name="ZoneTexte 5"/>
          <p:cNvSpPr txBox="1"/>
          <p:nvPr/>
        </p:nvSpPr>
        <p:spPr>
          <a:xfrm>
            <a:off x="5394958" y="5711429"/>
            <a:ext cx="61150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b="1" dirty="0" smtClean="0">
                <a:solidFill>
                  <a:schemeClr val="bg2">
                    <a:lumMod val="50000"/>
                  </a:schemeClr>
                </a:solidFill>
                <a:latin typeface="Raleway" panose="020B0003030101060003" pitchFamily="34" charset="0"/>
              </a:rPr>
              <a:t>More than half of patients undergoing treatment do not have the disease</a:t>
            </a:r>
          </a:p>
        </p:txBody>
      </p:sp>
      <p:sp>
        <p:nvSpPr>
          <p:cNvPr id="24" name="ZoneTexte 5"/>
          <p:cNvSpPr txBox="1"/>
          <p:nvPr/>
        </p:nvSpPr>
        <p:spPr>
          <a:xfrm>
            <a:off x="4514002" y="555418"/>
            <a:ext cx="69960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 smtClean="0">
                <a:latin typeface="Raleway" panose="020B0003030101060003" pitchFamily="34" charset="0"/>
              </a:rPr>
              <a:t>Leading cause of preventable blindness in Western population</a:t>
            </a:r>
          </a:p>
        </p:txBody>
      </p:sp>
      <p:pic>
        <p:nvPicPr>
          <p:cNvPr id="25" name="Picture 2" descr="http://www.webconsultas.com/sites/default/files/styles/encabezado_articulo/public/articulos/tipos-glaucoma.jpg?itok=eO4dpPD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3" r="50160" b="30428"/>
          <a:stretch/>
        </p:blipFill>
        <p:spPr bwMode="auto">
          <a:xfrm>
            <a:off x="7294243" y="1759025"/>
            <a:ext cx="1929284" cy="1420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" name="Group 25"/>
          <p:cNvGrpSpPr/>
          <p:nvPr/>
        </p:nvGrpSpPr>
        <p:grpSpPr>
          <a:xfrm>
            <a:off x="9611934" y="1737746"/>
            <a:ext cx="1898074" cy="1462922"/>
            <a:chOff x="7155181" y="1638301"/>
            <a:chExt cx="3398520" cy="2619375"/>
          </a:xfrm>
        </p:grpSpPr>
        <p:pic>
          <p:nvPicPr>
            <p:cNvPr id="28" name="Picture 2" descr="http://www.webconsultas.com/sites/default/files/styles/encabezado_articulo/public/articulos/tipos-glaucoma.jpg?itok=eO4dpPDe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39" t="13090" r="1512" b="30222"/>
            <a:stretch/>
          </p:blipFill>
          <p:spPr bwMode="auto">
            <a:xfrm>
              <a:off x="7181851" y="1638301"/>
              <a:ext cx="3371850" cy="2619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Rectangle 32"/>
            <p:cNvSpPr/>
            <p:nvPr/>
          </p:nvSpPr>
          <p:spPr>
            <a:xfrm>
              <a:off x="7155181" y="3476625"/>
              <a:ext cx="45719" cy="152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4101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  <p:bldP spid="31" grpId="0"/>
      <p:bldP spid="32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3A6CC6">
                  <a:shade val="30000"/>
                  <a:satMod val="115000"/>
                </a:srgbClr>
              </a:gs>
              <a:gs pos="50000">
                <a:srgbClr val="3A6CC6">
                  <a:shade val="67500"/>
                  <a:satMod val="115000"/>
                </a:srgbClr>
              </a:gs>
              <a:gs pos="100000">
                <a:srgbClr val="3A6CC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es-ES" sz="4000" b="1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01934" y="3055390"/>
            <a:ext cx="82697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Glaucoma</a:t>
            </a:r>
          </a:p>
          <a:p>
            <a:r>
              <a:rPr lang="es-ES_tradnl" sz="3600" b="1" dirty="0" err="1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Fundus</a:t>
            </a:r>
            <a:r>
              <a:rPr lang="es-ES_tradnl" sz="3600" b="1" dirty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s-ES_tradnl" sz="3600" b="1" dirty="0" err="1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images</a:t>
            </a:r>
            <a:endParaRPr lang="es-ES_tradnl" sz="3600" b="1" dirty="0">
              <a:solidFill>
                <a:schemeClr val="bg1"/>
              </a:solidFill>
              <a:latin typeface="Raleway" charset="0"/>
              <a:ea typeface="Raleway" charset="0"/>
              <a:cs typeface="Raleway" charset="0"/>
            </a:endParaRPr>
          </a:p>
          <a:p>
            <a:r>
              <a:rPr lang="es-ES_tradnl" sz="36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Convolutional</a:t>
            </a:r>
            <a:r>
              <a:rPr lang="es-ES_tradnl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 Neural Networks</a:t>
            </a:r>
          </a:p>
          <a:p>
            <a:r>
              <a:rPr lang="es-ES_tradnl" sz="36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Our</a:t>
            </a:r>
            <a:r>
              <a:rPr lang="es-ES_tradnl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s-ES_tradnl" sz="36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approach</a:t>
            </a:r>
            <a:endParaRPr lang="es-ES_tradnl" sz="3600" b="1" dirty="0">
              <a:solidFill>
                <a:schemeClr val="accent5">
                  <a:lumMod val="60000"/>
                  <a:lumOff val="4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  <a:p>
            <a:r>
              <a:rPr lang="es-ES_tradnl" sz="36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Results</a:t>
            </a:r>
            <a:endParaRPr lang="es-ES_tradnl" sz="3600" b="1" dirty="0">
              <a:solidFill>
                <a:schemeClr val="accent5">
                  <a:lumMod val="60000"/>
                  <a:lumOff val="4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  <a:p>
            <a:r>
              <a:rPr lang="es-ES_tradnl" sz="36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Conclusions</a:t>
            </a:r>
            <a:endParaRPr lang="es-ES_tradnl" sz="3600" b="1" dirty="0">
              <a:solidFill>
                <a:schemeClr val="accent5">
                  <a:lumMod val="60000"/>
                  <a:lumOff val="4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894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7" t="1693"/>
          <a:stretch/>
        </p:blipFill>
        <p:spPr>
          <a:xfrm>
            <a:off x="-2145974" y="360345"/>
            <a:ext cx="6898506" cy="7098074"/>
          </a:xfrm>
          <a:prstGeom prst="rect">
            <a:avLst/>
          </a:prstGeom>
        </p:spPr>
      </p:pic>
      <p:sp>
        <p:nvSpPr>
          <p:cNvPr id="10" name="ZoneTexte 5"/>
          <p:cNvSpPr txBox="1"/>
          <p:nvPr/>
        </p:nvSpPr>
        <p:spPr>
          <a:xfrm>
            <a:off x="5330952" y="662840"/>
            <a:ext cx="62360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Cheapest, non-invasive imaging modality for inspecting the retina</a:t>
            </a:r>
          </a:p>
        </p:txBody>
      </p:sp>
      <p:sp>
        <p:nvSpPr>
          <p:cNvPr id="16" name="CuadroTexto 1"/>
          <p:cNvSpPr txBox="1"/>
          <p:nvPr/>
        </p:nvSpPr>
        <p:spPr>
          <a:xfrm>
            <a:off x="5055709" y="5611653"/>
            <a:ext cx="685799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6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Fundus</a:t>
            </a:r>
            <a:r>
              <a:rPr lang="es-ES_tradnl" sz="66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s-ES_tradnl" sz="66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images</a:t>
            </a:r>
            <a:endParaRPr lang="es-ES_tradnl" sz="6600" b="1" dirty="0">
              <a:solidFill>
                <a:schemeClr val="tx1">
                  <a:lumMod val="50000"/>
                  <a:lumOff val="5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7" name="ZoneTexte 5"/>
          <p:cNvSpPr txBox="1"/>
          <p:nvPr/>
        </p:nvSpPr>
        <p:spPr>
          <a:xfrm>
            <a:off x="5738192" y="1719696"/>
            <a:ext cx="58288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Glaucoma is usually screened by measuring the cup-to-disc ratio (CDR)</a:t>
            </a:r>
          </a:p>
        </p:txBody>
      </p:sp>
      <p:sp>
        <p:nvSpPr>
          <p:cNvPr id="19" name="ZoneTexte 5"/>
          <p:cNvSpPr txBox="1"/>
          <p:nvPr/>
        </p:nvSpPr>
        <p:spPr>
          <a:xfrm>
            <a:off x="5202936" y="2748324"/>
            <a:ext cx="6364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 smtClean="0">
                <a:solidFill>
                  <a:schemeClr val="bg1"/>
                </a:solidFill>
                <a:latin typeface="Raleway" panose="020B0003030101060003" pitchFamily="34" charset="0"/>
              </a:rPr>
              <a:t>Current automated methods are based on overall or segmentation based features</a:t>
            </a:r>
          </a:p>
        </p:txBody>
      </p:sp>
      <p:sp>
        <p:nvSpPr>
          <p:cNvPr id="11" name="ZoneTexte 5"/>
          <p:cNvSpPr txBox="1"/>
          <p:nvPr/>
        </p:nvSpPr>
        <p:spPr>
          <a:xfrm>
            <a:off x="6455664" y="3649545"/>
            <a:ext cx="5111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003030101060003" pitchFamily="34" charset="0"/>
              </a:rPr>
              <a:t>Hand crafted methods require a significant effort to develop</a:t>
            </a:r>
            <a:endParaRPr lang="en-GB" b="1" dirty="0">
              <a:solidFill>
                <a:schemeClr val="tx1">
                  <a:lumMod val="50000"/>
                  <a:lumOff val="50000"/>
                </a:schemeClr>
              </a:solidFill>
              <a:latin typeface="Raleway" panose="020B0003030101060003" pitchFamily="34" charset="0"/>
            </a:endParaRPr>
          </a:p>
        </p:txBody>
      </p:sp>
      <p:sp>
        <p:nvSpPr>
          <p:cNvPr id="12" name="ZoneTexte 5"/>
          <p:cNvSpPr txBox="1"/>
          <p:nvPr/>
        </p:nvSpPr>
        <p:spPr>
          <a:xfrm>
            <a:off x="5451947" y="4282000"/>
            <a:ext cx="6115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003030101060003" pitchFamily="34" charset="0"/>
              </a:rPr>
              <a:t>Segmentation based systems are influenced by</a:t>
            </a:r>
            <a:b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003030101060003" pitchFamily="34" charset="0"/>
              </a:rPr>
            </a:br>
            <a:r>
              <a:rPr lang="en-GB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Raleway" panose="020B0003030101060003" pitchFamily="34" charset="0"/>
              </a:rPr>
              <a:t>segmentation performance</a:t>
            </a:r>
          </a:p>
        </p:txBody>
      </p:sp>
    </p:spTree>
    <p:extLst>
      <p:ext uri="{BB962C8B-B14F-4D97-AF65-F5344CB8AC3E}">
        <p14:creationId xmlns:p14="http://schemas.microsoft.com/office/powerpoint/2010/main" val="340424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7" grpId="0"/>
      <p:bldP spid="19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3A6CC6">
                  <a:shade val="30000"/>
                  <a:satMod val="115000"/>
                </a:srgbClr>
              </a:gs>
              <a:gs pos="50000">
                <a:srgbClr val="3A6CC6">
                  <a:shade val="67500"/>
                  <a:satMod val="115000"/>
                </a:srgbClr>
              </a:gs>
              <a:gs pos="100000">
                <a:srgbClr val="3A6CC6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0363"/>
            <a:endParaRPr lang="es-ES" sz="4000" b="1"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401934" y="3055390"/>
            <a:ext cx="82697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Glaucoma</a:t>
            </a:r>
          </a:p>
          <a:p>
            <a:r>
              <a:rPr lang="es-ES_tradnl" sz="36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Fundus</a:t>
            </a:r>
            <a:r>
              <a:rPr lang="es-ES_tradnl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s-ES_tradnl" sz="36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images</a:t>
            </a:r>
            <a:endParaRPr lang="es-ES_tradnl" sz="3600" b="1" dirty="0">
              <a:solidFill>
                <a:schemeClr val="accent5">
                  <a:lumMod val="60000"/>
                  <a:lumOff val="4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  <a:p>
            <a:r>
              <a:rPr lang="es-ES_tradnl" sz="3600" b="1" dirty="0" err="1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Convolutional</a:t>
            </a:r>
            <a:r>
              <a:rPr lang="es-ES_tradnl" sz="3600" b="1" dirty="0">
                <a:solidFill>
                  <a:schemeClr val="bg1"/>
                </a:solidFill>
                <a:latin typeface="Raleway" charset="0"/>
                <a:ea typeface="Raleway" charset="0"/>
                <a:cs typeface="Raleway" charset="0"/>
              </a:rPr>
              <a:t> Neural Networks</a:t>
            </a:r>
          </a:p>
          <a:p>
            <a:r>
              <a:rPr lang="es-ES_tradnl" sz="36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Our</a:t>
            </a:r>
            <a:r>
              <a:rPr lang="es-ES_tradnl" sz="36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 </a:t>
            </a:r>
            <a:r>
              <a:rPr lang="es-ES_tradnl" sz="36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approach</a:t>
            </a:r>
            <a:endParaRPr lang="es-ES_tradnl" sz="3600" b="1" dirty="0">
              <a:solidFill>
                <a:schemeClr val="accent5">
                  <a:lumMod val="60000"/>
                  <a:lumOff val="4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  <a:p>
            <a:r>
              <a:rPr lang="es-ES_tradnl" sz="36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Results</a:t>
            </a:r>
            <a:endParaRPr lang="es-ES_tradnl" sz="3600" b="1" dirty="0">
              <a:solidFill>
                <a:schemeClr val="accent5">
                  <a:lumMod val="60000"/>
                  <a:lumOff val="4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  <a:p>
            <a:r>
              <a:rPr lang="es-ES_tradnl" sz="36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Conclusions</a:t>
            </a:r>
            <a:endParaRPr lang="es-ES_tradnl" sz="3600" b="1" dirty="0">
              <a:solidFill>
                <a:schemeClr val="accent5">
                  <a:lumMod val="60000"/>
                  <a:lumOff val="4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47368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1"/>
          <p:cNvSpPr txBox="1"/>
          <p:nvPr/>
        </p:nvSpPr>
        <p:spPr>
          <a:xfrm>
            <a:off x="5334001" y="5288340"/>
            <a:ext cx="68579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9600" b="1" dirty="0" err="1" smtClean="0">
                <a:solidFill>
                  <a:schemeClr val="accent1">
                    <a:lumMod val="40000"/>
                    <a:lumOff val="60000"/>
                  </a:schemeClr>
                </a:solidFill>
                <a:latin typeface="Raleway" charset="0"/>
                <a:ea typeface="Raleway" charset="0"/>
                <a:cs typeface="Raleway" charset="0"/>
              </a:rPr>
              <a:t>convnets</a:t>
            </a:r>
            <a:endParaRPr lang="es-ES_tradnl" sz="9600" b="1" dirty="0">
              <a:solidFill>
                <a:schemeClr val="accent1">
                  <a:lumMod val="40000"/>
                  <a:lumOff val="60000"/>
                </a:schemeClr>
              </a:solidFill>
              <a:latin typeface="Raleway" charset="0"/>
              <a:ea typeface="Raleway" charset="0"/>
              <a:cs typeface="Raleway" charset="0"/>
            </a:endParaRPr>
          </a:p>
        </p:txBody>
      </p:sp>
      <p:sp>
        <p:nvSpPr>
          <p:cNvPr id="16" name="ZoneTexte 5"/>
          <p:cNvSpPr txBox="1"/>
          <p:nvPr/>
        </p:nvSpPr>
        <p:spPr>
          <a:xfrm>
            <a:off x="3465576" y="662840"/>
            <a:ext cx="81014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 smtClean="0">
                <a:latin typeface="Raleway" panose="020B0003030101060003" pitchFamily="34" charset="0"/>
              </a:rPr>
              <a:t>Powerful technique for solving computer vision tasks such as image classification</a:t>
            </a:r>
          </a:p>
        </p:txBody>
      </p:sp>
      <p:sp>
        <p:nvSpPr>
          <p:cNvPr id="22" name="ZoneTexte 5"/>
          <p:cNvSpPr txBox="1"/>
          <p:nvPr/>
        </p:nvSpPr>
        <p:spPr>
          <a:xfrm>
            <a:off x="1113183" y="1719696"/>
            <a:ext cx="104538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 smtClean="0">
                <a:latin typeface="Raleway" panose="020B0003030101060003" pitchFamily="34" charset="0"/>
              </a:rPr>
              <a:t>Data-driven approach that learn deep properties of the images </a:t>
            </a:r>
            <a:br>
              <a:rPr lang="en-GB" sz="2400" b="1" dirty="0" smtClean="0">
                <a:latin typeface="Raleway" panose="020B0003030101060003" pitchFamily="34" charset="0"/>
              </a:rPr>
            </a:br>
            <a:r>
              <a:rPr lang="en-GB" sz="2400" b="1" dirty="0" smtClean="0">
                <a:latin typeface="Raleway" panose="020B0003030101060003" pitchFamily="34" charset="0"/>
              </a:rPr>
              <a:t>usually ignored by hand tuned methods</a:t>
            </a:r>
          </a:p>
        </p:txBody>
      </p:sp>
      <p:sp>
        <p:nvSpPr>
          <p:cNvPr id="23" name="ZoneTexte 5"/>
          <p:cNvSpPr txBox="1"/>
          <p:nvPr/>
        </p:nvSpPr>
        <p:spPr>
          <a:xfrm>
            <a:off x="3935896" y="2748324"/>
            <a:ext cx="7631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 smtClean="0">
                <a:latin typeface="Raleway" panose="020B0003030101060003" pitchFamily="34" charset="0"/>
              </a:rPr>
              <a:t>This is achieved at the cost of learning from extremely large annotated training sets</a:t>
            </a:r>
          </a:p>
        </p:txBody>
      </p:sp>
      <p:sp>
        <p:nvSpPr>
          <p:cNvPr id="24" name="ZoneTexte 5"/>
          <p:cNvSpPr txBox="1"/>
          <p:nvPr/>
        </p:nvSpPr>
        <p:spPr>
          <a:xfrm>
            <a:off x="3034748" y="3803456"/>
            <a:ext cx="8532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b="1" dirty="0" smtClean="0">
                <a:latin typeface="Raleway" panose="020B0003030101060003" pitchFamily="34" charset="0"/>
              </a:rPr>
              <a:t>Having such an amount of data is usually complex for solving medical imaging problems</a:t>
            </a:r>
          </a:p>
        </p:txBody>
      </p:sp>
      <p:pic>
        <p:nvPicPr>
          <p:cNvPr id="2050" name="Picture 2" descr="http://www.jefkine.com/assets/images/cn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8058" y="3446800"/>
            <a:ext cx="4303954" cy="307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07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  <p:bldP spid="23" grpId="0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https://www.wired.com/wp-content/uploads/2015/01/cnn-visualization-crop-1024x76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40" b="12361"/>
          <a:stretch/>
        </p:blipFill>
        <p:spPr bwMode="auto">
          <a:xfrm>
            <a:off x="0" y="-1270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ctangle 36"/>
          <p:cNvSpPr/>
          <p:nvPr/>
        </p:nvSpPr>
        <p:spPr>
          <a:xfrm>
            <a:off x="0" y="-12700"/>
            <a:ext cx="12192000" cy="6870701"/>
          </a:xfrm>
          <a:prstGeom prst="rect">
            <a:avLst/>
          </a:prstGeom>
          <a:solidFill>
            <a:schemeClr val="bg1"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4"/>
          <p:cNvGrpSpPr/>
          <p:nvPr/>
        </p:nvGrpSpPr>
        <p:grpSpPr>
          <a:xfrm>
            <a:off x="2144477" y="1480772"/>
            <a:ext cx="7253563" cy="3173678"/>
            <a:chOff x="2144477" y="1480772"/>
            <a:chExt cx="7253563" cy="3173678"/>
          </a:xfrm>
        </p:grpSpPr>
        <p:sp>
          <p:nvSpPr>
            <p:cNvPr id="34" name="Rectangle 6"/>
            <p:cNvSpPr/>
            <p:nvPr/>
          </p:nvSpPr>
          <p:spPr>
            <a:xfrm>
              <a:off x="2144477" y="2170570"/>
              <a:ext cx="7253563" cy="248388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CuadroTexto 1"/>
            <p:cNvSpPr txBox="1"/>
            <p:nvPr/>
          </p:nvSpPr>
          <p:spPr>
            <a:xfrm>
              <a:off x="2382468" y="1480772"/>
              <a:ext cx="655841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ES_tradnl" sz="3200" b="1" dirty="0" err="1" smtClean="0">
                  <a:latin typeface="Raleway" charset="0"/>
                  <a:ea typeface="Raleway" charset="0"/>
                  <a:cs typeface="Raleway" charset="0"/>
                </a:rPr>
                <a:t>convolutional</a:t>
              </a:r>
              <a:r>
                <a:rPr lang="es-ES_tradnl" sz="3200" b="1" dirty="0" smtClean="0">
                  <a:latin typeface="Raleway" charset="0"/>
                  <a:ea typeface="Raleway" charset="0"/>
                  <a:cs typeface="Raleway" charset="0"/>
                </a:rPr>
                <a:t> neural </a:t>
              </a:r>
              <a:r>
                <a:rPr lang="es-ES_tradnl" sz="3200" b="1" dirty="0" err="1" smtClean="0">
                  <a:latin typeface="Raleway" charset="0"/>
                  <a:ea typeface="Raleway" charset="0"/>
                  <a:cs typeface="Raleway" charset="0"/>
                </a:rPr>
                <a:t>network</a:t>
              </a:r>
              <a:endParaRPr lang="es-ES_tradnl" sz="3200" b="1" dirty="0">
                <a:latin typeface="Raleway" charset="0"/>
                <a:ea typeface="Raleway" charset="0"/>
                <a:cs typeface="Raleway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8683859" y="2981784"/>
            <a:ext cx="1363664" cy="88173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Raleway" panose="020B0003030101060003" pitchFamily="34" charset="0"/>
              </a:rPr>
              <a:t>Trainable classifier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762972" y="2527298"/>
            <a:ext cx="1516970" cy="1790701"/>
            <a:chOff x="2762972" y="2527298"/>
            <a:chExt cx="1516970" cy="1790701"/>
          </a:xfrm>
        </p:grpSpPr>
        <p:pic>
          <p:nvPicPr>
            <p:cNvPr id="31" name="Picture 2" descr="http://www.rsipvision.com/wp-content/uploads/2015/04/Slide8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920" r="67717" b="364"/>
            <a:stretch/>
          </p:blipFill>
          <p:spPr bwMode="auto">
            <a:xfrm>
              <a:off x="2762972" y="2527298"/>
              <a:ext cx="1516970" cy="1790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2839625" y="2981784"/>
              <a:ext cx="1363664" cy="88173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Raleway" panose="020B0003030101060003" pitchFamily="34" charset="0"/>
                </a:rPr>
                <a:t>Low level features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740381" y="2517719"/>
            <a:ext cx="1511300" cy="1797159"/>
            <a:chOff x="4740381" y="2517719"/>
            <a:chExt cx="1511300" cy="1797159"/>
          </a:xfrm>
        </p:grpSpPr>
        <p:pic>
          <p:nvPicPr>
            <p:cNvPr id="32" name="Picture 2" descr="http://www.rsipvision.com/wp-content/uploads/2015/04/Slide8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05" t="59800" r="33633" b="340"/>
            <a:stretch/>
          </p:blipFill>
          <p:spPr bwMode="auto">
            <a:xfrm>
              <a:off x="4740381" y="2517719"/>
              <a:ext cx="1511300" cy="1797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4814200" y="2981784"/>
              <a:ext cx="1363663" cy="88173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Raleway" panose="020B0003030101060003" pitchFamily="34" charset="0"/>
                </a:rPr>
                <a:t>Mid level features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712120" y="2529612"/>
            <a:ext cx="1487487" cy="1790701"/>
            <a:chOff x="6712120" y="2529612"/>
            <a:chExt cx="1487487" cy="1790701"/>
          </a:xfrm>
        </p:grpSpPr>
        <p:pic>
          <p:nvPicPr>
            <p:cNvPr id="33" name="Picture 2" descr="http://www.rsipvision.com/wp-content/uploads/2015/04/Slide8.png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229" t="59800" r="116" b="484"/>
            <a:stretch/>
          </p:blipFill>
          <p:spPr bwMode="auto">
            <a:xfrm>
              <a:off x="6712120" y="2529612"/>
              <a:ext cx="1487487" cy="17907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Rectangle 26"/>
            <p:cNvSpPr/>
            <p:nvPr/>
          </p:nvSpPr>
          <p:spPr>
            <a:xfrm>
              <a:off x="6776412" y="2981784"/>
              <a:ext cx="1358901" cy="881731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Raleway" panose="020B0003030101060003" pitchFamily="34" charset="0"/>
                </a:rPr>
                <a:t>High level features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-1993901" y="-3414998"/>
            <a:ext cx="5638799" cy="6744415"/>
            <a:chOff x="-1993901" y="-3414998"/>
            <a:chExt cx="5638799" cy="6744415"/>
          </a:xfrm>
        </p:grpSpPr>
        <p:sp>
          <p:nvSpPr>
            <p:cNvPr id="4" name="Oval 3"/>
            <p:cNvSpPr/>
            <p:nvPr/>
          </p:nvSpPr>
          <p:spPr>
            <a:xfrm>
              <a:off x="-1993901" y="-3414998"/>
              <a:ext cx="5638799" cy="5638799"/>
            </a:xfrm>
            <a:prstGeom prst="ellipse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Bent Arrow 8"/>
            <p:cNvSpPr/>
            <p:nvPr/>
          </p:nvSpPr>
          <p:spPr>
            <a:xfrm flipV="1">
              <a:off x="825499" y="2195970"/>
              <a:ext cx="1860819" cy="1133447"/>
            </a:xfrm>
            <a:prstGeom prst="bentArrow">
              <a:avLst/>
            </a:prstGeom>
            <a:solidFill>
              <a:schemeClr val="accent1"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89825" y="3574931"/>
            <a:ext cx="2096493" cy="1842331"/>
            <a:chOff x="589825" y="3574931"/>
            <a:chExt cx="2096493" cy="1842331"/>
          </a:xfrm>
        </p:grpSpPr>
        <p:sp>
          <p:nvSpPr>
            <p:cNvPr id="41" name="Oval 40"/>
            <p:cNvSpPr/>
            <p:nvPr/>
          </p:nvSpPr>
          <p:spPr>
            <a:xfrm>
              <a:off x="589825" y="4672515"/>
              <a:ext cx="744747" cy="744747"/>
            </a:xfrm>
            <a:prstGeom prst="ellipse">
              <a:avLst/>
            </a:prstGeom>
            <a:solidFill>
              <a:schemeClr val="accent2">
                <a:lumMod val="75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Bent Arrow 42"/>
            <p:cNvSpPr/>
            <p:nvPr/>
          </p:nvSpPr>
          <p:spPr>
            <a:xfrm>
              <a:off x="825499" y="3574931"/>
              <a:ext cx="1860819" cy="1133447"/>
            </a:xfrm>
            <a:prstGeom prst="bentArrow">
              <a:avLst/>
            </a:prstGeom>
            <a:solidFill>
              <a:schemeClr val="accent2">
                <a:lumMod val="75000"/>
                <a:alpha val="7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" name="Right Arrow 10"/>
          <p:cNvSpPr/>
          <p:nvPr/>
        </p:nvSpPr>
        <p:spPr>
          <a:xfrm>
            <a:off x="4336683" y="3254432"/>
            <a:ext cx="346181" cy="3364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6318150" y="3255700"/>
            <a:ext cx="346181" cy="3364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8275437" y="3254432"/>
            <a:ext cx="346181" cy="33643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9937834" y="-622854"/>
            <a:ext cx="2818824" cy="2818824"/>
          </a:xfrm>
          <a:prstGeom prst="ellipse">
            <a:avLst/>
          </a:pr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Bent Arrow 50"/>
          <p:cNvSpPr/>
          <p:nvPr/>
        </p:nvSpPr>
        <p:spPr>
          <a:xfrm rot="16200000" flipV="1">
            <a:off x="10173242" y="2082951"/>
            <a:ext cx="1366259" cy="1617698"/>
          </a:xfrm>
          <a:prstGeom prst="bentArrow">
            <a:avLst>
              <a:gd name="adj1" fmla="val 23141"/>
              <a:gd name="adj2" fmla="val 25000"/>
              <a:gd name="adj3" fmla="val 25000"/>
              <a:gd name="adj4" fmla="val 43750"/>
            </a:avLst>
          </a:pr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6" name="CuadroTexto 1"/>
          <p:cNvSpPr txBox="1"/>
          <p:nvPr/>
        </p:nvSpPr>
        <p:spPr>
          <a:xfrm>
            <a:off x="527773" y="5727454"/>
            <a:ext cx="385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3200" b="1" dirty="0" smtClean="0">
                <a:latin typeface="Raleway" charset="0"/>
                <a:ea typeface="Raleway" charset="0"/>
                <a:cs typeface="Raleway" charset="0"/>
              </a:rPr>
              <a:t>transfer </a:t>
            </a:r>
            <a:r>
              <a:rPr lang="es-ES_tradnl" sz="3200" b="1" dirty="0" err="1" smtClean="0">
                <a:latin typeface="Raleway" charset="0"/>
                <a:ea typeface="Raleway" charset="0"/>
                <a:cs typeface="Raleway" charset="0"/>
              </a:rPr>
              <a:t>learning</a:t>
            </a:r>
            <a:endParaRPr lang="es-ES_tradnl" sz="3200" b="1" dirty="0">
              <a:latin typeface="Raleway" charset="0"/>
              <a:ea typeface="Raleway" charset="0"/>
              <a:cs typeface="Raleway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9928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1" grpId="0" animBg="1"/>
      <p:bldP spid="45" grpId="0" animBg="1"/>
      <p:bldP spid="46" grpId="0" animBg="1"/>
      <p:bldP spid="40" grpId="0" animBg="1"/>
      <p:bldP spid="51" grpId="0" animBg="1"/>
      <p:bldP spid="3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688</Words>
  <Application>Microsoft Macintosh PowerPoint</Application>
  <PresentationFormat>Panorámica</PresentationFormat>
  <Paragraphs>136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Calibri</vt:lpstr>
      <vt:lpstr>Calibri Light</vt:lpstr>
      <vt:lpstr>Raleway</vt:lpstr>
      <vt:lpstr>Arial</vt:lpstr>
      <vt:lpstr>Office Theme</vt:lpstr>
      <vt:lpstr>Convolutional Neural Network Transfer for Automated Glaucoma Identification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Convolutional Neural Network Transfer for Automated Glaucoma Identification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USUARIO</dc:creator>
  <cp:lastModifiedBy>Usuario de Microsoft Office</cp:lastModifiedBy>
  <cp:revision>143</cp:revision>
  <dcterms:created xsi:type="dcterms:W3CDTF">2016-09-29T14:25:53Z</dcterms:created>
  <dcterms:modified xsi:type="dcterms:W3CDTF">2016-12-06T01:06:40Z</dcterms:modified>
</cp:coreProperties>
</file>